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62" r:id="rId1"/>
  </p:sldMasterIdLst>
  <p:notesMasterIdLst>
    <p:notesMasterId r:id="rId133"/>
  </p:notesMasterIdLst>
  <p:sldIdLst>
    <p:sldId id="256" r:id="rId2"/>
    <p:sldId id="257" r:id="rId3"/>
    <p:sldId id="258" r:id="rId4"/>
    <p:sldId id="259" r:id="rId5"/>
    <p:sldId id="345" r:id="rId6"/>
    <p:sldId id="260" r:id="rId7"/>
    <p:sldId id="346" r:id="rId8"/>
    <p:sldId id="347" r:id="rId9"/>
    <p:sldId id="348" r:id="rId10"/>
    <p:sldId id="349" r:id="rId11"/>
    <p:sldId id="350" r:id="rId12"/>
    <p:sldId id="351" r:id="rId13"/>
    <p:sldId id="353" r:id="rId14"/>
    <p:sldId id="352" r:id="rId15"/>
    <p:sldId id="355" r:id="rId16"/>
    <p:sldId id="354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261" r:id="rId26"/>
    <p:sldId id="262" r:id="rId27"/>
    <p:sldId id="263" r:id="rId28"/>
    <p:sldId id="264" r:id="rId29"/>
    <p:sldId id="364" r:id="rId30"/>
    <p:sldId id="365" r:id="rId31"/>
    <p:sldId id="269" r:id="rId32"/>
    <p:sldId id="366" r:id="rId33"/>
    <p:sldId id="367" r:id="rId34"/>
    <p:sldId id="368" r:id="rId35"/>
    <p:sldId id="270" r:id="rId36"/>
    <p:sldId id="386" r:id="rId37"/>
    <p:sldId id="387" r:id="rId38"/>
    <p:sldId id="388" r:id="rId39"/>
    <p:sldId id="277" r:id="rId40"/>
    <p:sldId id="369" r:id="rId41"/>
    <p:sldId id="371" r:id="rId42"/>
    <p:sldId id="372" r:id="rId43"/>
    <p:sldId id="373" r:id="rId44"/>
    <p:sldId id="370" r:id="rId45"/>
    <p:sldId id="374" r:id="rId46"/>
    <p:sldId id="375" r:id="rId47"/>
    <p:sldId id="377" r:id="rId48"/>
    <p:sldId id="376" r:id="rId49"/>
    <p:sldId id="378" r:id="rId50"/>
    <p:sldId id="379" r:id="rId51"/>
    <p:sldId id="282" r:id="rId52"/>
    <p:sldId id="283" r:id="rId53"/>
    <p:sldId id="284" r:id="rId54"/>
    <p:sldId id="380" r:id="rId55"/>
    <p:sldId id="381" r:id="rId56"/>
    <p:sldId id="382" r:id="rId57"/>
    <p:sldId id="383" r:id="rId58"/>
    <p:sldId id="385" r:id="rId59"/>
    <p:sldId id="389" r:id="rId60"/>
    <p:sldId id="285" r:id="rId61"/>
    <p:sldId id="390" r:id="rId62"/>
    <p:sldId id="393" r:id="rId63"/>
    <p:sldId id="394" r:id="rId64"/>
    <p:sldId id="395" r:id="rId65"/>
    <p:sldId id="396" r:id="rId66"/>
    <p:sldId id="397" r:id="rId67"/>
    <p:sldId id="288" r:id="rId68"/>
    <p:sldId id="289" r:id="rId69"/>
    <p:sldId id="398" r:id="rId70"/>
    <p:sldId id="399" r:id="rId71"/>
    <p:sldId id="400" r:id="rId72"/>
    <p:sldId id="401" r:id="rId73"/>
    <p:sldId id="293" r:id="rId74"/>
    <p:sldId id="402" r:id="rId75"/>
    <p:sldId id="403" r:id="rId76"/>
    <p:sldId id="404" r:id="rId77"/>
    <p:sldId id="405" r:id="rId78"/>
    <p:sldId id="407" r:id="rId79"/>
    <p:sldId id="408" r:id="rId80"/>
    <p:sldId id="409" r:id="rId81"/>
    <p:sldId id="410" r:id="rId82"/>
    <p:sldId id="411" r:id="rId83"/>
    <p:sldId id="449" r:id="rId84"/>
    <p:sldId id="450" r:id="rId85"/>
    <p:sldId id="451" r:id="rId86"/>
    <p:sldId id="452" r:id="rId87"/>
    <p:sldId id="453" r:id="rId88"/>
    <p:sldId id="454" r:id="rId89"/>
    <p:sldId id="455" r:id="rId90"/>
    <p:sldId id="456" r:id="rId91"/>
    <p:sldId id="412" r:id="rId92"/>
    <p:sldId id="413" r:id="rId93"/>
    <p:sldId id="414" r:id="rId94"/>
    <p:sldId id="422" r:id="rId95"/>
    <p:sldId id="423" r:id="rId96"/>
    <p:sldId id="415" r:id="rId97"/>
    <p:sldId id="416" r:id="rId98"/>
    <p:sldId id="417" r:id="rId99"/>
    <p:sldId id="418" r:id="rId100"/>
    <p:sldId id="419" r:id="rId101"/>
    <p:sldId id="420" r:id="rId102"/>
    <p:sldId id="421" r:id="rId103"/>
    <p:sldId id="458" r:id="rId104"/>
    <p:sldId id="459" r:id="rId105"/>
    <p:sldId id="460" r:id="rId106"/>
    <p:sldId id="461" r:id="rId107"/>
    <p:sldId id="462" r:id="rId108"/>
    <p:sldId id="463" r:id="rId109"/>
    <p:sldId id="464" r:id="rId110"/>
    <p:sldId id="311" r:id="rId111"/>
    <p:sldId id="424" r:id="rId112"/>
    <p:sldId id="314" r:id="rId113"/>
    <p:sldId id="425" r:id="rId114"/>
    <p:sldId id="426" r:id="rId115"/>
    <p:sldId id="441" r:id="rId116"/>
    <p:sldId id="326" r:id="rId117"/>
    <p:sldId id="442" r:id="rId118"/>
    <p:sldId id="329" r:id="rId119"/>
    <p:sldId id="443" r:id="rId120"/>
    <p:sldId id="444" r:id="rId121"/>
    <p:sldId id="445" r:id="rId122"/>
    <p:sldId id="446" r:id="rId123"/>
    <p:sldId id="447" r:id="rId124"/>
    <p:sldId id="339" r:id="rId125"/>
    <p:sldId id="340" r:id="rId126"/>
    <p:sldId id="467" r:id="rId127"/>
    <p:sldId id="468" r:id="rId128"/>
    <p:sldId id="469" r:id="rId129"/>
    <p:sldId id="470" r:id="rId130"/>
    <p:sldId id="471" r:id="rId131"/>
    <p:sldId id="472" r:id="rId132"/>
  </p:sldIdLst>
  <p:sldSz cx="10693400" cy="7562850"/>
  <p:notesSz cx="10693400" cy="7562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насюк" initials="Ю.Н.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FF9C"/>
    <a:srgbClr val="3399FF"/>
    <a:srgbClr val="05FF76"/>
    <a:srgbClr val="4BD0FF"/>
    <a:srgbClr val="A7E8FF"/>
    <a:srgbClr val="7BD6DB"/>
    <a:srgbClr val="43FF98"/>
    <a:srgbClr val="69D8FF"/>
    <a:srgbClr val="9FB7A7"/>
    <a:srgbClr val="6C8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2" autoAdjust="0"/>
    <p:restoredTop sz="99150" autoAdjust="0"/>
  </p:normalViewPr>
  <p:slideViewPr>
    <p:cSldViewPr>
      <p:cViewPr varScale="1">
        <p:scale>
          <a:sx n="101" d="100"/>
          <a:sy n="101" d="100"/>
        </p:scale>
        <p:origin x="1686" y="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notesMaster" Target="notesMasters/notesMaster1.xml"/><Relationship Id="rId138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4" Type="http://schemas.openxmlformats.org/officeDocument/2006/relationships/image" Target="../media/image77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emf"/><Relationship Id="rId1" Type="http://schemas.openxmlformats.org/officeDocument/2006/relationships/image" Target="../media/image87.wmf"/><Relationship Id="rId4" Type="http://schemas.openxmlformats.org/officeDocument/2006/relationships/image" Target="../media/image9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4" Type="http://schemas.openxmlformats.org/officeDocument/2006/relationships/image" Target="../media/image94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" Type="http://schemas.openxmlformats.org/officeDocument/2006/relationships/image" Target="../media/image105.emf"/><Relationship Id="rId5" Type="http://schemas.openxmlformats.org/officeDocument/2006/relationships/image" Target="../media/image109.wmf"/><Relationship Id="rId4" Type="http://schemas.openxmlformats.org/officeDocument/2006/relationships/image" Target="../media/image108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emf"/><Relationship Id="rId1" Type="http://schemas.openxmlformats.org/officeDocument/2006/relationships/image" Target="../media/image110.e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emf"/><Relationship Id="rId1" Type="http://schemas.openxmlformats.org/officeDocument/2006/relationships/image" Target="../media/image112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emf"/><Relationship Id="rId1" Type="http://schemas.openxmlformats.org/officeDocument/2006/relationships/image" Target="../media/image115.e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emf"/><Relationship Id="rId4" Type="http://schemas.openxmlformats.org/officeDocument/2006/relationships/image" Target="../media/image12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" Type="http://schemas.openxmlformats.org/officeDocument/2006/relationships/image" Target="../media/image125.e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emf"/><Relationship Id="rId2" Type="http://schemas.openxmlformats.org/officeDocument/2006/relationships/image" Target="../media/image106.wmf"/><Relationship Id="rId1" Type="http://schemas.openxmlformats.org/officeDocument/2006/relationships/image" Target="../media/image128.wmf"/><Relationship Id="rId4" Type="http://schemas.openxmlformats.org/officeDocument/2006/relationships/image" Target="../media/image130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Relationship Id="rId5" Type="http://schemas.openxmlformats.org/officeDocument/2006/relationships/image" Target="../media/image136.emf"/><Relationship Id="rId4" Type="http://schemas.openxmlformats.org/officeDocument/2006/relationships/image" Target="../media/image135.e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emf"/><Relationship Id="rId2" Type="http://schemas.openxmlformats.org/officeDocument/2006/relationships/image" Target="../media/image138.wmf"/><Relationship Id="rId1" Type="http://schemas.openxmlformats.org/officeDocument/2006/relationships/image" Target="../media/image137.e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emf"/><Relationship Id="rId2" Type="http://schemas.openxmlformats.org/officeDocument/2006/relationships/image" Target="../media/image142.wmf"/><Relationship Id="rId1" Type="http://schemas.openxmlformats.org/officeDocument/2006/relationships/image" Target="../media/image141.e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wmf"/><Relationship Id="rId2" Type="http://schemas.openxmlformats.org/officeDocument/2006/relationships/image" Target="../media/image146.wmf"/><Relationship Id="rId1" Type="http://schemas.openxmlformats.org/officeDocument/2006/relationships/image" Target="../media/image14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emf"/><Relationship Id="rId2" Type="http://schemas.openxmlformats.org/officeDocument/2006/relationships/image" Target="../media/image154.emf"/><Relationship Id="rId1" Type="http://schemas.openxmlformats.org/officeDocument/2006/relationships/image" Target="../media/image153.emf"/><Relationship Id="rId4" Type="http://schemas.openxmlformats.org/officeDocument/2006/relationships/image" Target="../media/image15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emf"/><Relationship Id="rId1" Type="http://schemas.openxmlformats.org/officeDocument/2006/relationships/image" Target="../media/image158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wmf"/><Relationship Id="rId1" Type="http://schemas.openxmlformats.org/officeDocument/2006/relationships/image" Target="../media/image160.e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wmf"/><Relationship Id="rId1" Type="http://schemas.openxmlformats.org/officeDocument/2006/relationships/image" Target="../media/image164.wmf"/></Relationships>
</file>

<file path=ppt/drawings/_rels/vmlDrawing4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wmf"/><Relationship Id="rId3" Type="http://schemas.openxmlformats.org/officeDocument/2006/relationships/image" Target="../media/image169.wmf"/><Relationship Id="rId7" Type="http://schemas.openxmlformats.org/officeDocument/2006/relationships/image" Target="../media/image173.wmf"/><Relationship Id="rId2" Type="http://schemas.openxmlformats.org/officeDocument/2006/relationships/image" Target="../media/image168.emf"/><Relationship Id="rId1" Type="http://schemas.openxmlformats.org/officeDocument/2006/relationships/image" Target="../media/image167.emf"/><Relationship Id="rId6" Type="http://schemas.openxmlformats.org/officeDocument/2006/relationships/image" Target="../media/image172.wmf"/><Relationship Id="rId5" Type="http://schemas.openxmlformats.org/officeDocument/2006/relationships/image" Target="../media/image171.wmf"/><Relationship Id="rId4" Type="http://schemas.openxmlformats.org/officeDocument/2006/relationships/image" Target="../media/image170.wmf"/><Relationship Id="rId9" Type="http://schemas.openxmlformats.org/officeDocument/2006/relationships/image" Target="../media/image175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wmf"/><Relationship Id="rId2" Type="http://schemas.openxmlformats.org/officeDocument/2006/relationships/image" Target="../media/image177.wmf"/><Relationship Id="rId1" Type="http://schemas.openxmlformats.org/officeDocument/2006/relationships/image" Target="../media/image176.emf"/><Relationship Id="rId5" Type="http://schemas.openxmlformats.org/officeDocument/2006/relationships/image" Target="../media/image180.wmf"/><Relationship Id="rId4" Type="http://schemas.openxmlformats.org/officeDocument/2006/relationships/image" Target="../media/image179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wmf"/><Relationship Id="rId2" Type="http://schemas.openxmlformats.org/officeDocument/2006/relationships/image" Target="../media/image182.wmf"/><Relationship Id="rId1" Type="http://schemas.openxmlformats.org/officeDocument/2006/relationships/image" Target="../media/image181.emf"/><Relationship Id="rId5" Type="http://schemas.openxmlformats.org/officeDocument/2006/relationships/image" Target="../media/image185.wmf"/><Relationship Id="rId4" Type="http://schemas.openxmlformats.org/officeDocument/2006/relationships/image" Target="../media/image184.w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wmf"/><Relationship Id="rId2" Type="http://schemas.openxmlformats.org/officeDocument/2006/relationships/image" Target="../media/image187.emf"/><Relationship Id="rId1" Type="http://schemas.openxmlformats.org/officeDocument/2006/relationships/image" Target="../media/image186.w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wmf"/><Relationship Id="rId1" Type="http://schemas.openxmlformats.org/officeDocument/2006/relationships/image" Target="../media/image19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emf"/><Relationship Id="rId1" Type="http://schemas.openxmlformats.org/officeDocument/2006/relationships/image" Target="../media/image202.emf"/></Relationships>
</file>

<file path=ppt/drawings/_rels/vmlDrawing5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wmf"/><Relationship Id="rId2" Type="http://schemas.openxmlformats.org/officeDocument/2006/relationships/image" Target="../media/image205.emf"/><Relationship Id="rId1" Type="http://schemas.openxmlformats.org/officeDocument/2006/relationships/image" Target="../media/image204.e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wmf"/><Relationship Id="rId2" Type="http://schemas.openxmlformats.org/officeDocument/2006/relationships/image" Target="../media/image208.wmf"/><Relationship Id="rId1" Type="http://schemas.openxmlformats.org/officeDocument/2006/relationships/image" Target="../media/image207.wmf"/><Relationship Id="rId4" Type="http://schemas.openxmlformats.org/officeDocument/2006/relationships/image" Target="../media/image210.w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wmf"/><Relationship Id="rId2" Type="http://schemas.openxmlformats.org/officeDocument/2006/relationships/image" Target="../media/image212.emf"/><Relationship Id="rId1" Type="http://schemas.openxmlformats.org/officeDocument/2006/relationships/image" Target="../media/image21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wmf"/><Relationship Id="rId2" Type="http://schemas.openxmlformats.org/officeDocument/2006/relationships/image" Target="../media/image223.emf"/><Relationship Id="rId1" Type="http://schemas.openxmlformats.org/officeDocument/2006/relationships/image" Target="../media/image22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3.wmf"/><Relationship Id="rId7" Type="http://schemas.openxmlformats.org/officeDocument/2006/relationships/image" Target="../media/image40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10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7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7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796D3-DABC-4C19-A238-1530351FCE85}" type="datetimeFigureOut">
              <a:rPr lang="ru-RU" smtClean="0"/>
              <a:pPr/>
              <a:t>17.02.2026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66738"/>
            <a:ext cx="4010025" cy="2836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69975" y="3592513"/>
            <a:ext cx="8553450" cy="340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7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7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7E33A-0E37-4784-808A-A4204C8723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97E33A-0E37-4784-808A-A4204C8723F3}" type="slidenum">
              <a:rPr lang="ru-RU" smtClean="0"/>
              <a:pPr/>
              <a:t>101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237717"/>
            <a:ext cx="9089390" cy="2632992"/>
          </a:xfrm>
        </p:spPr>
        <p:txBody>
          <a:bodyPr anchor="b"/>
          <a:lstStyle>
            <a:lvl1pPr algn="ctr">
              <a:defRPr sz="661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675" y="3972247"/>
            <a:ext cx="8020050" cy="1825938"/>
          </a:xfrm>
        </p:spPr>
        <p:txBody>
          <a:bodyPr/>
          <a:lstStyle>
            <a:lvl1pPr marL="0" indent="0" algn="ctr">
              <a:buNone/>
              <a:defRPr sz="2647"/>
            </a:lvl1pPr>
            <a:lvl2pPr marL="504200" indent="0" algn="ctr">
              <a:buNone/>
              <a:defRPr sz="2206"/>
            </a:lvl2pPr>
            <a:lvl3pPr marL="1008400" indent="0" algn="ctr">
              <a:buNone/>
              <a:defRPr sz="1985"/>
            </a:lvl3pPr>
            <a:lvl4pPr marL="1512600" indent="0" algn="ctr">
              <a:buNone/>
              <a:defRPr sz="1764"/>
            </a:lvl4pPr>
            <a:lvl5pPr marL="2016801" indent="0" algn="ctr">
              <a:buNone/>
              <a:defRPr sz="1764"/>
            </a:lvl5pPr>
            <a:lvl6pPr marL="2521001" indent="0" algn="ctr">
              <a:buNone/>
              <a:defRPr sz="1764"/>
            </a:lvl6pPr>
            <a:lvl7pPr marL="3025201" indent="0" algn="ctr">
              <a:buNone/>
              <a:defRPr sz="1764"/>
            </a:lvl7pPr>
            <a:lvl8pPr marL="3529401" indent="0" algn="ctr">
              <a:buNone/>
              <a:defRPr sz="1764"/>
            </a:lvl8pPr>
            <a:lvl9pPr marL="4033601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156175969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332962365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2465" y="402652"/>
            <a:ext cx="2305764" cy="640916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172" y="402652"/>
            <a:ext cx="6783626" cy="640916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144322278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2/17/2026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625"/>
              </a:lnSpc>
            </a:pPr>
            <a:fld id="{81D60167-4931-47E6-BA6A-407CBD079E47}" type="slidenum">
              <a:rPr spc="-5" dirty="0"/>
              <a:pPr marL="25400">
                <a:lnSpc>
                  <a:spcPts val="1625"/>
                </a:lnSpc>
              </a:pPr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11265388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301546666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602" y="1885463"/>
            <a:ext cx="9223058" cy="3145935"/>
          </a:xfrm>
        </p:spPr>
        <p:txBody>
          <a:bodyPr anchor="b"/>
          <a:lstStyle>
            <a:lvl1pPr>
              <a:defRPr sz="661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602" y="5061159"/>
            <a:ext cx="9223058" cy="1654373"/>
          </a:xfrm>
        </p:spPr>
        <p:txBody>
          <a:bodyPr/>
          <a:lstStyle>
            <a:lvl1pPr marL="0" indent="0">
              <a:buNone/>
              <a:defRPr sz="2647">
                <a:solidFill>
                  <a:schemeClr val="tx1"/>
                </a:solidFill>
              </a:defRPr>
            </a:lvl1pPr>
            <a:lvl2pPr marL="504200" indent="0">
              <a:buNone/>
              <a:defRPr sz="2206">
                <a:solidFill>
                  <a:schemeClr val="tx1">
                    <a:tint val="75000"/>
                  </a:schemeClr>
                </a:solidFill>
              </a:defRPr>
            </a:lvl2pPr>
            <a:lvl3pPr marL="100840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3pPr>
            <a:lvl4pPr marL="151260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6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210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52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94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36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284710974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171" y="2013259"/>
            <a:ext cx="4544695" cy="4798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3534" y="2013259"/>
            <a:ext cx="4544695" cy="4798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174358497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564" y="402654"/>
            <a:ext cx="9223058" cy="146180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565" y="1853949"/>
            <a:ext cx="4523809" cy="908592"/>
          </a:xfrm>
        </p:spPr>
        <p:txBody>
          <a:bodyPr anchor="b"/>
          <a:lstStyle>
            <a:lvl1pPr marL="0" indent="0">
              <a:buNone/>
              <a:defRPr sz="2647" b="1"/>
            </a:lvl1pPr>
            <a:lvl2pPr marL="504200" indent="0">
              <a:buNone/>
              <a:defRPr sz="2206" b="1"/>
            </a:lvl2pPr>
            <a:lvl3pPr marL="1008400" indent="0">
              <a:buNone/>
              <a:defRPr sz="1985" b="1"/>
            </a:lvl3pPr>
            <a:lvl4pPr marL="1512600" indent="0">
              <a:buNone/>
              <a:defRPr sz="1764" b="1"/>
            </a:lvl4pPr>
            <a:lvl5pPr marL="2016801" indent="0">
              <a:buNone/>
              <a:defRPr sz="1764" b="1"/>
            </a:lvl5pPr>
            <a:lvl6pPr marL="2521001" indent="0">
              <a:buNone/>
              <a:defRPr sz="1764" b="1"/>
            </a:lvl6pPr>
            <a:lvl7pPr marL="3025201" indent="0">
              <a:buNone/>
              <a:defRPr sz="1764" b="1"/>
            </a:lvl7pPr>
            <a:lvl8pPr marL="3529401" indent="0">
              <a:buNone/>
              <a:defRPr sz="1764" b="1"/>
            </a:lvl8pPr>
            <a:lvl9pPr marL="4033601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565" y="2762541"/>
            <a:ext cx="4523809" cy="40632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3534" y="1853949"/>
            <a:ext cx="4546088" cy="908592"/>
          </a:xfrm>
        </p:spPr>
        <p:txBody>
          <a:bodyPr anchor="b"/>
          <a:lstStyle>
            <a:lvl1pPr marL="0" indent="0">
              <a:buNone/>
              <a:defRPr sz="2647" b="1"/>
            </a:lvl1pPr>
            <a:lvl2pPr marL="504200" indent="0">
              <a:buNone/>
              <a:defRPr sz="2206" b="1"/>
            </a:lvl2pPr>
            <a:lvl3pPr marL="1008400" indent="0">
              <a:buNone/>
              <a:defRPr sz="1985" b="1"/>
            </a:lvl3pPr>
            <a:lvl4pPr marL="1512600" indent="0">
              <a:buNone/>
              <a:defRPr sz="1764" b="1"/>
            </a:lvl4pPr>
            <a:lvl5pPr marL="2016801" indent="0">
              <a:buNone/>
              <a:defRPr sz="1764" b="1"/>
            </a:lvl5pPr>
            <a:lvl6pPr marL="2521001" indent="0">
              <a:buNone/>
              <a:defRPr sz="1764" b="1"/>
            </a:lvl6pPr>
            <a:lvl7pPr marL="3025201" indent="0">
              <a:buNone/>
              <a:defRPr sz="1764" b="1"/>
            </a:lvl7pPr>
            <a:lvl8pPr marL="3529401" indent="0">
              <a:buNone/>
              <a:defRPr sz="1764" b="1"/>
            </a:lvl8pPr>
            <a:lvl9pPr marL="4033601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3534" y="2762541"/>
            <a:ext cx="4546088" cy="40632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70491959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140438909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57254381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352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6088" y="1088912"/>
            <a:ext cx="5413534" cy="5374525"/>
          </a:xfrm>
        </p:spPr>
        <p:txBody>
          <a:bodyPr/>
          <a:lstStyle>
            <a:lvl1pPr>
              <a:defRPr sz="3529"/>
            </a:lvl1pPr>
            <a:lvl2pPr>
              <a:defRPr sz="3088"/>
            </a:lvl2pPr>
            <a:lvl3pPr>
              <a:defRPr sz="2647"/>
            </a:lvl3pPr>
            <a:lvl4pPr>
              <a:defRPr sz="2206"/>
            </a:lvl4pPr>
            <a:lvl5pPr>
              <a:defRPr sz="2206"/>
            </a:lvl5pPr>
            <a:lvl6pPr>
              <a:defRPr sz="2206"/>
            </a:lvl6pPr>
            <a:lvl7pPr>
              <a:defRPr sz="2206"/>
            </a:lvl7pPr>
            <a:lvl8pPr>
              <a:defRPr sz="2206"/>
            </a:lvl8pPr>
            <a:lvl9pPr>
              <a:defRPr sz="220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764"/>
            </a:lvl1pPr>
            <a:lvl2pPr marL="504200" indent="0">
              <a:buNone/>
              <a:defRPr sz="1544"/>
            </a:lvl2pPr>
            <a:lvl3pPr marL="1008400" indent="0">
              <a:buNone/>
              <a:defRPr sz="1323"/>
            </a:lvl3pPr>
            <a:lvl4pPr marL="1512600" indent="0">
              <a:buNone/>
              <a:defRPr sz="1103"/>
            </a:lvl4pPr>
            <a:lvl5pPr marL="2016801" indent="0">
              <a:buNone/>
              <a:defRPr sz="1103"/>
            </a:lvl5pPr>
            <a:lvl6pPr marL="2521001" indent="0">
              <a:buNone/>
              <a:defRPr sz="1103"/>
            </a:lvl6pPr>
            <a:lvl7pPr marL="3025201" indent="0">
              <a:buNone/>
              <a:defRPr sz="1103"/>
            </a:lvl7pPr>
            <a:lvl8pPr marL="3529401" indent="0">
              <a:buNone/>
              <a:defRPr sz="1103"/>
            </a:lvl8pPr>
            <a:lvl9pPr marL="4033601" indent="0">
              <a:buNone/>
              <a:defRPr sz="110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329554219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352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6088" y="1088912"/>
            <a:ext cx="5413534" cy="5374525"/>
          </a:xfrm>
        </p:spPr>
        <p:txBody>
          <a:bodyPr anchor="t"/>
          <a:lstStyle>
            <a:lvl1pPr marL="0" indent="0">
              <a:buNone/>
              <a:defRPr sz="3529"/>
            </a:lvl1pPr>
            <a:lvl2pPr marL="504200" indent="0">
              <a:buNone/>
              <a:defRPr sz="3088"/>
            </a:lvl2pPr>
            <a:lvl3pPr marL="1008400" indent="0">
              <a:buNone/>
              <a:defRPr sz="2647"/>
            </a:lvl3pPr>
            <a:lvl4pPr marL="1512600" indent="0">
              <a:buNone/>
              <a:defRPr sz="2206"/>
            </a:lvl4pPr>
            <a:lvl5pPr marL="2016801" indent="0">
              <a:buNone/>
              <a:defRPr sz="2206"/>
            </a:lvl5pPr>
            <a:lvl6pPr marL="2521001" indent="0">
              <a:buNone/>
              <a:defRPr sz="2206"/>
            </a:lvl6pPr>
            <a:lvl7pPr marL="3025201" indent="0">
              <a:buNone/>
              <a:defRPr sz="2206"/>
            </a:lvl7pPr>
            <a:lvl8pPr marL="3529401" indent="0">
              <a:buNone/>
              <a:defRPr sz="2206"/>
            </a:lvl8pPr>
            <a:lvl9pPr marL="4033601" indent="0">
              <a:buNone/>
              <a:defRPr sz="2206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764"/>
            </a:lvl1pPr>
            <a:lvl2pPr marL="504200" indent="0">
              <a:buNone/>
              <a:defRPr sz="1544"/>
            </a:lvl2pPr>
            <a:lvl3pPr marL="1008400" indent="0">
              <a:buNone/>
              <a:defRPr sz="1323"/>
            </a:lvl3pPr>
            <a:lvl4pPr marL="1512600" indent="0">
              <a:buNone/>
              <a:defRPr sz="1103"/>
            </a:lvl4pPr>
            <a:lvl5pPr marL="2016801" indent="0">
              <a:buNone/>
              <a:defRPr sz="1103"/>
            </a:lvl5pPr>
            <a:lvl6pPr marL="2521001" indent="0">
              <a:buNone/>
              <a:defRPr sz="1103"/>
            </a:lvl6pPr>
            <a:lvl7pPr marL="3025201" indent="0">
              <a:buNone/>
              <a:defRPr sz="1103"/>
            </a:lvl7pPr>
            <a:lvl8pPr marL="3529401" indent="0">
              <a:buNone/>
              <a:defRPr sz="1103"/>
            </a:lvl8pPr>
            <a:lvl9pPr marL="4033601" indent="0">
              <a:buNone/>
              <a:defRPr sz="110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388180891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5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171" y="402654"/>
            <a:ext cx="9223058" cy="1461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171" y="2013259"/>
            <a:ext cx="9223058" cy="4798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171" y="7009643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2189" y="7009643"/>
            <a:ext cx="3609023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2214" y="7009643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25400">
              <a:lnSpc>
                <a:spcPts val="1625"/>
              </a:lnSpc>
            </a:pPr>
            <a:fld id="{81D60167-4931-47E6-BA6A-407CBD079E47}" type="slidenum">
              <a:rPr lang="ru-RU" spc="-5" smtClean="0"/>
              <a:pPr marL="25400">
                <a:lnSpc>
                  <a:spcPts val="1625"/>
                </a:lnSpc>
              </a:pPr>
              <a:t>‹#›</a:t>
            </a:fld>
            <a:endParaRPr lang="ru-RU" spc="-5" dirty="0"/>
          </a:p>
        </p:txBody>
      </p:sp>
    </p:spTree>
    <p:extLst>
      <p:ext uri="{BB962C8B-B14F-4D97-AF65-F5344CB8AC3E}">
        <p14:creationId xmlns:p14="http://schemas.microsoft.com/office/powerpoint/2010/main" val="425329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</p:sldLayoutIdLst>
  <p:transition/>
  <p:txStyles>
    <p:titleStyle>
      <a:lvl1pPr algn="l" defTabSz="1008400" rtl="0" eaLnBrk="1" latinLnBrk="0" hangingPunct="1">
        <a:lnSpc>
          <a:spcPct val="90000"/>
        </a:lnSpc>
        <a:spcBef>
          <a:spcPct val="0"/>
        </a:spcBef>
        <a:buNone/>
        <a:defRPr sz="48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100" indent="-252100" algn="l" defTabSz="1008400" rtl="0" eaLnBrk="1" latinLnBrk="0" hangingPunct="1">
        <a:lnSpc>
          <a:spcPct val="90000"/>
        </a:lnSpc>
        <a:spcBef>
          <a:spcPts val="1103"/>
        </a:spcBef>
        <a:buFont typeface="Arial" panose="020B0604020202020204" pitchFamily="34" charset="0"/>
        <a:buChar char="•"/>
        <a:defRPr sz="3088" kern="1200">
          <a:solidFill>
            <a:schemeClr val="tx1"/>
          </a:solidFill>
          <a:latin typeface="+mn-lt"/>
          <a:ea typeface="+mn-ea"/>
          <a:cs typeface="+mn-cs"/>
        </a:defRPr>
      </a:lvl1pPr>
      <a:lvl2pPr marL="756300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7" kern="1200">
          <a:solidFill>
            <a:schemeClr val="tx1"/>
          </a:solidFill>
          <a:latin typeface="+mn-lt"/>
          <a:ea typeface="+mn-ea"/>
          <a:cs typeface="+mn-cs"/>
        </a:defRPr>
      </a:lvl2pPr>
      <a:lvl3pPr marL="1260500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6" kern="1200">
          <a:solidFill>
            <a:schemeClr val="tx1"/>
          </a:solidFill>
          <a:latin typeface="+mn-lt"/>
          <a:ea typeface="+mn-ea"/>
          <a:cs typeface="+mn-cs"/>
        </a:defRPr>
      </a:lvl3pPr>
      <a:lvl4pPr marL="17647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2689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7731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2773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7815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285701" indent="-252100" algn="l" defTabSz="1008400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200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400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600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8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10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52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94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3601" algn="l" defTabSz="100840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6.bin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192.wmf"/><Relationship Id="rId5" Type="http://schemas.openxmlformats.org/officeDocument/2006/relationships/oleObject" Target="../embeddings/oleObject147.bin"/><Relationship Id="rId4" Type="http://schemas.openxmlformats.org/officeDocument/2006/relationships/image" Target="../media/image191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3" Type="http://schemas.openxmlformats.org/officeDocument/2006/relationships/image" Target="../media/image194.png"/><Relationship Id="rId7" Type="http://schemas.openxmlformats.org/officeDocument/2006/relationships/image" Target="../media/image198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7.png"/><Relationship Id="rId5" Type="http://schemas.openxmlformats.org/officeDocument/2006/relationships/image" Target="../media/image196.png"/><Relationship Id="rId10" Type="http://schemas.openxmlformats.org/officeDocument/2006/relationships/slide" Target="slide126.xml"/><Relationship Id="rId4" Type="http://schemas.openxmlformats.org/officeDocument/2006/relationships/image" Target="../media/image195.png"/><Relationship Id="rId9" Type="http://schemas.openxmlformats.org/officeDocument/2006/relationships/image" Target="../media/image200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8.bin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203.emf"/><Relationship Id="rId5" Type="http://schemas.openxmlformats.org/officeDocument/2006/relationships/oleObject" Target="../embeddings/oleObject149.bin"/><Relationship Id="rId4" Type="http://schemas.openxmlformats.org/officeDocument/2006/relationships/image" Target="../media/image202.emf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wmf"/><Relationship Id="rId3" Type="http://schemas.openxmlformats.org/officeDocument/2006/relationships/oleObject" Target="../embeddings/oleObject150.bin"/><Relationship Id="rId7" Type="http://schemas.openxmlformats.org/officeDocument/2006/relationships/oleObject" Target="../embeddings/oleObject1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205.emf"/><Relationship Id="rId5" Type="http://schemas.openxmlformats.org/officeDocument/2006/relationships/oleObject" Target="../embeddings/oleObject151.bin"/><Relationship Id="rId4" Type="http://schemas.openxmlformats.org/officeDocument/2006/relationships/image" Target="../media/image204.emf"/><Relationship Id="rId9" Type="http://schemas.openxmlformats.org/officeDocument/2006/relationships/slide" Target="slide126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wmf"/><Relationship Id="rId3" Type="http://schemas.openxmlformats.org/officeDocument/2006/relationships/oleObject" Target="../embeddings/oleObject153.bin"/><Relationship Id="rId7" Type="http://schemas.openxmlformats.org/officeDocument/2006/relationships/oleObject" Target="../embeddings/oleObject1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.vml"/><Relationship Id="rId6" Type="http://schemas.openxmlformats.org/officeDocument/2006/relationships/image" Target="../media/image208.wmf"/><Relationship Id="rId11" Type="http://schemas.openxmlformats.org/officeDocument/2006/relationships/slide" Target="slide126.xml"/><Relationship Id="rId5" Type="http://schemas.openxmlformats.org/officeDocument/2006/relationships/oleObject" Target="../embeddings/oleObject154.bin"/><Relationship Id="rId10" Type="http://schemas.openxmlformats.org/officeDocument/2006/relationships/image" Target="../media/image210.wmf"/><Relationship Id="rId4" Type="http://schemas.openxmlformats.org/officeDocument/2006/relationships/image" Target="../media/image207.wmf"/><Relationship Id="rId9" Type="http://schemas.openxmlformats.org/officeDocument/2006/relationships/oleObject" Target="../embeddings/oleObject156.bin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wmf"/><Relationship Id="rId3" Type="http://schemas.openxmlformats.org/officeDocument/2006/relationships/oleObject" Target="../embeddings/oleObject157.bin"/><Relationship Id="rId7" Type="http://schemas.openxmlformats.org/officeDocument/2006/relationships/oleObject" Target="../embeddings/oleObject1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.vml"/><Relationship Id="rId6" Type="http://schemas.openxmlformats.org/officeDocument/2006/relationships/image" Target="../media/image212.emf"/><Relationship Id="rId5" Type="http://schemas.openxmlformats.org/officeDocument/2006/relationships/oleObject" Target="../embeddings/oleObject158.bin"/><Relationship Id="rId4" Type="http://schemas.openxmlformats.org/officeDocument/2006/relationships/image" Target="../media/image211.emf"/><Relationship Id="rId9" Type="http://schemas.openxmlformats.org/officeDocument/2006/relationships/slide" Target="slide1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2.xml"/><Relationship Id="rId5" Type="http://schemas.openxmlformats.org/officeDocument/2006/relationships/slide" Target="slide126.xml"/><Relationship Id="rId4" Type="http://schemas.openxmlformats.org/officeDocument/2006/relationships/image" Target="../media/image216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.vml"/><Relationship Id="rId5" Type="http://schemas.openxmlformats.org/officeDocument/2006/relationships/slide" Target="slide126.xml"/><Relationship Id="rId4" Type="http://schemas.openxmlformats.org/officeDocument/2006/relationships/image" Target="../media/image217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.vml"/><Relationship Id="rId5" Type="http://schemas.openxmlformats.org/officeDocument/2006/relationships/slide" Target="slide126.xml"/><Relationship Id="rId4" Type="http://schemas.openxmlformats.org/officeDocument/2006/relationships/image" Target="../media/image219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gif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2.xml"/><Relationship Id="rId4" Type="http://schemas.openxmlformats.org/officeDocument/2006/relationships/slide" Target="slide126.xml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wmf"/><Relationship Id="rId3" Type="http://schemas.openxmlformats.org/officeDocument/2006/relationships/oleObject" Target="../embeddings/oleObject162.bin"/><Relationship Id="rId7" Type="http://schemas.openxmlformats.org/officeDocument/2006/relationships/oleObject" Target="../embeddings/oleObject1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223.emf"/><Relationship Id="rId5" Type="http://schemas.openxmlformats.org/officeDocument/2006/relationships/oleObject" Target="../embeddings/oleObject163.bin"/><Relationship Id="rId4" Type="http://schemas.openxmlformats.org/officeDocument/2006/relationships/image" Target="../media/image222.emf"/><Relationship Id="rId9" Type="http://schemas.openxmlformats.org/officeDocument/2006/relationships/slide" Target="slide126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12.xml"/><Relationship Id="rId4" Type="http://schemas.openxmlformats.org/officeDocument/2006/relationships/slide" Target="slide1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.vml"/><Relationship Id="rId5" Type="http://schemas.openxmlformats.org/officeDocument/2006/relationships/slide" Target="slide126.xml"/><Relationship Id="rId4" Type="http://schemas.openxmlformats.org/officeDocument/2006/relationships/image" Target="../media/image229.wmf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4.xml"/><Relationship Id="rId18" Type="http://schemas.openxmlformats.org/officeDocument/2006/relationships/slide" Target="slide31.xml"/><Relationship Id="rId3" Type="http://schemas.openxmlformats.org/officeDocument/2006/relationships/slide" Target="slide5.xml"/><Relationship Id="rId21" Type="http://schemas.openxmlformats.org/officeDocument/2006/relationships/slide" Target="slide36.xml"/><Relationship Id="rId7" Type="http://schemas.openxmlformats.org/officeDocument/2006/relationships/slide" Target="slide15.xml"/><Relationship Id="rId12" Type="http://schemas.openxmlformats.org/officeDocument/2006/relationships/slide" Target="slide23.xml"/><Relationship Id="rId17" Type="http://schemas.openxmlformats.org/officeDocument/2006/relationships/slide" Target="slide30.xml"/><Relationship Id="rId2" Type="http://schemas.openxmlformats.org/officeDocument/2006/relationships/slide" Target="slide4.xml"/><Relationship Id="rId16" Type="http://schemas.openxmlformats.org/officeDocument/2006/relationships/slide" Target="slide29.xml"/><Relationship Id="rId20" Type="http://schemas.openxmlformats.org/officeDocument/2006/relationships/slide" Target="slide35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1.xml"/><Relationship Id="rId11" Type="http://schemas.openxmlformats.org/officeDocument/2006/relationships/slide" Target="slide22.xml"/><Relationship Id="rId24" Type="http://schemas.openxmlformats.org/officeDocument/2006/relationships/slide" Target="slide126.xml"/><Relationship Id="rId5" Type="http://schemas.openxmlformats.org/officeDocument/2006/relationships/slide" Target="slide9.xml"/><Relationship Id="rId15" Type="http://schemas.openxmlformats.org/officeDocument/2006/relationships/slide" Target="slide27.xml"/><Relationship Id="rId23" Type="http://schemas.openxmlformats.org/officeDocument/2006/relationships/slide" Target="slide38.xml"/><Relationship Id="rId10" Type="http://schemas.openxmlformats.org/officeDocument/2006/relationships/slide" Target="slide21.xml"/><Relationship Id="rId19" Type="http://schemas.openxmlformats.org/officeDocument/2006/relationships/slide" Target="slide32.xml"/><Relationship Id="rId4" Type="http://schemas.openxmlformats.org/officeDocument/2006/relationships/slide" Target="slide8.xml"/><Relationship Id="rId9" Type="http://schemas.openxmlformats.org/officeDocument/2006/relationships/slide" Target="slide20.xml"/><Relationship Id="rId14" Type="http://schemas.openxmlformats.org/officeDocument/2006/relationships/slide" Target="slide25.xml"/><Relationship Id="rId22" Type="http://schemas.openxmlformats.org/officeDocument/2006/relationships/slide" Target="slide37.xml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13" Type="http://schemas.openxmlformats.org/officeDocument/2006/relationships/slide" Target="slide51.xml"/><Relationship Id="rId18" Type="http://schemas.openxmlformats.org/officeDocument/2006/relationships/slide" Target="slide63.xml"/><Relationship Id="rId26" Type="http://schemas.openxmlformats.org/officeDocument/2006/relationships/slide" Target="slide72.xml"/><Relationship Id="rId3" Type="http://schemas.openxmlformats.org/officeDocument/2006/relationships/slide" Target="slide40.xml"/><Relationship Id="rId21" Type="http://schemas.openxmlformats.org/officeDocument/2006/relationships/slide" Target="slide67.xml"/><Relationship Id="rId7" Type="http://schemas.openxmlformats.org/officeDocument/2006/relationships/slide" Target="slide44.xml"/><Relationship Id="rId12" Type="http://schemas.openxmlformats.org/officeDocument/2006/relationships/slide" Target="slide50.xml"/><Relationship Id="rId17" Type="http://schemas.openxmlformats.org/officeDocument/2006/relationships/slide" Target="slide62.xml"/><Relationship Id="rId25" Type="http://schemas.openxmlformats.org/officeDocument/2006/relationships/slide" Target="slide71.xml"/><Relationship Id="rId2" Type="http://schemas.openxmlformats.org/officeDocument/2006/relationships/slide" Target="slide39.xml"/><Relationship Id="rId16" Type="http://schemas.openxmlformats.org/officeDocument/2006/relationships/slide" Target="slide61.xml"/><Relationship Id="rId20" Type="http://schemas.openxmlformats.org/officeDocument/2006/relationships/slide" Target="slide65.xml"/><Relationship Id="rId29" Type="http://schemas.openxmlformats.org/officeDocument/2006/relationships/slide" Target="slide126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3.xml"/><Relationship Id="rId11" Type="http://schemas.openxmlformats.org/officeDocument/2006/relationships/slide" Target="slide49.xml"/><Relationship Id="rId24" Type="http://schemas.openxmlformats.org/officeDocument/2006/relationships/slide" Target="slide70.xml"/><Relationship Id="rId5" Type="http://schemas.openxmlformats.org/officeDocument/2006/relationships/slide" Target="slide42.xml"/><Relationship Id="rId15" Type="http://schemas.openxmlformats.org/officeDocument/2006/relationships/slide" Target="slide60.xml"/><Relationship Id="rId23" Type="http://schemas.openxmlformats.org/officeDocument/2006/relationships/slide" Target="slide69.xml"/><Relationship Id="rId28" Type="http://schemas.openxmlformats.org/officeDocument/2006/relationships/slide" Target="slide75.xml"/><Relationship Id="rId10" Type="http://schemas.openxmlformats.org/officeDocument/2006/relationships/slide" Target="slide48.xml"/><Relationship Id="rId19" Type="http://schemas.openxmlformats.org/officeDocument/2006/relationships/slide" Target="slide64.xml"/><Relationship Id="rId4" Type="http://schemas.openxmlformats.org/officeDocument/2006/relationships/slide" Target="slide41.xml"/><Relationship Id="rId9" Type="http://schemas.openxmlformats.org/officeDocument/2006/relationships/slide" Target="slide46.xml"/><Relationship Id="rId14" Type="http://schemas.openxmlformats.org/officeDocument/2006/relationships/slide" Target="slide53.xml"/><Relationship Id="rId22" Type="http://schemas.openxmlformats.org/officeDocument/2006/relationships/slide" Target="slide68.xml"/><Relationship Id="rId27" Type="http://schemas.openxmlformats.org/officeDocument/2006/relationships/slide" Target="slide73.xml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slide" Target="slide84.xml"/><Relationship Id="rId13" Type="http://schemas.openxmlformats.org/officeDocument/2006/relationships/slide" Target="slide89.xml"/><Relationship Id="rId18" Type="http://schemas.openxmlformats.org/officeDocument/2006/relationships/slide" Target="slide94.xml"/><Relationship Id="rId3" Type="http://schemas.openxmlformats.org/officeDocument/2006/relationships/slide" Target="slide79.xml"/><Relationship Id="rId21" Type="http://schemas.openxmlformats.org/officeDocument/2006/relationships/slide" Target="slide98.xml"/><Relationship Id="rId7" Type="http://schemas.openxmlformats.org/officeDocument/2006/relationships/slide" Target="slide83.xml"/><Relationship Id="rId12" Type="http://schemas.openxmlformats.org/officeDocument/2006/relationships/slide" Target="slide88.xml"/><Relationship Id="rId17" Type="http://schemas.openxmlformats.org/officeDocument/2006/relationships/slide" Target="slide93.xml"/><Relationship Id="rId2" Type="http://schemas.openxmlformats.org/officeDocument/2006/relationships/slide" Target="slide78.xml"/><Relationship Id="rId16" Type="http://schemas.openxmlformats.org/officeDocument/2006/relationships/slide" Target="slide92.xml"/><Relationship Id="rId20" Type="http://schemas.openxmlformats.org/officeDocument/2006/relationships/slide" Target="slide96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82.xml"/><Relationship Id="rId11" Type="http://schemas.openxmlformats.org/officeDocument/2006/relationships/slide" Target="slide87.xml"/><Relationship Id="rId5" Type="http://schemas.openxmlformats.org/officeDocument/2006/relationships/slide" Target="slide81.xml"/><Relationship Id="rId15" Type="http://schemas.openxmlformats.org/officeDocument/2006/relationships/slide" Target="slide91.xml"/><Relationship Id="rId10" Type="http://schemas.openxmlformats.org/officeDocument/2006/relationships/slide" Target="slide86.xml"/><Relationship Id="rId19" Type="http://schemas.openxmlformats.org/officeDocument/2006/relationships/slide" Target="slide95.xml"/><Relationship Id="rId4" Type="http://schemas.openxmlformats.org/officeDocument/2006/relationships/slide" Target="slide80.xml"/><Relationship Id="rId9" Type="http://schemas.openxmlformats.org/officeDocument/2006/relationships/slide" Target="slide85.xml"/><Relationship Id="rId14" Type="http://schemas.openxmlformats.org/officeDocument/2006/relationships/slide" Target="slide90.xml"/><Relationship Id="rId22" Type="http://schemas.openxmlformats.org/officeDocument/2006/relationships/slide" Target="slide126.xml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slide" Target="slide105.xml"/><Relationship Id="rId13" Type="http://schemas.openxmlformats.org/officeDocument/2006/relationships/slide" Target="slide110.xml"/><Relationship Id="rId18" Type="http://schemas.openxmlformats.org/officeDocument/2006/relationships/slide" Target="slide115.xml"/><Relationship Id="rId3" Type="http://schemas.openxmlformats.org/officeDocument/2006/relationships/slide" Target="slide100.xml"/><Relationship Id="rId21" Type="http://schemas.openxmlformats.org/officeDocument/2006/relationships/slide" Target="slide126.xml"/><Relationship Id="rId7" Type="http://schemas.openxmlformats.org/officeDocument/2006/relationships/slide" Target="slide104.xml"/><Relationship Id="rId12" Type="http://schemas.openxmlformats.org/officeDocument/2006/relationships/slide" Target="slide109.xml"/><Relationship Id="rId17" Type="http://schemas.openxmlformats.org/officeDocument/2006/relationships/slide" Target="slide114.xml"/><Relationship Id="rId2" Type="http://schemas.openxmlformats.org/officeDocument/2006/relationships/slide" Target="slide99.xml"/><Relationship Id="rId16" Type="http://schemas.openxmlformats.org/officeDocument/2006/relationships/slide" Target="slide113.xml"/><Relationship Id="rId20" Type="http://schemas.openxmlformats.org/officeDocument/2006/relationships/slide" Target="slide117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03.xml"/><Relationship Id="rId11" Type="http://schemas.openxmlformats.org/officeDocument/2006/relationships/slide" Target="slide108.xml"/><Relationship Id="rId5" Type="http://schemas.openxmlformats.org/officeDocument/2006/relationships/slide" Target="slide102.xml"/><Relationship Id="rId15" Type="http://schemas.openxmlformats.org/officeDocument/2006/relationships/slide" Target="slide112.xml"/><Relationship Id="rId10" Type="http://schemas.openxmlformats.org/officeDocument/2006/relationships/slide" Target="slide107.xml"/><Relationship Id="rId19" Type="http://schemas.openxmlformats.org/officeDocument/2006/relationships/slide" Target="slide116.xml"/><Relationship Id="rId4" Type="http://schemas.openxmlformats.org/officeDocument/2006/relationships/slide" Target="slide101.xml"/><Relationship Id="rId9" Type="http://schemas.openxmlformats.org/officeDocument/2006/relationships/slide" Target="slide106.xml"/><Relationship Id="rId14" Type="http://schemas.openxmlformats.org/officeDocument/2006/relationships/slide" Target="slide1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slide" Target="slide125.xml"/><Relationship Id="rId3" Type="http://schemas.openxmlformats.org/officeDocument/2006/relationships/slide" Target="slide119.xml"/><Relationship Id="rId7" Type="http://schemas.openxmlformats.org/officeDocument/2006/relationships/slide" Target="slide124.xml"/><Relationship Id="rId2" Type="http://schemas.openxmlformats.org/officeDocument/2006/relationships/slide" Target="slide118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23.xml"/><Relationship Id="rId5" Type="http://schemas.openxmlformats.org/officeDocument/2006/relationships/slide" Target="slide122.xml"/><Relationship Id="rId4" Type="http://schemas.openxmlformats.org/officeDocument/2006/relationships/slide" Target="slide12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slide" Target="slide1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126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1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kiznanie.ru/ru-wz/index.php?title=%D0%94%D0%B6%D0%BE%D1%83%D0%BB%D1%8C_(%D0%B5%D0%B4%D0%B8%D0%BD%D0%B8%D1%86%D0%B0)&amp;action=edit" TargetMode="External"/><Relationship Id="rId13" Type="http://schemas.openxmlformats.org/officeDocument/2006/relationships/hyperlink" Target="http://www.wikiznanie.ru/ru-wz/index.php/%D0%92%D0%BE%D0%BB%D1%8C%D1%82_(%D0%B5%D0%B4%D0%B8%D0%BD%D0%B8%D1%86%D0%B0)" TargetMode="External"/><Relationship Id="rId18" Type="http://schemas.openxmlformats.org/officeDocument/2006/relationships/hyperlink" Target="http://www.wikiznanie.ru/ru-wz/index.php?title=%D0%9A%D0%B0%D0%BD%D0%B4%D0%B5%D0%BB%D0%B0&amp;action=edit" TargetMode="External"/><Relationship Id="rId3" Type="http://schemas.openxmlformats.org/officeDocument/2006/relationships/hyperlink" Target="http://www.wikiznanie.ru/ru-wz/index.php/%D0%9A%D0%B8%D0%BB%D0%BE%D0%B3%D1%80%D0%B0%D0%BC%D0%BC" TargetMode="External"/><Relationship Id="rId21" Type="http://schemas.openxmlformats.org/officeDocument/2006/relationships/hyperlink" Target="http://www.wikiznanie.ru/ru-wz/index.php?title=%D0%9B%D1%8E%D0%BC%D0%B5%D0%BD&amp;action=edit" TargetMode="External"/><Relationship Id="rId7" Type="http://schemas.openxmlformats.org/officeDocument/2006/relationships/hyperlink" Target="http://www.wikiznanie.ru/ru-wz/index.php?title=%D0%9A%D0%B2%D0%B0%D0%B4%D1%80%D0%B0%D1%82%D0%BD%D1%8B%D0%B9_%D0%BC%D0%B5%D1%82%D1%80&amp;action=edit" TargetMode="External"/><Relationship Id="rId12" Type="http://schemas.openxmlformats.org/officeDocument/2006/relationships/hyperlink" Target="http://www.wikiznanie.ru/ru-wz/index.php?title=%D0%92%D0%BE%D0%BB%D1%8C%D1%82_(%D0%BC%D0%B5%D1%80%D0%B0)&amp;action=edit" TargetMode="External"/><Relationship Id="rId17" Type="http://schemas.openxmlformats.org/officeDocument/2006/relationships/image" Target="../media/image7.jpeg"/><Relationship Id="rId2" Type="http://schemas.openxmlformats.org/officeDocument/2006/relationships/hyperlink" Target="http://www.wikiznanie.ru/ru-wz/index.php/%D0%A1%D0%B5%D0%BA%D1%83%D0%BD%D0%B4%D0%B0_(%D0%BC%D0%B5%D1%80%D0%B0_%D0%B2%D1%80%D0%B5%D0%BC%D0%B5%D0%BD%D0%B8)" TargetMode="External"/><Relationship Id="rId16" Type="http://schemas.openxmlformats.org/officeDocument/2006/relationships/hyperlink" Target="http://www.wikiznanie.ru/ru-wz/index.php/%D0%92%D0%B5%D0%B1%D0%B5%D1%80" TargetMode="External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wikiznanie.ru/ru-wz/index.php/%D0%9D%D1%8C%D1%8E%D1%82%D0%BE%D0%BD_(%D0%B5%D0%B4%D0%B8%D0%BD%D0%B8%D1%86%D0%B0)" TargetMode="External"/><Relationship Id="rId11" Type="http://schemas.openxmlformats.org/officeDocument/2006/relationships/hyperlink" Target="http://www.wikiznanie.ru/ru-wz/index.php?title=%D0%9A%D1%83%D0%BB%D0%BE%D0%BD_(%D0%B5%D0%B4%D0%B8%D0%BD%D0%B8%D1%86%D0%B0)&amp;action=edit" TargetMode="External"/><Relationship Id="rId5" Type="http://schemas.openxmlformats.org/officeDocument/2006/relationships/hyperlink" Target="http://www.wikiznanie.ru/ru-wz/index.php/%D0%A1%D0%B5%D0%BA%D1%83%D0%BD%D0%B4%D0%B0" TargetMode="External"/><Relationship Id="rId15" Type="http://schemas.openxmlformats.org/officeDocument/2006/relationships/hyperlink" Target="http://www.wikiznanie.ru/ru-wz/index.php?title=%D0%9E%D0%BC&amp;action=edit" TargetMode="External"/><Relationship Id="rId10" Type="http://schemas.openxmlformats.org/officeDocument/2006/relationships/hyperlink" Target="http://www.wikiznanie.ru/ru-wz/index.php?title=%D0%9A%D1%83%D0%BB%D0%BE%D0%BD_(%D0%BC%D0%B5%D1%80%D0%B0)&amp;action=edit" TargetMode="External"/><Relationship Id="rId19" Type="http://schemas.openxmlformats.org/officeDocument/2006/relationships/hyperlink" Target="http://www.wikiznanie.ru/ru-wz/index.php?title=%D0%A1%D1%82%D0%B5%D1%80%D0%B0%D0%B4%D0%B8%D0%B0%D0%BD&amp;action=edit" TargetMode="External"/><Relationship Id="rId4" Type="http://schemas.openxmlformats.org/officeDocument/2006/relationships/hyperlink" Target="http://www.wikiznanie.ru/ru-wz/index.php/%D0%9C%D0%B5%D1%82%D1%80_(%D0%BC%D0%B5%D1%80%D0%B0)" TargetMode="External"/><Relationship Id="rId9" Type="http://schemas.openxmlformats.org/officeDocument/2006/relationships/hyperlink" Target="http://www.wikiznanie.ru/ru-wz/index.php/%D0%90%D0%BC%D0%BF%D0%B5%D1%80_(%D0%B5%D0%B4%D0%B8%D0%BD%D0%B8%D1%86%D0%B0)" TargetMode="External"/><Relationship Id="rId14" Type="http://schemas.openxmlformats.org/officeDocument/2006/relationships/hyperlink" Target="http://www.wikiznanie.ru/ru-wz/index.php/%D0%90%D0%BC%D0%BF%D0%B5%D1%80_(%D0%BC%D0%B5%D1%80%D0%B0)" TargetMode="External"/><Relationship Id="rId22" Type="http://schemas.openxmlformats.org/officeDocument/2006/relationships/slide" Target="slide1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0.w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2.wmf"/><Relationship Id="rId9" Type="http://schemas.openxmlformats.org/officeDocument/2006/relationships/slide" Target="slide1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slide" Target="slide126.xml"/><Relationship Id="rId4" Type="http://schemas.openxmlformats.org/officeDocument/2006/relationships/image" Target="../media/image25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wmf"/><Relationship Id="rId11" Type="http://schemas.openxmlformats.org/officeDocument/2006/relationships/slide" Target="slide126.xml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13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34.wmf"/><Relationship Id="rId1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6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41.w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23" Type="http://schemas.openxmlformats.org/officeDocument/2006/relationships/slide" Target="slide126.xml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39.wmf"/><Relationship Id="rId22" Type="http://schemas.openxmlformats.org/officeDocument/2006/relationships/image" Target="../media/image43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51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38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0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47.wmf"/><Relationship Id="rId19" Type="http://schemas.openxmlformats.org/officeDocument/2006/relationships/slide" Target="slide126.xml"/><Relationship Id="rId4" Type="http://schemas.openxmlformats.org/officeDocument/2006/relationships/image" Target="../media/image44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9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42.bin"/><Relationship Id="rId3" Type="http://schemas.openxmlformats.org/officeDocument/2006/relationships/image" Target="../media/image57.png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54.wmf"/><Relationship Id="rId1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6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0.png"/><Relationship Id="rId11" Type="http://schemas.openxmlformats.org/officeDocument/2006/relationships/oleObject" Target="../embeddings/oleObject41.bin"/><Relationship Id="rId5" Type="http://schemas.openxmlformats.org/officeDocument/2006/relationships/image" Target="../media/image59.png"/><Relationship Id="rId15" Type="http://schemas.openxmlformats.org/officeDocument/2006/relationships/oleObject" Target="../embeddings/oleObject43.bin"/><Relationship Id="rId10" Type="http://schemas.openxmlformats.org/officeDocument/2006/relationships/image" Target="../media/image53.wmf"/><Relationship Id="rId4" Type="http://schemas.openxmlformats.org/officeDocument/2006/relationships/image" Target="../media/image58.png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55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61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63.w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65.wmf"/><Relationship Id="rId9" Type="http://schemas.openxmlformats.org/officeDocument/2006/relationships/slide" Target="slide126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68.wmf"/><Relationship Id="rId9" Type="http://schemas.openxmlformats.org/officeDocument/2006/relationships/slide" Target="slide126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package" Target="../embeddings/Microsoft_Visio_Drawing11111111111111111111111111111111111111111111111111111111111.vsdx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71.emf"/><Relationship Id="rId9" Type="http://schemas.openxmlformats.org/officeDocument/2006/relationships/slide" Target="slide126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5.wmf"/><Relationship Id="rId11" Type="http://schemas.openxmlformats.org/officeDocument/2006/relationships/slide" Target="slide126.xml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77.wmf"/><Relationship Id="rId4" Type="http://schemas.openxmlformats.org/officeDocument/2006/relationships/image" Target="../media/image74.wmf"/><Relationship Id="rId9" Type="http://schemas.openxmlformats.org/officeDocument/2006/relationships/oleObject" Target="../embeddings/oleObject59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slide" Target="slide126.xml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82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9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81.wmf"/><Relationship Id="rId4" Type="http://schemas.openxmlformats.org/officeDocument/2006/relationships/image" Target="../media/image78.wmf"/><Relationship Id="rId9" Type="http://schemas.openxmlformats.org/officeDocument/2006/relationships/oleObject" Target="../embeddings/oleObject6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package" Target="../embeddings/Microsoft_Visio_Drawing122222222222222222222222222222222222222222222222222222222222.vsdx"/><Relationship Id="rId7" Type="http://schemas.openxmlformats.org/officeDocument/2006/relationships/image" Target="../media/image8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65.bin"/><Relationship Id="rId5" Type="http://schemas.openxmlformats.org/officeDocument/2006/relationships/image" Target="../media/image86.emf"/><Relationship Id="rId10" Type="http://schemas.openxmlformats.org/officeDocument/2006/relationships/slide" Target="slide126.xml"/><Relationship Id="rId4" Type="http://schemas.openxmlformats.org/officeDocument/2006/relationships/image" Target="../media/image83.emf"/><Relationship Id="rId9" Type="http://schemas.openxmlformats.org/officeDocument/2006/relationships/image" Target="../media/image85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88.emf"/><Relationship Id="rId11" Type="http://schemas.openxmlformats.org/officeDocument/2006/relationships/slide" Target="slide126.xml"/><Relationship Id="rId5" Type="http://schemas.openxmlformats.org/officeDocument/2006/relationships/package" Target="../embeddings/Microsoft_Visio_Drawing233333333333333333333333333333333333333333333333333333333333.vsdx"/><Relationship Id="rId10" Type="http://schemas.openxmlformats.org/officeDocument/2006/relationships/image" Target="../media/image90.wmf"/><Relationship Id="rId4" Type="http://schemas.openxmlformats.org/officeDocument/2006/relationships/image" Target="../media/image87.wmf"/><Relationship Id="rId9" Type="http://schemas.openxmlformats.org/officeDocument/2006/relationships/oleObject" Target="../embeddings/oleObject69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image" Target="../media/image94.wmf"/><Relationship Id="rId3" Type="http://schemas.openxmlformats.org/officeDocument/2006/relationships/image" Target="../media/image95.png"/><Relationship Id="rId7" Type="http://schemas.openxmlformats.org/officeDocument/2006/relationships/image" Target="../media/image91.wmf"/><Relationship Id="rId12" Type="http://schemas.openxmlformats.org/officeDocument/2006/relationships/oleObject" Target="../embeddings/oleObject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70.bin"/><Relationship Id="rId11" Type="http://schemas.openxmlformats.org/officeDocument/2006/relationships/image" Target="../media/image93.wmf"/><Relationship Id="rId5" Type="http://schemas.openxmlformats.org/officeDocument/2006/relationships/image" Target="../media/image97.png"/><Relationship Id="rId10" Type="http://schemas.openxmlformats.org/officeDocument/2006/relationships/oleObject" Target="../embeddings/oleObject72.bin"/><Relationship Id="rId4" Type="http://schemas.openxmlformats.org/officeDocument/2006/relationships/image" Target="../media/image96.png"/><Relationship Id="rId9" Type="http://schemas.openxmlformats.org/officeDocument/2006/relationships/image" Target="../media/image92.wmf"/><Relationship Id="rId14" Type="http://schemas.openxmlformats.org/officeDocument/2006/relationships/slide" Target="slide12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44444444444444444444444444444444444444444444444444444444444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5" Type="http://schemas.openxmlformats.org/officeDocument/2006/relationships/slide" Target="slide126.xml"/><Relationship Id="rId4" Type="http://schemas.openxmlformats.org/officeDocument/2006/relationships/image" Target="../media/image98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455555555555555555555555555555555555555555555555555555555555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5" Type="http://schemas.openxmlformats.org/officeDocument/2006/relationships/slide" Target="slide126.xml"/><Relationship Id="rId4" Type="http://schemas.openxmlformats.org/officeDocument/2006/relationships/image" Target="../media/image100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566666666666666666666666666666666666666666666666666666666666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5" Type="http://schemas.openxmlformats.org/officeDocument/2006/relationships/slide" Target="slide126.xml"/><Relationship Id="rId4" Type="http://schemas.openxmlformats.org/officeDocument/2006/relationships/image" Target="../media/image101.e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oleObject" Target="../embeddings/oleObject74.bin"/><Relationship Id="rId7" Type="http://schemas.openxmlformats.org/officeDocument/2006/relationships/oleObject" Target="../embeddings/oleObject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03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102.emf"/><Relationship Id="rId9" Type="http://schemas.openxmlformats.org/officeDocument/2006/relationships/slide" Target="slide126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slide" Target="slide126.xml"/><Relationship Id="rId3" Type="http://schemas.openxmlformats.org/officeDocument/2006/relationships/oleObject" Target="../embeddings/oleObject77.bin"/><Relationship Id="rId7" Type="http://schemas.openxmlformats.org/officeDocument/2006/relationships/oleObject" Target="../embeddings/oleObject79.bin"/><Relationship Id="rId12" Type="http://schemas.openxmlformats.org/officeDocument/2006/relationships/image" Target="../media/image10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06.wmf"/><Relationship Id="rId11" Type="http://schemas.openxmlformats.org/officeDocument/2006/relationships/oleObject" Target="../embeddings/oleObject81.bin"/><Relationship Id="rId5" Type="http://schemas.openxmlformats.org/officeDocument/2006/relationships/oleObject" Target="../embeddings/oleObject78.bin"/><Relationship Id="rId10" Type="http://schemas.openxmlformats.org/officeDocument/2006/relationships/image" Target="../media/image108.wmf"/><Relationship Id="rId4" Type="http://schemas.openxmlformats.org/officeDocument/2006/relationships/image" Target="../media/image105.emf"/><Relationship Id="rId9" Type="http://schemas.openxmlformats.org/officeDocument/2006/relationships/oleObject" Target="../embeddings/oleObject80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677777777777777777777777777777777777777777777777777777777777.vsdx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11.emf"/><Relationship Id="rId5" Type="http://schemas.openxmlformats.org/officeDocument/2006/relationships/package" Target="../embeddings/Microsoft_Visio_Drawing788888888888888888888888888888888888888888888888888888888888.vsdx"/><Relationship Id="rId4" Type="http://schemas.openxmlformats.org/officeDocument/2006/relationships/image" Target="../media/image1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" Target="slide12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wmf"/><Relationship Id="rId3" Type="http://schemas.openxmlformats.org/officeDocument/2006/relationships/package" Target="../embeddings/Microsoft_Visio_Drawing899999999999999999999999999999999999999999999999999999999999.vsdx"/><Relationship Id="rId7" Type="http://schemas.openxmlformats.org/officeDocument/2006/relationships/oleObject" Target="../embeddings/oleObject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13.emf"/><Relationship Id="rId5" Type="http://schemas.openxmlformats.org/officeDocument/2006/relationships/package" Target="../embeddings/Microsoft_Visio_Drawing91010101010101010101010101010101010101010101010101010101010101010101010101010101010101010101010101010101010101010101010.vsdx"/><Relationship Id="rId4" Type="http://schemas.openxmlformats.org/officeDocument/2006/relationships/image" Target="../media/image112.emf"/><Relationship Id="rId9" Type="http://schemas.openxmlformats.org/officeDocument/2006/relationships/slide" Target="slide12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7" Type="http://schemas.openxmlformats.org/officeDocument/2006/relationships/slide" Target="slide1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6.e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115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126.xml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oleObject" Target="../embeddings/oleObject85.bin"/><Relationship Id="rId7" Type="http://schemas.openxmlformats.org/officeDocument/2006/relationships/oleObject" Target="../embeddings/oleObject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22.wmf"/><Relationship Id="rId11" Type="http://schemas.openxmlformats.org/officeDocument/2006/relationships/slide" Target="slide126.xml"/><Relationship Id="rId5" Type="http://schemas.openxmlformats.org/officeDocument/2006/relationships/oleObject" Target="../embeddings/oleObject86.bin"/><Relationship Id="rId10" Type="http://schemas.openxmlformats.org/officeDocument/2006/relationships/image" Target="../media/image124.wmf"/><Relationship Id="rId4" Type="http://schemas.openxmlformats.org/officeDocument/2006/relationships/image" Target="../media/image121.emf"/><Relationship Id="rId9" Type="http://schemas.openxmlformats.org/officeDocument/2006/relationships/oleObject" Target="../embeddings/oleObject88.bin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26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125.emf"/><Relationship Id="rId9" Type="http://schemas.openxmlformats.org/officeDocument/2006/relationships/slide" Target="slide126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4.bin"/><Relationship Id="rId3" Type="http://schemas.openxmlformats.org/officeDocument/2006/relationships/image" Target="../media/image131.emf"/><Relationship Id="rId7" Type="http://schemas.openxmlformats.org/officeDocument/2006/relationships/image" Target="../media/image106.wmf"/><Relationship Id="rId12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93.bin"/><Relationship Id="rId11" Type="http://schemas.openxmlformats.org/officeDocument/2006/relationships/image" Target="../media/image130.wmf"/><Relationship Id="rId5" Type="http://schemas.openxmlformats.org/officeDocument/2006/relationships/image" Target="../media/image128.wmf"/><Relationship Id="rId10" Type="http://schemas.openxmlformats.org/officeDocument/2006/relationships/oleObject" Target="../embeddings/oleObject95.bin"/><Relationship Id="rId4" Type="http://schemas.openxmlformats.org/officeDocument/2006/relationships/oleObject" Target="../embeddings/oleObject92.bin"/><Relationship Id="rId9" Type="http://schemas.openxmlformats.org/officeDocument/2006/relationships/image" Target="../media/image129.emf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13" Type="http://schemas.openxmlformats.org/officeDocument/2006/relationships/slide" Target="slide126.xml"/><Relationship Id="rId3" Type="http://schemas.openxmlformats.org/officeDocument/2006/relationships/oleObject" Target="../embeddings/oleObject96.bin"/><Relationship Id="rId7" Type="http://schemas.openxmlformats.org/officeDocument/2006/relationships/oleObject" Target="../embeddings/oleObject98.bin"/><Relationship Id="rId12" Type="http://schemas.openxmlformats.org/officeDocument/2006/relationships/image" Target="../media/image136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33.wmf"/><Relationship Id="rId11" Type="http://schemas.openxmlformats.org/officeDocument/2006/relationships/oleObject" Target="../embeddings/oleObject100.bin"/><Relationship Id="rId5" Type="http://schemas.openxmlformats.org/officeDocument/2006/relationships/oleObject" Target="../embeddings/oleObject97.bin"/><Relationship Id="rId10" Type="http://schemas.openxmlformats.org/officeDocument/2006/relationships/image" Target="../media/image135.emf"/><Relationship Id="rId4" Type="http://schemas.openxmlformats.org/officeDocument/2006/relationships/image" Target="../media/image132.wmf"/><Relationship Id="rId9" Type="http://schemas.openxmlformats.org/officeDocument/2006/relationships/oleObject" Target="../embeddings/oleObject99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slide" Target="slide126.xml"/><Relationship Id="rId3" Type="http://schemas.openxmlformats.org/officeDocument/2006/relationships/oleObject" Target="../embeddings/oleObject101.bin"/><Relationship Id="rId7" Type="http://schemas.openxmlformats.org/officeDocument/2006/relationships/image" Target="../media/image140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38.wmf"/><Relationship Id="rId5" Type="http://schemas.openxmlformats.org/officeDocument/2006/relationships/oleObject" Target="../embeddings/oleObject102.bin"/><Relationship Id="rId10" Type="http://schemas.openxmlformats.org/officeDocument/2006/relationships/image" Target="../media/image139.emf"/><Relationship Id="rId4" Type="http://schemas.openxmlformats.org/officeDocument/2006/relationships/image" Target="../media/image137.emf"/><Relationship Id="rId9" Type="http://schemas.openxmlformats.org/officeDocument/2006/relationships/oleObject" Target="../embeddings/oleObject103.bin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6.bin"/><Relationship Id="rId3" Type="http://schemas.openxmlformats.org/officeDocument/2006/relationships/image" Target="../media/image144.emf"/><Relationship Id="rId7" Type="http://schemas.openxmlformats.org/officeDocument/2006/relationships/image" Target="../media/image142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105.bin"/><Relationship Id="rId5" Type="http://schemas.openxmlformats.org/officeDocument/2006/relationships/image" Target="../media/image141.emf"/><Relationship Id="rId10" Type="http://schemas.openxmlformats.org/officeDocument/2006/relationships/slide" Target="slide126.xml"/><Relationship Id="rId4" Type="http://schemas.openxmlformats.org/officeDocument/2006/relationships/oleObject" Target="../embeddings/oleObject104.bin"/><Relationship Id="rId9" Type="http://schemas.openxmlformats.org/officeDocument/2006/relationships/image" Target="../media/image143.em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3" Type="http://schemas.openxmlformats.org/officeDocument/2006/relationships/oleObject" Target="../embeddings/oleObject107.bin"/><Relationship Id="rId7" Type="http://schemas.openxmlformats.org/officeDocument/2006/relationships/oleObject" Target="../embeddings/oleObject1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146.wmf"/><Relationship Id="rId5" Type="http://schemas.openxmlformats.org/officeDocument/2006/relationships/oleObject" Target="../embeddings/oleObject108.bin"/><Relationship Id="rId4" Type="http://schemas.openxmlformats.org/officeDocument/2006/relationships/image" Target="../media/image145.emf"/><Relationship Id="rId9" Type="http://schemas.openxmlformats.org/officeDocument/2006/relationships/slide" Target="slide12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5" Type="http://schemas.openxmlformats.org/officeDocument/2006/relationships/slide" Target="slide126.xml"/><Relationship Id="rId4" Type="http://schemas.openxmlformats.org/officeDocument/2006/relationships/image" Target="../media/image148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6" Type="http://schemas.openxmlformats.org/officeDocument/2006/relationships/slide" Target="slide126.xml"/><Relationship Id="rId5" Type="http://schemas.openxmlformats.org/officeDocument/2006/relationships/image" Target="../media/image150.jpeg"/><Relationship Id="rId4" Type="http://schemas.openxmlformats.org/officeDocument/2006/relationships/image" Target="../media/image149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5" Type="http://schemas.openxmlformats.org/officeDocument/2006/relationships/slide" Target="slide126.xml"/><Relationship Id="rId4" Type="http://schemas.openxmlformats.org/officeDocument/2006/relationships/image" Target="../media/image151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5" Type="http://schemas.openxmlformats.org/officeDocument/2006/relationships/slide" Target="slide126.xml"/><Relationship Id="rId4" Type="http://schemas.openxmlformats.org/officeDocument/2006/relationships/image" Target="../media/image152.emf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emf"/><Relationship Id="rId3" Type="http://schemas.openxmlformats.org/officeDocument/2006/relationships/oleObject" Target="../embeddings/oleObject114.bin"/><Relationship Id="rId7" Type="http://schemas.openxmlformats.org/officeDocument/2006/relationships/oleObject" Target="../embeddings/oleObject1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154.emf"/><Relationship Id="rId11" Type="http://schemas.openxmlformats.org/officeDocument/2006/relationships/slide" Target="slide126.xml"/><Relationship Id="rId5" Type="http://schemas.openxmlformats.org/officeDocument/2006/relationships/oleObject" Target="../embeddings/oleObject115.bin"/><Relationship Id="rId10" Type="http://schemas.openxmlformats.org/officeDocument/2006/relationships/image" Target="../media/image156.emf"/><Relationship Id="rId4" Type="http://schemas.openxmlformats.org/officeDocument/2006/relationships/image" Target="../media/image153.emf"/><Relationship Id="rId9" Type="http://schemas.openxmlformats.org/officeDocument/2006/relationships/oleObject" Target="../embeddings/oleObject117.bin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5" Type="http://schemas.openxmlformats.org/officeDocument/2006/relationships/slide" Target="slide126.xml"/><Relationship Id="rId4" Type="http://schemas.openxmlformats.org/officeDocument/2006/relationships/image" Target="../media/image157.emf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126.xml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159.emf"/><Relationship Id="rId5" Type="http://schemas.openxmlformats.org/officeDocument/2006/relationships/oleObject" Target="../embeddings/oleObject120.bin"/><Relationship Id="rId4" Type="http://schemas.openxmlformats.org/officeDocument/2006/relationships/image" Target="../media/image158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7" Type="http://schemas.openxmlformats.org/officeDocument/2006/relationships/slide" Target="slide1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161.wmf"/><Relationship Id="rId5" Type="http://schemas.openxmlformats.org/officeDocument/2006/relationships/oleObject" Target="../embeddings/oleObject122.bin"/><Relationship Id="rId4" Type="http://schemas.openxmlformats.org/officeDocument/2006/relationships/image" Target="../media/image160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126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slide" Target="slide126.xml"/><Relationship Id="rId3" Type="http://schemas.openxmlformats.org/officeDocument/2006/relationships/image" Target="../media/image166.jpeg"/><Relationship Id="rId7" Type="http://schemas.openxmlformats.org/officeDocument/2006/relationships/image" Target="../media/image16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124.bin"/><Relationship Id="rId5" Type="http://schemas.openxmlformats.org/officeDocument/2006/relationships/image" Target="../media/image164.wmf"/><Relationship Id="rId4" Type="http://schemas.openxmlformats.org/officeDocument/2006/relationships/oleObject" Target="../embeddings/oleObject123.bin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wmf"/><Relationship Id="rId13" Type="http://schemas.openxmlformats.org/officeDocument/2006/relationships/oleObject" Target="../embeddings/oleObject130.bin"/><Relationship Id="rId18" Type="http://schemas.openxmlformats.org/officeDocument/2006/relationships/image" Target="../media/image174.wmf"/><Relationship Id="rId3" Type="http://schemas.openxmlformats.org/officeDocument/2006/relationships/oleObject" Target="../embeddings/oleObject125.bin"/><Relationship Id="rId21" Type="http://schemas.openxmlformats.org/officeDocument/2006/relationships/slide" Target="slide126.xml"/><Relationship Id="rId7" Type="http://schemas.openxmlformats.org/officeDocument/2006/relationships/oleObject" Target="../embeddings/oleObject127.bin"/><Relationship Id="rId12" Type="http://schemas.openxmlformats.org/officeDocument/2006/relationships/image" Target="../media/image171.wmf"/><Relationship Id="rId17" Type="http://schemas.openxmlformats.org/officeDocument/2006/relationships/oleObject" Target="../embeddings/oleObject132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73.wmf"/><Relationship Id="rId20" Type="http://schemas.openxmlformats.org/officeDocument/2006/relationships/image" Target="../media/image175.wmf"/><Relationship Id="rId1" Type="http://schemas.openxmlformats.org/officeDocument/2006/relationships/vmlDrawing" Target="../drawings/vmlDrawing45.vml"/><Relationship Id="rId6" Type="http://schemas.openxmlformats.org/officeDocument/2006/relationships/image" Target="../media/image168.emf"/><Relationship Id="rId11" Type="http://schemas.openxmlformats.org/officeDocument/2006/relationships/oleObject" Target="../embeddings/oleObject129.bin"/><Relationship Id="rId5" Type="http://schemas.openxmlformats.org/officeDocument/2006/relationships/oleObject" Target="../embeddings/oleObject126.bin"/><Relationship Id="rId15" Type="http://schemas.openxmlformats.org/officeDocument/2006/relationships/oleObject" Target="../embeddings/oleObject131.bin"/><Relationship Id="rId10" Type="http://schemas.openxmlformats.org/officeDocument/2006/relationships/image" Target="../media/image170.wmf"/><Relationship Id="rId19" Type="http://schemas.openxmlformats.org/officeDocument/2006/relationships/oleObject" Target="../embeddings/oleObject133.bin"/><Relationship Id="rId4" Type="http://schemas.openxmlformats.org/officeDocument/2006/relationships/image" Target="../media/image167.emf"/><Relationship Id="rId9" Type="http://schemas.openxmlformats.org/officeDocument/2006/relationships/oleObject" Target="../embeddings/oleObject128.bin"/><Relationship Id="rId14" Type="http://schemas.openxmlformats.org/officeDocument/2006/relationships/image" Target="../media/image172.wmf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wmf"/><Relationship Id="rId13" Type="http://schemas.openxmlformats.org/officeDocument/2006/relationships/slide" Target="slide126.xml"/><Relationship Id="rId3" Type="http://schemas.openxmlformats.org/officeDocument/2006/relationships/oleObject" Target="../embeddings/oleObject134.bin"/><Relationship Id="rId7" Type="http://schemas.openxmlformats.org/officeDocument/2006/relationships/oleObject" Target="../embeddings/oleObject136.bin"/><Relationship Id="rId12" Type="http://schemas.openxmlformats.org/officeDocument/2006/relationships/image" Target="../media/image180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177.wmf"/><Relationship Id="rId11" Type="http://schemas.openxmlformats.org/officeDocument/2006/relationships/oleObject" Target="../embeddings/oleObject138.bin"/><Relationship Id="rId5" Type="http://schemas.openxmlformats.org/officeDocument/2006/relationships/oleObject" Target="../embeddings/oleObject135.bin"/><Relationship Id="rId10" Type="http://schemas.openxmlformats.org/officeDocument/2006/relationships/image" Target="../media/image179.wmf"/><Relationship Id="rId4" Type="http://schemas.openxmlformats.org/officeDocument/2006/relationships/image" Target="../media/image176.emf"/><Relationship Id="rId9" Type="http://schemas.openxmlformats.org/officeDocument/2006/relationships/oleObject" Target="../embeddings/oleObject137.bin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wmf"/><Relationship Id="rId13" Type="http://schemas.openxmlformats.org/officeDocument/2006/relationships/slide" Target="slide126.xml"/><Relationship Id="rId3" Type="http://schemas.openxmlformats.org/officeDocument/2006/relationships/oleObject" Target="../embeddings/oleObject139.bin"/><Relationship Id="rId7" Type="http://schemas.openxmlformats.org/officeDocument/2006/relationships/oleObject" Target="../embeddings/oleObject141.bin"/><Relationship Id="rId12" Type="http://schemas.openxmlformats.org/officeDocument/2006/relationships/image" Target="../media/image18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182.wmf"/><Relationship Id="rId11" Type="http://schemas.openxmlformats.org/officeDocument/2006/relationships/oleObject" Target="../embeddings/oleObject143.bin"/><Relationship Id="rId5" Type="http://schemas.openxmlformats.org/officeDocument/2006/relationships/oleObject" Target="../embeddings/oleObject140.bin"/><Relationship Id="rId10" Type="http://schemas.openxmlformats.org/officeDocument/2006/relationships/image" Target="../media/image184.wmf"/><Relationship Id="rId4" Type="http://schemas.openxmlformats.org/officeDocument/2006/relationships/image" Target="../media/image181.emf"/><Relationship Id="rId9" Type="http://schemas.openxmlformats.org/officeDocument/2006/relationships/oleObject" Target="../embeddings/oleObject142.bin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oleObject" Target="../embeddings/oleObject144.bin"/><Relationship Id="rId7" Type="http://schemas.openxmlformats.org/officeDocument/2006/relationships/image" Target="../media/image187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6" Type="http://schemas.openxmlformats.org/officeDocument/2006/relationships/oleObject" Target="file:///H:\%20&#1056;&#1048;&#1054;\&#1048;&#1079;&#1084;&#1077;&#1088;&#1080;&#1090;&#1077;&#1083;&#1100;&#1085;&#1072;&#1103;%20&#1090;&#1077;&#1093;&#1085;&#1080;&#1082;&#1072;%20&#1080;%20&#1101;&#1083;&#1077;&#1082;&#1090;&#1088;&#1080;&#1095;&#1077;&#1089;&#1082;&#1080;&#1077;%20&#1080;&#1079;&#1084;&#1077;&#1088;&#1077;&#1085;&#1080;&#1103;\&#1051;&#1077;&#1082;&#1094;&#1080;&#1080;.doc!_1798808505\Drawing\~&#1057;&#1090;&#1088;&#1072;&#1085;&#1080;&#1094;&#1072;-1\Sheet.22" TargetMode="External"/><Relationship Id="rId11" Type="http://schemas.openxmlformats.org/officeDocument/2006/relationships/slide" Target="slide126.xml"/><Relationship Id="rId5" Type="http://schemas.openxmlformats.org/officeDocument/2006/relationships/image" Target="../media/image189.png"/><Relationship Id="rId10" Type="http://schemas.openxmlformats.org/officeDocument/2006/relationships/image" Target="../media/image188.wmf"/><Relationship Id="rId4" Type="http://schemas.openxmlformats.org/officeDocument/2006/relationships/image" Target="../media/image186.wmf"/><Relationship Id="rId9" Type="http://schemas.openxmlformats.org/officeDocument/2006/relationships/oleObject" Target="../embeddings/oleObject14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542E208F-9C70-48DA-A6CE-93280F032377}"/>
              </a:ext>
            </a:extLst>
          </p:cNvPr>
          <p:cNvGrpSpPr/>
          <p:nvPr/>
        </p:nvGrpSpPr>
        <p:grpSpPr>
          <a:xfrm>
            <a:off x="0" y="0"/>
            <a:ext cx="10693401" cy="7561263"/>
            <a:chOff x="0" y="0"/>
            <a:chExt cx="10693401" cy="7561263"/>
          </a:xfrm>
        </p:grpSpPr>
        <p:sp>
          <p:nvSpPr>
            <p:cNvPr id="6" name="Text Box 4">
              <a:extLst>
                <a:ext uri="{FF2B5EF4-FFF2-40B4-BE49-F238E27FC236}">
                  <a16:creationId xmlns:a16="http://schemas.microsoft.com/office/drawing/2014/main" id="{0B50542C-56EF-4559-8FD8-0AF5947C4C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10693400" cy="2193117"/>
            </a:xfrm>
            <a:prstGeom prst="rect">
              <a:avLst/>
            </a:prstGeom>
            <a:gradFill rotWithShape="1">
              <a:gsLst>
                <a:gs pos="0">
                  <a:srgbClr val="FF0000">
                    <a:alpha val="50000"/>
                  </a:srgbClr>
                </a:gs>
                <a:gs pos="100000">
                  <a:srgbClr val="99FF33">
                    <a:alpha val="5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  <a:defRPr/>
              </a:pPr>
              <a:endParaRPr lang="ru-RU" altLang="ru-RU" sz="2400" b="1" dirty="0">
                <a:solidFill>
                  <a:srgbClr val="87112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5">
              <a:extLst>
                <a:ext uri="{FF2B5EF4-FFF2-40B4-BE49-F238E27FC236}">
                  <a16:creationId xmlns:a16="http://schemas.microsoft.com/office/drawing/2014/main" id="{83CEF2CA-B47C-4854-A275-5DF6C30EE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181225"/>
              <a:ext cx="10693400" cy="1706535"/>
            </a:xfrm>
            <a:prstGeom prst="rect">
              <a:avLst/>
            </a:prstGeom>
            <a:gradFill rotWithShape="1">
              <a:gsLst>
                <a:gs pos="0">
                  <a:srgbClr val="99FF33">
                    <a:alpha val="50000"/>
                  </a:srgbClr>
                </a:gs>
                <a:gs pos="100000">
                  <a:srgbClr val="E1ECAC">
                    <a:alpha val="5000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ru-RU" altLang="ru-RU" sz="4400" b="1" dirty="0">
                <a:solidFill>
                  <a:srgbClr val="F90937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8ED6C28A-1AEC-464B-B277-76FC4EB352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01" y="5686700"/>
              <a:ext cx="10650700" cy="1874563"/>
            </a:xfrm>
            <a:prstGeom prst="rect">
              <a:avLst/>
            </a:prstGeom>
            <a:gradFill rotWithShape="1">
              <a:gsLst>
                <a:gs pos="0">
                  <a:srgbClr val="FFFF00">
                    <a:alpha val="48000"/>
                  </a:srgbClr>
                </a:gs>
                <a:gs pos="100000">
                  <a:srgbClr val="FFFF00">
                    <a:gamma/>
                    <a:shade val="88627"/>
                    <a:invGamma/>
                    <a:alpha val="52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  <a:defRPr/>
              </a:pPr>
              <a:endPara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7">
              <a:extLst>
                <a:ext uri="{FF2B5EF4-FFF2-40B4-BE49-F238E27FC236}">
                  <a16:creationId xmlns:a16="http://schemas.microsoft.com/office/drawing/2014/main" id="{EF0D2087-DC03-4841-B323-67F84DB0FF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53" y="3701870"/>
              <a:ext cx="10650701" cy="1984832"/>
            </a:xfrm>
            <a:prstGeom prst="rect">
              <a:avLst/>
            </a:prstGeom>
            <a:gradFill rotWithShape="1">
              <a:gsLst>
                <a:gs pos="0">
                  <a:srgbClr val="E1ECAC">
                    <a:alpha val="50000"/>
                  </a:srgbClr>
                </a:gs>
                <a:gs pos="100000">
                  <a:srgbClr val="FFFF99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  <a:defRPr/>
              </a:pPr>
              <a:endParaRPr lang="ru-RU" altLang="ru-RU" sz="2400" dirty="0">
                <a:solidFill>
                  <a:srgbClr val="5F5F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717AD032-4381-4138-B9EF-F074F02960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6811" y="6298117"/>
              <a:ext cx="4745161" cy="1098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100401" tIns="50201" rIns="100401" bIns="50201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223114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18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Тамбов</a:t>
              </a:r>
              <a:endParaRPr 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indent="223114"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1800" b="1" dirty="0"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Издательский центр ФГБОУ ВО «ТГТУ»</a:t>
              </a:r>
              <a:endParaRPr 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indent="223114"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1800" b="1" dirty="0" smtClean="0">
                  <a:latin typeface="Times New Roman" panose="02020603050405020304" pitchFamily="18" charset="0"/>
                  <a:ea typeface="Times New Roman" pitchFamily="18" charset="0"/>
                  <a:cs typeface="Times New Roman" panose="02020603050405020304" pitchFamily="18" charset="0"/>
                </a:rPr>
                <a:t>2026</a:t>
              </a:r>
              <a:endParaRPr 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563511EB-9DFC-41AB-9525-63E07CB34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624" y="318667"/>
              <a:ext cx="4912834" cy="438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100401" tIns="50201" rIns="100401" bIns="50201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223114" algn="ctr">
                <a:lnSpc>
                  <a:spcPct val="120000"/>
                </a:lnSpc>
              </a:pPr>
              <a:r>
                <a:rPr lang="ru-RU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Ю. Н. ПАНАСЮК,  А. П. ПУДОВКИН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object 4">
              <a:extLst>
                <a:ext uri="{FF2B5EF4-FFF2-40B4-BE49-F238E27FC236}">
                  <a16:creationId xmlns:a16="http://schemas.microsoft.com/office/drawing/2014/main" id="{902ACD5F-8939-42E1-AA98-EA72CE26A5B6}"/>
                </a:ext>
              </a:extLst>
            </p:cNvPr>
            <p:cNvSpPr/>
            <p:nvPr/>
          </p:nvSpPr>
          <p:spPr>
            <a:xfrm>
              <a:off x="2347752" y="2011549"/>
              <a:ext cx="6732748" cy="4284476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>
              <a:noFill/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object 3">
              <a:extLst>
                <a:ext uri="{FF2B5EF4-FFF2-40B4-BE49-F238E27FC236}">
                  <a16:creationId xmlns:a16="http://schemas.microsoft.com/office/drawing/2014/main" id="{C16E9AC5-62ED-46FE-98CE-2742729EC9AD}"/>
                </a:ext>
              </a:extLst>
            </p:cNvPr>
            <p:cNvSpPr txBox="1"/>
            <p:nvPr/>
          </p:nvSpPr>
          <p:spPr>
            <a:xfrm>
              <a:off x="774700" y="898211"/>
              <a:ext cx="9753600" cy="88742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40335" algn="ctr">
                <a:lnSpc>
                  <a:spcPct val="100000"/>
                </a:lnSpc>
                <a:spcBef>
                  <a:spcPts val="100"/>
                </a:spcBef>
              </a:pPr>
              <a:r>
                <a:rPr sz="2800" b="1" spc="40" dirty="0">
                  <a:latin typeface="Times New Roman"/>
                  <a:cs typeface="Times New Roman"/>
                </a:rPr>
                <a:t>ИЗМЕРИТЕЛЬНАЯ</a:t>
              </a:r>
              <a:r>
                <a:rPr sz="2800" b="1" spc="30" dirty="0">
                  <a:latin typeface="Times New Roman"/>
                  <a:cs typeface="Times New Roman"/>
                </a:rPr>
                <a:t> </a:t>
              </a:r>
              <a:r>
                <a:rPr sz="2800" b="1" spc="35" dirty="0">
                  <a:latin typeface="Times New Roman"/>
                  <a:cs typeface="Times New Roman"/>
                </a:rPr>
                <a:t>ТЕХНИКА</a:t>
              </a:r>
              <a:r>
                <a:rPr lang="ru-RU" sz="2800" b="1" spc="35" dirty="0">
                  <a:latin typeface="Times New Roman"/>
                  <a:cs typeface="Times New Roman"/>
                </a:rPr>
                <a:t> </a:t>
              </a:r>
            </a:p>
            <a:p>
              <a:pPr marL="140335" algn="ctr">
                <a:lnSpc>
                  <a:spcPct val="100000"/>
                </a:lnSpc>
                <a:spcBef>
                  <a:spcPts val="100"/>
                </a:spcBef>
              </a:pPr>
              <a:r>
                <a:rPr lang="ru-RU" sz="2800" b="1" spc="35" dirty="0">
                  <a:latin typeface="Times New Roman"/>
                  <a:cs typeface="Times New Roman"/>
                </a:rPr>
                <a:t>И ЭЛЕКТРИЧЕСКИЕ ИЗМЕРЕНИЯ</a:t>
              </a:r>
              <a:endParaRPr sz="2800" dirty="0">
                <a:latin typeface="Times New Roman"/>
                <a:cs typeface="Times New Roman"/>
              </a:endParaRPr>
            </a:p>
          </p:txBody>
        </p:sp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2240F8FE-EEDA-45E3-B732-C953222695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4678" y="2257425"/>
              <a:ext cx="5562600" cy="370165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Средства измерительной</a:t>
            </a:r>
            <a:r>
              <a:rPr lang="ru-RU" sz="2400" b="1" spc="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техники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3670300" y="4121229"/>
            <a:ext cx="6718299" cy="1107996"/>
          </a:xfrm>
          <a:prstGeom prst="rect">
            <a:avLst/>
          </a:prstGeom>
          <a:solidFill>
            <a:srgbClr val="6BE3AA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Совокупность мер, измерительных приборов, измерительных преобразователей и других устройств, расположенных в одном месте для измерений величин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3700" y="581025"/>
            <a:ext cx="2819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Автоматическое средство измерений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70300" y="581025"/>
            <a:ext cx="6705600" cy="769441"/>
          </a:xfrm>
          <a:prstGeom prst="rect">
            <a:avLst/>
          </a:prstGeom>
          <a:solidFill>
            <a:srgbClr val="6BE3AA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Измерения, обработка результатов измерений, передача производится без участия человека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3700" y="1487984"/>
            <a:ext cx="28956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Автоматизированное средство измерений</a:t>
            </a:r>
            <a:endParaRPr lang="ru-RU" sz="2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70300" y="1487984"/>
            <a:ext cx="6705600" cy="769441"/>
          </a:xfrm>
          <a:prstGeom prst="rect">
            <a:avLst/>
          </a:prstGeom>
          <a:solidFill>
            <a:srgbClr val="6BE3AA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Часть измерительных операций производится в автоматическом режиме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3700" y="2478584"/>
            <a:ext cx="2819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Мера физической величины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70300" y="2371606"/>
            <a:ext cx="7023100" cy="800219"/>
          </a:xfrm>
          <a:prstGeom prst="rect">
            <a:avLst/>
          </a:prstGeom>
          <a:solidFill>
            <a:srgbClr val="6BE3AA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оспроизводит величину заданного размера (например, резистор –</a:t>
            </a:r>
            <a:r>
              <a:rPr lang="ru-RU" sz="2400" dirty="0"/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мера электрического сопротивления)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3700" y="3316784"/>
            <a:ext cx="2819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Измерительный прибор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70300" y="3240584"/>
            <a:ext cx="6858000" cy="769441"/>
          </a:xfrm>
          <a:prstGeom prst="rect">
            <a:avLst/>
          </a:prstGeom>
          <a:solidFill>
            <a:srgbClr val="6BE3AA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Воспроизводит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значения измеряемой величины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для непосредственного восприятия оператором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93700" y="4307384"/>
            <a:ext cx="2819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Измерительная установка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3"/>
          <p:cNvSpPr>
            <a:spLocks noChangeArrowheads="1"/>
          </p:cNvSpPr>
          <p:nvPr/>
        </p:nvSpPr>
        <p:spPr bwMode="auto">
          <a:xfrm>
            <a:off x="3670300" y="5381625"/>
            <a:ext cx="6477000" cy="1107996"/>
          </a:xfrm>
          <a:prstGeom prst="rect">
            <a:avLst/>
          </a:prstGeom>
          <a:solidFill>
            <a:srgbClr val="6BE3AA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Совокупность мер, измерительных средств, расположенных в разных точках контролируемого объекта для измерений величин.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93700" y="5450384"/>
            <a:ext cx="2819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Измерительная система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670300" y="6745784"/>
            <a:ext cx="5486400" cy="769441"/>
          </a:xfrm>
          <a:prstGeom prst="rect">
            <a:avLst/>
          </a:prstGeom>
          <a:solidFill>
            <a:srgbClr val="6BE3AA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Совокупность средств измерений, ЭВМ для выполнения измерительной задачи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93700" y="6372225"/>
            <a:ext cx="2819400" cy="110799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Измерительно-вычислительный комплекс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2700" y="504825"/>
            <a:ext cx="165100" cy="705802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100601" y="8858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100600" y="27029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1" y="771524"/>
            <a:ext cx="380999" cy="4572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100601" y="35411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88901" y="4619624"/>
            <a:ext cx="380999" cy="228602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100600" y="57509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100600" y="66653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1" y="2600324"/>
            <a:ext cx="380999" cy="4572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1" y="3514724"/>
            <a:ext cx="380999" cy="4572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89301" y="1647824"/>
            <a:ext cx="380999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1" y="4429124"/>
            <a:ext cx="380999" cy="4572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1" y="5648324"/>
            <a:ext cx="380999" cy="4572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1" y="6867524"/>
            <a:ext cx="380999" cy="4572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100601" y="17123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Калориметрический метод измерения  мощности </a:t>
            </a:r>
            <a:endParaRPr lang="ru-RU" sz="2400" b="1" spc="-5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8386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28388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165100" y="1114425"/>
            <a:ext cx="5486400" cy="2667000"/>
            <a:chOff x="241300" y="504825"/>
            <a:chExt cx="5847347" cy="29718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41300" y="504825"/>
              <a:ext cx="5847347" cy="2971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528389" name="Object 5"/>
            <p:cNvGraphicFramePr>
              <a:graphicFrameLocks noChangeAspect="1"/>
            </p:cNvGraphicFramePr>
            <p:nvPr/>
          </p:nvGraphicFramePr>
          <p:xfrm>
            <a:off x="317500" y="657225"/>
            <a:ext cx="5638800" cy="2706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8399" name="Visio" r:id="rId3" imgW="3314061" imgH="1586343" progId="Visio.Drawing.11">
                    <p:embed/>
                  </p:oleObj>
                </mc:Choice>
                <mc:Fallback>
                  <p:oleObj name="Visio" r:id="rId3" imgW="3314061" imgH="1586343" progId="Visio.Drawing.11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500" y="657225"/>
                          <a:ext cx="5638800" cy="27066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28391" name="Rectangle 7"/>
          <p:cNvSpPr>
            <a:spLocks noChangeArrowheads="1"/>
          </p:cNvSpPr>
          <p:nvPr/>
        </p:nvSpPr>
        <p:spPr bwMode="auto">
          <a:xfrm>
            <a:off x="927100" y="5838825"/>
            <a:ext cx="2959100" cy="400110"/>
          </a:xfrm>
          <a:prstGeom prst="rect">
            <a:avLst/>
          </a:prstGeom>
          <a:solidFill>
            <a:srgbClr val="FFC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Измеряемая мощность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8393" name="Rectangle 9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1231900" y="6524625"/>
            <a:ext cx="2303462" cy="609600"/>
            <a:chOff x="7462838" y="1038225"/>
            <a:chExt cx="2303462" cy="60960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7480300" y="1038225"/>
              <a:ext cx="2286000" cy="6096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528394" name="Object 10"/>
            <p:cNvGraphicFramePr>
              <a:graphicFrameLocks noChangeAspect="1"/>
            </p:cNvGraphicFramePr>
            <p:nvPr/>
          </p:nvGraphicFramePr>
          <p:xfrm>
            <a:off x="7462838" y="1137527"/>
            <a:ext cx="2227262" cy="3975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8400" name="Формула" r:id="rId5" imgW="1333440" imgH="241200" progId="Equation.3">
                    <p:embed/>
                  </p:oleObj>
                </mc:Choice>
                <mc:Fallback>
                  <p:oleObj name="Формула" r:id="rId5" imgW="1333440" imgH="241200" progId="Equation.3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62838" y="1137527"/>
                          <a:ext cx="2227262" cy="39758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Прямоугольник 16"/>
          <p:cNvSpPr/>
          <p:nvPr/>
        </p:nvSpPr>
        <p:spPr>
          <a:xfrm>
            <a:off x="4584700" y="6055519"/>
            <a:ext cx="4038600" cy="1231106"/>
          </a:xfrm>
          <a:prstGeom prst="rect">
            <a:avLst/>
          </a:prstGeom>
          <a:solidFill>
            <a:srgbClr val="FFD13F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постоянная величина. </a:t>
            </a:r>
          </a:p>
          <a:p>
            <a:r>
              <a:rPr lang="el-GR" sz="2000" dirty="0" smtClean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el-G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плотность воды. </a:t>
            </a:r>
          </a:p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объем прокачанной воды в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единицу времени.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00" y="581025"/>
            <a:ext cx="6248400" cy="353943"/>
          </a:xfrm>
          <a:prstGeom prst="rect">
            <a:avLst/>
          </a:prstGeom>
          <a:solidFill>
            <a:srgbClr val="FFC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Схема калориметрического измерителя  мощности </a:t>
            </a:r>
            <a:endParaRPr lang="ru-RU" sz="2000" b="1" spc="-5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6565900" y="581025"/>
            <a:ext cx="3810000" cy="400110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Назначение элементов схемы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1300" y="4238625"/>
            <a:ext cx="10363200" cy="334954"/>
          </a:xfrm>
          <a:prstGeom prst="rect">
            <a:avLst/>
          </a:prstGeom>
          <a:solidFill>
            <a:srgbClr val="C1EF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Насос 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обеспечивает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поток жидкости в замкнутом контуре.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03900" y="1277005"/>
            <a:ext cx="4813300" cy="1015663"/>
          </a:xfrm>
          <a:prstGeom prst="rect">
            <a:avLst/>
          </a:prstGeom>
          <a:solidFill>
            <a:srgbClr val="FFABAB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Нагрузка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поглощает электромагнитные волны (мощность СВЧ  </a:t>
            </a: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i="1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 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преобразуется в увеличение температуры жидкости).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801408" y="2242542"/>
            <a:ext cx="4803092" cy="615553"/>
          </a:xfrm>
          <a:prstGeom prst="rect">
            <a:avLst/>
          </a:prstGeom>
          <a:solidFill>
            <a:srgbClr val="B9ED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Входной термоблок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измеряет температуру </a:t>
            </a:r>
          </a:p>
          <a:p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жидкости на входе нагрузки.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803900" y="2801005"/>
            <a:ext cx="4876800" cy="615553"/>
          </a:xfrm>
          <a:prstGeom prst="rect">
            <a:avLst/>
          </a:prstGeom>
          <a:solidFill>
            <a:srgbClr val="FFCC66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Выходной термоблок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измеряет температуру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жидкости на входе нагрузки.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803900" y="3410605"/>
            <a:ext cx="4800600" cy="523220"/>
          </a:xfrm>
          <a:prstGeom prst="rect">
            <a:avLst/>
          </a:prstGeom>
          <a:solidFill>
            <a:srgbClr val="4FD1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85000"/>
              </a:lnSpc>
            </a:pP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Расходомер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измеряет объем прокачанной жидкости в единицу времени.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41300" y="3884682"/>
            <a:ext cx="10363200" cy="353943"/>
          </a:xfrm>
          <a:prstGeom prst="rect">
            <a:avLst/>
          </a:prstGeom>
          <a:solidFill>
            <a:srgbClr val="FFEEB7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85000"/>
              </a:lnSpc>
            </a:pP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Замкнутая водяная система 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обеспечивает циркуляцию жидкости  в замкнутом контуре.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6200" y="4772025"/>
            <a:ext cx="10528300" cy="707886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Калориметрический метод измерения мощности основан на измерении разности температур </a:t>
            </a:r>
            <a:r>
              <a:rPr lang="el-GR" sz="2000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 = 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– 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 входе и выходе нагрузки, которая пропорциональна  мощности </a:t>
            </a: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i="1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низ 31"/>
          <p:cNvSpPr/>
          <p:nvPr/>
        </p:nvSpPr>
        <p:spPr>
          <a:xfrm>
            <a:off x="2603500" y="8858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трелка вниз 32"/>
          <p:cNvSpPr/>
          <p:nvPr/>
        </p:nvSpPr>
        <p:spPr>
          <a:xfrm>
            <a:off x="2222500" y="6219825"/>
            <a:ext cx="3810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Стрелка вниз 33"/>
          <p:cNvSpPr/>
          <p:nvPr/>
        </p:nvSpPr>
        <p:spPr>
          <a:xfrm rot="16200000">
            <a:off x="3860800" y="6296025"/>
            <a:ext cx="381000" cy="1066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Стрелка вниз 34"/>
          <p:cNvSpPr/>
          <p:nvPr/>
        </p:nvSpPr>
        <p:spPr>
          <a:xfrm>
            <a:off x="8013700" y="9620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8391" grpId="0" animBg="1"/>
      <p:bldP spid="17" grpId="0" animBg="1"/>
      <p:bldP spid="19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302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</a:pP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Терморезисторный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метод измерения мощности </a:t>
            </a:r>
            <a:endParaRPr lang="ru-RU" sz="2400" b="1" spc="-5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10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</a:pP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.1. Характеристика  т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ерморезисторов</a:t>
            </a:r>
            <a:endParaRPr lang="ru-RU" sz="2400" b="1" spc="-5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9409" name="Rectangle 1"/>
          <p:cNvSpPr>
            <a:spLocks noChangeArrowheads="1"/>
          </p:cNvSpPr>
          <p:nvPr/>
        </p:nvSpPr>
        <p:spPr bwMode="auto">
          <a:xfrm>
            <a:off x="0" y="1038225"/>
            <a:ext cx="10693400" cy="1138773"/>
          </a:xfrm>
          <a:prstGeom prst="rect">
            <a:avLst/>
          </a:prstGeom>
          <a:solidFill>
            <a:srgbClr val="4FD1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just" defTabSz="914400" rtl="0" eaLnBrk="1" fontAlgn="base" latinLnBrk="0" hangingPunct="1">
              <a:lnSpc>
                <a:spcPct val="85000"/>
              </a:lnSpc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Терморезисторный метод измерения мощности использует изменение  сопротивления  термочувствительного элемента, которое меняет свое значение под влиянием СВЧ-энергии. </a:t>
            </a:r>
          </a:p>
          <a:p>
            <a:pPr marL="0" marR="0" lvl="0" indent="304800" algn="just" defTabSz="914400" rtl="0" eaLnBrk="1" fontAlgn="base" latinLnBrk="0" hangingPunct="1">
              <a:lnSpc>
                <a:spcPct val="85000"/>
              </a:lnSpc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реализации терморезисторных измерителей мощности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меняют термисторы и болометры.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00" y="2333625"/>
            <a:ext cx="5041900" cy="59592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Зависимость сопротивления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термистора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 рассеиваемой мощности на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термисторе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165100" y="3171825"/>
            <a:ext cx="4800600" cy="3200400"/>
            <a:chOff x="165100" y="3476625"/>
            <a:chExt cx="4800600" cy="32004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65100" y="3476625"/>
              <a:ext cx="4800600" cy="32004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241300" y="3629025"/>
              <a:ext cx="4724400" cy="3036914"/>
              <a:chOff x="241300" y="3781425"/>
              <a:chExt cx="4724400" cy="3036914"/>
            </a:xfrm>
          </p:grpSpPr>
          <p:sp>
            <p:nvSpPr>
              <p:cNvPr id="21" name="object 6"/>
              <p:cNvSpPr txBox="1"/>
              <p:nvPr/>
            </p:nvSpPr>
            <p:spPr>
              <a:xfrm>
                <a:off x="241300" y="3781425"/>
                <a:ext cx="533400" cy="503984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marL="89535" algn="ctr">
                  <a:lnSpc>
                    <a:spcPts val="1900"/>
                  </a:lnSpc>
                  <a:spcBef>
                    <a:spcPts val="130"/>
                  </a:spcBef>
                </a:pPr>
                <a:r>
                  <a:rPr sz="2000" i="1" spc="7" dirty="0">
                    <a:latin typeface="Times New Roman"/>
                    <a:cs typeface="Times New Roman"/>
                  </a:rPr>
                  <a:t>R</a:t>
                </a:r>
                <a:r>
                  <a:rPr sz="2000" spc="-10" baseline="-25000" dirty="0">
                    <a:latin typeface="Times New Roman"/>
                    <a:cs typeface="Times New Roman"/>
                  </a:rPr>
                  <a:t>т</a:t>
                </a:r>
                <a:r>
                  <a:rPr sz="2000" baseline="-25000" dirty="0">
                    <a:latin typeface="Times New Roman"/>
                    <a:cs typeface="Times New Roman"/>
                  </a:rPr>
                  <a:t>,</a:t>
                </a:r>
              </a:p>
              <a:p>
                <a:pPr marR="20320" algn="ctr">
                  <a:lnSpc>
                    <a:spcPts val="1900"/>
                  </a:lnSpc>
                </a:pPr>
                <a:r>
                  <a:rPr sz="2000" spc="5" dirty="0">
                    <a:latin typeface="Times New Roman"/>
                    <a:cs typeface="Times New Roman"/>
                  </a:rPr>
                  <a:t>Ом</a:t>
                </a:r>
                <a:endParaRPr sz="20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22" name="object 8"/>
              <p:cNvSpPr txBox="1"/>
              <p:nvPr/>
            </p:nvSpPr>
            <p:spPr>
              <a:xfrm>
                <a:off x="2527300" y="4371377"/>
                <a:ext cx="1700029" cy="324448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30"/>
                  </a:spcBef>
                </a:pPr>
                <a:r>
                  <a:rPr sz="2000" i="1" spc="0" dirty="0">
                    <a:latin typeface="Times New Roman"/>
                    <a:cs typeface="Times New Roman"/>
                  </a:rPr>
                  <a:t>t </a:t>
                </a:r>
                <a:r>
                  <a:rPr sz="2000" spc="10" dirty="0">
                    <a:latin typeface="Times New Roman"/>
                    <a:cs typeface="Times New Roman"/>
                  </a:rPr>
                  <a:t>= –</a:t>
                </a:r>
                <a:r>
                  <a:rPr lang="ru-RU" sz="2000" spc="10" dirty="0">
                    <a:latin typeface="Times New Roman"/>
                    <a:cs typeface="Times New Roman"/>
                  </a:rPr>
                  <a:t> </a:t>
                </a:r>
                <a:r>
                  <a:rPr sz="2000" spc="5" dirty="0">
                    <a:latin typeface="Times New Roman"/>
                    <a:cs typeface="Times New Roman"/>
                  </a:rPr>
                  <a:t>30</a:t>
                </a:r>
                <a:r>
                  <a:rPr sz="2000" spc="-105" dirty="0">
                    <a:latin typeface="Times New Roman"/>
                    <a:cs typeface="Times New Roman"/>
                  </a:rPr>
                  <a:t> </a:t>
                </a:r>
                <a:r>
                  <a:rPr sz="2000" spc="0" baseline="38647" dirty="0">
                    <a:latin typeface="Times New Roman"/>
                    <a:cs typeface="Times New Roman"/>
                  </a:rPr>
                  <a:t>о</a:t>
                </a:r>
                <a:r>
                  <a:rPr sz="2000" i="1" spc="0" dirty="0">
                    <a:latin typeface="Times New Roman"/>
                    <a:cs typeface="Times New Roman"/>
                  </a:rPr>
                  <a:t>C</a:t>
                </a:r>
                <a:endParaRPr sz="20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23" name="object 10"/>
              <p:cNvSpPr txBox="1"/>
              <p:nvPr/>
            </p:nvSpPr>
            <p:spPr>
              <a:xfrm>
                <a:off x="1079500" y="3857625"/>
                <a:ext cx="998981" cy="324448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30"/>
                  </a:spcBef>
                </a:pPr>
                <a:r>
                  <a:rPr sz="2000" i="1" spc="0" dirty="0">
                    <a:latin typeface="Times New Roman"/>
                    <a:cs typeface="Times New Roman"/>
                  </a:rPr>
                  <a:t>t </a:t>
                </a:r>
                <a:r>
                  <a:rPr sz="2000" spc="10" dirty="0">
                    <a:latin typeface="Times New Roman"/>
                    <a:cs typeface="Times New Roman"/>
                  </a:rPr>
                  <a:t>= 0</a:t>
                </a:r>
                <a:r>
                  <a:rPr sz="2000" spc="-235" dirty="0">
                    <a:latin typeface="Times New Roman"/>
                    <a:cs typeface="Times New Roman"/>
                  </a:rPr>
                  <a:t> </a:t>
                </a:r>
                <a:r>
                  <a:rPr sz="2000" spc="0" baseline="38647" dirty="0">
                    <a:latin typeface="Times New Roman"/>
                    <a:cs typeface="Times New Roman"/>
                  </a:rPr>
                  <a:t>о</a:t>
                </a:r>
                <a:r>
                  <a:rPr sz="2000" i="1" spc="0" dirty="0">
                    <a:latin typeface="Times New Roman"/>
                    <a:cs typeface="Times New Roman"/>
                  </a:rPr>
                  <a:t>C</a:t>
                </a:r>
                <a:endParaRPr sz="20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24" name="object 11"/>
              <p:cNvSpPr txBox="1"/>
              <p:nvPr/>
            </p:nvSpPr>
            <p:spPr>
              <a:xfrm>
                <a:off x="3630664" y="6047777"/>
                <a:ext cx="1335036" cy="324448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30"/>
                  </a:spcBef>
                </a:pPr>
                <a:r>
                  <a:rPr sz="2000" i="1" spc="0" dirty="0">
                    <a:latin typeface="Times New Roman"/>
                    <a:cs typeface="Times New Roman"/>
                  </a:rPr>
                  <a:t>t </a:t>
                </a:r>
                <a:r>
                  <a:rPr sz="2000" spc="10" dirty="0">
                    <a:latin typeface="Times New Roman"/>
                    <a:cs typeface="Times New Roman"/>
                  </a:rPr>
                  <a:t>= + </a:t>
                </a:r>
                <a:r>
                  <a:rPr sz="2000" spc="5" dirty="0">
                    <a:latin typeface="Times New Roman"/>
                    <a:cs typeface="Times New Roman"/>
                  </a:rPr>
                  <a:t>50</a:t>
                </a:r>
                <a:r>
                  <a:rPr sz="2000" spc="-110" dirty="0">
                    <a:latin typeface="Times New Roman"/>
                    <a:cs typeface="Times New Roman"/>
                  </a:rPr>
                  <a:t> </a:t>
                </a:r>
                <a:r>
                  <a:rPr sz="2000" spc="0" baseline="38647" dirty="0">
                    <a:latin typeface="Times New Roman"/>
                    <a:cs typeface="Times New Roman"/>
                  </a:rPr>
                  <a:t>о</a:t>
                </a:r>
                <a:r>
                  <a:rPr sz="2000" i="1" spc="0" dirty="0">
                    <a:latin typeface="Times New Roman"/>
                    <a:cs typeface="Times New Roman"/>
                  </a:rPr>
                  <a:t>C</a:t>
                </a:r>
                <a:endParaRPr sz="20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25" name="object 12"/>
              <p:cNvSpPr txBox="1"/>
              <p:nvPr/>
            </p:nvSpPr>
            <p:spPr>
              <a:xfrm>
                <a:off x="3898900" y="6493891"/>
                <a:ext cx="993383" cy="324448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30"/>
                  </a:spcBef>
                </a:pPr>
                <a:r>
                  <a:rPr sz="2000" i="1" spc="5" dirty="0">
                    <a:latin typeface="Times New Roman"/>
                    <a:cs typeface="Times New Roman"/>
                  </a:rPr>
                  <a:t>Р</a:t>
                </a:r>
                <a:r>
                  <a:rPr sz="2000" spc="5" dirty="0">
                    <a:latin typeface="Times New Roman"/>
                    <a:cs typeface="Times New Roman"/>
                  </a:rPr>
                  <a:t>,</a:t>
                </a:r>
                <a:r>
                  <a:rPr sz="2000" spc="-65" dirty="0">
                    <a:latin typeface="Times New Roman"/>
                    <a:cs typeface="Times New Roman"/>
                  </a:rPr>
                  <a:t> </a:t>
                </a:r>
                <a:r>
                  <a:rPr sz="2000" dirty="0">
                    <a:latin typeface="Times New Roman"/>
                    <a:cs typeface="Times New Roman"/>
                  </a:rPr>
                  <a:t>мВт</a:t>
                </a:r>
              </a:p>
            </p:txBody>
          </p:sp>
          <p:sp>
            <p:nvSpPr>
              <p:cNvPr id="26" name="object 14"/>
              <p:cNvSpPr/>
              <p:nvPr/>
            </p:nvSpPr>
            <p:spPr>
              <a:xfrm>
                <a:off x="746253" y="3800601"/>
                <a:ext cx="109855" cy="2638425"/>
              </a:xfrm>
              <a:custGeom>
                <a:avLst/>
                <a:gdLst/>
                <a:ahLst/>
                <a:cxnLst/>
                <a:rect l="l" t="t" r="r" b="b"/>
                <a:pathLst>
                  <a:path w="109855" h="2638425">
                    <a:moveTo>
                      <a:pt x="109728" y="109727"/>
                    </a:moveTo>
                    <a:lnTo>
                      <a:pt x="54864" y="0"/>
                    </a:lnTo>
                    <a:lnTo>
                      <a:pt x="0" y="109727"/>
                    </a:lnTo>
                    <a:lnTo>
                      <a:pt x="45719" y="109727"/>
                    </a:lnTo>
                    <a:lnTo>
                      <a:pt x="45719" y="91439"/>
                    </a:lnTo>
                    <a:lnTo>
                      <a:pt x="64007" y="91439"/>
                    </a:lnTo>
                    <a:lnTo>
                      <a:pt x="64007" y="109727"/>
                    </a:lnTo>
                    <a:lnTo>
                      <a:pt x="109728" y="109727"/>
                    </a:lnTo>
                    <a:close/>
                  </a:path>
                  <a:path w="109855" h="2638425">
                    <a:moveTo>
                      <a:pt x="64007" y="109727"/>
                    </a:moveTo>
                    <a:lnTo>
                      <a:pt x="64007" y="91439"/>
                    </a:lnTo>
                    <a:lnTo>
                      <a:pt x="45719" y="91439"/>
                    </a:lnTo>
                    <a:lnTo>
                      <a:pt x="45719" y="109727"/>
                    </a:lnTo>
                    <a:lnTo>
                      <a:pt x="64007" y="109727"/>
                    </a:lnTo>
                    <a:close/>
                  </a:path>
                  <a:path w="109855" h="2638425">
                    <a:moveTo>
                      <a:pt x="64008" y="2638043"/>
                    </a:moveTo>
                    <a:lnTo>
                      <a:pt x="64007" y="109727"/>
                    </a:lnTo>
                    <a:lnTo>
                      <a:pt x="45719" y="109727"/>
                    </a:lnTo>
                    <a:lnTo>
                      <a:pt x="45720" y="2638043"/>
                    </a:lnTo>
                    <a:lnTo>
                      <a:pt x="64008" y="2638043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27" name="object 16"/>
              <p:cNvSpPr/>
              <p:nvPr/>
            </p:nvSpPr>
            <p:spPr>
              <a:xfrm>
                <a:off x="801117" y="6383781"/>
                <a:ext cx="4113529" cy="109855"/>
              </a:xfrm>
              <a:custGeom>
                <a:avLst/>
                <a:gdLst/>
                <a:ahLst/>
                <a:cxnLst/>
                <a:rect l="l" t="t" r="r" b="b"/>
                <a:pathLst>
                  <a:path w="4113529" h="109854">
                    <a:moveTo>
                      <a:pt x="4021835" y="64008"/>
                    </a:moveTo>
                    <a:lnTo>
                      <a:pt x="4021835" y="45720"/>
                    </a:lnTo>
                    <a:lnTo>
                      <a:pt x="0" y="45720"/>
                    </a:lnTo>
                    <a:lnTo>
                      <a:pt x="0" y="64008"/>
                    </a:lnTo>
                    <a:lnTo>
                      <a:pt x="4021835" y="64008"/>
                    </a:lnTo>
                    <a:close/>
                  </a:path>
                  <a:path w="4113529" h="109854">
                    <a:moveTo>
                      <a:pt x="4113276" y="54863"/>
                    </a:moveTo>
                    <a:lnTo>
                      <a:pt x="4003548" y="0"/>
                    </a:lnTo>
                    <a:lnTo>
                      <a:pt x="4003548" y="45720"/>
                    </a:lnTo>
                    <a:lnTo>
                      <a:pt x="4021835" y="45720"/>
                    </a:lnTo>
                    <a:lnTo>
                      <a:pt x="4021835" y="100584"/>
                    </a:lnTo>
                    <a:lnTo>
                      <a:pt x="4113276" y="54863"/>
                    </a:lnTo>
                    <a:close/>
                  </a:path>
                  <a:path w="4113529" h="109854">
                    <a:moveTo>
                      <a:pt x="4021835" y="100584"/>
                    </a:moveTo>
                    <a:lnTo>
                      <a:pt x="4021835" y="64008"/>
                    </a:lnTo>
                    <a:lnTo>
                      <a:pt x="4003548" y="64008"/>
                    </a:lnTo>
                    <a:lnTo>
                      <a:pt x="4003548" y="109728"/>
                    </a:lnTo>
                    <a:lnTo>
                      <a:pt x="4021835" y="100584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28" name="object 18"/>
              <p:cNvSpPr/>
              <p:nvPr/>
            </p:nvSpPr>
            <p:spPr>
              <a:xfrm>
                <a:off x="1499109" y="4189221"/>
                <a:ext cx="1951989" cy="1679575"/>
              </a:xfrm>
              <a:custGeom>
                <a:avLst/>
                <a:gdLst/>
                <a:ahLst/>
                <a:cxnLst/>
                <a:rect l="l" t="t" r="r" b="b"/>
                <a:pathLst>
                  <a:path w="1951989" h="1679575">
                    <a:moveTo>
                      <a:pt x="1951482" y="1679448"/>
                    </a:moveTo>
                    <a:lnTo>
                      <a:pt x="1904911" y="1670218"/>
                    </a:lnTo>
                    <a:lnTo>
                      <a:pt x="1858288" y="1659846"/>
                    </a:lnTo>
                    <a:lnTo>
                      <a:pt x="1811635" y="1648343"/>
                    </a:lnTo>
                    <a:lnTo>
                      <a:pt x="1764976" y="1635720"/>
                    </a:lnTo>
                    <a:lnTo>
                      <a:pt x="1718333" y="1621991"/>
                    </a:lnTo>
                    <a:lnTo>
                      <a:pt x="1671731" y="1607166"/>
                    </a:lnTo>
                    <a:lnTo>
                      <a:pt x="1625191" y="1591258"/>
                    </a:lnTo>
                    <a:lnTo>
                      <a:pt x="1578737" y="1574278"/>
                    </a:lnTo>
                    <a:lnTo>
                      <a:pt x="1532392" y="1556239"/>
                    </a:lnTo>
                    <a:lnTo>
                      <a:pt x="1486180" y="1537151"/>
                    </a:lnTo>
                    <a:lnTo>
                      <a:pt x="1440123" y="1517028"/>
                    </a:lnTo>
                    <a:lnTo>
                      <a:pt x="1394244" y="1495881"/>
                    </a:lnTo>
                    <a:lnTo>
                      <a:pt x="1348567" y="1473722"/>
                    </a:lnTo>
                    <a:lnTo>
                      <a:pt x="1303115" y="1450562"/>
                    </a:lnTo>
                    <a:lnTo>
                      <a:pt x="1257910" y="1426413"/>
                    </a:lnTo>
                    <a:lnTo>
                      <a:pt x="1212977" y="1401289"/>
                    </a:lnTo>
                    <a:lnTo>
                      <a:pt x="1168337" y="1375199"/>
                    </a:lnTo>
                    <a:lnTo>
                      <a:pt x="1124015" y="1348157"/>
                    </a:lnTo>
                    <a:lnTo>
                      <a:pt x="1080033" y="1320173"/>
                    </a:lnTo>
                    <a:lnTo>
                      <a:pt x="1036415" y="1291261"/>
                    </a:lnTo>
                    <a:lnTo>
                      <a:pt x="993183" y="1261431"/>
                    </a:lnTo>
                    <a:lnTo>
                      <a:pt x="950361" y="1230696"/>
                    </a:lnTo>
                    <a:lnTo>
                      <a:pt x="907972" y="1199067"/>
                    </a:lnTo>
                    <a:lnTo>
                      <a:pt x="866038" y="1166557"/>
                    </a:lnTo>
                    <a:lnTo>
                      <a:pt x="824584" y="1133177"/>
                    </a:lnTo>
                    <a:lnTo>
                      <a:pt x="783631" y="1098939"/>
                    </a:lnTo>
                    <a:lnTo>
                      <a:pt x="743204" y="1063855"/>
                    </a:lnTo>
                    <a:lnTo>
                      <a:pt x="703326" y="1027938"/>
                    </a:lnTo>
                    <a:lnTo>
                      <a:pt x="665190" y="992155"/>
                    </a:lnTo>
                    <a:lnTo>
                      <a:pt x="627785" y="955777"/>
                    </a:lnTo>
                    <a:lnTo>
                      <a:pt x="591123" y="918824"/>
                    </a:lnTo>
                    <a:lnTo>
                      <a:pt x="555219" y="881316"/>
                    </a:lnTo>
                    <a:lnTo>
                      <a:pt x="520086" y="843271"/>
                    </a:lnTo>
                    <a:lnTo>
                      <a:pt x="485737" y="804710"/>
                    </a:lnTo>
                    <a:lnTo>
                      <a:pt x="452185" y="765653"/>
                    </a:lnTo>
                    <a:lnTo>
                      <a:pt x="419445" y="726117"/>
                    </a:lnTo>
                    <a:lnTo>
                      <a:pt x="387529" y="686125"/>
                    </a:lnTo>
                    <a:lnTo>
                      <a:pt x="356451" y="645694"/>
                    </a:lnTo>
                    <a:lnTo>
                      <a:pt x="326225" y="604845"/>
                    </a:lnTo>
                    <a:lnTo>
                      <a:pt x="296863" y="563597"/>
                    </a:lnTo>
                    <a:lnTo>
                      <a:pt x="268380" y="521969"/>
                    </a:lnTo>
                    <a:lnTo>
                      <a:pt x="240789" y="479983"/>
                    </a:lnTo>
                    <a:lnTo>
                      <a:pt x="214103" y="437656"/>
                    </a:lnTo>
                    <a:lnTo>
                      <a:pt x="188336" y="395008"/>
                    </a:lnTo>
                    <a:lnTo>
                      <a:pt x="163501" y="352060"/>
                    </a:lnTo>
                    <a:lnTo>
                      <a:pt x="139612" y="308831"/>
                    </a:lnTo>
                    <a:lnTo>
                      <a:pt x="116682" y="265340"/>
                    </a:lnTo>
                    <a:lnTo>
                      <a:pt x="94725" y="221607"/>
                    </a:lnTo>
                    <a:lnTo>
                      <a:pt x="73754" y="177652"/>
                    </a:lnTo>
                    <a:lnTo>
                      <a:pt x="53782" y="133494"/>
                    </a:lnTo>
                    <a:lnTo>
                      <a:pt x="34824" y="89153"/>
                    </a:lnTo>
                    <a:lnTo>
                      <a:pt x="16892" y="44648"/>
                    </a:lnTo>
                    <a:lnTo>
                      <a:pt x="0" y="0"/>
                    </a:lnTo>
                  </a:path>
                </a:pathLst>
              </a:custGeom>
              <a:ln w="182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29" name="object 19"/>
              <p:cNvSpPr/>
              <p:nvPr/>
            </p:nvSpPr>
            <p:spPr>
              <a:xfrm>
                <a:off x="1109727" y="4541266"/>
                <a:ext cx="2433320" cy="1800860"/>
              </a:xfrm>
              <a:custGeom>
                <a:avLst/>
                <a:gdLst/>
                <a:ahLst/>
                <a:cxnLst/>
                <a:rect l="l" t="t" r="r" b="b"/>
                <a:pathLst>
                  <a:path w="2433320" h="1800860">
                    <a:moveTo>
                      <a:pt x="2433066" y="1794509"/>
                    </a:moveTo>
                    <a:lnTo>
                      <a:pt x="2390856" y="1797845"/>
                    </a:lnTo>
                    <a:lnTo>
                      <a:pt x="2348226" y="1799918"/>
                    </a:lnTo>
                    <a:lnTo>
                      <a:pt x="2305200" y="1800739"/>
                    </a:lnTo>
                    <a:lnTo>
                      <a:pt x="2261804" y="1800318"/>
                    </a:lnTo>
                    <a:lnTo>
                      <a:pt x="2218063" y="1798665"/>
                    </a:lnTo>
                    <a:lnTo>
                      <a:pt x="2174003" y="1795790"/>
                    </a:lnTo>
                    <a:lnTo>
                      <a:pt x="2129649" y="1791704"/>
                    </a:lnTo>
                    <a:lnTo>
                      <a:pt x="2085026" y="1786417"/>
                    </a:lnTo>
                    <a:lnTo>
                      <a:pt x="2040161" y="1779939"/>
                    </a:lnTo>
                    <a:lnTo>
                      <a:pt x="1995077" y="1772281"/>
                    </a:lnTo>
                    <a:lnTo>
                      <a:pt x="1949801" y="1763452"/>
                    </a:lnTo>
                    <a:lnTo>
                      <a:pt x="1904359" y="1753463"/>
                    </a:lnTo>
                    <a:lnTo>
                      <a:pt x="1858774" y="1742325"/>
                    </a:lnTo>
                    <a:lnTo>
                      <a:pt x="1813074" y="1730047"/>
                    </a:lnTo>
                    <a:lnTo>
                      <a:pt x="1767283" y="1716639"/>
                    </a:lnTo>
                    <a:lnTo>
                      <a:pt x="1721427" y="1702112"/>
                    </a:lnTo>
                    <a:lnTo>
                      <a:pt x="1675531" y="1686477"/>
                    </a:lnTo>
                    <a:lnTo>
                      <a:pt x="1629621" y="1669743"/>
                    </a:lnTo>
                    <a:lnTo>
                      <a:pt x="1583721" y="1651920"/>
                    </a:lnTo>
                    <a:lnTo>
                      <a:pt x="1537858" y="1633020"/>
                    </a:lnTo>
                    <a:lnTo>
                      <a:pt x="1492057" y="1613051"/>
                    </a:lnTo>
                    <a:lnTo>
                      <a:pt x="1446343" y="1592025"/>
                    </a:lnTo>
                    <a:lnTo>
                      <a:pt x="1400742" y="1569952"/>
                    </a:lnTo>
                    <a:lnTo>
                      <a:pt x="1355279" y="1546842"/>
                    </a:lnTo>
                    <a:lnTo>
                      <a:pt x="1309979" y="1522704"/>
                    </a:lnTo>
                    <a:lnTo>
                      <a:pt x="1264868" y="1497550"/>
                    </a:lnTo>
                    <a:lnTo>
                      <a:pt x="1219972" y="1471390"/>
                    </a:lnTo>
                    <a:lnTo>
                      <a:pt x="1175315" y="1444234"/>
                    </a:lnTo>
                    <a:lnTo>
                      <a:pt x="1130923" y="1416092"/>
                    </a:lnTo>
                    <a:lnTo>
                      <a:pt x="1086822" y="1386974"/>
                    </a:lnTo>
                    <a:lnTo>
                      <a:pt x="1043037" y="1356891"/>
                    </a:lnTo>
                    <a:lnTo>
                      <a:pt x="999593" y="1325853"/>
                    </a:lnTo>
                    <a:lnTo>
                      <a:pt x="956516" y="1293869"/>
                    </a:lnTo>
                    <a:lnTo>
                      <a:pt x="913831" y="1260952"/>
                    </a:lnTo>
                    <a:lnTo>
                      <a:pt x="871564" y="1227110"/>
                    </a:lnTo>
                    <a:lnTo>
                      <a:pt x="829739" y="1192353"/>
                    </a:lnTo>
                    <a:lnTo>
                      <a:pt x="788383" y="1156693"/>
                    </a:lnTo>
                    <a:lnTo>
                      <a:pt x="747522" y="1120139"/>
                    </a:lnTo>
                    <a:lnTo>
                      <a:pt x="708439" y="1083937"/>
                    </a:lnTo>
                    <a:lnTo>
                      <a:pt x="670112" y="1047143"/>
                    </a:lnTo>
                    <a:lnTo>
                      <a:pt x="632554" y="1009778"/>
                    </a:lnTo>
                    <a:lnTo>
                      <a:pt x="595779" y="971866"/>
                    </a:lnTo>
                    <a:lnTo>
                      <a:pt x="559804" y="933428"/>
                    </a:lnTo>
                    <a:lnTo>
                      <a:pt x="524641" y="894487"/>
                    </a:lnTo>
                    <a:lnTo>
                      <a:pt x="490307" y="855065"/>
                    </a:lnTo>
                    <a:lnTo>
                      <a:pt x="456814" y="815185"/>
                    </a:lnTo>
                    <a:lnTo>
                      <a:pt x="424180" y="774869"/>
                    </a:lnTo>
                    <a:lnTo>
                      <a:pt x="392416" y="734138"/>
                    </a:lnTo>
                    <a:lnTo>
                      <a:pt x="361539" y="693016"/>
                    </a:lnTo>
                    <a:lnTo>
                      <a:pt x="331564" y="651525"/>
                    </a:lnTo>
                    <a:lnTo>
                      <a:pt x="302503" y="609687"/>
                    </a:lnTo>
                    <a:lnTo>
                      <a:pt x="274374" y="567524"/>
                    </a:lnTo>
                    <a:lnTo>
                      <a:pt x="247189" y="525058"/>
                    </a:lnTo>
                    <a:lnTo>
                      <a:pt x="220963" y="482313"/>
                    </a:lnTo>
                    <a:lnTo>
                      <a:pt x="195712" y="439309"/>
                    </a:lnTo>
                    <a:lnTo>
                      <a:pt x="171449" y="396070"/>
                    </a:lnTo>
                    <a:lnTo>
                      <a:pt x="148191" y="352618"/>
                    </a:lnTo>
                    <a:lnTo>
                      <a:pt x="125950" y="308975"/>
                    </a:lnTo>
                    <a:lnTo>
                      <a:pt x="104742" y="265163"/>
                    </a:lnTo>
                    <a:lnTo>
                      <a:pt x="84581" y="221205"/>
                    </a:lnTo>
                    <a:lnTo>
                      <a:pt x="65482" y="177123"/>
                    </a:lnTo>
                    <a:lnTo>
                      <a:pt x="47460" y="132939"/>
                    </a:lnTo>
                    <a:lnTo>
                      <a:pt x="30529" y="88675"/>
                    </a:lnTo>
                    <a:lnTo>
                      <a:pt x="14704" y="44355"/>
                    </a:lnTo>
                    <a:lnTo>
                      <a:pt x="0" y="0"/>
                    </a:lnTo>
                  </a:path>
                </a:pathLst>
              </a:custGeom>
              <a:ln w="182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30" name="object 20"/>
              <p:cNvSpPr/>
              <p:nvPr/>
            </p:nvSpPr>
            <p:spPr>
              <a:xfrm>
                <a:off x="2045463" y="4017771"/>
                <a:ext cx="2017395" cy="1574800"/>
              </a:xfrm>
              <a:custGeom>
                <a:avLst/>
                <a:gdLst/>
                <a:ahLst/>
                <a:cxnLst/>
                <a:rect l="l" t="t" r="r" b="b"/>
                <a:pathLst>
                  <a:path w="2017395" h="1574800">
                    <a:moveTo>
                      <a:pt x="2017014" y="1574292"/>
                    </a:moveTo>
                    <a:lnTo>
                      <a:pt x="1971128" y="1566539"/>
                    </a:lnTo>
                    <a:lnTo>
                      <a:pt x="1925105" y="1557709"/>
                    </a:lnTo>
                    <a:lnTo>
                      <a:pt x="1878968" y="1547810"/>
                    </a:lnTo>
                    <a:lnTo>
                      <a:pt x="1832741" y="1536855"/>
                    </a:lnTo>
                    <a:lnTo>
                      <a:pt x="1786449" y="1524854"/>
                    </a:lnTo>
                    <a:lnTo>
                      <a:pt x="1740115" y="1511817"/>
                    </a:lnTo>
                    <a:lnTo>
                      <a:pt x="1693764" y="1497755"/>
                    </a:lnTo>
                    <a:lnTo>
                      <a:pt x="1647420" y="1482679"/>
                    </a:lnTo>
                    <a:lnTo>
                      <a:pt x="1601108" y="1466600"/>
                    </a:lnTo>
                    <a:lnTo>
                      <a:pt x="1554850" y="1449527"/>
                    </a:lnTo>
                    <a:lnTo>
                      <a:pt x="1508673" y="1431473"/>
                    </a:lnTo>
                    <a:lnTo>
                      <a:pt x="1462599" y="1412446"/>
                    </a:lnTo>
                    <a:lnTo>
                      <a:pt x="1416653" y="1392459"/>
                    </a:lnTo>
                    <a:lnTo>
                      <a:pt x="1370859" y="1371522"/>
                    </a:lnTo>
                    <a:lnTo>
                      <a:pt x="1325242" y="1349645"/>
                    </a:lnTo>
                    <a:lnTo>
                      <a:pt x="1279825" y="1326839"/>
                    </a:lnTo>
                    <a:lnTo>
                      <a:pt x="1234633" y="1303115"/>
                    </a:lnTo>
                    <a:lnTo>
                      <a:pt x="1189690" y="1278483"/>
                    </a:lnTo>
                    <a:lnTo>
                      <a:pt x="1145020" y="1252954"/>
                    </a:lnTo>
                    <a:lnTo>
                      <a:pt x="1100647" y="1226539"/>
                    </a:lnTo>
                    <a:lnTo>
                      <a:pt x="1056596" y="1199249"/>
                    </a:lnTo>
                    <a:lnTo>
                      <a:pt x="1012890" y="1171093"/>
                    </a:lnTo>
                    <a:lnTo>
                      <a:pt x="969555" y="1142084"/>
                    </a:lnTo>
                    <a:lnTo>
                      <a:pt x="926613" y="1112230"/>
                    </a:lnTo>
                    <a:lnTo>
                      <a:pt x="884090" y="1081544"/>
                    </a:lnTo>
                    <a:lnTo>
                      <a:pt x="842010" y="1050036"/>
                    </a:lnTo>
                    <a:lnTo>
                      <a:pt x="799933" y="1017361"/>
                    </a:lnTo>
                    <a:lnTo>
                      <a:pt x="758551" y="984036"/>
                    </a:lnTo>
                    <a:lnTo>
                      <a:pt x="717881" y="950081"/>
                    </a:lnTo>
                    <a:lnTo>
                      <a:pt x="677940" y="915517"/>
                    </a:lnTo>
                    <a:lnTo>
                      <a:pt x="638744" y="880365"/>
                    </a:lnTo>
                    <a:lnTo>
                      <a:pt x="600312" y="844645"/>
                    </a:lnTo>
                    <a:lnTo>
                      <a:pt x="562661" y="808378"/>
                    </a:lnTo>
                    <a:lnTo>
                      <a:pt x="525807" y="771584"/>
                    </a:lnTo>
                    <a:lnTo>
                      <a:pt x="489768" y="734285"/>
                    </a:lnTo>
                    <a:lnTo>
                      <a:pt x="454561" y="696501"/>
                    </a:lnTo>
                    <a:lnTo>
                      <a:pt x="420203" y="658253"/>
                    </a:lnTo>
                    <a:lnTo>
                      <a:pt x="386712" y="619561"/>
                    </a:lnTo>
                    <a:lnTo>
                      <a:pt x="354104" y="580446"/>
                    </a:lnTo>
                    <a:lnTo>
                      <a:pt x="322397" y="540929"/>
                    </a:lnTo>
                    <a:lnTo>
                      <a:pt x="291608" y="501030"/>
                    </a:lnTo>
                    <a:lnTo>
                      <a:pt x="261754" y="460770"/>
                    </a:lnTo>
                    <a:lnTo>
                      <a:pt x="232853" y="420170"/>
                    </a:lnTo>
                    <a:lnTo>
                      <a:pt x="204921" y="379250"/>
                    </a:lnTo>
                    <a:lnTo>
                      <a:pt x="177976" y="338031"/>
                    </a:lnTo>
                    <a:lnTo>
                      <a:pt x="152035" y="296534"/>
                    </a:lnTo>
                    <a:lnTo>
                      <a:pt x="127114" y="254779"/>
                    </a:lnTo>
                    <a:lnTo>
                      <a:pt x="103233" y="212788"/>
                    </a:lnTo>
                    <a:lnTo>
                      <a:pt x="80406" y="170580"/>
                    </a:lnTo>
                    <a:lnTo>
                      <a:pt x="58653" y="128176"/>
                    </a:lnTo>
                    <a:lnTo>
                      <a:pt x="37989" y="85598"/>
                    </a:lnTo>
                    <a:lnTo>
                      <a:pt x="18432" y="42866"/>
                    </a:lnTo>
                    <a:lnTo>
                      <a:pt x="0" y="0"/>
                    </a:lnTo>
                  </a:path>
                </a:pathLst>
              </a:custGeom>
              <a:ln w="182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</p:grpSp>
      </p:grpSp>
      <p:sp>
        <p:nvSpPr>
          <p:cNvPr id="31" name="Прямоугольник 30"/>
          <p:cNvSpPr/>
          <p:nvPr/>
        </p:nvSpPr>
        <p:spPr>
          <a:xfrm>
            <a:off x="5562600" y="2333625"/>
            <a:ext cx="5041900" cy="59592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Зависимость сопротивления болометра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 рассеиваемой мощности на болометре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5" name="Группа 54"/>
          <p:cNvGrpSpPr/>
          <p:nvPr/>
        </p:nvGrpSpPr>
        <p:grpSpPr>
          <a:xfrm>
            <a:off x="5651500" y="3171825"/>
            <a:ext cx="4800600" cy="3200400"/>
            <a:chOff x="5575300" y="3476625"/>
            <a:chExt cx="4800600" cy="3276600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5575300" y="3476625"/>
              <a:ext cx="4800600" cy="3276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44" name="Группа 43"/>
            <p:cNvGrpSpPr/>
            <p:nvPr/>
          </p:nvGrpSpPr>
          <p:grpSpPr>
            <a:xfrm>
              <a:off x="5707888" y="3629025"/>
              <a:ext cx="4604512" cy="2991448"/>
              <a:chOff x="5707888" y="3857625"/>
              <a:chExt cx="4604512" cy="2991448"/>
            </a:xfrm>
          </p:grpSpPr>
          <p:sp>
            <p:nvSpPr>
              <p:cNvPr id="45" name="object 7"/>
              <p:cNvSpPr txBox="1"/>
              <p:nvPr/>
            </p:nvSpPr>
            <p:spPr>
              <a:xfrm>
                <a:off x="5707888" y="3857625"/>
                <a:ext cx="477012" cy="503984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marL="12700">
                  <a:lnSpc>
                    <a:spcPts val="1900"/>
                  </a:lnSpc>
                  <a:spcBef>
                    <a:spcPts val="130"/>
                  </a:spcBef>
                </a:pPr>
                <a:r>
                  <a:rPr sz="2000" i="1" spc="-7" dirty="0">
                    <a:latin typeface="Times New Roman"/>
                    <a:cs typeface="Times New Roman"/>
                  </a:rPr>
                  <a:t>R</a:t>
                </a:r>
                <a:r>
                  <a:rPr sz="2000" spc="-5" baseline="-25000" dirty="0">
                    <a:latin typeface="Times New Roman"/>
                    <a:cs typeface="Times New Roman"/>
                  </a:rPr>
                  <a:t>б</a:t>
                </a:r>
                <a:r>
                  <a:rPr sz="2000" spc="-5" dirty="0">
                    <a:latin typeface="Times New Roman"/>
                    <a:cs typeface="Times New Roman"/>
                  </a:rPr>
                  <a:t>,</a:t>
                </a:r>
                <a:endParaRPr sz="2000" dirty="0">
                  <a:latin typeface="Times New Roman"/>
                  <a:cs typeface="Times New Roman"/>
                </a:endParaRPr>
              </a:p>
              <a:p>
                <a:pPr marL="17145">
                  <a:lnSpc>
                    <a:spcPts val="1900"/>
                  </a:lnSpc>
                </a:pPr>
                <a:r>
                  <a:rPr sz="2000" spc="5" dirty="0">
                    <a:latin typeface="Times New Roman"/>
                    <a:cs typeface="Times New Roman"/>
                  </a:rPr>
                  <a:t>Ом</a:t>
                </a:r>
                <a:endParaRPr sz="20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6" name="object 9"/>
              <p:cNvSpPr txBox="1"/>
              <p:nvPr/>
            </p:nvSpPr>
            <p:spPr>
              <a:xfrm>
                <a:off x="8623300" y="4772025"/>
                <a:ext cx="1689100" cy="273152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marL="429895">
                  <a:lnSpc>
                    <a:spcPts val="2014"/>
                  </a:lnSpc>
                </a:pPr>
                <a:r>
                  <a:rPr sz="2000" i="1" spc="0" dirty="0" smtClean="0">
                    <a:latin typeface="Times New Roman"/>
                    <a:cs typeface="Times New Roman"/>
                  </a:rPr>
                  <a:t>t</a:t>
                </a:r>
                <a:r>
                  <a:rPr sz="2000" spc="0" dirty="0" smtClean="0">
                    <a:latin typeface="Times New Roman"/>
                    <a:cs typeface="Times New Roman"/>
                  </a:rPr>
                  <a:t> </a:t>
                </a:r>
                <a:r>
                  <a:rPr sz="2000" spc="10" dirty="0">
                    <a:latin typeface="Times New Roman"/>
                    <a:cs typeface="Times New Roman"/>
                  </a:rPr>
                  <a:t>=</a:t>
                </a:r>
                <a:r>
                  <a:rPr lang="ru-RU" sz="2000" spc="10" dirty="0">
                    <a:latin typeface="Times New Roman"/>
                    <a:cs typeface="Times New Roman"/>
                  </a:rPr>
                  <a:t> </a:t>
                </a:r>
                <a:r>
                  <a:rPr sz="2000" spc="10" dirty="0">
                    <a:latin typeface="Times New Roman"/>
                    <a:cs typeface="Times New Roman"/>
                  </a:rPr>
                  <a:t> –</a:t>
                </a:r>
                <a:r>
                  <a:rPr lang="ru-RU" sz="2000" spc="10" dirty="0">
                    <a:latin typeface="Times New Roman"/>
                    <a:cs typeface="Times New Roman"/>
                  </a:rPr>
                  <a:t> </a:t>
                </a:r>
                <a:r>
                  <a:rPr sz="2000" spc="10" dirty="0">
                    <a:latin typeface="Times New Roman"/>
                    <a:cs typeface="Times New Roman"/>
                  </a:rPr>
                  <a:t> </a:t>
                </a:r>
                <a:r>
                  <a:rPr sz="2000" spc="5" dirty="0">
                    <a:latin typeface="Times New Roman"/>
                    <a:cs typeface="Times New Roman"/>
                  </a:rPr>
                  <a:t>30</a:t>
                </a:r>
                <a:r>
                  <a:rPr sz="2000" spc="-240" dirty="0">
                    <a:latin typeface="Times New Roman"/>
                    <a:cs typeface="Times New Roman"/>
                  </a:rPr>
                  <a:t> </a:t>
                </a:r>
                <a:r>
                  <a:rPr sz="2000" spc="0" baseline="38647" dirty="0">
                    <a:latin typeface="Times New Roman"/>
                    <a:cs typeface="Times New Roman"/>
                  </a:rPr>
                  <a:t>о</a:t>
                </a:r>
                <a:r>
                  <a:rPr sz="2000" i="1" spc="0" dirty="0">
                    <a:latin typeface="Times New Roman"/>
                    <a:cs typeface="Times New Roman"/>
                  </a:rPr>
                  <a:t>C</a:t>
                </a:r>
                <a:endParaRPr sz="20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7" name="object 13"/>
              <p:cNvSpPr txBox="1"/>
              <p:nvPr/>
            </p:nvSpPr>
            <p:spPr>
              <a:xfrm>
                <a:off x="8851900" y="6524625"/>
                <a:ext cx="838200" cy="324448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30"/>
                  </a:spcBef>
                </a:pPr>
                <a:r>
                  <a:rPr sz="2000" i="1" spc="5" dirty="0">
                    <a:latin typeface="Times New Roman"/>
                    <a:cs typeface="Times New Roman"/>
                  </a:rPr>
                  <a:t>Р</a:t>
                </a:r>
                <a:r>
                  <a:rPr sz="2000" spc="5" dirty="0">
                    <a:latin typeface="Times New Roman"/>
                    <a:cs typeface="Times New Roman"/>
                  </a:rPr>
                  <a:t>,</a:t>
                </a:r>
                <a:r>
                  <a:rPr sz="2000" spc="-65" dirty="0">
                    <a:latin typeface="Times New Roman"/>
                    <a:cs typeface="Times New Roman"/>
                  </a:rPr>
                  <a:t> </a:t>
                </a:r>
                <a:r>
                  <a:rPr sz="2000" dirty="0">
                    <a:latin typeface="Times New Roman"/>
                    <a:cs typeface="Times New Roman"/>
                  </a:rPr>
                  <a:t>мВт</a:t>
                </a:r>
              </a:p>
            </p:txBody>
          </p:sp>
          <p:sp>
            <p:nvSpPr>
              <p:cNvPr id="48" name="object 15"/>
              <p:cNvSpPr/>
              <p:nvPr/>
            </p:nvSpPr>
            <p:spPr>
              <a:xfrm>
                <a:off x="6137795" y="3876801"/>
                <a:ext cx="109855" cy="2638425"/>
              </a:xfrm>
              <a:custGeom>
                <a:avLst/>
                <a:gdLst/>
                <a:ahLst/>
                <a:cxnLst/>
                <a:rect l="l" t="t" r="r" b="b"/>
                <a:pathLst>
                  <a:path w="109854" h="2638425">
                    <a:moveTo>
                      <a:pt x="109727" y="109728"/>
                    </a:moveTo>
                    <a:lnTo>
                      <a:pt x="54863" y="0"/>
                    </a:lnTo>
                    <a:lnTo>
                      <a:pt x="0" y="109728"/>
                    </a:lnTo>
                    <a:lnTo>
                      <a:pt x="45720" y="109728"/>
                    </a:lnTo>
                    <a:lnTo>
                      <a:pt x="45720" y="91439"/>
                    </a:lnTo>
                    <a:lnTo>
                      <a:pt x="64008" y="91439"/>
                    </a:lnTo>
                    <a:lnTo>
                      <a:pt x="64008" y="109728"/>
                    </a:lnTo>
                    <a:lnTo>
                      <a:pt x="109727" y="109728"/>
                    </a:lnTo>
                    <a:close/>
                  </a:path>
                  <a:path w="109854" h="2638425">
                    <a:moveTo>
                      <a:pt x="64008" y="109728"/>
                    </a:moveTo>
                    <a:lnTo>
                      <a:pt x="64008" y="91439"/>
                    </a:lnTo>
                    <a:lnTo>
                      <a:pt x="45720" y="91439"/>
                    </a:lnTo>
                    <a:lnTo>
                      <a:pt x="45720" y="109728"/>
                    </a:lnTo>
                    <a:lnTo>
                      <a:pt x="64008" y="109728"/>
                    </a:lnTo>
                    <a:close/>
                  </a:path>
                  <a:path w="109854" h="2638425">
                    <a:moveTo>
                      <a:pt x="64008" y="2638044"/>
                    </a:moveTo>
                    <a:lnTo>
                      <a:pt x="64008" y="109728"/>
                    </a:lnTo>
                    <a:lnTo>
                      <a:pt x="45720" y="109728"/>
                    </a:lnTo>
                    <a:lnTo>
                      <a:pt x="45720" y="2638044"/>
                    </a:lnTo>
                    <a:lnTo>
                      <a:pt x="64008" y="2638044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49" name="object 17"/>
              <p:cNvSpPr/>
              <p:nvPr/>
            </p:nvSpPr>
            <p:spPr>
              <a:xfrm>
                <a:off x="6192659" y="6459981"/>
                <a:ext cx="3619500" cy="109855"/>
              </a:xfrm>
              <a:custGeom>
                <a:avLst/>
                <a:gdLst/>
                <a:ahLst/>
                <a:cxnLst/>
                <a:rect l="l" t="t" r="r" b="b"/>
                <a:pathLst>
                  <a:path w="3619500" h="109854">
                    <a:moveTo>
                      <a:pt x="3528060" y="64008"/>
                    </a:moveTo>
                    <a:lnTo>
                      <a:pt x="3528060" y="45720"/>
                    </a:lnTo>
                    <a:lnTo>
                      <a:pt x="0" y="45720"/>
                    </a:lnTo>
                    <a:lnTo>
                      <a:pt x="0" y="64008"/>
                    </a:lnTo>
                    <a:lnTo>
                      <a:pt x="3528060" y="64008"/>
                    </a:lnTo>
                    <a:close/>
                  </a:path>
                  <a:path w="3619500" h="109854">
                    <a:moveTo>
                      <a:pt x="3619487" y="54863"/>
                    </a:moveTo>
                    <a:lnTo>
                      <a:pt x="3509772" y="0"/>
                    </a:lnTo>
                    <a:lnTo>
                      <a:pt x="3509772" y="45720"/>
                    </a:lnTo>
                    <a:lnTo>
                      <a:pt x="3528060" y="45720"/>
                    </a:lnTo>
                    <a:lnTo>
                      <a:pt x="3528060" y="100582"/>
                    </a:lnTo>
                    <a:lnTo>
                      <a:pt x="3619487" y="54863"/>
                    </a:lnTo>
                    <a:close/>
                  </a:path>
                  <a:path w="3619500" h="109854">
                    <a:moveTo>
                      <a:pt x="3528060" y="100582"/>
                    </a:moveTo>
                    <a:lnTo>
                      <a:pt x="3528060" y="64008"/>
                    </a:lnTo>
                    <a:lnTo>
                      <a:pt x="3509772" y="64008"/>
                    </a:lnTo>
                    <a:lnTo>
                      <a:pt x="3509772" y="109728"/>
                    </a:lnTo>
                    <a:lnTo>
                      <a:pt x="3528060" y="100582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50" name="object 21"/>
              <p:cNvSpPr/>
              <p:nvPr/>
            </p:nvSpPr>
            <p:spPr>
              <a:xfrm>
                <a:off x="6357251" y="4206748"/>
                <a:ext cx="2139315" cy="1153795"/>
              </a:xfrm>
              <a:custGeom>
                <a:avLst/>
                <a:gdLst/>
                <a:ahLst/>
                <a:cxnLst/>
                <a:rect l="l" t="t" r="r" b="b"/>
                <a:pathLst>
                  <a:path w="2139315" h="1153795">
                    <a:moveTo>
                      <a:pt x="0" y="1153668"/>
                    </a:moveTo>
                    <a:lnTo>
                      <a:pt x="2138934" y="0"/>
                    </a:lnTo>
                  </a:path>
                </a:pathLst>
              </a:custGeom>
              <a:ln w="182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51" name="object 22"/>
              <p:cNvSpPr/>
              <p:nvPr/>
            </p:nvSpPr>
            <p:spPr>
              <a:xfrm>
                <a:off x="6576707" y="4591557"/>
                <a:ext cx="2138680" cy="1153795"/>
              </a:xfrm>
              <a:custGeom>
                <a:avLst/>
                <a:gdLst/>
                <a:ahLst/>
                <a:cxnLst/>
                <a:rect l="l" t="t" r="r" b="b"/>
                <a:pathLst>
                  <a:path w="2138679" h="1153795">
                    <a:moveTo>
                      <a:pt x="0" y="1153668"/>
                    </a:moveTo>
                    <a:lnTo>
                      <a:pt x="2138172" y="0"/>
                    </a:lnTo>
                  </a:path>
                </a:pathLst>
              </a:custGeom>
              <a:ln w="182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52" name="object 23"/>
              <p:cNvSpPr/>
              <p:nvPr/>
            </p:nvSpPr>
            <p:spPr>
              <a:xfrm>
                <a:off x="6850265" y="4865877"/>
                <a:ext cx="2139315" cy="1154430"/>
              </a:xfrm>
              <a:custGeom>
                <a:avLst/>
                <a:gdLst/>
                <a:ahLst/>
                <a:cxnLst/>
                <a:rect l="l" t="t" r="r" b="b"/>
                <a:pathLst>
                  <a:path w="2139315" h="1154429">
                    <a:moveTo>
                      <a:pt x="0" y="1154430"/>
                    </a:moveTo>
                    <a:lnTo>
                      <a:pt x="2138934" y="0"/>
                    </a:lnTo>
                  </a:path>
                </a:pathLst>
              </a:custGeom>
              <a:ln w="182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8547100" y="3933825"/>
                <a:ext cx="1381147" cy="3488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12700" lvl="0">
                  <a:lnSpc>
                    <a:spcPts val="2014"/>
                  </a:lnSpc>
                  <a:spcBef>
                    <a:spcPts val="130"/>
                  </a:spcBef>
                </a:pPr>
                <a:r>
                  <a:rPr lang="en-US" sz="2000" i="1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t</a:t>
                </a:r>
                <a:r>
                  <a:rPr lang="en-US" sz="2000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 </a:t>
                </a:r>
                <a:r>
                  <a:rPr lang="en-US" sz="2000" spc="10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=  + </a:t>
                </a:r>
                <a:r>
                  <a:rPr lang="en-US" sz="2000" spc="5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50</a:t>
                </a:r>
                <a:r>
                  <a:rPr lang="en-US" sz="2000" spc="-130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 </a:t>
                </a:r>
                <a:r>
                  <a:rPr lang="ru-RU" sz="2000" baseline="38647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о</a:t>
                </a:r>
                <a:r>
                  <a:rPr lang="en-US" sz="2000" i="1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C</a:t>
                </a:r>
                <a:endParaRPr lang="en-US" sz="2000" dirty="0">
                  <a:solidFill>
                    <a:prstClr val="black"/>
                  </a:solidFill>
                  <a:latin typeface="Times New Roman"/>
                  <a:cs typeface="Times New Roman"/>
                </a:endParaRPr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8514137" y="4391025"/>
                <a:ext cx="1300997" cy="3488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65430" lvl="0">
                  <a:lnSpc>
                    <a:spcPts val="1989"/>
                  </a:lnSpc>
                </a:pPr>
                <a:r>
                  <a:rPr lang="en-US" sz="2000" i="1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t</a:t>
                </a:r>
                <a:r>
                  <a:rPr lang="en-US" sz="2000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 </a:t>
                </a:r>
                <a:r>
                  <a:rPr lang="en-US" sz="2000" spc="10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=  0</a:t>
                </a:r>
                <a:r>
                  <a:rPr lang="en-US" sz="2000" spc="-100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 </a:t>
                </a:r>
                <a:r>
                  <a:rPr lang="ru-RU" sz="2000" baseline="38647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о</a:t>
                </a:r>
                <a:r>
                  <a:rPr lang="en-US" sz="2000" i="1" dirty="0" smtClean="0">
                    <a:solidFill>
                      <a:prstClr val="black"/>
                    </a:solidFill>
                    <a:latin typeface="Times New Roman"/>
                    <a:cs typeface="Times New Roman"/>
                  </a:rPr>
                  <a:t>C</a:t>
                </a:r>
                <a:endParaRPr lang="en-US" sz="2000" i="1" dirty="0">
                  <a:solidFill>
                    <a:prstClr val="black"/>
                  </a:solidFill>
                  <a:latin typeface="Times New Roman"/>
                  <a:cs typeface="Times New Roman"/>
                </a:endParaRPr>
              </a:p>
            </p:txBody>
          </p:sp>
        </p:grpSp>
      </p:grpSp>
      <p:sp>
        <p:nvSpPr>
          <p:cNvPr id="529410" name="Rectangle 2"/>
          <p:cNvSpPr>
            <a:spLocks noChangeArrowheads="1"/>
          </p:cNvSpPr>
          <p:nvPr/>
        </p:nvSpPr>
        <p:spPr bwMode="auto">
          <a:xfrm>
            <a:off x="88900" y="6539269"/>
            <a:ext cx="10452100" cy="707886"/>
          </a:xfrm>
          <a:prstGeom prst="rect">
            <a:avLst/>
          </a:prstGeom>
          <a:solidFill>
            <a:srgbClr val="81DE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Термисторы имеют отрицательный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температурный коэффициент сопротивления (ТКС),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болометры –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положительный  ТКС.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Стрелка вниз 57"/>
          <p:cNvSpPr/>
          <p:nvPr/>
        </p:nvSpPr>
        <p:spPr>
          <a:xfrm>
            <a:off x="2146300" y="2943225"/>
            <a:ext cx="4572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Стрелка вниз 58"/>
          <p:cNvSpPr/>
          <p:nvPr/>
        </p:nvSpPr>
        <p:spPr>
          <a:xfrm>
            <a:off x="7632700" y="2943225"/>
            <a:ext cx="4572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29409" grpId="0" animBg="1"/>
      <p:bldP spid="5" grpId="0" animBg="1"/>
      <p:bldP spid="31" grpId="0" animBg="1"/>
      <p:bldP spid="529410" grpId="0" animBg="1"/>
      <p:bldP spid="58" grpId="0" animBg="1"/>
      <p:bldP spid="59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302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</a:pP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2.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Терморезисторный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измеритель мощности </a:t>
            </a:r>
            <a:endParaRPr lang="ru-RU" sz="2400" b="1" spc="-5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88900" y="1038225"/>
            <a:ext cx="4495800" cy="34290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grpSp>
        <p:nvGrpSpPr>
          <p:cNvPr id="108" name="Группа 107"/>
          <p:cNvGrpSpPr/>
          <p:nvPr/>
        </p:nvGrpSpPr>
        <p:grpSpPr>
          <a:xfrm>
            <a:off x="165100" y="1190625"/>
            <a:ext cx="4355459" cy="3107815"/>
            <a:chOff x="991241" y="1680210"/>
            <a:chExt cx="3320040" cy="2465830"/>
          </a:xfrm>
        </p:grpSpPr>
        <p:sp>
          <p:nvSpPr>
            <p:cNvPr id="109" name="object 8"/>
            <p:cNvSpPr txBox="1"/>
            <p:nvPr/>
          </p:nvSpPr>
          <p:spPr>
            <a:xfrm>
              <a:off x="1628267" y="1958278"/>
              <a:ext cx="188595" cy="26606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2000" i="1" spc="-100" dirty="0">
                  <a:latin typeface="Times New Roman"/>
                  <a:cs typeface="Times New Roman"/>
                </a:rPr>
                <a:t>R</a:t>
              </a:r>
              <a:r>
                <a:rPr sz="2000" spc="0" baseline="-7936" dirty="0">
                  <a:latin typeface="Times New Roman"/>
                  <a:cs typeface="Times New Roman"/>
                </a:rPr>
                <a:t>1</a:t>
              </a:r>
              <a:endParaRPr sz="2000" baseline="-7936" dirty="0">
                <a:latin typeface="Times New Roman"/>
                <a:cs typeface="Times New Roman"/>
              </a:endParaRPr>
            </a:p>
          </p:txBody>
        </p:sp>
        <p:sp>
          <p:nvSpPr>
            <p:cNvPr id="110" name="object 9"/>
            <p:cNvSpPr txBox="1"/>
            <p:nvPr/>
          </p:nvSpPr>
          <p:spPr>
            <a:xfrm>
              <a:off x="3365627" y="2060702"/>
              <a:ext cx="188595" cy="26606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2000" i="1" spc="-100" dirty="0">
                  <a:latin typeface="Times New Roman"/>
                  <a:cs typeface="Times New Roman"/>
                </a:rPr>
                <a:t>R</a:t>
              </a:r>
              <a:r>
                <a:rPr sz="2000" spc="0" baseline="-7936" dirty="0">
                  <a:latin typeface="Times New Roman"/>
                  <a:cs typeface="Times New Roman"/>
                </a:rPr>
                <a:t>2</a:t>
              </a:r>
              <a:endParaRPr sz="2000" baseline="-7936" dirty="0">
                <a:latin typeface="Times New Roman"/>
                <a:cs typeface="Times New Roman"/>
              </a:endParaRPr>
            </a:p>
          </p:txBody>
        </p:sp>
        <p:sp>
          <p:nvSpPr>
            <p:cNvPr id="111" name="object 10"/>
            <p:cNvSpPr txBox="1"/>
            <p:nvPr/>
          </p:nvSpPr>
          <p:spPr>
            <a:xfrm>
              <a:off x="4039996" y="3385820"/>
              <a:ext cx="127000" cy="26606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2000" b="1" spc="10" dirty="0">
                  <a:latin typeface="Times New Roman"/>
                  <a:cs typeface="Times New Roman"/>
                </a:rPr>
                <a:t>+</a:t>
              </a:r>
              <a:endParaRPr sz="2000" dirty="0">
                <a:latin typeface="Times New Roman"/>
                <a:cs typeface="Times New Roman"/>
              </a:endParaRPr>
            </a:p>
          </p:txBody>
        </p:sp>
        <p:sp>
          <p:nvSpPr>
            <p:cNvPr id="112" name="object 11"/>
            <p:cNvSpPr txBox="1"/>
            <p:nvPr/>
          </p:nvSpPr>
          <p:spPr>
            <a:xfrm>
              <a:off x="3930281" y="3538232"/>
              <a:ext cx="205104" cy="26606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2000" i="1" spc="10" dirty="0">
                  <a:latin typeface="Times New Roman"/>
                  <a:cs typeface="Times New Roman"/>
                </a:rPr>
                <a:t>E</a:t>
              </a:r>
              <a:r>
                <a:rPr sz="2000" spc="7" baseline="-11111" dirty="0">
                  <a:latin typeface="Times New Roman"/>
                  <a:cs typeface="Times New Roman"/>
                </a:rPr>
                <a:t>п</a:t>
              </a:r>
              <a:endParaRPr sz="2000" baseline="-11111" dirty="0">
                <a:latin typeface="Times New Roman"/>
                <a:cs typeface="Times New Roman"/>
              </a:endParaRPr>
            </a:p>
          </p:txBody>
        </p:sp>
        <p:sp>
          <p:nvSpPr>
            <p:cNvPr id="113" name="object 12"/>
            <p:cNvSpPr txBox="1"/>
            <p:nvPr/>
          </p:nvSpPr>
          <p:spPr>
            <a:xfrm>
              <a:off x="4039234" y="3677665"/>
              <a:ext cx="113030" cy="26606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1550" b="1" spc="5" dirty="0">
                  <a:latin typeface="Times New Roman"/>
                  <a:cs typeface="Times New Roman"/>
                </a:rPr>
                <a:t>–</a:t>
              </a:r>
              <a:endParaRPr sz="1550" dirty="0">
                <a:latin typeface="Times New Roman"/>
                <a:cs typeface="Times New Roman"/>
              </a:endParaRPr>
            </a:p>
          </p:txBody>
        </p:sp>
        <p:sp>
          <p:nvSpPr>
            <p:cNvPr id="114" name="object 13"/>
            <p:cNvSpPr txBox="1"/>
            <p:nvPr/>
          </p:nvSpPr>
          <p:spPr>
            <a:xfrm>
              <a:off x="2036772" y="3227923"/>
              <a:ext cx="179705" cy="26606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2000" i="1" spc="-105" dirty="0">
                  <a:latin typeface="Times New Roman"/>
                  <a:cs typeface="Times New Roman"/>
                </a:rPr>
                <a:t>R</a:t>
              </a:r>
              <a:r>
                <a:rPr sz="2000" spc="0" baseline="-7936" dirty="0">
                  <a:latin typeface="Times New Roman"/>
                  <a:cs typeface="Times New Roman"/>
                </a:rPr>
                <a:t>т</a:t>
              </a:r>
              <a:endParaRPr sz="2000" baseline="-7936" dirty="0">
                <a:latin typeface="Times New Roman"/>
                <a:cs typeface="Times New Roman"/>
              </a:endParaRPr>
            </a:p>
          </p:txBody>
        </p:sp>
        <p:sp>
          <p:nvSpPr>
            <p:cNvPr id="115" name="object 14"/>
            <p:cNvSpPr txBox="1"/>
            <p:nvPr/>
          </p:nvSpPr>
          <p:spPr>
            <a:xfrm>
              <a:off x="3271139" y="3550411"/>
              <a:ext cx="204470" cy="26606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2000" i="1" spc="20" dirty="0">
                  <a:latin typeface="Times New Roman"/>
                  <a:cs typeface="Times New Roman"/>
                </a:rPr>
                <a:t>R</a:t>
              </a:r>
              <a:r>
                <a:rPr sz="2000" spc="0" baseline="-8000" dirty="0">
                  <a:latin typeface="Times New Roman"/>
                  <a:cs typeface="Times New Roman"/>
                </a:rPr>
                <a:t>3</a:t>
              </a:r>
              <a:endParaRPr sz="2000" baseline="-8000" dirty="0">
                <a:latin typeface="Times New Roman"/>
                <a:cs typeface="Times New Roman"/>
              </a:endParaRPr>
            </a:p>
          </p:txBody>
        </p:sp>
        <p:sp>
          <p:nvSpPr>
            <p:cNvPr id="116" name="object 15"/>
            <p:cNvSpPr/>
            <p:nvPr/>
          </p:nvSpPr>
          <p:spPr>
            <a:xfrm>
              <a:off x="2555633" y="3732276"/>
              <a:ext cx="368935" cy="381000"/>
            </a:xfrm>
            <a:custGeom>
              <a:avLst/>
              <a:gdLst/>
              <a:ahLst/>
              <a:cxnLst/>
              <a:rect l="l" t="t" r="r" b="b"/>
              <a:pathLst>
                <a:path w="368935" h="381000">
                  <a:moveTo>
                    <a:pt x="368807" y="0"/>
                  </a:moveTo>
                  <a:lnTo>
                    <a:pt x="0" y="381000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7" name="object 16"/>
            <p:cNvSpPr/>
            <p:nvPr/>
          </p:nvSpPr>
          <p:spPr>
            <a:xfrm>
              <a:off x="3447173" y="2588514"/>
              <a:ext cx="303530" cy="311785"/>
            </a:xfrm>
            <a:custGeom>
              <a:avLst/>
              <a:gdLst/>
              <a:ahLst/>
              <a:cxnLst/>
              <a:rect l="l" t="t" r="r" b="b"/>
              <a:pathLst>
                <a:path w="303529" h="311785">
                  <a:moveTo>
                    <a:pt x="0" y="0"/>
                  </a:moveTo>
                  <a:lnTo>
                    <a:pt x="303276" y="311658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8" name="object 17"/>
            <p:cNvSpPr/>
            <p:nvPr/>
          </p:nvSpPr>
          <p:spPr>
            <a:xfrm>
              <a:off x="2104529" y="2457450"/>
              <a:ext cx="738505" cy="752475"/>
            </a:xfrm>
            <a:custGeom>
              <a:avLst/>
              <a:gdLst/>
              <a:ahLst/>
              <a:cxnLst/>
              <a:rect l="l" t="t" r="r" b="b"/>
              <a:pathLst>
                <a:path w="738505" h="752475">
                  <a:moveTo>
                    <a:pt x="368807" y="0"/>
                  </a:moveTo>
                  <a:lnTo>
                    <a:pt x="322591" y="2930"/>
                  </a:lnTo>
                  <a:lnTo>
                    <a:pt x="278074" y="11485"/>
                  </a:lnTo>
                  <a:lnTo>
                    <a:pt x="235606" y="25312"/>
                  </a:lnTo>
                  <a:lnTo>
                    <a:pt x="195532" y="44056"/>
                  </a:lnTo>
                  <a:lnTo>
                    <a:pt x="158201" y="67364"/>
                  </a:lnTo>
                  <a:lnTo>
                    <a:pt x="123961" y="94882"/>
                  </a:lnTo>
                  <a:lnTo>
                    <a:pt x="93158" y="126255"/>
                  </a:lnTo>
                  <a:lnTo>
                    <a:pt x="66141" y="161131"/>
                  </a:lnTo>
                  <a:lnTo>
                    <a:pt x="43257" y="199156"/>
                  </a:lnTo>
                  <a:lnTo>
                    <a:pt x="24853" y="239976"/>
                  </a:lnTo>
                  <a:lnTo>
                    <a:pt x="11277" y="283236"/>
                  </a:lnTo>
                  <a:lnTo>
                    <a:pt x="2877" y="328584"/>
                  </a:lnTo>
                  <a:lnTo>
                    <a:pt x="0" y="375666"/>
                  </a:lnTo>
                  <a:lnTo>
                    <a:pt x="2877" y="422909"/>
                  </a:lnTo>
                  <a:lnTo>
                    <a:pt x="11277" y="468395"/>
                  </a:lnTo>
                  <a:lnTo>
                    <a:pt x="24853" y="511770"/>
                  </a:lnTo>
                  <a:lnTo>
                    <a:pt x="43257" y="552684"/>
                  </a:lnTo>
                  <a:lnTo>
                    <a:pt x="66141" y="590784"/>
                  </a:lnTo>
                  <a:lnTo>
                    <a:pt x="93158" y="625719"/>
                  </a:lnTo>
                  <a:lnTo>
                    <a:pt x="123961" y="657137"/>
                  </a:lnTo>
                  <a:lnTo>
                    <a:pt x="158201" y="684686"/>
                  </a:lnTo>
                  <a:lnTo>
                    <a:pt x="195532" y="708015"/>
                  </a:lnTo>
                  <a:lnTo>
                    <a:pt x="235606" y="726772"/>
                  </a:lnTo>
                  <a:lnTo>
                    <a:pt x="278074" y="740605"/>
                  </a:lnTo>
                  <a:lnTo>
                    <a:pt x="322591" y="749163"/>
                  </a:lnTo>
                  <a:lnTo>
                    <a:pt x="368807" y="752094"/>
                  </a:lnTo>
                  <a:lnTo>
                    <a:pt x="415187" y="749163"/>
                  </a:lnTo>
                  <a:lnTo>
                    <a:pt x="459841" y="740605"/>
                  </a:lnTo>
                  <a:lnTo>
                    <a:pt x="502425" y="726772"/>
                  </a:lnTo>
                  <a:lnTo>
                    <a:pt x="542592" y="708015"/>
                  </a:lnTo>
                  <a:lnTo>
                    <a:pt x="579998" y="684686"/>
                  </a:lnTo>
                  <a:lnTo>
                    <a:pt x="614297" y="657137"/>
                  </a:lnTo>
                  <a:lnTo>
                    <a:pt x="645144" y="625719"/>
                  </a:lnTo>
                  <a:lnTo>
                    <a:pt x="672192" y="590784"/>
                  </a:lnTo>
                  <a:lnTo>
                    <a:pt x="695098" y="552684"/>
                  </a:lnTo>
                  <a:lnTo>
                    <a:pt x="713515" y="511770"/>
                  </a:lnTo>
                  <a:lnTo>
                    <a:pt x="727097" y="468395"/>
                  </a:lnTo>
                  <a:lnTo>
                    <a:pt x="735500" y="422909"/>
                  </a:lnTo>
                  <a:lnTo>
                    <a:pt x="738378" y="375665"/>
                  </a:lnTo>
                  <a:lnTo>
                    <a:pt x="735500" y="328584"/>
                  </a:lnTo>
                  <a:lnTo>
                    <a:pt x="727097" y="283236"/>
                  </a:lnTo>
                  <a:lnTo>
                    <a:pt x="713515" y="239976"/>
                  </a:lnTo>
                  <a:lnTo>
                    <a:pt x="695098" y="199156"/>
                  </a:lnTo>
                  <a:lnTo>
                    <a:pt x="672192" y="161131"/>
                  </a:lnTo>
                  <a:lnTo>
                    <a:pt x="645144" y="126255"/>
                  </a:lnTo>
                  <a:lnTo>
                    <a:pt x="614297" y="94882"/>
                  </a:lnTo>
                  <a:lnTo>
                    <a:pt x="579998" y="67364"/>
                  </a:lnTo>
                  <a:lnTo>
                    <a:pt x="542592" y="44056"/>
                  </a:lnTo>
                  <a:lnTo>
                    <a:pt x="502425" y="25312"/>
                  </a:lnTo>
                  <a:lnTo>
                    <a:pt x="459841" y="11485"/>
                  </a:lnTo>
                  <a:lnTo>
                    <a:pt x="415187" y="2930"/>
                  </a:lnTo>
                  <a:lnTo>
                    <a:pt x="368807" y="0"/>
                  </a:lnTo>
                  <a:close/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9" name="object 18"/>
            <p:cNvSpPr txBox="1"/>
            <p:nvPr/>
          </p:nvSpPr>
          <p:spPr>
            <a:xfrm>
              <a:off x="2327197" y="2688668"/>
              <a:ext cx="459347" cy="254557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2000" i="1" spc="10" dirty="0">
                  <a:latin typeface="Times New Roman"/>
                  <a:cs typeface="Times New Roman"/>
                </a:rPr>
                <a:t>mA</a:t>
              </a:r>
              <a:endParaRPr sz="2000" i="1" dirty="0">
                <a:latin typeface="Times New Roman"/>
                <a:cs typeface="Times New Roman"/>
              </a:endParaRPr>
            </a:p>
          </p:txBody>
        </p:sp>
        <p:sp>
          <p:nvSpPr>
            <p:cNvPr id="120" name="object 19"/>
            <p:cNvSpPr/>
            <p:nvPr/>
          </p:nvSpPr>
          <p:spPr>
            <a:xfrm>
              <a:off x="2856623" y="2909316"/>
              <a:ext cx="868044" cy="0"/>
            </a:xfrm>
            <a:custGeom>
              <a:avLst/>
              <a:gdLst/>
              <a:ahLst/>
              <a:cxnLst/>
              <a:rect l="l" t="t" r="r" b="b"/>
              <a:pathLst>
                <a:path w="868045">
                  <a:moveTo>
                    <a:pt x="0" y="0"/>
                  </a:moveTo>
                  <a:lnTo>
                    <a:pt x="867918" y="0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1" name="object 20"/>
            <p:cNvSpPr/>
            <p:nvPr/>
          </p:nvSpPr>
          <p:spPr>
            <a:xfrm>
              <a:off x="3687965" y="2871977"/>
              <a:ext cx="73151" cy="7391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2" name="object 21"/>
            <p:cNvSpPr/>
            <p:nvPr/>
          </p:nvSpPr>
          <p:spPr>
            <a:xfrm>
              <a:off x="2555633" y="1704594"/>
              <a:ext cx="535305" cy="532765"/>
            </a:xfrm>
            <a:custGeom>
              <a:avLst/>
              <a:gdLst/>
              <a:ahLst/>
              <a:cxnLst/>
              <a:rect l="l" t="t" r="r" b="b"/>
              <a:pathLst>
                <a:path w="535305" h="532764">
                  <a:moveTo>
                    <a:pt x="0" y="0"/>
                  </a:moveTo>
                  <a:lnTo>
                    <a:pt x="534924" y="532638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3" name="object 22"/>
            <p:cNvSpPr/>
            <p:nvPr/>
          </p:nvSpPr>
          <p:spPr>
            <a:xfrm>
              <a:off x="2098433" y="1732788"/>
              <a:ext cx="445134" cy="444500"/>
            </a:xfrm>
            <a:custGeom>
              <a:avLst/>
              <a:gdLst/>
              <a:ahLst/>
              <a:cxnLst/>
              <a:rect l="l" t="t" r="r" b="b"/>
              <a:pathLst>
                <a:path w="445135" h="444500">
                  <a:moveTo>
                    <a:pt x="0" y="444246"/>
                  </a:moveTo>
                  <a:lnTo>
                    <a:pt x="445008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4" name="object 23"/>
            <p:cNvSpPr/>
            <p:nvPr/>
          </p:nvSpPr>
          <p:spPr>
            <a:xfrm>
              <a:off x="3284105" y="2911601"/>
              <a:ext cx="458470" cy="458470"/>
            </a:xfrm>
            <a:custGeom>
              <a:avLst/>
              <a:gdLst/>
              <a:ahLst/>
              <a:cxnLst/>
              <a:rect l="l" t="t" r="r" b="b"/>
              <a:pathLst>
                <a:path w="458470" h="458470">
                  <a:moveTo>
                    <a:pt x="457962" y="0"/>
                  </a:moveTo>
                  <a:lnTo>
                    <a:pt x="0" y="457962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5" name="object 24"/>
            <p:cNvSpPr/>
            <p:nvPr/>
          </p:nvSpPr>
          <p:spPr>
            <a:xfrm>
              <a:off x="1351673" y="2526029"/>
              <a:ext cx="386715" cy="361315"/>
            </a:xfrm>
            <a:custGeom>
              <a:avLst/>
              <a:gdLst/>
              <a:ahLst/>
              <a:cxnLst/>
              <a:rect l="l" t="t" r="r" b="b"/>
              <a:pathLst>
                <a:path w="386714" h="361314">
                  <a:moveTo>
                    <a:pt x="386334" y="0"/>
                  </a:moveTo>
                  <a:lnTo>
                    <a:pt x="0" y="361188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6" name="object 25"/>
            <p:cNvSpPr/>
            <p:nvPr/>
          </p:nvSpPr>
          <p:spPr>
            <a:xfrm>
              <a:off x="2029091" y="3583685"/>
              <a:ext cx="514350" cy="529590"/>
            </a:xfrm>
            <a:custGeom>
              <a:avLst/>
              <a:gdLst/>
              <a:ahLst/>
              <a:cxnLst/>
              <a:rect l="l" t="t" r="r" b="b"/>
              <a:pathLst>
                <a:path w="514350" h="529589">
                  <a:moveTo>
                    <a:pt x="0" y="0"/>
                  </a:moveTo>
                  <a:lnTo>
                    <a:pt x="514350" y="529590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7" name="object 26"/>
            <p:cNvSpPr/>
            <p:nvPr/>
          </p:nvSpPr>
          <p:spPr>
            <a:xfrm>
              <a:off x="1351673" y="2909316"/>
              <a:ext cx="351790" cy="351790"/>
            </a:xfrm>
            <a:custGeom>
              <a:avLst/>
              <a:gdLst/>
              <a:ahLst/>
              <a:cxnLst/>
              <a:rect l="l" t="t" r="r" b="b"/>
              <a:pathLst>
                <a:path w="351789" h="351789">
                  <a:moveTo>
                    <a:pt x="0" y="0"/>
                  </a:moveTo>
                  <a:lnTo>
                    <a:pt x="351282" y="351282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8" name="object 27"/>
            <p:cNvSpPr/>
            <p:nvPr/>
          </p:nvSpPr>
          <p:spPr>
            <a:xfrm>
              <a:off x="1351673" y="2909316"/>
              <a:ext cx="753110" cy="0"/>
            </a:xfrm>
            <a:custGeom>
              <a:avLst/>
              <a:gdLst/>
              <a:ahLst/>
              <a:cxnLst/>
              <a:rect l="l" t="t" r="r" b="b"/>
              <a:pathLst>
                <a:path w="753110">
                  <a:moveTo>
                    <a:pt x="0" y="0"/>
                  </a:moveTo>
                  <a:lnTo>
                    <a:pt x="752856" y="0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9" name="object 28"/>
            <p:cNvSpPr/>
            <p:nvPr/>
          </p:nvSpPr>
          <p:spPr>
            <a:xfrm>
              <a:off x="1310525" y="2871977"/>
              <a:ext cx="192024" cy="7391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0" name="object 29"/>
            <p:cNvSpPr/>
            <p:nvPr/>
          </p:nvSpPr>
          <p:spPr>
            <a:xfrm>
              <a:off x="3915041" y="3836670"/>
              <a:ext cx="0" cy="276225"/>
            </a:xfrm>
            <a:custGeom>
              <a:avLst/>
              <a:gdLst/>
              <a:ahLst/>
              <a:cxnLst/>
              <a:rect l="l" t="t" r="r" b="b"/>
              <a:pathLst>
                <a:path h="276225">
                  <a:moveTo>
                    <a:pt x="0" y="275843"/>
                  </a:moveTo>
                  <a:lnTo>
                    <a:pt x="0" y="0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1" name="object 30"/>
            <p:cNvSpPr/>
            <p:nvPr/>
          </p:nvSpPr>
          <p:spPr>
            <a:xfrm>
              <a:off x="3915041" y="1703832"/>
              <a:ext cx="0" cy="365760"/>
            </a:xfrm>
            <a:custGeom>
              <a:avLst/>
              <a:gdLst/>
              <a:ahLst/>
              <a:cxnLst/>
              <a:rect l="l" t="t" r="r" b="b"/>
              <a:pathLst>
                <a:path h="365760">
                  <a:moveTo>
                    <a:pt x="0" y="0"/>
                  </a:moveTo>
                  <a:lnTo>
                    <a:pt x="0" y="365760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2" name="object 31"/>
            <p:cNvSpPr/>
            <p:nvPr/>
          </p:nvSpPr>
          <p:spPr>
            <a:xfrm>
              <a:off x="3915041" y="2569464"/>
              <a:ext cx="0" cy="912494"/>
            </a:xfrm>
            <a:custGeom>
              <a:avLst/>
              <a:gdLst/>
              <a:ahLst/>
              <a:cxnLst/>
              <a:rect l="l" t="t" r="r" b="b"/>
              <a:pathLst>
                <a:path h="912495">
                  <a:moveTo>
                    <a:pt x="0" y="0"/>
                  </a:moveTo>
                  <a:lnTo>
                    <a:pt x="0" y="912114"/>
                  </a:lnTo>
                </a:path>
              </a:pathLst>
            </a:custGeom>
            <a:ln w="166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3" name="object 32"/>
            <p:cNvSpPr/>
            <p:nvPr/>
          </p:nvSpPr>
          <p:spPr>
            <a:xfrm>
              <a:off x="2560205" y="1713738"/>
              <a:ext cx="1355090" cy="0"/>
            </a:xfrm>
            <a:custGeom>
              <a:avLst/>
              <a:gdLst/>
              <a:ahLst/>
              <a:cxnLst/>
              <a:rect l="l" t="t" r="r" b="b"/>
              <a:pathLst>
                <a:path w="1355089">
                  <a:moveTo>
                    <a:pt x="0" y="0"/>
                  </a:moveTo>
                  <a:lnTo>
                    <a:pt x="1354836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4" name="object 33"/>
            <p:cNvSpPr/>
            <p:nvPr/>
          </p:nvSpPr>
          <p:spPr>
            <a:xfrm>
              <a:off x="2526677" y="1680210"/>
              <a:ext cx="67056" cy="6705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5" name="object 34"/>
            <p:cNvSpPr/>
            <p:nvPr/>
          </p:nvSpPr>
          <p:spPr>
            <a:xfrm>
              <a:off x="3881513" y="1680210"/>
              <a:ext cx="67055" cy="6705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6" name="object 35"/>
            <p:cNvSpPr/>
            <p:nvPr/>
          </p:nvSpPr>
          <p:spPr>
            <a:xfrm>
              <a:off x="2541917" y="4112514"/>
              <a:ext cx="1373505" cy="0"/>
            </a:xfrm>
            <a:custGeom>
              <a:avLst/>
              <a:gdLst/>
              <a:ahLst/>
              <a:cxnLst/>
              <a:rect l="l" t="t" r="r" b="b"/>
              <a:pathLst>
                <a:path w="1373504">
                  <a:moveTo>
                    <a:pt x="0" y="0"/>
                  </a:moveTo>
                  <a:lnTo>
                    <a:pt x="1373124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7" name="object 36"/>
            <p:cNvSpPr/>
            <p:nvPr/>
          </p:nvSpPr>
          <p:spPr>
            <a:xfrm>
              <a:off x="2507627" y="4078985"/>
              <a:ext cx="67818" cy="6705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8" name="object 37"/>
            <p:cNvSpPr/>
            <p:nvPr/>
          </p:nvSpPr>
          <p:spPr>
            <a:xfrm>
              <a:off x="3874985" y="3473526"/>
              <a:ext cx="79349" cy="8239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9" name="object 38"/>
            <p:cNvSpPr/>
            <p:nvPr/>
          </p:nvSpPr>
          <p:spPr>
            <a:xfrm>
              <a:off x="3874985" y="3803472"/>
              <a:ext cx="79349" cy="7934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0" name="object 39"/>
            <p:cNvSpPr txBox="1"/>
            <p:nvPr/>
          </p:nvSpPr>
          <p:spPr>
            <a:xfrm>
              <a:off x="1293761" y="2558287"/>
              <a:ext cx="124460" cy="254883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05"/>
                </a:spcBef>
              </a:pPr>
              <a:r>
                <a:rPr sz="2000" i="1" dirty="0">
                  <a:latin typeface="Times New Roman"/>
                  <a:cs typeface="Times New Roman"/>
                </a:rPr>
                <a:t>а</a:t>
              </a:r>
              <a:endParaRPr sz="2000" dirty="0">
                <a:latin typeface="Times New Roman"/>
                <a:cs typeface="Times New Roman"/>
              </a:endParaRPr>
            </a:p>
          </p:txBody>
        </p:sp>
        <p:sp>
          <p:nvSpPr>
            <p:cNvPr id="141" name="object 40"/>
            <p:cNvSpPr txBox="1"/>
            <p:nvPr/>
          </p:nvSpPr>
          <p:spPr>
            <a:xfrm>
              <a:off x="3718445" y="2590279"/>
              <a:ext cx="125095" cy="254883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05"/>
                </a:spcBef>
              </a:pPr>
              <a:r>
                <a:rPr lang="en-US" sz="2000" i="1" dirty="0" smtClean="0">
                  <a:latin typeface="Times New Roman"/>
                  <a:cs typeface="Times New Roman"/>
                </a:rPr>
                <a:t>b</a:t>
              </a:r>
              <a:endParaRPr sz="2000" dirty="0">
                <a:latin typeface="Times New Roman"/>
                <a:cs typeface="Times New Roman"/>
              </a:endParaRPr>
            </a:p>
          </p:txBody>
        </p:sp>
        <p:sp>
          <p:nvSpPr>
            <p:cNvPr id="142" name="object 41"/>
            <p:cNvSpPr/>
            <p:nvPr/>
          </p:nvSpPr>
          <p:spPr>
            <a:xfrm>
              <a:off x="1188605" y="3893058"/>
              <a:ext cx="220979" cy="165735"/>
            </a:xfrm>
            <a:custGeom>
              <a:avLst/>
              <a:gdLst/>
              <a:ahLst/>
              <a:cxnLst/>
              <a:rect l="l" t="t" r="r" b="b"/>
              <a:pathLst>
                <a:path w="220980" h="165735">
                  <a:moveTo>
                    <a:pt x="0" y="165353"/>
                  </a:moveTo>
                  <a:lnTo>
                    <a:pt x="220979" y="0"/>
                  </a:lnTo>
                </a:path>
              </a:pathLst>
            </a:custGeom>
            <a:ln w="16103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3" name="object 42"/>
            <p:cNvSpPr/>
            <p:nvPr/>
          </p:nvSpPr>
          <p:spPr>
            <a:xfrm>
              <a:off x="1351673" y="3773423"/>
              <a:ext cx="217170" cy="188595"/>
            </a:xfrm>
            <a:custGeom>
              <a:avLst/>
              <a:gdLst/>
              <a:ahLst/>
              <a:cxnLst/>
              <a:rect l="l" t="t" r="r" b="b"/>
              <a:pathLst>
                <a:path w="217169" h="188595">
                  <a:moveTo>
                    <a:pt x="217170" y="0"/>
                  </a:moveTo>
                  <a:lnTo>
                    <a:pt x="0" y="72389"/>
                  </a:lnTo>
                  <a:lnTo>
                    <a:pt x="86868" y="188213"/>
                  </a:lnTo>
                  <a:lnTo>
                    <a:pt x="21717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4" name="object 43"/>
            <p:cNvSpPr txBox="1"/>
            <p:nvPr/>
          </p:nvSpPr>
          <p:spPr>
            <a:xfrm>
              <a:off x="991241" y="3785870"/>
              <a:ext cx="186690" cy="26606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2000" i="1" spc="-55" dirty="0">
                  <a:solidFill>
                    <a:srgbClr val="FF0000"/>
                  </a:solidFill>
                  <a:latin typeface="Times New Roman"/>
                  <a:cs typeface="Times New Roman"/>
                </a:rPr>
                <a:t>P</a:t>
              </a:r>
              <a:r>
                <a:rPr sz="2000" i="1" spc="0" baseline="-7936" dirty="0">
                  <a:solidFill>
                    <a:srgbClr val="FF0000"/>
                  </a:solidFill>
                  <a:latin typeface="Times New Roman"/>
                  <a:cs typeface="Times New Roman"/>
                </a:rPr>
                <a:t>х</a:t>
              </a:r>
              <a:endParaRPr sz="2000" baseline="-7936" dirty="0">
                <a:latin typeface="Times New Roman"/>
                <a:cs typeface="Times New Roman"/>
              </a:endParaRPr>
            </a:p>
          </p:txBody>
        </p:sp>
        <p:sp>
          <p:nvSpPr>
            <p:cNvPr id="145" name="object 44"/>
            <p:cNvSpPr/>
            <p:nvPr/>
          </p:nvSpPr>
          <p:spPr>
            <a:xfrm>
              <a:off x="3819791" y="2069592"/>
              <a:ext cx="174625" cy="500380"/>
            </a:xfrm>
            <a:custGeom>
              <a:avLst/>
              <a:gdLst/>
              <a:ahLst/>
              <a:cxnLst/>
              <a:rect l="l" t="t" r="r" b="b"/>
              <a:pathLst>
                <a:path w="174625" h="500380">
                  <a:moveTo>
                    <a:pt x="0" y="0"/>
                  </a:moveTo>
                  <a:lnTo>
                    <a:pt x="0" y="499872"/>
                  </a:lnTo>
                  <a:lnTo>
                    <a:pt x="174498" y="499872"/>
                  </a:lnTo>
                  <a:lnTo>
                    <a:pt x="174497" y="0"/>
                  </a:lnTo>
                  <a:lnTo>
                    <a:pt x="0" y="0"/>
                  </a:lnTo>
                  <a:close/>
                </a:path>
              </a:pathLst>
            </a:custGeom>
            <a:ln w="161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6" name="object 45"/>
            <p:cNvSpPr/>
            <p:nvPr/>
          </p:nvSpPr>
          <p:spPr>
            <a:xfrm>
              <a:off x="3915041" y="1713738"/>
              <a:ext cx="396240" cy="450850"/>
            </a:xfrm>
            <a:custGeom>
              <a:avLst/>
              <a:gdLst/>
              <a:ahLst/>
              <a:cxnLst/>
              <a:rect l="l" t="t" r="r" b="b"/>
              <a:pathLst>
                <a:path w="396239" h="450850">
                  <a:moveTo>
                    <a:pt x="0" y="0"/>
                  </a:moveTo>
                  <a:lnTo>
                    <a:pt x="396240" y="0"/>
                  </a:lnTo>
                  <a:lnTo>
                    <a:pt x="396240" y="450342"/>
                  </a:lnTo>
                  <a:lnTo>
                    <a:pt x="188976" y="450342"/>
                  </a:lnTo>
                </a:path>
              </a:pathLst>
            </a:custGeom>
            <a:ln w="161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7" name="object 46"/>
            <p:cNvSpPr/>
            <p:nvPr/>
          </p:nvSpPr>
          <p:spPr>
            <a:xfrm>
              <a:off x="3994289" y="2091689"/>
              <a:ext cx="144779" cy="14477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8" name="object 47"/>
            <p:cNvSpPr txBox="1"/>
            <p:nvPr/>
          </p:nvSpPr>
          <p:spPr>
            <a:xfrm>
              <a:off x="4039234" y="1814576"/>
              <a:ext cx="217170" cy="266065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25"/>
                </a:spcBef>
              </a:pPr>
              <a:r>
                <a:rPr sz="2000" i="1" spc="110" dirty="0">
                  <a:latin typeface="Times New Roman"/>
                  <a:cs typeface="Times New Roman"/>
                </a:rPr>
                <a:t>R</a:t>
              </a:r>
              <a:r>
                <a:rPr sz="2000" spc="0" baseline="-7936" dirty="0">
                  <a:latin typeface="Times New Roman"/>
                  <a:cs typeface="Times New Roman"/>
                </a:rPr>
                <a:t>б</a:t>
              </a:r>
              <a:endParaRPr sz="2000" baseline="-7936" dirty="0">
                <a:latin typeface="Times New Roman"/>
                <a:cs typeface="Times New Roman"/>
              </a:endParaRPr>
            </a:p>
          </p:txBody>
        </p:sp>
        <p:sp>
          <p:nvSpPr>
            <p:cNvPr id="149" name="object 48"/>
            <p:cNvSpPr/>
            <p:nvPr/>
          </p:nvSpPr>
          <p:spPr>
            <a:xfrm>
              <a:off x="3029597" y="2182367"/>
              <a:ext cx="471170" cy="483234"/>
            </a:xfrm>
            <a:custGeom>
              <a:avLst/>
              <a:gdLst/>
              <a:ahLst/>
              <a:cxnLst/>
              <a:rect l="l" t="t" r="r" b="b"/>
              <a:pathLst>
                <a:path w="471170" h="483235">
                  <a:moveTo>
                    <a:pt x="470916" y="362712"/>
                  </a:moveTo>
                  <a:lnTo>
                    <a:pt x="126492" y="0"/>
                  </a:lnTo>
                  <a:lnTo>
                    <a:pt x="0" y="120396"/>
                  </a:lnTo>
                  <a:lnTo>
                    <a:pt x="344424" y="483108"/>
                  </a:lnTo>
                  <a:lnTo>
                    <a:pt x="470916" y="362712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0" name="object 49"/>
            <p:cNvSpPr/>
            <p:nvPr/>
          </p:nvSpPr>
          <p:spPr>
            <a:xfrm>
              <a:off x="3029597" y="2182367"/>
              <a:ext cx="471170" cy="483234"/>
            </a:xfrm>
            <a:custGeom>
              <a:avLst/>
              <a:gdLst/>
              <a:ahLst/>
              <a:cxnLst/>
              <a:rect l="l" t="t" r="r" b="b"/>
              <a:pathLst>
                <a:path w="471170" h="483235">
                  <a:moveTo>
                    <a:pt x="344424" y="483108"/>
                  </a:moveTo>
                  <a:lnTo>
                    <a:pt x="470916" y="362712"/>
                  </a:lnTo>
                  <a:lnTo>
                    <a:pt x="126492" y="0"/>
                  </a:lnTo>
                  <a:lnTo>
                    <a:pt x="0" y="120396"/>
                  </a:lnTo>
                  <a:lnTo>
                    <a:pt x="344424" y="483108"/>
                  </a:lnTo>
                  <a:close/>
                </a:path>
              </a:pathLst>
            </a:custGeom>
            <a:ln w="161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1" name="object 50"/>
            <p:cNvSpPr/>
            <p:nvPr/>
          </p:nvSpPr>
          <p:spPr>
            <a:xfrm>
              <a:off x="1648853" y="3191255"/>
              <a:ext cx="471170" cy="482600"/>
            </a:xfrm>
            <a:custGeom>
              <a:avLst/>
              <a:gdLst/>
              <a:ahLst/>
              <a:cxnLst/>
              <a:rect l="l" t="t" r="r" b="b"/>
              <a:pathLst>
                <a:path w="471169" h="482600">
                  <a:moveTo>
                    <a:pt x="470916" y="361950"/>
                  </a:moveTo>
                  <a:lnTo>
                    <a:pt x="126492" y="0"/>
                  </a:lnTo>
                  <a:lnTo>
                    <a:pt x="0" y="120396"/>
                  </a:lnTo>
                  <a:lnTo>
                    <a:pt x="344424" y="482346"/>
                  </a:lnTo>
                  <a:lnTo>
                    <a:pt x="470916" y="36195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2" name="object 51"/>
            <p:cNvSpPr/>
            <p:nvPr/>
          </p:nvSpPr>
          <p:spPr>
            <a:xfrm>
              <a:off x="1648853" y="3191255"/>
              <a:ext cx="471170" cy="482600"/>
            </a:xfrm>
            <a:custGeom>
              <a:avLst/>
              <a:gdLst/>
              <a:ahLst/>
              <a:cxnLst/>
              <a:rect l="l" t="t" r="r" b="b"/>
              <a:pathLst>
                <a:path w="471169" h="482600">
                  <a:moveTo>
                    <a:pt x="344424" y="482346"/>
                  </a:moveTo>
                  <a:lnTo>
                    <a:pt x="470916" y="361950"/>
                  </a:lnTo>
                  <a:lnTo>
                    <a:pt x="126492" y="0"/>
                  </a:lnTo>
                  <a:lnTo>
                    <a:pt x="0" y="120396"/>
                  </a:lnTo>
                  <a:lnTo>
                    <a:pt x="344424" y="482346"/>
                  </a:lnTo>
                  <a:close/>
                </a:path>
              </a:pathLst>
            </a:custGeom>
            <a:ln w="161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3" name="object 52"/>
            <p:cNvSpPr/>
            <p:nvPr/>
          </p:nvSpPr>
          <p:spPr>
            <a:xfrm>
              <a:off x="1680095" y="2116835"/>
              <a:ext cx="478790" cy="475615"/>
            </a:xfrm>
            <a:custGeom>
              <a:avLst/>
              <a:gdLst/>
              <a:ahLst/>
              <a:cxnLst/>
              <a:rect l="l" t="t" r="r" b="b"/>
              <a:pathLst>
                <a:path w="478789" h="475614">
                  <a:moveTo>
                    <a:pt x="478536" y="124206"/>
                  </a:moveTo>
                  <a:lnTo>
                    <a:pt x="356616" y="0"/>
                  </a:lnTo>
                  <a:lnTo>
                    <a:pt x="0" y="351282"/>
                  </a:lnTo>
                  <a:lnTo>
                    <a:pt x="122682" y="475488"/>
                  </a:lnTo>
                  <a:lnTo>
                    <a:pt x="478536" y="124206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4" name="object 53"/>
            <p:cNvSpPr/>
            <p:nvPr/>
          </p:nvSpPr>
          <p:spPr>
            <a:xfrm>
              <a:off x="1680095" y="2116835"/>
              <a:ext cx="478790" cy="475615"/>
            </a:xfrm>
            <a:custGeom>
              <a:avLst/>
              <a:gdLst/>
              <a:ahLst/>
              <a:cxnLst/>
              <a:rect l="l" t="t" r="r" b="b"/>
              <a:pathLst>
                <a:path w="478789" h="475614">
                  <a:moveTo>
                    <a:pt x="0" y="351282"/>
                  </a:moveTo>
                  <a:lnTo>
                    <a:pt x="122682" y="475488"/>
                  </a:lnTo>
                  <a:lnTo>
                    <a:pt x="478536" y="124206"/>
                  </a:lnTo>
                  <a:lnTo>
                    <a:pt x="356616" y="0"/>
                  </a:lnTo>
                  <a:lnTo>
                    <a:pt x="0" y="351282"/>
                  </a:lnTo>
                  <a:close/>
                </a:path>
              </a:pathLst>
            </a:custGeom>
            <a:ln w="161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5" name="object 54"/>
            <p:cNvSpPr/>
            <p:nvPr/>
          </p:nvSpPr>
          <p:spPr>
            <a:xfrm>
              <a:off x="2867291" y="3305555"/>
              <a:ext cx="478790" cy="475615"/>
            </a:xfrm>
            <a:custGeom>
              <a:avLst/>
              <a:gdLst/>
              <a:ahLst/>
              <a:cxnLst/>
              <a:rect l="l" t="t" r="r" b="b"/>
              <a:pathLst>
                <a:path w="478789" h="475614">
                  <a:moveTo>
                    <a:pt x="478536" y="124206"/>
                  </a:moveTo>
                  <a:lnTo>
                    <a:pt x="355854" y="0"/>
                  </a:lnTo>
                  <a:lnTo>
                    <a:pt x="0" y="351282"/>
                  </a:lnTo>
                  <a:lnTo>
                    <a:pt x="122682" y="475488"/>
                  </a:lnTo>
                  <a:lnTo>
                    <a:pt x="478536" y="124206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6" name="object 55"/>
            <p:cNvSpPr/>
            <p:nvPr/>
          </p:nvSpPr>
          <p:spPr>
            <a:xfrm>
              <a:off x="2867291" y="3305555"/>
              <a:ext cx="478790" cy="475615"/>
            </a:xfrm>
            <a:custGeom>
              <a:avLst/>
              <a:gdLst/>
              <a:ahLst/>
              <a:cxnLst/>
              <a:rect l="l" t="t" r="r" b="b"/>
              <a:pathLst>
                <a:path w="478789" h="475614">
                  <a:moveTo>
                    <a:pt x="0" y="351282"/>
                  </a:moveTo>
                  <a:lnTo>
                    <a:pt x="122682" y="475488"/>
                  </a:lnTo>
                  <a:lnTo>
                    <a:pt x="478536" y="124206"/>
                  </a:lnTo>
                  <a:lnTo>
                    <a:pt x="355854" y="0"/>
                  </a:lnTo>
                  <a:lnTo>
                    <a:pt x="0" y="351282"/>
                  </a:lnTo>
                  <a:close/>
                </a:path>
              </a:pathLst>
            </a:custGeom>
            <a:ln w="161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7" name="object 56"/>
            <p:cNvSpPr/>
            <p:nvPr/>
          </p:nvSpPr>
          <p:spPr>
            <a:xfrm>
              <a:off x="1568081" y="3115817"/>
              <a:ext cx="398145" cy="487680"/>
            </a:xfrm>
            <a:custGeom>
              <a:avLst/>
              <a:gdLst/>
              <a:ahLst/>
              <a:cxnLst/>
              <a:rect l="l" t="t" r="r" b="b"/>
              <a:pathLst>
                <a:path w="398144" h="487679">
                  <a:moveTo>
                    <a:pt x="397763" y="0"/>
                  </a:moveTo>
                  <a:lnTo>
                    <a:pt x="144017" y="487680"/>
                  </a:lnTo>
                  <a:lnTo>
                    <a:pt x="0" y="328422"/>
                  </a:lnTo>
                </a:path>
              </a:pathLst>
            </a:custGeom>
            <a:ln w="161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9" name="object 58"/>
            <p:cNvSpPr txBox="1"/>
            <p:nvPr/>
          </p:nvSpPr>
          <p:spPr>
            <a:xfrm rot="516505">
              <a:off x="1707324" y="3512611"/>
              <a:ext cx="255977" cy="2340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sz="2000" i="1" dirty="0" smtClean="0">
                  <a:latin typeface="Times New Roman"/>
                  <a:cs typeface="Times New Roman"/>
                </a:rPr>
                <a:t>t</a:t>
              </a:r>
              <a:r>
                <a:rPr lang="en-US" sz="2000" i="1" spc="-330" dirty="0" smtClean="0">
                  <a:latin typeface="Times New Roman"/>
                  <a:cs typeface="Times New Roman"/>
                </a:rPr>
                <a:t> </a:t>
              </a:r>
              <a:r>
                <a:rPr lang="en-US" sz="1600" baseline="40000" dirty="0" smtClean="0">
                  <a:latin typeface="Times New Roman"/>
                  <a:cs typeface="Times New Roman"/>
                </a:rPr>
                <a:t>o</a:t>
              </a:r>
              <a:endParaRPr sz="1600" baseline="40000" dirty="0">
                <a:latin typeface="Times New Roman"/>
                <a:cs typeface="Times New Roman"/>
              </a:endParaRPr>
            </a:p>
          </p:txBody>
        </p:sp>
      </p:grpSp>
      <p:sp>
        <p:nvSpPr>
          <p:cNvPr id="161" name="Прямоугольник 160"/>
          <p:cNvSpPr/>
          <p:nvPr/>
        </p:nvSpPr>
        <p:spPr>
          <a:xfrm>
            <a:off x="393700" y="504825"/>
            <a:ext cx="3962399" cy="35394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Схема термисторного ваттметра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2" name="Стрелка вниз 161"/>
          <p:cNvSpPr/>
          <p:nvPr/>
        </p:nvSpPr>
        <p:spPr>
          <a:xfrm>
            <a:off x="2146300" y="885825"/>
            <a:ext cx="381000" cy="144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3" name="Прямоугольник 162"/>
          <p:cNvSpPr/>
          <p:nvPr/>
        </p:nvSpPr>
        <p:spPr>
          <a:xfrm>
            <a:off x="4737100" y="809625"/>
            <a:ext cx="5880100" cy="2862322"/>
          </a:xfrm>
          <a:prstGeom prst="rect">
            <a:avLst/>
          </a:prstGeom>
          <a:solidFill>
            <a:srgbClr val="97E4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Термисторный ваттметр  для измерения мощности реализует  мостовую схему. 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Источник питания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включается в диагональ моста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через переменный резистор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 миллиамперметр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– в другую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плечо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подключаются термистор (болометр)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и  резистор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плечо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подключены резисторы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 известными значениями сопротивлений.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" name="object 39"/>
          <p:cNvSpPr txBox="1"/>
          <p:nvPr/>
        </p:nvSpPr>
        <p:spPr>
          <a:xfrm>
            <a:off x="1993900" y="1038225"/>
            <a:ext cx="16327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lang="en-US" sz="2000" i="1" dirty="0" smtClean="0">
                <a:latin typeface="Times New Roman"/>
                <a:cs typeface="Times New Roman"/>
              </a:rPr>
              <a:t>c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166" name="object 39"/>
          <p:cNvSpPr txBox="1"/>
          <p:nvPr/>
        </p:nvSpPr>
        <p:spPr>
          <a:xfrm>
            <a:off x="1993900" y="4145983"/>
            <a:ext cx="16327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lang="en-US" sz="2000" i="1" dirty="0" smtClean="0">
                <a:latin typeface="Times New Roman"/>
                <a:cs typeface="Times New Roman"/>
              </a:rPr>
              <a:t>d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532482" name="Rectangle 2"/>
          <p:cNvSpPr>
            <a:spLocks noChangeArrowheads="1"/>
          </p:cNvSpPr>
          <p:nvPr/>
        </p:nvSpPr>
        <p:spPr bwMode="auto">
          <a:xfrm>
            <a:off x="0" y="4543425"/>
            <a:ext cx="10693400" cy="1923604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1. Перед измерением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</a:t>
            </a:r>
            <a:r>
              <a:rPr kumimoji="0" lang="en-US" sz="20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мост приводят в равновесие на постоянном токе. Для этого изменяют  сопротивление резистора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цепи питания моста и добиваются нулевого показания на шкале миллиамперметра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2. На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термистор (болометра)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подают измеряемый сигнал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</a:t>
            </a:r>
            <a:r>
              <a:rPr kumimoji="0" lang="en-US" sz="20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который изменяет сопротивление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 выходит из равновесия (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стрелка миллиамперметра отклоняется. Шкала миллиамперметра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градуируется по мощности.</a:t>
            </a:r>
          </a:p>
          <a:p>
            <a:pPr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3. По показанию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прибора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измеряют</a:t>
            </a: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мощность</a:t>
            </a: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</a:t>
            </a:r>
            <a:r>
              <a:rPr lang="en-US" sz="2000" i="1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0" name="Прямоугольник 169"/>
          <p:cNvSpPr/>
          <p:nvPr/>
        </p:nvSpPr>
        <p:spPr>
          <a:xfrm>
            <a:off x="76200" y="6594872"/>
            <a:ext cx="10528300" cy="615553"/>
          </a:xfrm>
          <a:prstGeom prst="rect">
            <a:avLst/>
          </a:prstGeom>
          <a:solidFill>
            <a:srgbClr val="FFD96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Ваттметр по мостовой схеме позволяет непрерывно и непосредственно измерять мощность, его схема его проста и надежна в работе.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5041900" y="4010025"/>
            <a:ext cx="5499100" cy="35394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Порядок работы с термисторным ваттметром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2" name="Стрелка вправо 171"/>
          <p:cNvSpPr/>
          <p:nvPr/>
        </p:nvSpPr>
        <p:spPr>
          <a:xfrm>
            <a:off x="4584700" y="2333625"/>
            <a:ext cx="1524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3" name="Стрелка вниз 172"/>
          <p:cNvSpPr/>
          <p:nvPr/>
        </p:nvSpPr>
        <p:spPr>
          <a:xfrm>
            <a:off x="7023100" y="4391025"/>
            <a:ext cx="381000" cy="144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object 2">
            <a:hlinkClick r:id="rId10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61" grpId="0" animBg="1"/>
      <p:bldP spid="162" grpId="0" animBg="1"/>
      <p:bldP spid="163" grpId="0" animBg="1"/>
      <p:bldP spid="165" grpId="0"/>
      <p:bldP spid="166" grpId="0"/>
      <p:bldP spid="166" grpId="1"/>
      <p:bldP spid="532482" grpId="0" animBg="1"/>
      <p:bldP spid="170" grpId="0" animBg="1"/>
      <p:bldP spid="171" grpId="0" animBg="1"/>
      <p:bldP spid="172" grpId="0" animBg="1"/>
      <p:bldP spid="173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7.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ИЗМЕРИТЕЛИ ЧАСТОТЫ И ВРЕМЕННЫХ ИНТЕРВАЛОВ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5810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7.1. Общие сведения об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измерителях  частоты и временных интервалов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190625"/>
            <a:ext cx="10693400" cy="1631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080" indent="450215"/>
            <a:r>
              <a:rPr lang="ru-RU" sz="2000" spc="-5" dirty="0" smtClean="0">
                <a:latin typeface="Times New Roman"/>
                <a:cs typeface="Times New Roman"/>
              </a:rPr>
              <a:t>Параметры  измерителей частоты и временных интервалов:</a:t>
            </a:r>
            <a:endParaRPr lang="ru-RU" sz="2000" dirty="0" smtClean="0">
              <a:latin typeface="Times New Roman"/>
              <a:cs typeface="Times New Roman"/>
            </a:endParaRPr>
          </a:p>
          <a:p>
            <a:pPr marL="612775" indent="-149860">
              <a:buChar char="–"/>
              <a:tabLst>
                <a:tab pos="613410" algn="l"/>
              </a:tabLst>
            </a:pPr>
            <a:r>
              <a:rPr lang="ru-RU" sz="2000" spc="-15" dirty="0" smtClean="0">
                <a:latin typeface="Times New Roman"/>
                <a:cs typeface="Times New Roman"/>
              </a:rPr>
              <a:t> средняя частота</a:t>
            </a:r>
            <a:r>
              <a:rPr lang="ru-RU" sz="2000" spc="-40" dirty="0" smtClean="0">
                <a:latin typeface="Times New Roman"/>
                <a:cs typeface="Times New Roman"/>
              </a:rPr>
              <a:t> </a:t>
            </a:r>
            <a:r>
              <a:rPr lang="ru-RU" sz="2000" spc="-15" dirty="0" smtClean="0">
                <a:latin typeface="Times New Roman"/>
                <a:cs typeface="Times New Roman"/>
              </a:rPr>
              <a:t>сигнала;</a:t>
            </a:r>
            <a:endParaRPr lang="ru-RU" sz="2000" dirty="0" smtClean="0">
              <a:latin typeface="Times New Roman"/>
              <a:cs typeface="Times New Roman"/>
            </a:endParaRPr>
          </a:p>
          <a:p>
            <a:pPr marL="612775" indent="-149860">
              <a:buChar char="–"/>
              <a:tabLst>
                <a:tab pos="613410" algn="l"/>
              </a:tabLst>
            </a:pPr>
            <a:r>
              <a:rPr lang="ru-RU" sz="2000" spc="-15" dirty="0" smtClean="0">
                <a:latin typeface="Times New Roman"/>
                <a:cs typeface="Times New Roman"/>
              </a:rPr>
              <a:t> период гармонического</a:t>
            </a:r>
            <a:r>
              <a:rPr lang="ru-RU" sz="2000" spc="-45" dirty="0" smtClean="0">
                <a:latin typeface="Times New Roman"/>
                <a:cs typeface="Times New Roman"/>
              </a:rPr>
              <a:t> </a:t>
            </a:r>
            <a:r>
              <a:rPr lang="ru-RU" sz="2000" spc="-15" dirty="0" smtClean="0">
                <a:latin typeface="Times New Roman"/>
                <a:cs typeface="Times New Roman"/>
              </a:rPr>
              <a:t>сигнала;</a:t>
            </a:r>
            <a:endParaRPr lang="ru-RU" sz="2000" dirty="0" smtClean="0">
              <a:latin typeface="Times New Roman"/>
              <a:cs typeface="Times New Roman"/>
            </a:endParaRPr>
          </a:p>
          <a:p>
            <a:pPr marL="612775" indent="-149860">
              <a:buChar char="–"/>
              <a:tabLst>
                <a:tab pos="613410" algn="l"/>
              </a:tabLst>
            </a:pPr>
            <a:r>
              <a:rPr lang="ru-RU" sz="2000" spc="-15" dirty="0" smtClean="0">
                <a:latin typeface="Times New Roman"/>
                <a:cs typeface="Times New Roman"/>
              </a:rPr>
              <a:t> период следования </a:t>
            </a:r>
            <a:r>
              <a:rPr lang="ru-RU" sz="2000" dirty="0" smtClean="0">
                <a:latin typeface="Times New Roman"/>
                <a:cs typeface="Times New Roman"/>
              </a:rPr>
              <a:t>и </a:t>
            </a:r>
            <a:r>
              <a:rPr lang="ru-RU" sz="2000" spc="-15" dirty="0" smtClean="0">
                <a:latin typeface="Times New Roman"/>
                <a:cs typeface="Times New Roman"/>
              </a:rPr>
              <a:t>длительность</a:t>
            </a:r>
            <a:r>
              <a:rPr lang="ru-RU" sz="2000" spc="-80" dirty="0" smtClean="0">
                <a:latin typeface="Times New Roman"/>
                <a:cs typeface="Times New Roman"/>
              </a:rPr>
              <a:t> </a:t>
            </a:r>
            <a:r>
              <a:rPr lang="ru-RU" sz="2000" spc="-15" dirty="0" smtClean="0">
                <a:latin typeface="Times New Roman"/>
                <a:cs typeface="Times New Roman"/>
              </a:rPr>
              <a:t>импульсов;</a:t>
            </a:r>
            <a:endParaRPr lang="ru-RU" sz="2000" dirty="0" smtClean="0">
              <a:latin typeface="Times New Roman"/>
              <a:cs typeface="Times New Roman"/>
            </a:endParaRPr>
          </a:p>
          <a:p>
            <a:pPr marL="612775" indent="-149860">
              <a:buChar char="–"/>
              <a:tabLst>
                <a:tab pos="613410" algn="l"/>
              </a:tabLst>
            </a:pPr>
            <a:r>
              <a:rPr lang="ru-RU" sz="2000" spc="-15" dirty="0" smtClean="0">
                <a:latin typeface="Times New Roman"/>
                <a:cs typeface="Times New Roman"/>
              </a:rPr>
              <a:t> временные кодовые</a:t>
            </a:r>
            <a:r>
              <a:rPr lang="ru-RU" sz="2000" spc="-35" dirty="0" smtClean="0">
                <a:latin typeface="Times New Roman"/>
                <a:cs typeface="Times New Roman"/>
              </a:rPr>
              <a:t> </a:t>
            </a:r>
            <a:r>
              <a:rPr lang="ru-RU" sz="2000" spc="-15" dirty="0" smtClean="0">
                <a:latin typeface="Times New Roman"/>
                <a:cs typeface="Times New Roman"/>
              </a:rPr>
              <a:t>интервалы.</a:t>
            </a:r>
            <a:endParaRPr lang="ru-RU" sz="2000" dirty="0"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300" y="3062615"/>
            <a:ext cx="9829800" cy="261610"/>
          </a:xfrm>
          <a:prstGeom prst="rect">
            <a:avLst/>
          </a:prstGeom>
          <a:solidFill>
            <a:srgbClr val="FFC611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Методы измерения частоты и временных интервалов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9500" y="3519815"/>
            <a:ext cx="5029200" cy="26161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Аналоговый метод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61300" y="3519815"/>
            <a:ext cx="2362200" cy="26161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Цифровой метод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200" y="3987195"/>
            <a:ext cx="4432300" cy="784830"/>
          </a:xfrm>
          <a:prstGeom prst="rect">
            <a:avLst/>
          </a:prstGeom>
          <a:solidFill>
            <a:srgbClr val="37CBFF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lvl="0"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Осциллографический, гетеродинный,</a:t>
            </a:r>
          </a:p>
          <a:p>
            <a:pPr lvl="0"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резонансный метод измерения частоты.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60900" y="3987195"/>
            <a:ext cx="2667000" cy="784830"/>
          </a:xfrm>
          <a:prstGeom prst="rect">
            <a:avLst/>
          </a:prstGeom>
          <a:solidFill>
            <a:srgbClr val="37CBFF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lvl="0"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Осциллографический метод измерения временных интервалов.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80301" y="3987195"/>
            <a:ext cx="3124199" cy="784830"/>
          </a:xfrm>
          <a:prstGeom prst="rect">
            <a:avLst/>
          </a:prstGeom>
          <a:solidFill>
            <a:srgbClr val="37CBFF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Электронно-счетный метод измерения  частоты и временных интервалов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6186815"/>
            <a:ext cx="10604500" cy="261610"/>
          </a:xfrm>
          <a:prstGeom prst="rect">
            <a:avLst/>
          </a:prstGeom>
          <a:solidFill>
            <a:srgbClr val="8FE2FF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Измерение временных интервалов осциллографом производится по осциллограмме.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000625"/>
            <a:ext cx="10541000" cy="261610"/>
          </a:xfrm>
          <a:prstGeom prst="rect">
            <a:avLst/>
          </a:prstGeom>
          <a:solidFill>
            <a:srgbClr val="FFE9A3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Измерение частоты осциллографом производится по фигурам Лиссажу.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5305425"/>
            <a:ext cx="10541000" cy="261610"/>
          </a:xfrm>
          <a:prstGeom prst="rect">
            <a:avLst/>
          </a:prstGeom>
          <a:solidFill>
            <a:srgbClr val="C7E6A4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Гетеродинный метод измерения частоты использует способ  сравнения частот.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5610225"/>
            <a:ext cx="10617200" cy="523220"/>
          </a:xfrm>
          <a:prstGeom prst="rect">
            <a:avLst/>
          </a:prstGeom>
          <a:solidFill>
            <a:srgbClr val="B9FFD9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Резонансный метод измерения  использует способ сравнения измеряемой частоты  с собственной частотой образцового колебательного контура.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" y="6491615"/>
            <a:ext cx="9537700" cy="261610"/>
          </a:xfrm>
          <a:prstGeom prst="rect">
            <a:avLst/>
          </a:prstGeom>
          <a:solidFill>
            <a:srgbClr val="FFB9B9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Электронно-счетный метод способ использует способ дискретного счета.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3136900" y="33242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8851900" y="33242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2603500" y="37814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5346700" y="37814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>
            <a:off x="9004300" y="37814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123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7.2.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Резонансный метод измерения</a:t>
            </a:r>
            <a:r>
              <a:rPr lang="ru-RU" sz="24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частоты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23"/>
          <p:cNvSpPr txBox="1"/>
          <p:nvPr/>
        </p:nvSpPr>
        <p:spPr>
          <a:xfrm>
            <a:off x="76200" y="733425"/>
            <a:ext cx="5499100" cy="30777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000" b="1" spc="-5" dirty="0" smtClean="0">
                <a:latin typeface="Times New Roman"/>
                <a:cs typeface="Times New Roman"/>
              </a:rPr>
              <a:t>Структурная схема р</a:t>
            </a:r>
            <a:r>
              <a:rPr sz="2000" b="1" spc="-5" dirty="0" smtClean="0">
                <a:latin typeface="Times New Roman"/>
                <a:cs typeface="Times New Roman"/>
              </a:rPr>
              <a:t>езонансн</a:t>
            </a:r>
            <a:r>
              <a:rPr lang="ru-RU" sz="2000" b="1" spc="-5" dirty="0" smtClean="0">
                <a:latin typeface="Times New Roman"/>
                <a:cs typeface="Times New Roman"/>
              </a:rPr>
              <a:t>ого</a:t>
            </a:r>
            <a:r>
              <a:rPr sz="2000" b="1" spc="-75" dirty="0" smtClean="0">
                <a:latin typeface="Times New Roman"/>
                <a:cs typeface="Times New Roman"/>
              </a:rPr>
              <a:t> </a:t>
            </a:r>
            <a:r>
              <a:rPr sz="2000" b="1" dirty="0" smtClean="0">
                <a:latin typeface="Times New Roman"/>
                <a:cs typeface="Times New Roman"/>
              </a:rPr>
              <a:t>частотомер</a:t>
            </a:r>
            <a:r>
              <a:rPr lang="ru-RU" sz="2000" b="1" dirty="0" smtClean="0">
                <a:latin typeface="Times New Roman"/>
                <a:cs typeface="Times New Roman"/>
              </a:rPr>
              <a:t>а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0" y="1343025"/>
            <a:ext cx="6794500" cy="22098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36"/>
          <p:cNvGrpSpPr/>
          <p:nvPr/>
        </p:nvGrpSpPr>
        <p:grpSpPr>
          <a:xfrm>
            <a:off x="27940" y="1419225"/>
            <a:ext cx="6614160" cy="1862759"/>
            <a:chOff x="27940" y="1419225"/>
            <a:chExt cx="6614160" cy="1862759"/>
          </a:xfrm>
        </p:grpSpPr>
        <p:sp>
          <p:nvSpPr>
            <p:cNvPr id="38" name="object 3"/>
            <p:cNvSpPr/>
            <p:nvPr/>
          </p:nvSpPr>
          <p:spPr>
            <a:xfrm>
              <a:off x="557530" y="1654301"/>
              <a:ext cx="1070610" cy="605155"/>
            </a:xfrm>
            <a:custGeom>
              <a:avLst/>
              <a:gdLst/>
              <a:ahLst/>
              <a:cxnLst/>
              <a:rect l="l" t="t" r="r" b="b"/>
              <a:pathLst>
                <a:path w="1055370" h="605155">
                  <a:moveTo>
                    <a:pt x="0" y="0"/>
                  </a:moveTo>
                  <a:lnTo>
                    <a:pt x="0" y="605027"/>
                  </a:lnTo>
                  <a:lnTo>
                    <a:pt x="1055370" y="605027"/>
                  </a:lnTo>
                  <a:lnTo>
                    <a:pt x="1055370" y="0"/>
                  </a:lnTo>
                  <a:lnTo>
                    <a:pt x="0" y="0"/>
                  </a:lnTo>
                  <a:close/>
                </a:path>
              </a:pathLst>
            </a:custGeom>
            <a:ln w="167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9" name="object 4"/>
            <p:cNvSpPr txBox="1"/>
            <p:nvPr/>
          </p:nvSpPr>
          <p:spPr>
            <a:xfrm>
              <a:off x="637540" y="1690733"/>
              <a:ext cx="1106944" cy="491159"/>
            </a:xfrm>
            <a:prstGeom prst="rect">
              <a:avLst/>
            </a:prstGeom>
          </p:spPr>
          <p:txBody>
            <a:bodyPr vert="horz" wrap="square" lIns="0" tIns="29209" rIns="0" bIns="0" rtlCol="0">
              <a:spAutoFit/>
            </a:bodyPr>
            <a:lstStyle/>
            <a:p>
              <a:pPr marL="113030" marR="5080" indent="-100965">
                <a:lnSpc>
                  <a:spcPts val="1820"/>
                </a:lnSpc>
                <a:spcBef>
                  <a:spcPts val="229"/>
                </a:spcBef>
              </a:pPr>
              <a:r>
                <a:rPr spc="5" dirty="0">
                  <a:latin typeface="Times New Roman"/>
                  <a:cs typeface="Times New Roman"/>
                </a:rPr>
                <a:t>Эл</a:t>
              </a:r>
              <a:r>
                <a:rPr spc="0" dirty="0">
                  <a:latin typeface="Times New Roman"/>
                  <a:cs typeface="Times New Roman"/>
                </a:rPr>
                <a:t>еме</a:t>
              </a:r>
              <a:r>
                <a:rPr spc="15" dirty="0">
                  <a:latin typeface="Times New Roman"/>
                  <a:cs typeface="Times New Roman"/>
                </a:rPr>
                <a:t>н</a:t>
              </a:r>
              <a:r>
                <a:rPr spc="5" dirty="0">
                  <a:latin typeface="Times New Roman"/>
                  <a:cs typeface="Times New Roman"/>
                </a:rPr>
                <a:t>т  связи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40" name="object 7"/>
            <p:cNvSpPr/>
            <p:nvPr/>
          </p:nvSpPr>
          <p:spPr>
            <a:xfrm>
              <a:off x="1932940" y="1571625"/>
              <a:ext cx="1676400" cy="605155"/>
            </a:xfrm>
            <a:custGeom>
              <a:avLst/>
              <a:gdLst/>
              <a:ahLst/>
              <a:cxnLst/>
              <a:rect l="l" t="t" r="r" b="b"/>
              <a:pathLst>
                <a:path w="1658620" h="605155">
                  <a:moveTo>
                    <a:pt x="0" y="0"/>
                  </a:moveTo>
                  <a:lnTo>
                    <a:pt x="0" y="605027"/>
                  </a:lnTo>
                  <a:lnTo>
                    <a:pt x="1658112" y="605027"/>
                  </a:lnTo>
                  <a:lnTo>
                    <a:pt x="1658112" y="0"/>
                  </a:lnTo>
                  <a:lnTo>
                    <a:pt x="0" y="0"/>
                  </a:lnTo>
                  <a:close/>
                </a:path>
              </a:pathLst>
            </a:custGeom>
            <a:ln w="167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1" name="object 8"/>
            <p:cNvSpPr txBox="1"/>
            <p:nvPr/>
          </p:nvSpPr>
          <p:spPr>
            <a:xfrm>
              <a:off x="2049004" y="1608057"/>
              <a:ext cx="1506233" cy="491159"/>
            </a:xfrm>
            <a:prstGeom prst="rect">
              <a:avLst/>
            </a:prstGeom>
          </p:spPr>
          <p:txBody>
            <a:bodyPr vert="horz" wrap="square" lIns="0" tIns="29209" rIns="0" bIns="0" rtlCol="0">
              <a:spAutoFit/>
            </a:bodyPr>
            <a:lstStyle/>
            <a:p>
              <a:pPr marL="213360" marR="5080" indent="-201295">
                <a:lnSpc>
                  <a:spcPts val="1820"/>
                </a:lnSpc>
                <a:spcBef>
                  <a:spcPts val="229"/>
                </a:spcBef>
              </a:pPr>
              <a:r>
                <a:rPr spc="15" dirty="0">
                  <a:latin typeface="Times New Roman"/>
                  <a:cs typeface="Times New Roman"/>
                </a:rPr>
                <a:t>Кол</a:t>
              </a:r>
              <a:r>
                <a:rPr spc="0" dirty="0">
                  <a:latin typeface="Times New Roman"/>
                  <a:cs typeface="Times New Roman"/>
                </a:rPr>
                <a:t>е</a:t>
              </a:r>
              <a:r>
                <a:rPr spc="10" dirty="0">
                  <a:latin typeface="Times New Roman"/>
                  <a:cs typeface="Times New Roman"/>
                </a:rPr>
                <a:t>б</a:t>
              </a:r>
              <a:r>
                <a:rPr spc="0" dirty="0">
                  <a:latin typeface="Times New Roman"/>
                  <a:cs typeface="Times New Roman"/>
                </a:rPr>
                <a:t>а</a:t>
              </a:r>
              <a:r>
                <a:rPr spc="10" dirty="0">
                  <a:latin typeface="Times New Roman"/>
                  <a:cs typeface="Times New Roman"/>
                </a:rPr>
                <a:t>т</a:t>
              </a:r>
              <a:r>
                <a:rPr spc="0" dirty="0">
                  <a:latin typeface="Times New Roman"/>
                  <a:cs typeface="Times New Roman"/>
                </a:rPr>
                <a:t>е</a:t>
              </a:r>
              <a:r>
                <a:rPr spc="10" dirty="0">
                  <a:latin typeface="Times New Roman"/>
                  <a:cs typeface="Times New Roman"/>
                </a:rPr>
                <a:t>ль</a:t>
              </a:r>
              <a:r>
                <a:rPr spc="15" dirty="0">
                  <a:latin typeface="Times New Roman"/>
                  <a:cs typeface="Times New Roman"/>
                </a:rPr>
                <a:t>н</a:t>
              </a:r>
              <a:r>
                <a:rPr spc="0" dirty="0">
                  <a:latin typeface="Times New Roman"/>
                  <a:cs typeface="Times New Roman"/>
                </a:rPr>
                <a:t>а</a:t>
              </a:r>
              <a:r>
                <a:rPr spc="5" dirty="0">
                  <a:latin typeface="Times New Roman"/>
                  <a:cs typeface="Times New Roman"/>
                </a:rPr>
                <a:t>я  система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42" name="object 9"/>
            <p:cNvSpPr/>
            <p:nvPr/>
          </p:nvSpPr>
          <p:spPr>
            <a:xfrm>
              <a:off x="5285740" y="1571625"/>
              <a:ext cx="1356360" cy="605155"/>
            </a:xfrm>
            <a:custGeom>
              <a:avLst/>
              <a:gdLst/>
              <a:ahLst/>
              <a:cxnLst/>
              <a:rect l="l" t="t" r="r" b="b"/>
              <a:pathLst>
                <a:path w="1356359" h="605155">
                  <a:moveTo>
                    <a:pt x="0" y="0"/>
                  </a:moveTo>
                  <a:lnTo>
                    <a:pt x="0" y="605028"/>
                  </a:lnTo>
                  <a:lnTo>
                    <a:pt x="1356359" y="605027"/>
                  </a:lnTo>
                  <a:lnTo>
                    <a:pt x="1356359" y="0"/>
                  </a:lnTo>
                  <a:lnTo>
                    <a:pt x="0" y="0"/>
                  </a:lnTo>
                  <a:close/>
                </a:path>
              </a:pathLst>
            </a:custGeom>
            <a:ln w="167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3" name="object 10"/>
            <p:cNvSpPr txBox="1"/>
            <p:nvPr/>
          </p:nvSpPr>
          <p:spPr>
            <a:xfrm>
              <a:off x="5410962" y="1613866"/>
              <a:ext cx="1170178" cy="491159"/>
            </a:xfrm>
            <a:prstGeom prst="rect">
              <a:avLst/>
            </a:prstGeom>
          </p:spPr>
          <p:txBody>
            <a:bodyPr vert="horz" wrap="square" lIns="0" tIns="29209" rIns="0" bIns="0" rtlCol="0">
              <a:spAutoFit/>
            </a:bodyPr>
            <a:lstStyle/>
            <a:p>
              <a:pPr marL="113030" marR="5080" indent="-100965">
                <a:lnSpc>
                  <a:spcPts val="1820"/>
                </a:lnSpc>
                <a:spcBef>
                  <a:spcPts val="229"/>
                </a:spcBef>
              </a:pPr>
              <a:r>
                <a:rPr spc="10" dirty="0">
                  <a:latin typeface="Times New Roman"/>
                  <a:cs typeface="Times New Roman"/>
                </a:rPr>
                <a:t>Индикатор  </a:t>
              </a:r>
              <a:r>
                <a:rPr spc="5" dirty="0">
                  <a:latin typeface="Times New Roman"/>
                  <a:cs typeface="Times New Roman"/>
                </a:rPr>
                <a:t>резона</a:t>
              </a:r>
              <a:r>
                <a:rPr spc="15" dirty="0">
                  <a:latin typeface="Times New Roman"/>
                  <a:cs typeface="Times New Roman"/>
                </a:rPr>
                <a:t>н</a:t>
              </a:r>
              <a:r>
                <a:rPr spc="0" dirty="0">
                  <a:latin typeface="Times New Roman"/>
                  <a:cs typeface="Times New Roman"/>
                </a:rPr>
                <a:t>с</a:t>
              </a:r>
              <a:r>
                <a:rPr spc="10" dirty="0">
                  <a:latin typeface="Times New Roman"/>
                  <a:cs typeface="Times New Roman"/>
                </a:rPr>
                <a:t>а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44" name="object 11"/>
            <p:cNvSpPr/>
            <p:nvPr/>
          </p:nvSpPr>
          <p:spPr>
            <a:xfrm>
              <a:off x="3914140" y="1571625"/>
              <a:ext cx="1066800" cy="605155"/>
            </a:xfrm>
            <a:custGeom>
              <a:avLst/>
              <a:gdLst/>
              <a:ahLst/>
              <a:cxnLst/>
              <a:rect l="l" t="t" r="r" b="b"/>
              <a:pathLst>
                <a:path w="1055370" h="605155">
                  <a:moveTo>
                    <a:pt x="0" y="0"/>
                  </a:moveTo>
                  <a:lnTo>
                    <a:pt x="0" y="605027"/>
                  </a:lnTo>
                  <a:lnTo>
                    <a:pt x="1055370" y="605027"/>
                  </a:lnTo>
                  <a:lnTo>
                    <a:pt x="1055370" y="0"/>
                  </a:lnTo>
                  <a:lnTo>
                    <a:pt x="0" y="0"/>
                  </a:lnTo>
                  <a:close/>
                </a:path>
              </a:pathLst>
            </a:custGeom>
            <a:ln w="167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5" name="object 12"/>
            <p:cNvSpPr txBox="1"/>
            <p:nvPr/>
          </p:nvSpPr>
          <p:spPr>
            <a:xfrm>
              <a:off x="4030204" y="1608057"/>
              <a:ext cx="923303" cy="491159"/>
            </a:xfrm>
            <a:prstGeom prst="rect">
              <a:avLst/>
            </a:prstGeom>
          </p:spPr>
          <p:txBody>
            <a:bodyPr vert="horz" wrap="square" lIns="0" tIns="29209" rIns="0" bIns="0" rtlCol="0">
              <a:spAutoFit/>
            </a:bodyPr>
            <a:lstStyle/>
            <a:p>
              <a:pPr marL="113030" marR="5080" indent="-100965">
                <a:lnSpc>
                  <a:spcPts val="1820"/>
                </a:lnSpc>
                <a:spcBef>
                  <a:spcPts val="229"/>
                </a:spcBef>
              </a:pPr>
              <a:r>
                <a:rPr spc="5" dirty="0">
                  <a:latin typeface="Times New Roman"/>
                  <a:cs typeface="Times New Roman"/>
                </a:rPr>
                <a:t>Эл</a:t>
              </a:r>
              <a:r>
                <a:rPr spc="0" dirty="0">
                  <a:latin typeface="Times New Roman"/>
                  <a:cs typeface="Times New Roman"/>
                </a:rPr>
                <a:t>еме</a:t>
              </a:r>
              <a:r>
                <a:rPr spc="15" dirty="0">
                  <a:latin typeface="Times New Roman"/>
                  <a:cs typeface="Times New Roman"/>
                </a:rPr>
                <a:t>н</a:t>
              </a:r>
              <a:r>
                <a:rPr spc="5" dirty="0">
                  <a:latin typeface="Times New Roman"/>
                  <a:cs typeface="Times New Roman"/>
                </a:rPr>
                <a:t>т  связи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46" name="object 13"/>
            <p:cNvSpPr/>
            <p:nvPr/>
          </p:nvSpPr>
          <p:spPr>
            <a:xfrm>
              <a:off x="256540" y="1906523"/>
              <a:ext cx="300990" cy="100965"/>
            </a:xfrm>
            <a:custGeom>
              <a:avLst/>
              <a:gdLst/>
              <a:ahLst/>
              <a:cxnLst/>
              <a:rect l="l" t="t" r="r" b="b"/>
              <a:pathLst>
                <a:path w="300989" h="100964">
                  <a:moveTo>
                    <a:pt x="217169" y="58674"/>
                  </a:moveTo>
                  <a:lnTo>
                    <a:pt x="217169" y="41910"/>
                  </a:lnTo>
                  <a:lnTo>
                    <a:pt x="0" y="41910"/>
                  </a:lnTo>
                  <a:lnTo>
                    <a:pt x="0" y="58674"/>
                  </a:lnTo>
                  <a:lnTo>
                    <a:pt x="217169" y="58674"/>
                  </a:lnTo>
                  <a:close/>
                </a:path>
                <a:path w="300989" h="100964">
                  <a:moveTo>
                    <a:pt x="300989" y="50292"/>
                  </a:moveTo>
                  <a:lnTo>
                    <a:pt x="200406" y="0"/>
                  </a:lnTo>
                  <a:lnTo>
                    <a:pt x="200406" y="41910"/>
                  </a:lnTo>
                  <a:lnTo>
                    <a:pt x="217169" y="41910"/>
                  </a:lnTo>
                  <a:lnTo>
                    <a:pt x="217169" y="92201"/>
                  </a:lnTo>
                  <a:lnTo>
                    <a:pt x="300989" y="50292"/>
                  </a:lnTo>
                  <a:close/>
                </a:path>
                <a:path w="300989" h="100964">
                  <a:moveTo>
                    <a:pt x="217169" y="92201"/>
                  </a:moveTo>
                  <a:lnTo>
                    <a:pt x="217169" y="58674"/>
                  </a:lnTo>
                  <a:lnTo>
                    <a:pt x="200406" y="58674"/>
                  </a:lnTo>
                  <a:lnTo>
                    <a:pt x="200406" y="100583"/>
                  </a:lnTo>
                  <a:lnTo>
                    <a:pt x="217169" y="922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7" name="object 4"/>
            <p:cNvSpPr txBox="1"/>
            <p:nvPr/>
          </p:nvSpPr>
          <p:spPr>
            <a:xfrm>
              <a:off x="1247140" y="2790825"/>
              <a:ext cx="1524000" cy="491159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vert="horz" wrap="square" lIns="0" tIns="29209" rIns="0" bIns="0" rtlCol="0">
              <a:spAutoFit/>
            </a:bodyPr>
            <a:lstStyle/>
            <a:p>
              <a:pPr marL="113030" marR="5080" indent="-100965" algn="ctr">
                <a:lnSpc>
                  <a:spcPts val="1820"/>
                </a:lnSpc>
                <a:spcBef>
                  <a:spcPts val="229"/>
                </a:spcBef>
              </a:pPr>
              <a:r>
                <a:rPr lang="ru-RU" spc="5" dirty="0" smtClean="0">
                  <a:latin typeface="Times New Roman"/>
                  <a:cs typeface="Times New Roman"/>
                </a:rPr>
                <a:t>Отсчетное устройство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48" name="object 4"/>
            <p:cNvSpPr txBox="1"/>
            <p:nvPr/>
          </p:nvSpPr>
          <p:spPr>
            <a:xfrm>
              <a:off x="2923540" y="2790825"/>
              <a:ext cx="1524000" cy="491159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vert="horz" wrap="square" lIns="0" tIns="29209" rIns="0" bIns="0" rtlCol="0">
              <a:spAutoFit/>
            </a:bodyPr>
            <a:lstStyle/>
            <a:p>
              <a:pPr marL="113030" marR="5080" indent="-100965" algn="ctr">
                <a:lnSpc>
                  <a:spcPts val="1820"/>
                </a:lnSpc>
                <a:spcBef>
                  <a:spcPts val="229"/>
                </a:spcBef>
              </a:pPr>
              <a:r>
                <a:rPr lang="ru-RU" spc="5" dirty="0" smtClean="0">
                  <a:latin typeface="Times New Roman"/>
                  <a:cs typeface="Times New Roman"/>
                </a:rPr>
                <a:t>Механизм   </a:t>
              </a:r>
              <a:r>
                <a:rPr lang="ru-RU" spc="10" dirty="0" smtClean="0">
                  <a:latin typeface="Times New Roman"/>
                  <a:cs typeface="Times New Roman"/>
                </a:rPr>
                <a:t>н</a:t>
              </a:r>
              <a:r>
                <a:rPr lang="ru-RU" dirty="0" smtClean="0">
                  <a:latin typeface="Times New Roman"/>
                  <a:cs typeface="Times New Roman"/>
                </a:rPr>
                <a:t>ас</a:t>
              </a:r>
              <a:r>
                <a:rPr lang="ru-RU" spc="15" dirty="0" smtClean="0">
                  <a:latin typeface="Times New Roman"/>
                  <a:cs typeface="Times New Roman"/>
                </a:rPr>
                <a:t>т</a:t>
              </a:r>
              <a:r>
                <a:rPr lang="ru-RU" dirty="0" smtClean="0">
                  <a:latin typeface="Times New Roman"/>
                  <a:cs typeface="Times New Roman"/>
                </a:rPr>
                <a:t>ро</a:t>
              </a:r>
              <a:r>
                <a:rPr lang="ru-RU" spc="15" dirty="0" smtClean="0">
                  <a:latin typeface="Times New Roman"/>
                  <a:cs typeface="Times New Roman"/>
                </a:rPr>
                <a:t>й</a:t>
              </a:r>
              <a:r>
                <a:rPr lang="ru-RU" spc="10" dirty="0" smtClean="0">
                  <a:latin typeface="Times New Roman"/>
                  <a:cs typeface="Times New Roman"/>
                </a:rPr>
                <a:t>ки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49" name="object 13"/>
            <p:cNvSpPr/>
            <p:nvPr/>
          </p:nvSpPr>
          <p:spPr>
            <a:xfrm>
              <a:off x="1628140" y="1876425"/>
              <a:ext cx="300990" cy="100965"/>
            </a:xfrm>
            <a:custGeom>
              <a:avLst/>
              <a:gdLst/>
              <a:ahLst/>
              <a:cxnLst/>
              <a:rect l="l" t="t" r="r" b="b"/>
              <a:pathLst>
                <a:path w="300989" h="100964">
                  <a:moveTo>
                    <a:pt x="217169" y="58674"/>
                  </a:moveTo>
                  <a:lnTo>
                    <a:pt x="217169" y="41910"/>
                  </a:lnTo>
                  <a:lnTo>
                    <a:pt x="0" y="41910"/>
                  </a:lnTo>
                  <a:lnTo>
                    <a:pt x="0" y="58674"/>
                  </a:lnTo>
                  <a:lnTo>
                    <a:pt x="217169" y="58674"/>
                  </a:lnTo>
                  <a:close/>
                </a:path>
                <a:path w="300989" h="100964">
                  <a:moveTo>
                    <a:pt x="300989" y="50292"/>
                  </a:moveTo>
                  <a:lnTo>
                    <a:pt x="200406" y="0"/>
                  </a:lnTo>
                  <a:lnTo>
                    <a:pt x="200406" y="41910"/>
                  </a:lnTo>
                  <a:lnTo>
                    <a:pt x="217169" y="41910"/>
                  </a:lnTo>
                  <a:lnTo>
                    <a:pt x="217169" y="92201"/>
                  </a:lnTo>
                  <a:lnTo>
                    <a:pt x="300989" y="50292"/>
                  </a:lnTo>
                  <a:close/>
                </a:path>
                <a:path w="300989" h="100964">
                  <a:moveTo>
                    <a:pt x="217169" y="92201"/>
                  </a:moveTo>
                  <a:lnTo>
                    <a:pt x="217169" y="58674"/>
                  </a:lnTo>
                  <a:lnTo>
                    <a:pt x="200406" y="58674"/>
                  </a:lnTo>
                  <a:lnTo>
                    <a:pt x="200406" y="100583"/>
                  </a:lnTo>
                  <a:lnTo>
                    <a:pt x="217169" y="922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0" name="object 14"/>
            <p:cNvSpPr/>
            <p:nvPr/>
          </p:nvSpPr>
          <p:spPr>
            <a:xfrm rot="5400000">
              <a:off x="1757997" y="2432368"/>
              <a:ext cx="603250" cy="100965"/>
            </a:xfrm>
            <a:custGeom>
              <a:avLst/>
              <a:gdLst/>
              <a:ahLst/>
              <a:cxnLst/>
              <a:rect l="l" t="t" r="r" b="b"/>
              <a:pathLst>
                <a:path w="603250" h="100964">
                  <a:moveTo>
                    <a:pt x="518922" y="58673"/>
                  </a:moveTo>
                  <a:lnTo>
                    <a:pt x="518922" y="41909"/>
                  </a:lnTo>
                  <a:lnTo>
                    <a:pt x="0" y="41909"/>
                  </a:lnTo>
                  <a:lnTo>
                    <a:pt x="0" y="58673"/>
                  </a:lnTo>
                  <a:lnTo>
                    <a:pt x="518922" y="58673"/>
                  </a:lnTo>
                  <a:close/>
                </a:path>
                <a:path w="603250" h="100964">
                  <a:moveTo>
                    <a:pt x="602729" y="50291"/>
                  </a:moveTo>
                  <a:lnTo>
                    <a:pt x="502157" y="0"/>
                  </a:lnTo>
                  <a:lnTo>
                    <a:pt x="502157" y="41909"/>
                  </a:lnTo>
                  <a:lnTo>
                    <a:pt x="518922" y="41909"/>
                  </a:lnTo>
                  <a:lnTo>
                    <a:pt x="518922" y="92200"/>
                  </a:lnTo>
                  <a:lnTo>
                    <a:pt x="602729" y="50291"/>
                  </a:lnTo>
                  <a:close/>
                </a:path>
                <a:path w="603250" h="100964">
                  <a:moveTo>
                    <a:pt x="518922" y="92200"/>
                  </a:moveTo>
                  <a:lnTo>
                    <a:pt x="518922" y="58673"/>
                  </a:lnTo>
                  <a:lnTo>
                    <a:pt x="502157" y="58673"/>
                  </a:lnTo>
                  <a:lnTo>
                    <a:pt x="502157" y="100583"/>
                  </a:lnTo>
                  <a:lnTo>
                    <a:pt x="518922" y="922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1" name="object 14"/>
            <p:cNvSpPr/>
            <p:nvPr/>
          </p:nvSpPr>
          <p:spPr>
            <a:xfrm rot="16200000">
              <a:off x="3056915" y="2428850"/>
              <a:ext cx="603250" cy="108000"/>
            </a:xfrm>
            <a:custGeom>
              <a:avLst/>
              <a:gdLst/>
              <a:ahLst/>
              <a:cxnLst/>
              <a:rect l="l" t="t" r="r" b="b"/>
              <a:pathLst>
                <a:path w="603250" h="100964">
                  <a:moveTo>
                    <a:pt x="518922" y="58673"/>
                  </a:moveTo>
                  <a:lnTo>
                    <a:pt x="518922" y="41909"/>
                  </a:lnTo>
                  <a:lnTo>
                    <a:pt x="0" y="41909"/>
                  </a:lnTo>
                  <a:lnTo>
                    <a:pt x="0" y="58673"/>
                  </a:lnTo>
                  <a:lnTo>
                    <a:pt x="518922" y="58673"/>
                  </a:lnTo>
                  <a:close/>
                </a:path>
                <a:path w="603250" h="100964">
                  <a:moveTo>
                    <a:pt x="602729" y="50291"/>
                  </a:moveTo>
                  <a:lnTo>
                    <a:pt x="502157" y="0"/>
                  </a:lnTo>
                  <a:lnTo>
                    <a:pt x="502157" y="41909"/>
                  </a:lnTo>
                  <a:lnTo>
                    <a:pt x="518922" y="41909"/>
                  </a:lnTo>
                  <a:lnTo>
                    <a:pt x="518922" y="92200"/>
                  </a:lnTo>
                  <a:lnTo>
                    <a:pt x="602729" y="50291"/>
                  </a:lnTo>
                  <a:close/>
                </a:path>
                <a:path w="603250" h="100964">
                  <a:moveTo>
                    <a:pt x="518922" y="92200"/>
                  </a:moveTo>
                  <a:lnTo>
                    <a:pt x="518922" y="58673"/>
                  </a:lnTo>
                  <a:lnTo>
                    <a:pt x="502157" y="58673"/>
                  </a:lnTo>
                  <a:lnTo>
                    <a:pt x="502157" y="100583"/>
                  </a:lnTo>
                  <a:lnTo>
                    <a:pt x="518922" y="922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2" name="object 13"/>
            <p:cNvSpPr/>
            <p:nvPr/>
          </p:nvSpPr>
          <p:spPr>
            <a:xfrm>
              <a:off x="3609340" y="1800225"/>
              <a:ext cx="300990" cy="100965"/>
            </a:xfrm>
            <a:custGeom>
              <a:avLst/>
              <a:gdLst/>
              <a:ahLst/>
              <a:cxnLst/>
              <a:rect l="l" t="t" r="r" b="b"/>
              <a:pathLst>
                <a:path w="300989" h="100964">
                  <a:moveTo>
                    <a:pt x="217169" y="58674"/>
                  </a:moveTo>
                  <a:lnTo>
                    <a:pt x="217169" y="41910"/>
                  </a:lnTo>
                  <a:lnTo>
                    <a:pt x="0" y="41910"/>
                  </a:lnTo>
                  <a:lnTo>
                    <a:pt x="0" y="58674"/>
                  </a:lnTo>
                  <a:lnTo>
                    <a:pt x="217169" y="58674"/>
                  </a:lnTo>
                  <a:close/>
                </a:path>
                <a:path w="300989" h="100964">
                  <a:moveTo>
                    <a:pt x="300989" y="50292"/>
                  </a:moveTo>
                  <a:lnTo>
                    <a:pt x="200406" y="0"/>
                  </a:lnTo>
                  <a:lnTo>
                    <a:pt x="200406" y="41910"/>
                  </a:lnTo>
                  <a:lnTo>
                    <a:pt x="217169" y="41910"/>
                  </a:lnTo>
                  <a:lnTo>
                    <a:pt x="217169" y="92201"/>
                  </a:lnTo>
                  <a:lnTo>
                    <a:pt x="300989" y="50292"/>
                  </a:lnTo>
                  <a:close/>
                </a:path>
                <a:path w="300989" h="100964">
                  <a:moveTo>
                    <a:pt x="217169" y="92201"/>
                  </a:moveTo>
                  <a:lnTo>
                    <a:pt x="217169" y="58674"/>
                  </a:lnTo>
                  <a:lnTo>
                    <a:pt x="200406" y="58674"/>
                  </a:lnTo>
                  <a:lnTo>
                    <a:pt x="200406" y="100583"/>
                  </a:lnTo>
                  <a:lnTo>
                    <a:pt x="217169" y="922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3" name="object 13"/>
            <p:cNvSpPr/>
            <p:nvPr/>
          </p:nvSpPr>
          <p:spPr>
            <a:xfrm>
              <a:off x="4984750" y="1800225"/>
              <a:ext cx="300990" cy="100965"/>
            </a:xfrm>
            <a:custGeom>
              <a:avLst/>
              <a:gdLst/>
              <a:ahLst/>
              <a:cxnLst/>
              <a:rect l="l" t="t" r="r" b="b"/>
              <a:pathLst>
                <a:path w="300989" h="100964">
                  <a:moveTo>
                    <a:pt x="217169" y="58674"/>
                  </a:moveTo>
                  <a:lnTo>
                    <a:pt x="217169" y="41910"/>
                  </a:lnTo>
                  <a:lnTo>
                    <a:pt x="0" y="41910"/>
                  </a:lnTo>
                  <a:lnTo>
                    <a:pt x="0" y="58674"/>
                  </a:lnTo>
                  <a:lnTo>
                    <a:pt x="217169" y="58674"/>
                  </a:lnTo>
                  <a:close/>
                </a:path>
                <a:path w="300989" h="100964">
                  <a:moveTo>
                    <a:pt x="300989" y="50292"/>
                  </a:moveTo>
                  <a:lnTo>
                    <a:pt x="200406" y="0"/>
                  </a:lnTo>
                  <a:lnTo>
                    <a:pt x="200406" y="41910"/>
                  </a:lnTo>
                  <a:lnTo>
                    <a:pt x="217169" y="41910"/>
                  </a:lnTo>
                  <a:lnTo>
                    <a:pt x="217169" y="92201"/>
                  </a:lnTo>
                  <a:lnTo>
                    <a:pt x="300989" y="50292"/>
                  </a:lnTo>
                  <a:close/>
                </a:path>
                <a:path w="300989" h="100964">
                  <a:moveTo>
                    <a:pt x="217169" y="92201"/>
                  </a:moveTo>
                  <a:lnTo>
                    <a:pt x="217169" y="58674"/>
                  </a:lnTo>
                  <a:lnTo>
                    <a:pt x="200406" y="58674"/>
                  </a:lnTo>
                  <a:lnTo>
                    <a:pt x="200406" y="100583"/>
                  </a:lnTo>
                  <a:lnTo>
                    <a:pt x="217169" y="922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7940" y="1419225"/>
              <a:ext cx="546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ru-RU" sz="2000" baseline="-25000" dirty="0" smtClean="0">
                  <a:latin typeface="Times New Roman" pitchFamily="18" charset="0"/>
                  <a:cs typeface="Times New Roman" pitchFamily="18" charset="0"/>
                </a:rPr>
                <a:t>изм</a:t>
              </a:r>
              <a:endParaRPr lang="ru-RU" baseline="-25000" dirty="0"/>
            </a:p>
          </p:txBody>
        </p:sp>
      </p:grpSp>
      <p:grpSp>
        <p:nvGrpSpPr>
          <p:cNvPr id="5" name="Группа 497"/>
          <p:cNvGrpSpPr/>
          <p:nvPr/>
        </p:nvGrpSpPr>
        <p:grpSpPr>
          <a:xfrm>
            <a:off x="7023100" y="1495425"/>
            <a:ext cx="3594100" cy="2819400"/>
            <a:chOff x="7023100" y="1343025"/>
            <a:chExt cx="3594100" cy="2819400"/>
          </a:xfrm>
        </p:grpSpPr>
        <p:sp>
          <p:nvSpPr>
            <p:cNvPr id="207" name="Прямоугольник 206"/>
            <p:cNvSpPr/>
            <p:nvPr/>
          </p:nvSpPr>
          <p:spPr>
            <a:xfrm>
              <a:off x="7023100" y="1343025"/>
              <a:ext cx="3594100" cy="2819400"/>
            </a:xfrm>
            <a:prstGeom prst="rect">
              <a:avLst/>
            </a:prstGeom>
            <a:solidFill>
              <a:srgbClr val="E3DE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6" name="Группа 352"/>
            <p:cNvGrpSpPr/>
            <p:nvPr/>
          </p:nvGrpSpPr>
          <p:grpSpPr>
            <a:xfrm>
              <a:off x="7102756" y="1343025"/>
              <a:ext cx="3349344" cy="2807732"/>
              <a:chOff x="1003300" y="3933825"/>
              <a:chExt cx="3349344" cy="2807732"/>
            </a:xfrm>
          </p:grpSpPr>
          <p:sp>
            <p:nvSpPr>
              <p:cNvPr id="354" name="object 26"/>
              <p:cNvSpPr txBox="1"/>
              <p:nvPr/>
            </p:nvSpPr>
            <p:spPr>
              <a:xfrm>
                <a:off x="1003300" y="4010025"/>
                <a:ext cx="297048" cy="291746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114"/>
                  </a:spcBef>
                </a:pPr>
                <a:r>
                  <a:rPr i="1" dirty="0">
                    <a:latin typeface="Times New Roman"/>
                    <a:cs typeface="Times New Roman"/>
                  </a:rPr>
                  <a:t>U</a:t>
                </a:r>
                <a:r>
                  <a:rPr spc="7" baseline="-9803" dirty="0">
                    <a:latin typeface="Times New Roman"/>
                    <a:cs typeface="Times New Roman"/>
                  </a:rPr>
                  <a:t>с</a:t>
                </a:r>
                <a:endParaRPr baseline="-9803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55" name="object 27"/>
              <p:cNvSpPr txBox="1"/>
              <p:nvPr/>
            </p:nvSpPr>
            <p:spPr>
              <a:xfrm>
                <a:off x="3032645" y="3933825"/>
                <a:ext cx="790055" cy="322523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114"/>
                  </a:spcBef>
                </a:pPr>
                <a:r>
                  <a:rPr sz="2000" i="1" dirty="0" smtClean="0">
                    <a:latin typeface="Times New Roman"/>
                    <a:cs typeface="Times New Roman"/>
                  </a:rPr>
                  <a:t>U</a:t>
                </a:r>
                <a:r>
                  <a:rPr lang="ru-RU" sz="2000" baseline="-25000" dirty="0" smtClean="0">
                    <a:latin typeface="Times New Roman"/>
                    <a:cs typeface="Times New Roman"/>
                  </a:rPr>
                  <a:t>макс</a:t>
                </a:r>
                <a:endParaRPr sz="2000" baseline="-250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56" name="object 28"/>
              <p:cNvSpPr txBox="1"/>
              <p:nvPr/>
            </p:nvSpPr>
            <p:spPr>
              <a:xfrm>
                <a:off x="2222500" y="4416526"/>
                <a:ext cx="424814" cy="291746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114"/>
                  </a:spcBef>
                </a:pPr>
                <a:r>
                  <a:rPr spc="0" dirty="0">
                    <a:latin typeface="Symbol"/>
                    <a:cs typeface="Symbol"/>
                  </a:rPr>
                  <a:t></a:t>
                </a:r>
                <a:r>
                  <a:rPr spc="-80" dirty="0">
                    <a:latin typeface="Times New Roman"/>
                    <a:cs typeface="Times New Roman"/>
                  </a:rPr>
                  <a:t> </a:t>
                </a:r>
                <a:r>
                  <a:rPr i="1" spc="5" dirty="0">
                    <a:latin typeface="Times New Roman"/>
                    <a:cs typeface="Times New Roman"/>
                  </a:rPr>
                  <a:t>U</a:t>
                </a:r>
                <a:endParaRPr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57" name="object 29"/>
              <p:cNvSpPr txBox="1"/>
              <p:nvPr/>
            </p:nvSpPr>
            <p:spPr>
              <a:xfrm>
                <a:off x="2952622" y="5305425"/>
                <a:ext cx="336677" cy="291746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114"/>
                  </a:spcBef>
                </a:pPr>
                <a:r>
                  <a:rPr lang="ru-RU" dirty="0" smtClean="0">
                    <a:latin typeface="Symbol"/>
                    <a:cs typeface="Symbol"/>
                    <a:sym typeface="Symbol"/>
                  </a:rPr>
                  <a:t></a:t>
                </a:r>
                <a:r>
                  <a:rPr i="1" dirty="0" smtClean="0">
                    <a:latin typeface="Times New Roman"/>
                    <a:cs typeface="Times New Roman"/>
                  </a:rPr>
                  <a:t>f</a:t>
                </a:r>
                <a:endParaRPr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58" name="object 30"/>
              <p:cNvSpPr txBox="1"/>
              <p:nvPr/>
            </p:nvSpPr>
            <p:spPr>
              <a:xfrm>
                <a:off x="1308100" y="6296025"/>
                <a:ext cx="96520" cy="291746"/>
              </a:xfrm>
              <a:prstGeom prst="rect">
                <a:avLst/>
              </a:prstGeom>
            </p:spPr>
            <p:txBody>
              <a:bodyPr vert="horz" wrap="square" lIns="0" tIns="14604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114"/>
                  </a:spcBef>
                </a:pPr>
                <a:r>
                  <a:rPr spc="0" dirty="0">
                    <a:latin typeface="Times New Roman"/>
                    <a:cs typeface="Times New Roman"/>
                  </a:rPr>
                  <a:t>0</a:t>
                </a:r>
                <a:endParaRPr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59" name="object 32"/>
              <p:cNvSpPr/>
              <p:nvPr/>
            </p:nvSpPr>
            <p:spPr>
              <a:xfrm>
                <a:off x="1466735" y="4056126"/>
                <a:ext cx="83185" cy="2382520"/>
              </a:xfrm>
              <a:custGeom>
                <a:avLst/>
                <a:gdLst/>
                <a:ahLst/>
                <a:cxnLst/>
                <a:rect l="l" t="t" r="r" b="b"/>
                <a:pathLst>
                  <a:path w="83184" h="2382520">
                    <a:moveTo>
                      <a:pt x="83058" y="83819"/>
                    </a:moveTo>
                    <a:lnTo>
                      <a:pt x="41148" y="0"/>
                    </a:lnTo>
                    <a:lnTo>
                      <a:pt x="0" y="83819"/>
                    </a:lnTo>
                    <a:lnTo>
                      <a:pt x="34290" y="83819"/>
                    </a:lnTo>
                    <a:lnTo>
                      <a:pt x="34290" y="70104"/>
                    </a:lnTo>
                    <a:lnTo>
                      <a:pt x="48768" y="70104"/>
                    </a:lnTo>
                    <a:lnTo>
                      <a:pt x="48768" y="83819"/>
                    </a:lnTo>
                    <a:lnTo>
                      <a:pt x="83058" y="83819"/>
                    </a:lnTo>
                    <a:close/>
                  </a:path>
                  <a:path w="83184" h="2382520">
                    <a:moveTo>
                      <a:pt x="48768" y="83819"/>
                    </a:moveTo>
                    <a:lnTo>
                      <a:pt x="48768" y="70104"/>
                    </a:lnTo>
                    <a:lnTo>
                      <a:pt x="34290" y="70104"/>
                    </a:lnTo>
                    <a:lnTo>
                      <a:pt x="34290" y="83819"/>
                    </a:lnTo>
                    <a:lnTo>
                      <a:pt x="48768" y="83819"/>
                    </a:lnTo>
                    <a:close/>
                  </a:path>
                  <a:path w="83184" h="2382520">
                    <a:moveTo>
                      <a:pt x="48768" y="2382012"/>
                    </a:moveTo>
                    <a:lnTo>
                      <a:pt x="48768" y="83819"/>
                    </a:lnTo>
                    <a:lnTo>
                      <a:pt x="34290" y="83819"/>
                    </a:lnTo>
                    <a:lnTo>
                      <a:pt x="34290" y="2382012"/>
                    </a:lnTo>
                    <a:lnTo>
                      <a:pt x="48768" y="2382012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360" name="object 34"/>
              <p:cNvSpPr/>
              <p:nvPr/>
            </p:nvSpPr>
            <p:spPr>
              <a:xfrm>
                <a:off x="1466735" y="4056126"/>
                <a:ext cx="83185" cy="83820"/>
              </a:xfrm>
              <a:custGeom>
                <a:avLst/>
                <a:gdLst/>
                <a:ahLst/>
                <a:cxnLst/>
                <a:rect l="l" t="t" r="r" b="b"/>
                <a:pathLst>
                  <a:path w="83184" h="83820">
                    <a:moveTo>
                      <a:pt x="0" y="83819"/>
                    </a:moveTo>
                    <a:lnTo>
                      <a:pt x="41148" y="0"/>
                    </a:lnTo>
                    <a:lnTo>
                      <a:pt x="83058" y="83819"/>
                    </a:lnTo>
                    <a:lnTo>
                      <a:pt x="0" y="83819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361" name="object 35"/>
              <p:cNvSpPr/>
              <p:nvPr/>
            </p:nvSpPr>
            <p:spPr>
              <a:xfrm>
                <a:off x="1508644" y="6372225"/>
                <a:ext cx="2844000" cy="107823"/>
              </a:xfrm>
              <a:custGeom>
                <a:avLst/>
                <a:gdLst/>
                <a:ahLst/>
                <a:cxnLst/>
                <a:rect l="l" t="t" r="r" b="b"/>
                <a:pathLst>
                  <a:path w="3621404" h="83820">
                    <a:moveTo>
                      <a:pt x="3551682" y="48768"/>
                    </a:moveTo>
                    <a:lnTo>
                      <a:pt x="3551682" y="35052"/>
                    </a:lnTo>
                    <a:lnTo>
                      <a:pt x="0" y="35052"/>
                    </a:lnTo>
                    <a:lnTo>
                      <a:pt x="0" y="48768"/>
                    </a:lnTo>
                    <a:lnTo>
                      <a:pt x="3551682" y="48768"/>
                    </a:lnTo>
                    <a:close/>
                  </a:path>
                  <a:path w="3621404" h="83820">
                    <a:moveTo>
                      <a:pt x="3621024" y="41910"/>
                    </a:moveTo>
                    <a:lnTo>
                      <a:pt x="3537965" y="0"/>
                    </a:lnTo>
                    <a:lnTo>
                      <a:pt x="3537965" y="35052"/>
                    </a:lnTo>
                    <a:lnTo>
                      <a:pt x="3551682" y="35052"/>
                    </a:lnTo>
                    <a:lnTo>
                      <a:pt x="3551682" y="76899"/>
                    </a:lnTo>
                    <a:lnTo>
                      <a:pt x="3621024" y="41910"/>
                    </a:lnTo>
                    <a:close/>
                  </a:path>
                  <a:path w="3621404" h="83820">
                    <a:moveTo>
                      <a:pt x="3551682" y="76899"/>
                    </a:moveTo>
                    <a:lnTo>
                      <a:pt x="3551682" y="48768"/>
                    </a:lnTo>
                    <a:lnTo>
                      <a:pt x="3537965" y="48768"/>
                    </a:lnTo>
                    <a:lnTo>
                      <a:pt x="3537965" y="83820"/>
                    </a:lnTo>
                    <a:lnTo>
                      <a:pt x="3551682" y="76899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62" name="object 39"/>
              <p:cNvSpPr/>
              <p:nvPr/>
            </p:nvSpPr>
            <p:spPr>
              <a:xfrm>
                <a:off x="149416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6" y="13715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3716"/>
                    </a:lnTo>
                    <a:lnTo>
                      <a:pt x="55626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63" name="object 40"/>
              <p:cNvSpPr/>
              <p:nvPr/>
            </p:nvSpPr>
            <p:spPr>
              <a:xfrm>
                <a:off x="1591703" y="4299965"/>
                <a:ext cx="5524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3970">
                    <a:moveTo>
                      <a:pt x="54863" y="13715"/>
                    </a:moveTo>
                    <a:lnTo>
                      <a:pt x="54863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4863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64" name="object 41"/>
              <p:cNvSpPr/>
              <p:nvPr/>
            </p:nvSpPr>
            <p:spPr>
              <a:xfrm>
                <a:off x="168847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65" name="object 42"/>
              <p:cNvSpPr/>
              <p:nvPr/>
            </p:nvSpPr>
            <p:spPr>
              <a:xfrm>
                <a:off x="1786013" y="4299965"/>
                <a:ext cx="5524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3970">
                    <a:moveTo>
                      <a:pt x="54864" y="13715"/>
                    </a:moveTo>
                    <a:lnTo>
                      <a:pt x="54864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4864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66" name="object 43"/>
              <p:cNvSpPr/>
              <p:nvPr/>
            </p:nvSpPr>
            <p:spPr>
              <a:xfrm>
                <a:off x="188278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6" y="13715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6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67" name="object 44"/>
              <p:cNvSpPr/>
              <p:nvPr/>
            </p:nvSpPr>
            <p:spPr>
              <a:xfrm>
                <a:off x="197956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6" y="13715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6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68" name="object 45"/>
              <p:cNvSpPr/>
              <p:nvPr/>
            </p:nvSpPr>
            <p:spPr>
              <a:xfrm>
                <a:off x="207709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69" name="object 46"/>
              <p:cNvSpPr/>
              <p:nvPr/>
            </p:nvSpPr>
            <p:spPr>
              <a:xfrm>
                <a:off x="217387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0" name="object 47"/>
              <p:cNvSpPr/>
              <p:nvPr/>
            </p:nvSpPr>
            <p:spPr>
              <a:xfrm>
                <a:off x="227140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6" y="13715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6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1" name="object 48"/>
              <p:cNvSpPr/>
              <p:nvPr/>
            </p:nvSpPr>
            <p:spPr>
              <a:xfrm>
                <a:off x="236818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2" name="object 49"/>
              <p:cNvSpPr/>
              <p:nvPr/>
            </p:nvSpPr>
            <p:spPr>
              <a:xfrm>
                <a:off x="246571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3" name="object 50"/>
              <p:cNvSpPr/>
              <p:nvPr/>
            </p:nvSpPr>
            <p:spPr>
              <a:xfrm>
                <a:off x="256249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4" name="object 51"/>
              <p:cNvSpPr/>
              <p:nvPr/>
            </p:nvSpPr>
            <p:spPr>
              <a:xfrm>
                <a:off x="2660027" y="4299965"/>
                <a:ext cx="5524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3970">
                    <a:moveTo>
                      <a:pt x="54863" y="13715"/>
                    </a:moveTo>
                    <a:lnTo>
                      <a:pt x="54863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4863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5" name="object 52"/>
              <p:cNvSpPr/>
              <p:nvPr/>
            </p:nvSpPr>
            <p:spPr>
              <a:xfrm>
                <a:off x="275680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6" name="object 53"/>
              <p:cNvSpPr/>
              <p:nvPr/>
            </p:nvSpPr>
            <p:spPr>
              <a:xfrm>
                <a:off x="2854337" y="4299965"/>
                <a:ext cx="5524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3970">
                    <a:moveTo>
                      <a:pt x="54863" y="13715"/>
                    </a:moveTo>
                    <a:lnTo>
                      <a:pt x="54863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4863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7" name="object 54"/>
              <p:cNvSpPr/>
              <p:nvPr/>
            </p:nvSpPr>
            <p:spPr>
              <a:xfrm>
                <a:off x="295111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8" name="object 55"/>
              <p:cNvSpPr/>
              <p:nvPr/>
            </p:nvSpPr>
            <p:spPr>
              <a:xfrm>
                <a:off x="3047885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79" name="object 56"/>
              <p:cNvSpPr/>
              <p:nvPr/>
            </p:nvSpPr>
            <p:spPr>
              <a:xfrm>
                <a:off x="314542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55625" y="13715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55625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0" name="object 57"/>
              <p:cNvSpPr/>
              <p:nvPr/>
            </p:nvSpPr>
            <p:spPr>
              <a:xfrm>
                <a:off x="3242195" y="4299965"/>
                <a:ext cx="1460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70">
                    <a:moveTo>
                      <a:pt x="14477" y="1371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13715"/>
                    </a:lnTo>
                    <a:lnTo>
                      <a:pt x="14477" y="1371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1" name="object 58"/>
              <p:cNvSpPr/>
              <p:nvPr/>
            </p:nvSpPr>
            <p:spPr>
              <a:xfrm>
                <a:off x="1494167" y="4299140"/>
                <a:ext cx="56515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56515" h="15875">
                    <a:moveTo>
                      <a:pt x="0" y="15367"/>
                    </a:moveTo>
                    <a:lnTo>
                      <a:pt x="56451" y="15367"/>
                    </a:lnTo>
                    <a:lnTo>
                      <a:pt x="56451" y="0"/>
                    </a:lnTo>
                    <a:lnTo>
                      <a:pt x="0" y="0"/>
                    </a:lnTo>
                    <a:lnTo>
                      <a:pt x="0" y="1536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2" name="object 59"/>
              <p:cNvSpPr/>
              <p:nvPr/>
            </p:nvSpPr>
            <p:spPr>
              <a:xfrm>
                <a:off x="1591703" y="4299965"/>
                <a:ext cx="5524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4863" y="0"/>
                    </a:lnTo>
                    <a:lnTo>
                      <a:pt x="54863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3" name="object 60"/>
              <p:cNvSpPr/>
              <p:nvPr/>
            </p:nvSpPr>
            <p:spPr>
              <a:xfrm>
                <a:off x="168847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4" name="object 61"/>
              <p:cNvSpPr/>
              <p:nvPr/>
            </p:nvSpPr>
            <p:spPr>
              <a:xfrm>
                <a:off x="1786013" y="4299965"/>
                <a:ext cx="5524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4864" y="0"/>
                    </a:lnTo>
                    <a:lnTo>
                      <a:pt x="54864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5" name="object 62"/>
              <p:cNvSpPr/>
              <p:nvPr/>
            </p:nvSpPr>
            <p:spPr>
              <a:xfrm>
                <a:off x="188278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6" y="0"/>
                    </a:lnTo>
                    <a:lnTo>
                      <a:pt x="55626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6" name="object 63"/>
              <p:cNvSpPr/>
              <p:nvPr/>
            </p:nvSpPr>
            <p:spPr>
              <a:xfrm>
                <a:off x="197956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6" y="0"/>
                    </a:lnTo>
                    <a:lnTo>
                      <a:pt x="55626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7" name="object 64"/>
              <p:cNvSpPr/>
              <p:nvPr/>
            </p:nvSpPr>
            <p:spPr>
              <a:xfrm>
                <a:off x="207709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8" name="object 65"/>
              <p:cNvSpPr/>
              <p:nvPr/>
            </p:nvSpPr>
            <p:spPr>
              <a:xfrm>
                <a:off x="217387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89" name="object 66"/>
              <p:cNvSpPr/>
              <p:nvPr/>
            </p:nvSpPr>
            <p:spPr>
              <a:xfrm>
                <a:off x="227140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6" y="0"/>
                    </a:lnTo>
                    <a:lnTo>
                      <a:pt x="55626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0" name="object 67"/>
              <p:cNvSpPr/>
              <p:nvPr/>
            </p:nvSpPr>
            <p:spPr>
              <a:xfrm>
                <a:off x="236818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1" name="object 68"/>
              <p:cNvSpPr/>
              <p:nvPr/>
            </p:nvSpPr>
            <p:spPr>
              <a:xfrm>
                <a:off x="2465717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2" name="object 69"/>
              <p:cNvSpPr/>
              <p:nvPr/>
            </p:nvSpPr>
            <p:spPr>
              <a:xfrm>
                <a:off x="256249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3" name="object 70"/>
              <p:cNvSpPr/>
              <p:nvPr/>
            </p:nvSpPr>
            <p:spPr>
              <a:xfrm>
                <a:off x="2660027" y="4299965"/>
                <a:ext cx="5524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4863" y="0"/>
                    </a:lnTo>
                    <a:lnTo>
                      <a:pt x="54863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4" name="object 71"/>
              <p:cNvSpPr/>
              <p:nvPr/>
            </p:nvSpPr>
            <p:spPr>
              <a:xfrm>
                <a:off x="275680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5" name="object 72"/>
              <p:cNvSpPr/>
              <p:nvPr/>
            </p:nvSpPr>
            <p:spPr>
              <a:xfrm>
                <a:off x="2854337" y="4299965"/>
                <a:ext cx="5524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4863" y="0"/>
                    </a:lnTo>
                    <a:lnTo>
                      <a:pt x="54863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6" name="object 73"/>
              <p:cNvSpPr/>
              <p:nvPr/>
            </p:nvSpPr>
            <p:spPr>
              <a:xfrm>
                <a:off x="295111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7" name="object 74"/>
              <p:cNvSpPr/>
              <p:nvPr/>
            </p:nvSpPr>
            <p:spPr>
              <a:xfrm>
                <a:off x="3047885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8" name="object 75"/>
              <p:cNvSpPr/>
              <p:nvPr/>
            </p:nvSpPr>
            <p:spPr>
              <a:xfrm>
                <a:off x="3145421" y="4299965"/>
                <a:ext cx="55880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399" name="object 76"/>
              <p:cNvSpPr/>
              <p:nvPr/>
            </p:nvSpPr>
            <p:spPr>
              <a:xfrm>
                <a:off x="3242195" y="4299965"/>
                <a:ext cx="14604" cy="1397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13970">
                    <a:moveTo>
                      <a:pt x="0" y="13715"/>
                    </a:moveTo>
                    <a:lnTo>
                      <a:pt x="0" y="0"/>
                    </a:lnTo>
                    <a:lnTo>
                      <a:pt x="14477" y="0"/>
                    </a:lnTo>
                    <a:lnTo>
                      <a:pt x="14477" y="13715"/>
                    </a:lnTo>
                    <a:lnTo>
                      <a:pt x="0" y="13715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0" name="object 77"/>
              <p:cNvSpPr/>
              <p:nvPr/>
            </p:nvSpPr>
            <p:spPr>
              <a:xfrm>
                <a:off x="150788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6" y="14477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4478"/>
                    </a:lnTo>
                    <a:lnTo>
                      <a:pt x="55626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1" name="object 78"/>
              <p:cNvSpPr/>
              <p:nvPr/>
            </p:nvSpPr>
            <p:spPr>
              <a:xfrm>
                <a:off x="1605419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2" name="object 79"/>
              <p:cNvSpPr/>
              <p:nvPr/>
            </p:nvSpPr>
            <p:spPr>
              <a:xfrm>
                <a:off x="170219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3" name="object 80"/>
              <p:cNvSpPr/>
              <p:nvPr/>
            </p:nvSpPr>
            <p:spPr>
              <a:xfrm>
                <a:off x="1799729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6" y="14477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6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4" name="object 81"/>
              <p:cNvSpPr/>
              <p:nvPr/>
            </p:nvSpPr>
            <p:spPr>
              <a:xfrm>
                <a:off x="189650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6" y="14477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6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5" name="object 82"/>
              <p:cNvSpPr/>
              <p:nvPr/>
            </p:nvSpPr>
            <p:spPr>
              <a:xfrm>
                <a:off x="1994039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6" y="14477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6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6" name="object 83"/>
              <p:cNvSpPr/>
              <p:nvPr/>
            </p:nvSpPr>
            <p:spPr>
              <a:xfrm>
                <a:off x="209081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7" name="object 84"/>
              <p:cNvSpPr/>
              <p:nvPr/>
            </p:nvSpPr>
            <p:spPr>
              <a:xfrm>
                <a:off x="2188349" y="4801361"/>
                <a:ext cx="55244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4604">
                    <a:moveTo>
                      <a:pt x="54863" y="14477"/>
                    </a:moveTo>
                    <a:lnTo>
                      <a:pt x="54863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4863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8" name="object 85"/>
              <p:cNvSpPr/>
              <p:nvPr/>
            </p:nvSpPr>
            <p:spPr>
              <a:xfrm>
                <a:off x="228512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09" name="object 86"/>
              <p:cNvSpPr/>
              <p:nvPr/>
            </p:nvSpPr>
            <p:spPr>
              <a:xfrm>
                <a:off x="238189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0" name="object 87"/>
              <p:cNvSpPr/>
              <p:nvPr/>
            </p:nvSpPr>
            <p:spPr>
              <a:xfrm>
                <a:off x="247943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1" name="object 88"/>
              <p:cNvSpPr/>
              <p:nvPr/>
            </p:nvSpPr>
            <p:spPr>
              <a:xfrm>
                <a:off x="257620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2" name="object 89"/>
              <p:cNvSpPr/>
              <p:nvPr/>
            </p:nvSpPr>
            <p:spPr>
              <a:xfrm>
                <a:off x="267374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6" y="14477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6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3" name="object 90"/>
              <p:cNvSpPr/>
              <p:nvPr/>
            </p:nvSpPr>
            <p:spPr>
              <a:xfrm>
                <a:off x="277051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6" y="14477"/>
                    </a:moveTo>
                    <a:lnTo>
                      <a:pt x="55626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6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4" name="object 91"/>
              <p:cNvSpPr/>
              <p:nvPr/>
            </p:nvSpPr>
            <p:spPr>
              <a:xfrm>
                <a:off x="286805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5" name="object 92"/>
              <p:cNvSpPr/>
              <p:nvPr/>
            </p:nvSpPr>
            <p:spPr>
              <a:xfrm>
                <a:off x="296482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6" name="object 93"/>
              <p:cNvSpPr/>
              <p:nvPr/>
            </p:nvSpPr>
            <p:spPr>
              <a:xfrm>
                <a:off x="306236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7" name="object 94"/>
              <p:cNvSpPr/>
              <p:nvPr/>
            </p:nvSpPr>
            <p:spPr>
              <a:xfrm>
                <a:off x="315913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55625" y="14477"/>
                    </a:moveTo>
                    <a:lnTo>
                      <a:pt x="55625" y="0"/>
                    </a:lnTo>
                    <a:lnTo>
                      <a:pt x="0" y="0"/>
                    </a:lnTo>
                    <a:lnTo>
                      <a:pt x="0" y="14477"/>
                    </a:lnTo>
                    <a:lnTo>
                      <a:pt x="55625" y="1447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8" name="object 95"/>
              <p:cNvSpPr/>
              <p:nvPr/>
            </p:nvSpPr>
            <p:spPr>
              <a:xfrm>
                <a:off x="150788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8"/>
                    </a:moveTo>
                    <a:lnTo>
                      <a:pt x="0" y="0"/>
                    </a:lnTo>
                    <a:lnTo>
                      <a:pt x="55626" y="0"/>
                    </a:lnTo>
                    <a:lnTo>
                      <a:pt x="55626" y="14477"/>
                    </a:lnTo>
                    <a:lnTo>
                      <a:pt x="0" y="14478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19" name="object 96"/>
              <p:cNvSpPr/>
              <p:nvPr/>
            </p:nvSpPr>
            <p:spPr>
              <a:xfrm>
                <a:off x="1605419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0" name="object 97"/>
              <p:cNvSpPr/>
              <p:nvPr/>
            </p:nvSpPr>
            <p:spPr>
              <a:xfrm>
                <a:off x="170219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1" name="object 98"/>
              <p:cNvSpPr/>
              <p:nvPr/>
            </p:nvSpPr>
            <p:spPr>
              <a:xfrm>
                <a:off x="1799729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6" y="0"/>
                    </a:lnTo>
                    <a:lnTo>
                      <a:pt x="55626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2" name="object 99"/>
              <p:cNvSpPr/>
              <p:nvPr/>
            </p:nvSpPr>
            <p:spPr>
              <a:xfrm>
                <a:off x="189650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6" y="0"/>
                    </a:lnTo>
                    <a:lnTo>
                      <a:pt x="55626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3" name="object 100"/>
              <p:cNvSpPr/>
              <p:nvPr/>
            </p:nvSpPr>
            <p:spPr>
              <a:xfrm>
                <a:off x="1994039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6" y="0"/>
                    </a:lnTo>
                    <a:lnTo>
                      <a:pt x="55626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4" name="object 101"/>
              <p:cNvSpPr/>
              <p:nvPr/>
            </p:nvSpPr>
            <p:spPr>
              <a:xfrm>
                <a:off x="209081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5" name="object 102"/>
              <p:cNvSpPr/>
              <p:nvPr/>
            </p:nvSpPr>
            <p:spPr>
              <a:xfrm>
                <a:off x="2188349" y="4801361"/>
                <a:ext cx="55244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244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4863" y="0"/>
                    </a:lnTo>
                    <a:lnTo>
                      <a:pt x="54863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6" name="object 103"/>
              <p:cNvSpPr/>
              <p:nvPr/>
            </p:nvSpPr>
            <p:spPr>
              <a:xfrm>
                <a:off x="228512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7" name="object 104"/>
              <p:cNvSpPr/>
              <p:nvPr/>
            </p:nvSpPr>
            <p:spPr>
              <a:xfrm>
                <a:off x="238189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8" name="object 105"/>
              <p:cNvSpPr/>
              <p:nvPr/>
            </p:nvSpPr>
            <p:spPr>
              <a:xfrm>
                <a:off x="247943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29" name="object 106"/>
              <p:cNvSpPr/>
              <p:nvPr/>
            </p:nvSpPr>
            <p:spPr>
              <a:xfrm>
                <a:off x="257620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0" name="object 107"/>
              <p:cNvSpPr/>
              <p:nvPr/>
            </p:nvSpPr>
            <p:spPr>
              <a:xfrm>
                <a:off x="267374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6" y="0"/>
                    </a:lnTo>
                    <a:lnTo>
                      <a:pt x="55626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1" name="object 108"/>
              <p:cNvSpPr/>
              <p:nvPr/>
            </p:nvSpPr>
            <p:spPr>
              <a:xfrm>
                <a:off x="277051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6" y="0"/>
                    </a:lnTo>
                    <a:lnTo>
                      <a:pt x="55626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2" name="object 109"/>
              <p:cNvSpPr/>
              <p:nvPr/>
            </p:nvSpPr>
            <p:spPr>
              <a:xfrm>
                <a:off x="286805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3" name="object 110"/>
              <p:cNvSpPr/>
              <p:nvPr/>
            </p:nvSpPr>
            <p:spPr>
              <a:xfrm>
                <a:off x="296482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4" name="object 111"/>
              <p:cNvSpPr/>
              <p:nvPr/>
            </p:nvSpPr>
            <p:spPr>
              <a:xfrm>
                <a:off x="3062363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5" name="object 112"/>
              <p:cNvSpPr/>
              <p:nvPr/>
            </p:nvSpPr>
            <p:spPr>
              <a:xfrm>
                <a:off x="3159137" y="4801361"/>
                <a:ext cx="55880" cy="14604"/>
              </a:xfrm>
              <a:custGeom>
                <a:avLst/>
                <a:gdLst/>
                <a:ahLst/>
                <a:cxnLst/>
                <a:rect l="l" t="t" r="r" b="b"/>
                <a:pathLst>
                  <a:path w="55880" h="14604">
                    <a:moveTo>
                      <a:pt x="0" y="14477"/>
                    </a:moveTo>
                    <a:lnTo>
                      <a:pt x="0" y="0"/>
                    </a:lnTo>
                    <a:lnTo>
                      <a:pt x="55625" y="0"/>
                    </a:lnTo>
                    <a:lnTo>
                      <a:pt x="55625" y="14477"/>
                    </a:lnTo>
                    <a:lnTo>
                      <a:pt x="0" y="1447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6" name="object 113"/>
              <p:cNvSpPr/>
              <p:nvPr/>
            </p:nvSpPr>
            <p:spPr>
              <a:xfrm>
                <a:off x="3249053" y="4306823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7" name="object 114"/>
              <p:cNvSpPr/>
              <p:nvPr/>
            </p:nvSpPr>
            <p:spPr>
              <a:xfrm>
                <a:off x="3249053" y="4404359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8" name="object 115"/>
              <p:cNvSpPr/>
              <p:nvPr/>
            </p:nvSpPr>
            <p:spPr>
              <a:xfrm>
                <a:off x="3249053" y="4501896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39" name="object 116"/>
              <p:cNvSpPr/>
              <p:nvPr/>
            </p:nvSpPr>
            <p:spPr>
              <a:xfrm>
                <a:off x="3249053" y="4599432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0" name="object 117"/>
              <p:cNvSpPr/>
              <p:nvPr/>
            </p:nvSpPr>
            <p:spPr>
              <a:xfrm>
                <a:off x="3249053" y="4696967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1" name="object 118"/>
              <p:cNvSpPr/>
              <p:nvPr/>
            </p:nvSpPr>
            <p:spPr>
              <a:xfrm>
                <a:off x="3249053" y="4794503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2" name="object 119"/>
              <p:cNvSpPr/>
              <p:nvPr/>
            </p:nvSpPr>
            <p:spPr>
              <a:xfrm>
                <a:off x="3249053" y="4892040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3" name="object 120"/>
              <p:cNvSpPr/>
              <p:nvPr/>
            </p:nvSpPr>
            <p:spPr>
              <a:xfrm>
                <a:off x="3249053" y="4989576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4" name="object 121"/>
              <p:cNvSpPr/>
              <p:nvPr/>
            </p:nvSpPr>
            <p:spPr>
              <a:xfrm>
                <a:off x="3249053" y="5087111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5" name="object 122"/>
              <p:cNvSpPr/>
              <p:nvPr/>
            </p:nvSpPr>
            <p:spPr>
              <a:xfrm>
                <a:off x="3249053" y="5184647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6" name="object 123"/>
              <p:cNvSpPr/>
              <p:nvPr/>
            </p:nvSpPr>
            <p:spPr>
              <a:xfrm>
                <a:off x="3249053" y="5282184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7" name="object 124"/>
              <p:cNvSpPr/>
              <p:nvPr/>
            </p:nvSpPr>
            <p:spPr>
              <a:xfrm>
                <a:off x="3249053" y="5379720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8" name="object 125"/>
              <p:cNvSpPr/>
              <p:nvPr/>
            </p:nvSpPr>
            <p:spPr>
              <a:xfrm>
                <a:off x="3249053" y="5477255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49" name="object 126"/>
              <p:cNvSpPr/>
              <p:nvPr/>
            </p:nvSpPr>
            <p:spPr>
              <a:xfrm>
                <a:off x="3249053" y="5574791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0" name="object 127"/>
              <p:cNvSpPr/>
              <p:nvPr/>
            </p:nvSpPr>
            <p:spPr>
              <a:xfrm>
                <a:off x="3249053" y="5672328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1" name="object 128"/>
              <p:cNvSpPr/>
              <p:nvPr/>
            </p:nvSpPr>
            <p:spPr>
              <a:xfrm>
                <a:off x="3249053" y="5769864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2" name="object 129"/>
              <p:cNvSpPr/>
              <p:nvPr/>
            </p:nvSpPr>
            <p:spPr>
              <a:xfrm>
                <a:off x="3249053" y="5867400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3" name="object 130"/>
              <p:cNvSpPr/>
              <p:nvPr/>
            </p:nvSpPr>
            <p:spPr>
              <a:xfrm>
                <a:off x="3249053" y="5964935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4" name="object 131"/>
              <p:cNvSpPr/>
              <p:nvPr/>
            </p:nvSpPr>
            <p:spPr>
              <a:xfrm>
                <a:off x="3249053" y="6062471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5" name="object 132"/>
              <p:cNvSpPr/>
              <p:nvPr/>
            </p:nvSpPr>
            <p:spPr>
              <a:xfrm>
                <a:off x="3249053" y="6160008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6" name="object 133"/>
              <p:cNvSpPr/>
              <p:nvPr/>
            </p:nvSpPr>
            <p:spPr>
              <a:xfrm>
                <a:off x="3249053" y="6257544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5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5"/>
                    </a:lnTo>
                    <a:lnTo>
                      <a:pt x="14477" y="55625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7" name="object 134"/>
              <p:cNvSpPr/>
              <p:nvPr/>
            </p:nvSpPr>
            <p:spPr>
              <a:xfrm>
                <a:off x="3249053" y="6355079"/>
                <a:ext cx="14604" cy="55880"/>
              </a:xfrm>
              <a:custGeom>
                <a:avLst/>
                <a:gdLst/>
                <a:ahLst/>
                <a:cxnLst/>
                <a:rect l="l" t="t" r="r" b="b"/>
                <a:pathLst>
                  <a:path w="14604" h="55879">
                    <a:moveTo>
                      <a:pt x="14477" y="55626"/>
                    </a:moveTo>
                    <a:lnTo>
                      <a:pt x="14477" y="0"/>
                    </a:lnTo>
                    <a:lnTo>
                      <a:pt x="0" y="0"/>
                    </a:lnTo>
                    <a:lnTo>
                      <a:pt x="0" y="55626"/>
                    </a:lnTo>
                    <a:lnTo>
                      <a:pt x="14477" y="5562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8" name="object 135"/>
              <p:cNvSpPr/>
              <p:nvPr/>
            </p:nvSpPr>
            <p:spPr>
              <a:xfrm>
                <a:off x="2876435" y="4803647"/>
                <a:ext cx="10795" cy="164020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640204">
                    <a:moveTo>
                      <a:pt x="10668" y="38862"/>
                    </a:moveTo>
                    <a:lnTo>
                      <a:pt x="10668" y="2286"/>
                    </a:lnTo>
                    <a:lnTo>
                      <a:pt x="8382" y="0"/>
                    </a:lnTo>
                    <a:lnTo>
                      <a:pt x="2286" y="0"/>
                    </a:lnTo>
                    <a:lnTo>
                      <a:pt x="0" y="2286"/>
                    </a:lnTo>
                    <a:lnTo>
                      <a:pt x="0" y="38862"/>
                    </a:lnTo>
                    <a:lnTo>
                      <a:pt x="2286" y="41148"/>
                    </a:lnTo>
                    <a:lnTo>
                      <a:pt x="8382" y="41148"/>
                    </a:lnTo>
                    <a:lnTo>
                      <a:pt x="10668" y="38862"/>
                    </a:lnTo>
                    <a:close/>
                  </a:path>
                  <a:path w="10794" h="1640204">
                    <a:moveTo>
                      <a:pt x="10668" y="80772"/>
                    </a:moveTo>
                    <a:lnTo>
                      <a:pt x="10668" y="75438"/>
                    </a:lnTo>
                    <a:lnTo>
                      <a:pt x="8382" y="73152"/>
                    </a:lnTo>
                    <a:lnTo>
                      <a:pt x="2286" y="73152"/>
                    </a:lnTo>
                    <a:lnTo>
                      <a:pt x="0" y="75438"/>
                    </a:lnTo>
                    <a:lnTo>
                      <a:pt x="0" y="80772"/>
                    </a:lnTo>
                    <a:lnTo>
                      <a:pt x="2286" y="83058"/>
                    </a:lnTo>
                    <a:lnTo>
                      <a:pt x="8382" y="83058"/>
                    </a:lnTo>
                    <a:lnTo>
                      <a:pt x="10668" y="80772"/>
                    </a:lnTo>
                    <a:close/>
                  </a:path>
                  <a:path w="10794" h="1640204">
                    <a:moveTo>
                      <a:pt x="10668" y="153924"/>
                    </a:moveTo>
                    <a:lnTo>
                      <a:pt x="10668" y="116586"/>
                    </a:lnTo>
                    <a:lnTo>
                      <a:pt x="8382" y="114300"/>
                    </a:lnTo>
                    <a:lnTo>
                      <a:pt x="2286" y="114300"/>
                    </a:lnTo>
                    <a:lnTo>
                      <a:pt x="0" y="116586"/>
                    </a:lnTo>
                    <a:lnTo>
                      <a:pt x="0" y="153924"/>
                    </a:lnTo>
                    <a:lnTo>
                      <a:pt x="2286" y="156210"/>
                    </a:lnTo>
                    <a:lnTo>
                      <a:pt x="8382" y="156210"/>
                    </a:lnTo>
                    <a:lnTo>
                      <a:pt x="10668" y="153924"/>
                    </a:lnTo>
                    <a:close/>
                  </a:path>
                  <a:path w="10794" h="1640204">
                    <a:moveTo>
                      <a:pt x="10668" y="195834"/>
                    </a:moveTo>
                    <a:lnTo>
                      <a:pt x="10668" y="189738"/>
                    </a:lnTo>
                    <a:lnTo>
                      <a:pt x="8382" y="187452"/>
                    </a:lnTo>
                    <a:lnTo>
                      <a:pt x="2286" y="187452"/>
                    </a:lnTo>
                    <a:lnTo>
                      <a:pt x="0" y="189738"/>
                    </a:lnTo>
                    <a:lnTo>
                      <a:pt x="0" y="195834"/>
                    </a:lnTo>
                    <a:lnTo>
                      <a:pt x="2286" y="198120"/>
                    </a:lnTo>
                    <a:lnTo>
                      <a:pt x="8382" y="198120"/>
                    </a:lnTo>
                    <a:lnTo>
                      <a:pt x="10668" y="195834"/>
                    </a:lnTo>
                    <a:close/>
                  </a:path>
                  <a:path w="10794" h="1640204">
                    <a:moveTo>
                      <a:pt x="10668" y="268986"/>
                    </a:moveTo>
                    <a:lnTo>
                      <a:pt x="10668" y="231648"/>
                    </a:lnTo>
                    <a:lnTo>
                      <a:pt x="8382" y="229362"/>
                    </a:lnTo>
                    <a:lnTo>
                      <a:pt x="2286" y="229362"/>
                    </a:lnTo>
                    <a:lnTo>
                      <a:pt x="0" y="231648"/>
                    </a:lnTo>
                    <a:lnTo>
                      <a:pt x="0" y="268986"/>
                    </a:lnTo>
                    <a:lnTo>
                      <a:pt x="2286" y="271272"/>
                    </a:lnTo>
                    <a:lnTo>
                      <a:pt x="8382" y="271272"/>
                    </a:lnTo>
                    <a:lnTo>
                      <a:pt x="10668" y="268986"/>
                    </a:lnTo>
                    <a:close/>
                  </a:path>
                  <a:path w="10794" h="1640204">
                    <a:moveTo>
                      <a:pt x="10668" y="310896"/>
                    </a:moveTo>
                    <a:lnTo>
                      <a:pt x="10668" y="304800"/>
                    </a:lnTo>
                    <a:lnTo>
                      <a:pt x="8382" y="302514"/>
                    </a:lnTo>
                    <a:lnTo>
                      <a:pt x="2286" y="302514"/>
                    </a:lnTo>
                    <a:lnTo>
                      <a:pt x="0" y="304800"/>
                    </a:lnTo>
                    <a:lnTo>
                      <a:pt x="0" y="310896"/>
                    </a:lnTo>
                    <a:lnTo>
                      <a:pt x="2286" y="313182"/>
                    </a:lnTo>
                    <a:lnTo>
                      <a:pt x="8382" y="313182"/>
                    </a:lnTo>
                    <a:lnTo>
                      <a:pt x="10668" y="310896"/>
                    </a:lnTo>
                    <a:close/>
                  </a:path>
                  <a:path w="10794" h="1640204">
                    <a:moveTo>
                      <a:pt x="10668" y="384048"/>
                    </a:moveTo>
                    <a:lnTo>
                      <a:pt x="10668" y="346710"/>
                    </a:lnTo>
                    <a:lnTo>
                      <a:pt x="8382" y="344424"/>
                    </a:lnTo>
                    <a:lnTo>
                      <a:pt x="2286" y="344424"/>
                    </a:lnTo>
                    <a:lnTo>
                      <a:pt x="0" y="346710"/>
                    </a:lnTo>
                    <a:lnTo>
                      <a:pt x="0" y="384048"/>
                    </a:lnTo>
                    <a:lnTo>
                      <a:pt x="2286" y="386334"/>
                    </a:lnTo>
                    <a:lnTo>
                      <a:pt x="8382" y="386334"/>
                    </a:lnTo>
                    <a:lnTo>
                      <a:pt x="10668" y="384048"/>
                    </a:lnTo>
                    <a:close/>
                  </a:path>
                  <a:path w="10794" h="1640204">
                    <a:moveTo>
                      <a:pt x="10668" y="425958"/>
                    </a:moveTo>
                    <a:lnTo>
                      <a:pt x="10668" y="419862"/>
                    </a:lnTo>
                    <a:lnTo>
                      <a:pt x="8382" y="417576"/>
                    </a:lnTo>
                    <a:lnTo>
                      <a:pt x="2286" y="417576"/>
                    </a:lnTo>
                    <a:lnTo>
                      <a:pt x="0" y="419862"/>
                    </a:lnTo>
                    <a:lnTo>
                      <a:pt x="0" y="425958"/>
                    </a:lnTo>
                    <a:lnTo>
                      <a:pt x="2286" y="428244"/>
                    </a:lnTo>
                    <a:lnTo>
                      <a:pt x="8382" y="428244"/>
                    </a:lnTo>
                    <a:lnTo>
                      <a:pt x="10668" y="425958"/>
                    </a:lnTo>
                    <a:close/>
                  </a:path>
                  <a:path w="10794" h="1640204">
                    <a:moveTo>
                      <a:pt x="10668" y="499110"/>
                    </a:moveTo>
                    <a:lnTo>
                      <a:pt x="10668" y="461772"/>
                    </a:lnTo>
                    <a:lnTo>
                      <a:pt x="8382" y="459486"/>
                    </a:lnTo>
                    <a:lnTo>
                      <a:pt x="2286" y="459486"/>
                    </a:lnTo>
                    <a:lnTo>
                      <a:pt x="0" y="461772"/>
                    </a:lnTo>
                    <a:lnTo>
                      <a:pt x="0" y="499110"/>
                    </a:lnTo>
                    <a:lnTo>
                      <a:pt x="2286" y="501396"/>
                    </a:lnTo>
                    <a:lnTo>
                      <a:pt x="8382" y="501396"/>
                    </a:lnTo>
                    <a:lnTo>
                      <a:pt x="10668" y="499110"/>
                    </a:lnTo>
                    <a:close/>
                  </a:path>
                  <a:path w="10794" h="1640204">
                    <a:moveTo>
                      <a:pt x="10668" y="541020"/>
                    </a:moveTo>
                    <a:lnTo>
                      <a:pt x="10668" y="534924"/>
                    </a:lnTo>
                    <a:lnTo>
                      <a:pt x="8382" y="532638"/>
                    </a:lnTo>
                    <a:lnTo>
                      <a:pt x="2286" y="532638"/>
                    </a:lnTo>
                    <a:lnTo>
                      <a:pt x="0" y="534924"/>
                    </a:lnTo>
                    <a:lnTo>
                      <a:pt x="0" y="541020"/>
                    </a:lnTo>
                    <a:lnTo>
                      <a:pt x="2286" y="543306"/>
                    </a:lnTo>
                    <a:lnTo>
                      <a:pt x="8382" y="543306"/>
                    </a:lnTo>
                    <a:lnTo>
                      <a:pt x="10668" y="541020"/>
                    </a:lnTo>
                    <a:close/>
                  </a:path>
                  <a:path w="10794" h="1640204">
                    <a:moveTo>
                      <a:pt x="10668" y="614172"/>
                    </a:moveTo>
                    <a:lnTo>
                      <a:pt x="10668" y="576834"/>
                    </a:lnTo>
                    <a:lnTo>
                      <a:pt x="8382" y="574548"/>
                    </a:lnTo>
                    <a:lnTo>
                      <a:pt x="2286" y="574548"/>
                    </a:lnTo>
                    <a:lnTo>
                      <a:pt x="0" y="576834"/>
                    </a:lnTo>
                    <a:lnTo>
                      <a:pt x="0" y="614172"/>
                    </a:lnTo>
                    <a:lnTo>
                      <a:pt x="2286" y="616458"/>
                    </a:lnTo>
                    <a:lnTo>
                      <a:pt x="8382" y="616458"/>
                    </a:lnTo>
                    <a:lnTo>
                      <a:pt x="10668" y="614172"/>
                    </a:lnTo>
                    <a:close/>
                  </a:path>
                  <a:path w="10794" h="1640204">
                    <a:moveTo>
                      <a:pt x="10668" y="655320"/>
                    </a:moveTo>
                    <a:lnTo>
                      <a:pt x="10668" y="649986"/>
                    </a:lnTo>
                    <a:lnTo>
                      <a:pt x="8382" y="647700"/>
                    </a:lnTo>
                    <a:lnTo>
                      <a:pt x="2286" y="647700"/>
                    </a:lnTo>
                    <a:lnTo>
                      <a:pt x="0" y="649986"/>
                    </a:lnTo>
                    <a:lnTo>
                      <a:pt x="0" y="655320"/>
                    </a:lnTo>
                    <a:lnTo>
                      <a:pt x="2286" y="657606"/>
                    </a:lnTo>
                    <a:lnTo>
                      <a:pt x="8382" y="657606"/>
                    </a:lnTo>
                    <a:lnTo>
                      <a:pt x="10668" y="655320"/>
                    </a:lnTo>
                    <a:close/>
                  </a:path>
                  <a:path w="10794" h="1640204">
                    <a:moveTo>
                      <a:pt x="10668" y="728472"/>
                    </a:moveTo>
                    <a:lnTo>
                      <a:pt x="10668" y="691896"/>
                    </a:lnTo>
                    <a:lnTo>
                      <a:pt x="8382" y="689610"/>
                    </a:lnTo>
                    <a:lnTo>
                      <a:pt x="2286" y="689610"/>
                    </a:lnTo>
                    <a:lnTo>
                      <a:pt x="0" y="691896"/>
                    </a:lnTo>
                    <a:lnTo>
                      <a:pt x="0" y="728472"/>
                    </a:lnTo>
                    <a:lnTo>
                      <a:pt x="2286" y="730758"/>
                    </a:lnTo>
                    <a:lnTo>
                      <a:pt x="8382" y="730758"/>
                    </a:lnTo>
                    <a:lnTo>
                      <a:pt x="10668" y="728472"/>
                    </a:lnTo>
                    <a:close/>
                  </a:path>
                  <a:path w="10794" h="1640204">
                    <a:moveTo>
                      <a:pt x="10668" y="770382"/>
                    </a:moveTo>
                    <a:lnTo>
                      <a:pt x="10668" y="765048"/>
                    </a:lnTo>
                    <a:lnTo>
                      <a:pt x="8382" y="762000"/>
                    </a:lnTo>
                    <a:lnTo>
                      <a:pt x="2286" y="762000"/>
                    </a:lnTo>
                    <a:lnTo>
                      <a:pt x="0" y="765048"/>
                    </a:lnTo>
                    <a:lnTo>
                      <a:pt x="0" y="770382"/>
                    </a:lnTo>
                    <a:lnTo>
                      <a:pt x="2286" y="772668"/>
                    </a:lnTo>
                    <a:lnTo>
                      <a:pt x="8382" y="772668"/>
                    </a:lnTo>
                    <a:lnTo>
                      <a:pt x="10668" y="770382"/>
                    </a:lnTo>
                    <a:close/>
                  </a:path>
                  <a:path w="10794" h="1640204">
                    <a:moveTo>
                      <a:pt x="10668" y="843534"/>
                    </a:moveTo>
                    <a:lnTo>
                      <a:pt x="10668" y="806196"/>
                    </a:lnTo>
                    <a:lnTo>
                      <a:pt x="8382" y="803910"/>
                    </a:lnTo>
                    <a:lnTo>
                      <a:pt x="2286" y="803910"/>
                    </a:lnTo>
                    <a:lnTo>
                      <a:pt x="0" y="806196"/>
                    </a:lnTo>
                    <a:lnTo>
                      <a:pt x="0" y="843534"/>
                    </a:lnTo>
                    <a:lnTo>
                      <a:pt x="2286" y="845820"/>
                    </a:lnTo>
                    <a:lnTo>
                      <a:pt x="8382" y="845820"/>
                    </a:lnTo>
                    <a:lnTo>
                      <a:pt x="10668" y="843534"/>
                    </a:lnTo>
                    <a:close/>
                  </a:path>
                  <a:path w="10794" h="1640204">
                    <a:moveTo>
                      <a:pt x="10668" y="885444"/>
                    </a:moveTo>
                    <a:lnTo>
                      <a:pt x="10668" y="879348"/>
                    </a:lnTo>
                    <a:lnTo>
                      <a:pt x="8382" y="877062"/>
                    </a:lnTo>
                    <a:lnTo>
                      <a:pt x="2286" y="877062"/>
                    </a:lnTo>
                    <a:lnTo>
                      <a:pt x="0" y="879348"/>
                    </a:lnTo>
                    <a:lnTo>
                      <a:pt x="0" y="885444"/>
                    </a:lnTo>
                    <a:lnTo>
                      <a:pt x="2286" y="887730"/>
                    </a:lnTo>
                    <a:lnTo>
                      <a:pt x="8382" y="887730"/>
                    </a:lnTo>
                    <a:lnTo>
                      <a:pt x="10668" y="885444"/>
                    </a:lnTo>
                    <a:close/>
                  </a:path>
                  <a:path w="10794" h="1640204">
                    <a:moveTo>
                      <a:pt x="10668" y="958596"/>
                    </a:moveTo>
                    <a:lnTo>
                      <a:pt x="10668" y="921258"/>
                    </a:lnTo>
                    <a:lnTo>
                      <a:pt x="8382" y="918972"/>
                    </a:lnTo>
                    <a:lnTo>
                      <a:pt x="2286" y="918972"/>
                    </a:lnTo>
                    <a:lnTo>
                      <a:pt x="0" y="921258"/>
                    </a:lnTo>
                    <a:lnTo>
                      <a:pt x="0" y="958596"/>
                    </a:lnTo>
                    <a:lnTo>
                      <a:pt x="2286" y="960882"/>
                    </a:lnTo>
                    <a:lnTo>
                      <a:pt x="8382" y="960882"/>
                    </a:lnTo>
                    <a:lnTo>
                      <a:pt x="10668" y="958596"/>
                    </a:lnTo>
                    <a:close/>
                  </a:path>
                  <a:path w="10794" h="1640204">
                    <a:moveTo>
                      <a:pt x="10668" y="1000506"/>
                    </a:moveTo>
                    <a:lnTo>
                      <a:pt x="10668" y="994410"/>
                    </a:lnTo>
                    <a:lnTo>
                      <a:pt x="8382" y="992124"/>
                    </a:lnTo>
                    <a:lnTo>
                      <a:pt x="2286" y="992124"/>
                    </a:lnTo>
                    <a:lnTo>
                      <a:pt x="0" y="994410"/>
                    </a:lnTo>
                    <a:lnTo>
                      <a:pt x="0" y="1000506"/>
                    </a:lnTo>
                    <a:lnTo>
                      <a:pt x="2286" y="1002792"/>
                    </a:lnTo>
                    <a:lnTo>
                      <a:pt x="8382" y="1002792"/>
                    </a:lnTo>
                    <a:lnTo>
                      <a:pt x="10668" y="1000506"/>
                    </a:lnTo>
                    <a:close/>
                  </a:path>
                  <a:path w="10794" h="1640204">
                    <a:moveTo>
                      <a:pt x="10668" y="1073658"/>
                    </a:moveTo>
                    <a:lnTo>
                      <a:pt x="10668" y="1036320"/>
                    </a:lnTo>
                    <a:lnTo>
                      <a:pt x="8382" y="1034034"/>
                    </a:lnTo>
                    <a:lnTo>
                      <a:pt x="2286" y="1034034"/>
                    </a:lnTo>
                    <a:lnTo>
                      <a:pt x="0" y="1036320"/>
                    </a:lnTo>
                    <a:lnTo>
                      <a:pt x="0" y="1073658"/>
                    </a:lnTo>
                    <a:lnTo>
                      <a:pt x="2286" y="1075944"/>
                    </a:lnTo>
                    <a:lnTo>
                      <a:pt x="8382" y="1075944"/>
                    </a:lnTo>
                    <a:lnTo>
                      <a:pt x="10668" y="1073658"/>
                    </a:lnTo>
                    <a:close/>
                  </a:path>
                  <a:path w="10794" h="1640204">
                    <a:moveTo>
                      <a:pt x="10668" y="1115568"/>
                    </a:moveTo>
                    <a:lnTo>
                      <a:pt x="10668" y="1109472"/>
                    </a:lnTo>
                    <a:lnTo>
                      <a:pt x="8382" y="1107186"/>
                    </a:lnTo>
                    <a:lnTo>
                      <a:pt x="2286" y="1107186"/>
                    </a:lnTo>
                    <a:lnTo>
                      <a:pt x="0" y="1109472"/>
                    </a:lnTo>
                    <a:lnTo>
                      <a:pt x="0" y="1115568"/>
                    </a:lnTo>
                    <a:lnTo>
                      <a:pt x="2286" y="1117854"/>
                    </a:lnTo>
                    <a:lnTo>
                      <a:pt x="8382" y="1117854"/>
                    </a:lnTo>
                    <a:lnTo>
                      <a:pt x="10668" y="1115568"/>
                    </a:lnTo>
                    <a:close/>
                  </a:path>
                  <a:path w="10794" h="1640204">
                    <a:moveTo>
                      <a:pt x="10668" y="1188720"/>
                    </a:moveTo>
                    <a:lnTo>
                      <a:pt x="10668" y="1151382"/>
                    </a:lnTo>
                    <a:lnTo>
                      <a:pt x="8382" y="1149096"/>
                    </a:lnTo>
                    <a:lnTo>
                      <a:pt x="2286" y="1149096"/>
                    </a:lnTo>
                    <a:lnTo>
                      <a:pt x="0" y="1151382"/>
                    </a:lnTo>
                    <a:lnTo>
                      <a:pt x="0" y="1188720"/>
                    </a:lnTo>
                    <a:lnTo>
                      <a:pt x="2286" y="1191006"/>
                    </a:lnTo>
                    <a:lnTo>
                      <a:pt x="8382" y="1191006"/>
                    </a:lnTo>
                    <a:lnTo>
                      <a:pt x="10668" y="1188720"/>
                    </a:lnTo>
                    <a:close/>
                  </a:path>
                  <a:path w="10794" h="1640204">
                    <a:moveTo>
                      <a:pt x="10668" y="1230630"/>
                    </a:moveTo>
                    <a:lnTo>
                      <a:pt x="10668" y="1224534"/>
                    </a:lnTo>
                    <a:lnTo>
                      <a:pt x="8382" y="1222248"/>
                    </a:lnTo>
                    <a:lnTo>
                      <a:pt x="2286" y="1222248"/>
                    </a:lnTo>
                    <a:lnTo>
                      <a:pt x="0" y="1224534"/>
                    </a:lnTo>
                    <a:lnTo>
                      <a:pt x="0" y="1230630"/>
                    </a:lnTo>
                    <a:lnTo>
                      <a:pt x="2286" y="1232916"/>
                    </a:lnTo>
                    <a:lnTo>
                      <a:pt x="8382" y="1232916"/>
                    </a:lnTo>
                    <a:lnTo>
                      <a:pt x="10668" y="1230630"/>
                    </a:lnTo>
                    <a:close/>
                  </a:path>
                  <a:path w="10794" h="1640204">
                    <a:moveTo>
                      <a:pt x="10668" y="1303782"/>
                    </a:moveTo>
                    <a:lnTo>
                      <a:pt x="10668" y="1266444"/>
                    </a:lnTo>
                    <a:lnTo>
                      <a:pt x="8382" y="1264158"/>
                    </a:lnTo>
                    <a:lnTo>
                      <a:pt x="2286" y="1264158"/>
                    </a:lnTo>
                    <a:lnTo>
                      <a:pt x="0" y="1266444"/>
                    </a:lnTo>
                    <a:lnTo>
                      <a:pt x="0" y="1303782"/>
                    </a:lnTo>
                    <a:lnTo>
                      <a:pt x="2286" y="1306068"/>
                    </a:lnTo>
                    <a:lnTo>
                      <a:pt x="8382" y="1306068"/>
                    </a:lnTo>
                    <a:lnTo>
                      <a:pt x="10668" y="1303782"/>
                    </a:lnTo>
                    <a:close/>
                  </a:path>
                  <a:path w="10794" h="1640204">
                    <a:moveTo>
                      <a:pt x="10668" y="1344930"/>
                    </a:moveTo>
                    <a:lnTo>
                      <a:pt x="10668" y="1339596"/>
                    </a:lnTo>
                    <a:lnTo>
                      <a:pt x="8382" y="1337310"/>
                    </a:lnTo>
                    <a:lnTo>
                      <a:pt x="2286" y="1337310"/>
                    </a:lnTo>
                    <a:lnTo>
                      <a:pt x="0" y="1339596"/>
                    </a:lnTo>
                    <a:lnTo>
                      <a:pt x="0" y="1344930"/>
                    </a:lnTo>
                    <a:lnTo>
                      <a:pt x="2286" y="1347216"/>
                    </a:lnTo>
                    <a:lnTo>
                      <a:pt x="8382" y="1347216"/>
                    </a:lnTo>
                    <a:lnTo>
                      <a:pt x="10668" y="1344930"/>
                    </a:lnTo>
                    <a:close/>
                  </a:path>
                  <a:path w="10794" h="1640204">
                    <a:moveTo>
                      <a:pt x="10668" y="1418082"/>
                    </a:moveTo>
                    <a:lnTo>
                      <a:pt x="10668" y="1381506"/>
                    </a:lnTo>
                    <a:lnTo>
                      <a:pt x="8382" y="1379220"/>
                    </a:lnTo>
                    <a:lnTo>
                      <a:pt x="2286" y="1379220"/>
                    </a:lnTo>
                    <a:lnTo>
                      <a:pt x="0" y="1381506"/>
                    </a:lnTo>
                    <a:lnTo>
                      <a:pt x="0" y="1418082"/>
                    </a:lnTo>
                    <a:lnTo>
                      <a:pt x="2286" y="1420368"/>
                    </a:lnTo>
                    <a:lnTo>
                      <a:pt x="8382" y="1420368"/>
                    </a:lnTo>
                    <a:lnTo>
                      <a:pt x="10668" y="1418082"/>
                    </a:lnTo>
                    <a:close/>
                  </a:path>
                  <a:path w="10794" h="1640204">
                    <a:moveTo>
                      <a:pt x="10668" y="1459992"/>
                    </a:moveTo>
                    <a:lnTo>
                      <a:pt x="10668" y="1454658"/>
                    </a:lnTo>
                    <a:lnTo>
                      <a:pt x="8382" y="1452372"/>
                    </a:lnTo>
                    <a:lnTo>
                      <a:pt x="2286" y="1452372"/>
                    </a:lnTo>
                    <a:lnTo>
                      <a:pt x="0" y="1454658"/>
                    </a:lnTo>
                    <a:lnTo>
                      <a:pt x="0" y="1459992"/>
                    </a:lnTo>
                    <a:lnTo>
                      <a:pt x="2286" y="1462278"/>
                    </a:lnTo>
                    <a:lnTo>
                      <a:pt x="8382" y="1462278"/>
                    </a:lnTo>
                    <a:lnTo>
                      <a:pt x="10668" y="1459992"/>
                    </a:lnTo>
                    <a:close/>
                  </a:path>
                  <a:path w="10794" h="1640204">
                    <a:moveTo>
                      <a:pt x="10668" y="1533144"/>
                    </a:moveTo>
                    <a:lnTo>
                      <a:pt x="10668" y="1495806"/>
                    </a:lnTo>
                    <a:lnTo>
                      <a:pt x="8382" y="1493520"/>
                    </a:lnTo>
                    <a:lnTo>
                      <a:pt x="2286" y="1493520"/>
                    </a:lnTo>
                    <a:lnTo>
                      <a:pt x="0" y="1495806"/>
                    </a:lnTo>
                    <a:lnTo>
                      <a:pt x="0" y="1533144"/>
                    </a:lnTo>
                    <a:lnTo>
                      <a:pt x="2286" y="1535430"/>
                    </a:lnTo>
                    <a:lnTo>
                      <a:pt x="8382" y="1535430"/>
                    </a:lnTo>
                    <a:lnTo>
                      <a:pt x="10668" y="1533144"/>
                    </a:lnTo>
                    <a:close/>
                  </a:path>
                  <a:path w="10794" h="1640204">
                    <a:moveTo>
                      <a:pt x="10668" y="1575054"/>
                    </a:moveTo>
                    <a:lnTo>
                      <a:pt x="10668" y="1568958"/>
                    </a:lnTo>
                    <a:lnTo>
                      <a:pt x="8382" y="1566672"/>
                    </a:lnTo>
                    <a:lnTo>
                      <a:pt x="2286" y="1566672"/>
                    </a:lnTo>
                    <a:lnTo>
                      <a:pt x="0" y="1568958"/>
                    </a:lnTo>
                    <a:lnTo>
                      <a:pt x="0" y="1575054"/>
                    </a:lnTo>
                    <a:lnTo>
                      <a:pt x="2286" y="1577340"/>
                    </a:lnTo>
                    <a:lnTo>
                      <a:pt x="8382" y="1577340"/>
                    </a:lnTo>
                    <a:lnTo>
                      <a:pt x="10668" y="1575054"/>
                    </a:lnTo>
                    <a:close/>
                  </a:path>
                  <a:path w="10794" h="1640204">
                    <a:moveTo>
                      <a:pt x="10668" y="1637538"/>
                    </a:moveTo>
                    <a:lnTo>
                      <a:pt x="10668" y="1610868"/>
                    </a:lnTo>
                    <a:lnTo>
                      <a:pt x="8382" y="1608582"/>
                    </a:lnTo>
                    <a:lnTo>
                      <a:pt x="2286" y="1608582"/>
                    </a:lnTo>
                    <a:lnTo>
                      <a:pt x="0" y="1610868"/>
                    </a:lnTo>
                    <a:lnTo>
                      <a:pt x="0" y="1637538"/>
                    </a:lnTo>
                    <a:lnTo>
                      <a:pt x="2286" y="1639824"/>
                    </a:lnTo>
                    <a:lnTo>
                      <a:pt x="8382" y="1639824"/>
                    </a:lnTo>
                    <a:lnTo>
                      <a:pt x="10668" y="1637538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59" name="object 136"/>
              <p:cNvSpPr/>
              <p:nvPr/>
            </p:nvSpPr>
            <p:spPr>
              <a:xfrm>
                <a:off x="2876435" y="4803647"/>
                <a:ext cx="10795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275">
                    <a:moveTo>
                      <a:pt x="10668" y="4572"/>
                    </a:moveTo>
                    <a:lnTo>
                      <a:pt x="10668" y="36576"/>
                    </a:lnTo>
                    <a:lnTo>
                      <a:pt x="10668" y="38862"/>
                    </a:lnTo>
                    <a:lnTo>
                      <a:pt x="8382" y="41148"/>
                    </a:lnTo>
                    <a:lnTo>
                      <a:pt x="5334" y="41148"/>
                    </a:lnTo>
                    <a:lnTo>
                      <a:pt x="2286" y="41148"/>
                    </a:lnTo>
                    <a:lnTo>
                      <a:pt x="0" y="38862"/>
                    </a:lnTo>
                    <a:lnTo>
                      <a:pt x="0" y="36576"/>
                    </a:lnTo>
                    <a:lnTo>
                      <a:pt x="0" y="4572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4572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0" name="object 137"/>
              <p:cNvSpPr/>
              <p:nvPr/>
            </p:nvSpPr>
            <p:spPr>
              <a:xfrm>
                <a:off x="2876435" y="4876800"/>
                <a:ext cx="10795" cy="1016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160">
                    <a:moveTo>
                      <a:pt x="10668" y="4572"/>
                    </a:moveTo>
                    <a:lnTo>
                      <a:pt x="10668" y="7620"/>
                    </a:lnTo>
                    <a:lnTo>
                      <a:pt x="8382" y="9906"/>
                    </a:lnTo>
                    <a:lnTo>
                      <a:pt x="5334" y="9906"/>
                    </a:lnTo>
                    <a:lnTo>
                      <a:pt x="2286" y="9906"/>
                    </a:lnTo>
                    <a:lnTo>
                      <a:pt x="0" y="7620"/>
                    </a:lnTo>
                    <a:lnTo>
                      <a:pt x="0" y="4572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4572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1" name="object 138"/>
              <p:cNvSpPr/>
              <p:nvPr/>
            </p:nvSpPr>
            <p:spPr>
              <a:xfrm>
                <a:off x="2876435" y="4917947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4"/>
                    </a:moveTo>
                    <a:lnTo>
                      <a:pt x="10668" y="36576"/>
                    </a:lnTo>
                    <a:lnTo>
                      <a:pt x="10668" y="39624"/>
                    </a:lnTo>
                    <a:lnTo>
                      <a:pt x="8382" y="41910"/>
                    </a:lnTo>
                    <a:lnTo>
                      <a:pt x="5334" y="41910"/>
                    </a:lnTo>
                    <a:lnTo>
                      <a:pt x="2286" y="41910"/>
                    </a:lnTo>
                    <a:lnTo>
                      <a:pt x="0" y="39624"/>
                    </a:lnTo>
                    <a:lnTo>
                      <a:pt x="0" y="36576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2" name="object 139"/>
              <p:cNvSpPr/>
              <p:nvPr/>
            </p:nvSpPr>
            <p:spPr>
              <a:xfrm>
                <a:off x="2876435" y="4991100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4"/>
                    </a:moveTo>
                    <a:lnTo>
                      <a:pt x="10668" y="8382"/>
                    </a:lnTo>
                    <a:lnTo>
                      <a:pt x="8382" y="10668"/>
                    </a:lnTo>
                    <a:lnTo>
                      <a:pt x="5334" y="10668"/>
                    </a:lnTo>
                    <a:lnTo>
                      <a:pt x="2286" y="10668"/>
                    </a:lnTo>
                    <a:lnTo>
                      <a:pt x="0" y="8382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3" name="object 140"/>
              <p:cNvSpPr/>
              <p:nvPr/>
            </p:nvSpPr>
            <p:spPr>
              <a:xfrm>
                <a:off x="2876435" y="5033009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4"/>
                    </a:moveTo>
                    <a:lnTo>
                      <a:pt x="10668" y="36576"/>
                    </a:lnTo>
                    <a:lnTo>
                      <a:pt x="10668" y="39624"/>
                    </a:lnTo>
                    <a:lnTo>
                      <a:pt x="8382" y="41910"/>
                    </a:lnTo>
                    <a:lnTo>
                      <a:pt x="5334" y="41910"/>
                    </a:lnTo>
                    <a:lnTo>
                      <a:pt x="2286" y="41910"/>
                    </a:lnTo>
                    <a:lnTo>
                      <a:pt x="0" y="39624"/>
                    </a:lnTo>
                    <a:lnTo>
                      <a:pt x="0" y="36576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4" name="object 141"/>
              <p:cNvSpPr/>
              <p:nvPr/>
            </p:nvSpPr>
            <p:spPr>
              <a:xfrm>
                <a:off x="2876435" y="5106161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3"/>
                    </a:moveTo>
                    <a:lnTo>
                      <a:pt x="10668" y="8381"/>
                    </a:lnTo>
                    <a:lnTo>
                      <a:pt x="8382" y="10667"/>
                    </a:lnTo>
                    <a:lnTo>
                      <a:pt x="5334" y="10667"/>
                    </a:lnTo>
                    <a:lnTo>
                      <a:pt x="2286" y="10667"/>
                    </a:lnTo>
                    <a:lnTo>
                      <a:pt x="0" y="8381"/>
                    </a:lnTo>
                    <a:lnTo>
                      <a:pt x="0" y="5333"/>
                    </a:lnTo>
                    <a:lnTo>
                      <a:pt x="0" y="2285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5"/>
                    </a:lnTo>
                    <a:lnTo>
                      <a:pt x="10668" y="5333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5" name="object 142"/>
              <p:cNvSpPr/>
              <p:nvPr/>
            </p:nvSpPr>
            <p:spPr>
              <a:xfrm>
                <a:off x="2876435" y="5148071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4"/>
                    </a:moveTo>
                    <a:lnTo>
                      <a:pt x="10668" y="36576"/>
                    </a:lnTo>
                    <a:lnTo>
                      <a:pt x="10668" y="39624"/>
                    </a:lnTo>
                    <a:lnTo>
                      <a:pt x="8382" y="41910"/>
                    </a:lnTo>
                    <a:lnTo>
                      <a:pt x="5334" y="41910"/>
                    </a:lnTo>
                    <a:lnTo>
                      <a:pt x="2286" y="41910"/>
                    </a:lnTo>
                    <a:lnTo>
                      <a:pt x="0" y="39624"/>
                    </a:lnTo>
                    <a:lnTo>
                      <a:pt x="0" y="36576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6" name="object 143"/>
              <p:cNvSpPr/>
              <p:nvPr/>
            </p:nvSpPr>
            <p:spPr>
              <a:xfrm>
                <a:off x="2876435" y="5221223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4"/>
                    </a:moveTo>
                    <a:lnTo>
                      <a:pt x="10668" y="8382"/>
                    </a:lnTo>
                    <a:lnTo>
                      <a:pt x="8382" y="10668"/>
                    </a:lnTo>
                    <a:lnTo>
                      <a:pt x="5334" y="10668"/>
                    </a:lnTo>
                    <a:lnTo>
                      <a:pt x="2286" y="10668"/>
                    </a:lnTo>
                    <a:lnTo>
                      <a:pt x="0" y="8382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7" name="object 144"/>
              <p:cNvSpPr/>
              <p:nvPr/>
            </p:nvSpPr>
            <p:spPr>
              <a:xfrm>
                <a:off x="2876435" y="5263134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4"/>
                    </a:moveTo>
                    <a:lnTo>
                      <a:pt x="10668" y="36576"/>
                    </a:lnTo>
                    <a:lnTo>
                      <a:pt x="10668" y="39624"/>
                    </a:lnTo>
                    <a:lnTo>
                      <a:pt x="8382" y="41910"/>
                    </a:lnTo>
                    <a:lnTo>
                      <a:pt x="5334" y="41910"/>
                    </a:lnTo>
                    <a:lnTo>
                      <a:pt x="2286" y="41910"/>
                    </a:lnTo>
                    <a:lnTo>
                      <a:pt x="0" y="39624"/>
                    </a:lnTo>
                    <a:lnTo>
                      <a:pt x="0" y="36576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8" name="object 145"/>
              <p:cNvSpPr/>
              <p:nvPr/>
            </p:nvSpPr>
            <p:spPr>
              <a:xfrm>
                <a:off x="2876435" y="5336285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4"/>
                    </a:moveTo>
                    <a:lnTo>
                      <a:pt x="10668" y="8382"/>
                    </a:lnTo>
                    <a:lnTo>
                      <a:pt x="8382" y="10668"/>
                    </a:lnTo>
                    <a:lnTo>
                      <a:pt x="5334" y="10668"/>
                    </a:lnTo>
                    <a:lnTo>
                      <a:pt x="2286" y="10668"/>
                    </a:lnTo>
                    <a:lnTo>
                      <a:pt x="0" y="8382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69" name="object 146"/>
              <p:cNvSpPr/>
              <p:nvPr/>
            </p:nvSpPr>
            <p:spPr>
              <a:xfrm>
                <a:off x="2876435" y="5378196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4"/>
                    </a:moveTo>
                    <a:lnTo>
                      <a:pt x="10668" y="36576"/>
                    </a:lnTo>
                    <a:lnTo>
                      <a:pt x="10668" y="39624"/>
                    </a:lnTo>
                    <a:lnTo>
                      <a:pt x="8382" y="41910"/>
                    </a:lnTo>
                    <a:lnTo>
                      <a:pt x="5334" y="41910"/>
                    </a:lnTo>
                    <a:lnTo>
                      <a:pt x="2286" y="41910"/>
                    </a:lnTo>
                    <a:lnTo>
                      <a:pt x="0" y="39624"/>
                    </a:lnTo>
                    <a:lnTo>
                      <a:pt x="0" y="36576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0" name="object 147"/>
              <p:cNvSpPr/>
              <p:nvPr/>
            </p:nvSpPr>
            <p:spPr>
              <a:xfrm>
                <a:off x="2876435" y="5451347"/>
                <a:ext cx="10795" cy="1016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160">
                    <a:moveTo>
                      <a:pt x="10668" y="5334"/>
                    </a:moveTo>
                    <a:lnTo>
                      <a:pt x="10668" y="7620"/>
                    </a:lnTo>
                    <a:lnTo>
                      <a:pt x="8382" y="9906"/>
                    </a:lnTo>
                    <a:lnTo>
                      <a:pt x="5334" y="9906"/>
                    </a:lnTo>
                    <a:lnTo>
                      <a:pt x="2286" y="9906"/>
                    </a:lnTo>
                    <a:lnTo>
                      <a:pt x="0" y="7620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1" name="object 148"/>
              <p:cNvSpPr/>
              <p:nvPr/>
            </p:nvSpPr>
            <p:spPr>
              <a:xfrm>
                <a:off x="2876435" y="5493258"/>
                <a:ext cx="10795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275">
                    <a:moveTo>
                      <a:pt x="10668" y="4571"/>
                    </a:moveTo>
                    <a:lnTo>
                      <a:pt x="10668" y="36576"/>
                    </a:lnTo>
                    <a:lnTo>
                      <a:pt x="10668" y="38862"/>
                    </a:lnTo>
                    <a:lnTo>
                      <a:pt x="8382" y="41148"/>
                    </a:lnTo>
                    <a:lnTo>
                      <a:pt x="5334" y="41148"/>
                    </a:lnTo>
                    <a:lnTo>
                      <a:pt x="2286" y="41148"/>
                    </a:lnTo>
                    <a:lnTo>
                      <a:pt x="0" y="38862"/>
                    </a:lnTo>
                    <a:lnTo>
                      <a:pt x="0" y="36576"/>
                    </a:lnTo>
                    <a:lnTo>
                      <a:pt x="0" y="4571"/>
                    </a:lnTo>
                    <a:lnTo>
                      <a:pt x="0" y="2285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5"/>
                    </a:lnTo>
                    <a:lnTo>
                      <a:pt x="10668" y="4571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2" name="object 149"/>
              <p:cNvSpPr/>
              <p:nvPr/>
            </p:nvSpPr>
            <p:spPr>
              <a:xfrm>
                <a:off x="2876435" y="5565647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4"/>
                    </a:moveTo>
                    <a:lnTo>
                      <a:pt x="10668" y="8382"/>
                    </a:lnTo>
                    <a:lnTo>
                      <a:pt x="8382" y="10668"/>
                    </a:lnTo>
                    <a:lnTo>
                      <a:pt x="5334" y="10668"/>
                    </a:lnTo>
                    <a:lnTo>
                      <a:pt x="2286" y="10668"/>
                    </a:lnTo>
                    <a:lnTo>
                      <a:pt x="0" y="8382"/>
                    </a:lnTo>
                    <a:lnTo>
                      <a:pt x="0" y="5334"/>
                    </a:lnTo>
                    <a:lnTo>
                      <a:pt x="0" y="3048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3048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3" name="object 150"/>
              <p:cNvSpPr/>
              <p:nvPr/>
            </p:nvSpPr>
            <p:spPr>
              <a:xfrm>
                <a:off x="2876435" y="5607558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4"/>
                    </a:moveTo>
                    <a:lnTo>
                      <a:pt x="10668" y="36575"/>
                    </a:lnTo>
                    <a:lnTo>
                      <a:pt x="10668" y="39624"/>
                    </a:lnTo>
                    <a:lnTo>
                      <a:pt x="8382" y="41909"/>
                    </a:lnTo>
                    <a:lnTo>
                      <a:pt x="5334" y="41909"/>
                    </a:lnTo>
                    <a:lnTo>
                      <a:pt x="2286" y="41909"/>
                    </a:lnTo>
                    <a:lnTo>
                      <a:pt x="0" y="39624"/>
                    </a:lnTo>
                    <a:lnTo>
                      <a:pt x="0" y="36575"/>
                    </a:lnTo>
                    <a:lnTo>
                      <a:pt x="0" y="5334"/>
                    </a:lnTo>
                    <a:lnTo>
                      <a:pt x="0" y="2285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5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4" name="object 151"/>
              <p:cNvSpPr/>
              <p:nvPr/>
            </p:nvSpPr>
            <p:spPr>
              <a:xfrm>
                <a:off x="2876435" y="5680709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4"/>
                    </a:moveTo>
                    <a:lnTo>
                      <a:pt x="10668" y="8382"/>
                    </a:lnTo>
                    <a:lnTo>
                      <a:pt x="8382" y="10668"/>
                    </a:lnTo>
                    <a:lnTo>
                      <a:pt x="5334" y="10668"/>
                    </a:lnTo>
                    <a:lnTo>
                      <a:pt x="2286" y="10668"/>
                    </a:lnTo>
                    <a:lnTo>
                      <a:pt x="0" y="8382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5" name="object 152"/>
              <p:cNvSpPr/>
              <p:nvPr/>
            </p:nvSpPr>
            <p:spPr>
              <a:xfrm>
                <a:off x="2876435" y="5722620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4"/>
                    </a:moveTo>
                    <a:lnTo>
                      <a:pt x="10668" y="36575"/>
                    </a:lnTo>
                    <a:lnTo>
                      <a:pt x="10668" y="39624"/>
                    </a:lnTo>
                    <a:lnTo>
                      <a:pt x="8382" y="41909"/>
                    </a:lnTo>
                    <a:lnTo>
                      <a:pt x="5334" y="41909"/>
                    </a:lnTo>
                    <a:lnTo>
                      <a:pt x="2286" y="41909"/>
                    </a:lnTo>
                    <a:lnTo>
                      <a:pt x="0" y="39624"/>
                    </a:lnTo>
                    <a:lnTo>
                      <a:pt x="0" y="36575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6" name="object 153"/>
              <p:cNvSpPr/>
              <p:nvPr/>
            </p:nvSpPr>
            <p:spPr>
              <a:xfrm>
                <a:off x="2876435" y="5795771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4"/>
                    </a:moveTo>
                    <a:lnTo>
                      <a:pt x="10668" y="8382"/>
                    </a:lnTo>
                    <a:lnTo>
                      <a:pt x="8382" y="10668"/>
                    </a:lnTo>
                    <a:lnTo>
                      <a:pt x="5334" y="10668"/>
                    </a:lnTo>
                    <a:lnTo>
                      <a:pt x="2286" y="10668"/>
                    </a:lnTo>
                    <a:lnTo>
                      <a:pt x="0" y="8382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7" name="object 154"/>
              <p:cNvSpPr/>
              <p:nvPr/>
            </p:nvSpPr>
            <p:spPr>
              <a:xfrm>
                <a:off x="2876435" y="5837682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4"/>
                    </a:moveTo>
                    <a:lnTo>
                      <a:pt x="10668" y="36575"/>
                    </a:lnTo>
                    <a:lnTo>
                      <a:pt x="10668" y="39624"/>
                    </a:lnTo>
                    <a:lnTo>
                      <a:pt x="8382" y="41909"/>
                    </a:lnTo>
                    <a:lnTo>
                      <a:pt x="5334" y="41909"/>
                    </a:lnTo>
                    <a:lnTo>
                      <a:pt x="2286" y="41909"/>
                    </a:lnTo>
                    <a:lnTo>
                      <a:pt x="0" y="39624"/>
                    </a:lnTo>
                    <a:lnTo>
                      <a:pt x="0" y="36575"/>
                    </a:lnTo>
                    <a:lnTo>
                      <a:pt x="0" y="5334"/>
                    </a:lnTo>
                    <a:lnTo>
                      <a:pt x="0" y="2285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5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8" name="object 155"/>
              <p:cNvSpPr/>
              <p:nvPr/>
            </p:nvSpPr>
            <p:spPr>
              <a:xfrm>
                <a:off x="2876435" y="5910834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4"/>
                    </a:moveTo>
                    <a:lnTo>
                      <a:pt x="10668" y="8382"/>
                    </a:lnTo>
                    <a:lnTo>
                      <a:pt x="8382" y="10668"/>
                    </a:lnTo>
                    <a:lnTo>
                      <a:pt x="5334" y="10668"/>
                    </a:lnTo>
                    <a:lnTo>
                      <a:pt x="2286" y="10668"/>
                    </a:lnTo>
                    <a:lnTo>
                      <a:pt x="0" y="8382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79" name="object 156"/>
              <p:cNvSpPr/>
              <p:nvPr/>
            </p:nvSpPr>
            <p:spPr>
              <a:xfrm>
                <a:off x="2876435" y="5952744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4"/>
                    </a:moveTo>
                    <a:lnTo>
                      <a:pt x="10668" y="36575"/>
                    </a:lnTo>
                    <a:lnTo>
                      <a:pt x="10668" y="39623"/>
                    </a:lnTo>
                    <a:lnTo>
                      <a:pt x="8382" y="41909"/>
                    </a:lnTo>
                    <a:lnTo>
                      <a:pt x="5334" y="41909"/>
                    </a:lnTo>
                    <a:lnTo>
                      <a:pt x="2286" y="41909"/>
                    </a:lnTo>
                    <a:lnTo>
                      <a:pt x="0" y="39623"/>
                    </a:lnTo>
                    <a:lnTo>
                      <a:pt x="0" y="36575"/>
                    </a:lnTo>
                    <a:lnTo>
                      <a:pt x="0" y="5334"/>
                    </a:lnTo>
                    <a:lnTo>
                      <a:pt x="0" y="2285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5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0" name="object 157"/>
              <p:cNvSpPr/>
              <p:nvPr/>
            </p:nvSpPr>
            <p:spPr>
              <a:xfrm>
                <a:off x="2876435" y="6025896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4"/>
                    </a:moveTo>
                    <a:lnTo>
                      <a:pt x="10668" y="8382"/>
                    </a:lnTo>
                    <a:lnTo>
                      <a:pt x="8382" y="10668"/>
                    </a:lnTo>
                    <a:lnTo>
                      <a:pt x="5334" y="10668"/>
                    </a:lnTo>
                    <a:lnTo>
                      <a:pt x="2286" y="10668"/>
                    </a:lnTo>
                    <a:lnTo>
                      <a:pt x="0" y="8382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1" name="object 158"/>
              <p:cNvSpPr/>
              <p:nvPr/>
            </p:nvSpPr>
            <p:spPr>
              <a:xfrm>
                <a:off x="2876435" y="6067805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3"/>
                    </a:moveTo>
                    <a:lnTo>
                      <a:pt x="10668" y="36575"/>
                    </a:lnTo>
                    <a:lnTo>
                      <a:pt x="10668" y="39623"/>
                    </a:lnTo>
                    <a:lnTo>
                      <a:pt x="8382" y="41909"/>
                    </a:lnTo>
                    <a:lnTo>
                      <a:pt x="5334" y="41909"/>
                    </a:lnTo>
                    <a:lnTo>
                      <a:pt x="2286" y="41909"/>
                    </a:lnTo>
                    <a:lnTo>
                      <a:pt x="0" y="39623"/>
                    </a:lnTo>
                    <a:lnTo>
                      <a:pt x="0" y="36575"/>
                    </a:lnTo>
                    <a:lnTo>
                      <a:pt x="0" y="5333"/>
                    </a:lnTo>
                    <a:lnTo>
                      <a:pt x="0" y="2285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5"/>
                    </a:lnTo>
                    <a:lnTo>
                      <a:pt x="10668" y="5333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2" name="object 159"/>
              <p:cNvSpPr/>
              <p:nvPr/>
            </p:nvSpPr>
            <p:spPr>
              <a:xfrm>
                <a:off x="2876435" y="6140958"/>
                <a:ext cx="10795" cy="1016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160">
                    <a:moveTo>
                      <a:pt x="10668" y="5334"/>
                    </a:moveTo>
                    <a:lnTo>
                      <a:pt x="10668" y="7620"/>
                    </a:lnTo>
                    <a:lnTo>
                      <a:pt x="8382" y="9906"/>
                    </a:lnTo>
                    <a:lnTo>
                      <a:pt x="5334" y="9906"/>
                    </a:lnTo>
                    <a:lnTo>
                      <a:pt x="2286" y="9906"/>
                    </a:lnTo>
                    <a:lnTo>
                      <a:pt x="0" y="7620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3" name="object 160"/>
              <p:cNvSpPr/>
              <p:nvPr/>
            </p:nvSpPr>
            <p:spPr>
              <a:xfrm>
                <a:off x="2876435" y="6182867"/>
                <a:ext cx="10795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275">
                    <a:moveTo>
                      <a:pt x="10668" y="4571"/>
                    </a:moveTo>
                    <a:lnTo>
                      <a:pt x="10668" y="36575"/>
                    </a:lnTo>
                    <a:lnTo>
                      <a:pt x="10668" y="38861"/>
                    </a:lnTo>
                    <a:lnTo>
                      <a:pt x="8382" y="41147"/>
                    </a:lnTo>
                    <a:lnTo>
                      <a:pt x="5334" y="41147"/>
                    </a:lnTo>
                    <a:lnTo>
                      <a:pt x="2286" y="41147"/>
                    </a:lnTo>
                    <a:lnTo>
                      <a:pt x="0" y="38861"/>
                    </a:lnTo>
                    <a:lnTo>
                      <a:pt x="0" y="36575"/>
                    </a:lnTo>
                    <a:lnTo>
                      <a:pt x="0" y="4571"/>
                    </a:lnTo>
                    <a:lnTo>
                      <a:pt x="0" y="2285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5"/>
                    </a:lnTo>
                    <a:lnTo>
                      <a:pt x="10668" y="4571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4" name="object 161"/>
              <p:cNvSpPr/>
              <p:nvPr/>
            </p:nvSpPr>
            <p:spPr>
              <a:xfrm>
                <a:off x="2876435" y="6256020"/>
                <a:ext cx="10795" cy="1016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160">
                    <a:moveTo>
                      <a:pt x="10668" y="4571"/>
                    </a:moveTo>
                    <a:lnTo>
                      <a:pt x="10668" y="7619"/>
                    </a:lnTo>
                    <a:lnTo>
                      <a:pt x="8382" y="9906"/>
                    </a:lnTo>
                    <a:lnTo>
                      <a:pt x="5334" y="9906"/>
                    </a:lnTo>
                    <a:lnTo>
                      <a:pt x="2286" y="9906"/>
                    </a:lnTo>
                    <a:lnTo>
                      <a:pt x="0" y="7619"/>
                    </a:lnTo>
                    <a:lnTo>
                      <a:pt x="0" y="4571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4571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5" name="object 162"/>
              <p:cNvSpPr/>
              <p:nvPr/>
            </p:nvSpPr>
            <p:spPr>
              <a:xfrm>
                <a:off x="2876435" y="6297167"/>
                <a:ext cx="10795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41910">
                    <a:moveTo>
                      <a:pt x="10668" y="5333"/>
                    </a:moveTo>
                    <a:lnTo>
                      <a:pt x="10668" y="36575"/>
                    </a:lnTo>
                    <a:lnTo>
                      <a:pt x="10668" y="39623"/>
                    </a:lnTo>
                    <a:lnTo>
                      <a:pt x="8382" y="41909"/>
                    </a:lnTo>
                    <a:lnTo>
                      <a:pt x="5334" y="41909"/>
                    </a:lnTo>
                    <a:lnTo>
                      <a:pt x="2286" y="41909"/>
                    </a:lnTo>
                    <a:lnTo>
                      <a:pt x="0" y="39623"/>
                    </a:lnTo>
                    <a:lnTo>
                      <a:pt x="0" y="36575"/>
                    </a:lnTo>
                    <a:lnTo>
                      <a:pt x="0" y="5333"/>
                    </a:lnTo>
                    <a:lnTo>
                      <a:pt x="0" y="2285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5"/>
                    </a:lnTo>
                    <a:lnTo>
                      <a:pt x="10668" y="5333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6" name="object 163"/>
              <p:cNvSpPr/>
              <p:nvPr/>
            </p:nvSpPr>
            <p:spPr>
              <a:xfrm>
                <a:off x="2876435" y="6370320"/>
                <a:ext cx="1079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10795">
                    <a:moveTo>
                      <a:pt x="10668" y="5334"/>
                    </a:moveTo>
                    <a:lnTo>
                      <a:pt x="10668" y="8381"/>
                    </a:lnTo>
                    <a:lnTo>
                      <a:pt x="8382" y="10668"/>
                    </a:lnTo>
                    <a:lnTo>
                      <a:pt x="5334" y="10668"/>
                    </a:lnTo>
                    <a:lnTo>
                      <a:pt x="2286" y="10668"/>
                    </a:lnTo>
                    <a:lnTo>
                      <a:pt x="0" y="8381"/>
                    </a:lnTo>
                    <a:lnTo>
                      <a:pt x="0" y="5334"/>
                    </a:lnTo>
                    <a:lnTo>
                      <a:pt x="0" y="2286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6"/>
                    </a:lnTo>
                    <a:lnTo>
                      <a:pt x="10668" y="5334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7" name="object 164"/>
              <p:cNvSpPr/>
              <p:nvPr/>
            </p:nvSpPr>
            <p:spPr>
              <a:xfrm>
                <a:off x="2876435" y="6412229"/>
                <a:ext cx="10795" cy="31750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31750">
                    <a:moveTo>
                      <a:pt x="10668" y="5333"/>
                    </a:moveTo>
                    <a:lnTo>
                      <a:pt x="10668" y="25907"/>
                    </a:lnTo>
                    <a:lnTo>
                      <a:pt x="10668" y="28956"/>
                    </a:lnTo>
                    <a:lnTo>
                      <a:pt x="8382" y="31241"/>
                    </a:lnTo>
                    <a:lnTo>
                      <a:pt x="5334" y="31241"/>
                    </a:lnTo>
                    <a:lnTo>
                      <a:pt x="2286" y="31241"/>
                    </a:lnTo>
                    <a:lnTo>
                      <a:pt x="0" y="28956"/>
                    </a:lnTo>
                    <a:lnTo>
                      <a:pt x="0" y="25907"/>
                    </a:lnTo>
                    <a:lnTo>
                      <a:pt x="0" y="5333"/>
                    </a:lnTo>
                    <a:lnTo>
                      <a:pt x="0" y="2285"/>
                    </a:lnTo>
                    <a:lnTo>
                      <a:pt x="2286" y="0"/>
                    </a:lnTo>
                    <a:lnTo>
                      <a:pt x="5334" y="0"/>
                    </a:lnTo>
                    <a:lnTo>
                      <a:pt x="8382" y="0"/>
                    </a:lnTo>
                    <a:lnTo>
                      <a:pt x="10668" y="2285"/>
                    </a:lnTo>
                    <a:lnTo>
                      <a:pt x="10668" y="5333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8" name="object 165"/>
              <p:cNvSpPr/>
              <p:nvPr/>
            </p:nvSpPr>
            <p:spPr>
              <a:xfrm>
                <a:off x="2701175" y="4296917"/>
                <a:ext cx="83820" cy="501650"/>
              </a:xfrm>
              <a:custGeom>
                <a:avLst/>
                <a:gdLst/>
                <a:ahLst/>
                <a:cxnLst/>
                <a:rect l="l" t="t" r="r" b="b"/>
                <a:pathLst>
                  <a:path w="83819" h="501650">
                    <a:moveTo>
                      <a:pt x="83820" y="83057"/>
                    </a:moveTo>
                    <a:lnTo>
                      <a:pt x="41910" y="0"/>
                    </a:lnTo>
                    <a:lnTo>
                      <a:pt x="0" y="83057"/>
                    </a:lnTo>
                    <a:lnTo>
                      <a:pt x="35052" y="83057"/>
                    </a:lnTo>
                    <a:lnTo>
                      <a:pt x="35052" y="69341"/>
                    </a:lnTo>
                    <a:lnTo>
                      <a:pt x="48768" y="69341"/>
                    </a:lnTo>
                    <a:lnTo>
                      <a:pt x="48768" y="83057"/>
                    </a:lnTo>
                    <a:lnTo>
                      <a:pt x="83820" y="83057"/>
                    </a:lnTo>
                    <a:close/>
                  </a:path>
                  <a:path w="83819" h="501650">
                    <a:moveTo>
                      <a:pt x="83820" y="417575"/>
                    </a:moveTo>
                    <a:lnTo>
                      <a:pt x="0" y="417575"/>
                    </a:lnTo>
                    <a:lnTo>
                      <a:pt x="35052" y="487679"/>
                    </a:lnTo>
                    <a:lnTo>
                      <a:pt x="35052" y="431291"/>
                    </a:lnTo>
                    <a:lnTo>
                      <a:pt x="48768" y="431291"/>
                    </a:lnTo>
                    <a:lnTo>
                      <a:pt x="48768" y="487679"/>
                    </a:lnTo>
                    <a:lnTo>
                      <a:pt x="83820" y="417575"/>
                    </a:lnTo>
                    <a:close/>
                  </a:path>
                  <a:path w="83819" h="501650">
                    <a:moveTo>
                      <a:pt x="48768" y="83057"/>
                    </a:moveTo>
                    <a:lnTo>
                      <a:pt x="48768" y="69341"/>
                    </a:lnTo>
                    <a:lnTo>
                      <a:pt x="35052" y="69341"/>
                    </a:lnTo>
                    <a:lnTo>
                      <a:pt x="35052" y="83057"/>
                    </a:lnTo>
                    <a:lnTo>
                      <a:pt x="48768" y="83057"/>
                    </a:lnTo>
                    <a:close/>
                  </a:path>
                  <a:path w="83819" h="501650">
                    <a:moveTo>
                      <a:pt x="48768" y="417575"/>
                    </a:moveTo>
                    <a:lnTo>
                      <a:pt x="48768" y="83057"/>
                    </a:lnTo>
                    <a:lnTo>
                      <a:pt x="35052" y="83057"/>
                    </a:lnTo>
                    <a:lnTo>
                      <a:pt x="35052" y="417575"/>
                    </a:lnTo>
                    <a:lnTo>
                      <a:pt x="48768" y="417575"/>
                    </a:lnTo>
                    <a:close/>
                  </a:path>
                  <a:path w="83819" h="501650">
                    <a:moveTo>
                      <a:pt x="48768" y="487679"/>
                    </a:moveTo>
                    <a:lnTo>
                      <a:pt x="48768" y="431291"/>
                    </a:lnTo>
                    <a:lnTo>
                      <a:pt x="35052" y="431291"/>
                    </a:lnTo>
                    <a:lnTo>
                      <a:pt x="35052" y="487679"/>
                    </a:lnTo>
                    <a:lnTo>
                      <a:pt x="41910" y="501395"/>
                    </a:lnTo>
                    <a:lnTo>
                      <a:pt x="48768" y="487679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89" name="object 166"/>
              <p:cNvSpPr/>
              <p:nvPr/>
            </p:nvSpPr>
            <p:spPr>
              <a:xfrm>
                <a:off x="2743085" y="4365434"/>
                <a:ext cx="0" cy="363855"/>
              </a:xfrm>
              <a:custGeom>
                <a:avLst/>
                <a:gdLst/>
                <a:ahLst/>
                <a:cxnLst/>
                <a:rect l="l" t="t" r="r" b="b"/>
                <a:pathLst>
                  <a:path h="363854">
                    <a:moveTo>
                      <a:pt x="0" y="0"/>
                    </a:moveTo>
                    <a:lnTo>
                      <a:pt x="0" y="363600"/>
                    </a:lnTo>
                  </a:path>
                </a:pathLst>
              </a:custGeom>
              <a:ln w="15367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90" name="object 167"/>
              <p:cNvSpPr/>
              <p:nvPr/>
            </p:nvSpPr>
            <p:spPr>
              <a:xfrm>
                <a:off x="2701175" y="4296917"/>
                <a:ext cx="83820" cy="83185"/>
              </a:xfrm>
              <a:custGeom>
                <a:avLst/>
                <a:gdLst/>
                <a:ahLst/>
                <a:cxnLst/>
                <a:rect l="l" t="t" r="r" b="b"/>
                <a:pathLst>
                  <a:path w="83819" h="83185">
                    <a:moveTo>
                      <a:pt x="0" y="83057"/>
                    </a:moveTo>
                    <a:lnTo>
                      <a:pt x="41910" y="0"/>
                    </a:lnTo>
                    <a:lnTo>
                      <a:pt x="83820" y="83057"/>
                    </a:lnTo>
                    <a:lnTo>
                      <a:pt x="0" y="83057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91" name="object 168"/>
              <p:cNvSpPr/>
              <p:nvPr/>
            </p:nvSpPr>
            <p:spPr>
              <a:xfrm>
                <a:off x="2701175" y="4714494"/>
                <a:ext cx="83820" cy="83820"/>
              </a:xfrm>
              <a:custGeom>
                <a:avLst/>
                <a:gdLst/>
                <a:ahLst/>
                <a:cxnLst/>
                <a:rect l="l" t="t" r="r" b="b"/>
                <a:pathLst>
                  <a:path w="83819" h="83820">
                    <a:moveTo>
                      <a:pt x="83820" y="0"/>
                    </a:moveTo>
                    <a:lnTo>
                      <a:pt x="41910" y="83819"/>
                    </a:lnTo>
                    <a:lnTo>
                      <a:pt x="0" y="0"/>
                    </a:lnTo>
                    <a:lnTo>
                      <a:pt x="83820" y="0"/>
                    </a:lnTo>
                    <a:close/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92" name="object 169"/>
              <p:cNvSpPr/>
              <p:nvPr/>
            </p:nvSpPr>
            <p:spPr>
              <a:xfrm>
                <a:off x="2868053" y="5634228"/>
                <a:ext cx="374650" cy="83185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83185">
                    <a:moveTo>
                      <a:pt x="83058" y="34289"/>
                    </a:moveTo>
                    <a:lnTo>
                      <a:pt x="83058" y="0"/>
                    </a:lnTo>
                    <a:lnTo>
                      <a:pt x="0" y="41147"/>
                    </a:lnTo>
                    <a:lnTo>
                      <a:pt x="69342" y="76137"/>
                    </a:lnTo>
                    <a:lnTo>
                      <a:pt x="69342" y="34289"/>
                    </a:lnTo>
                    <a:lnTo>
                      <a:pt x="83058" y="34289"/>
                    </a:lnTo>
                    <a:close/>
                  </a:path>
                  <a:path w="374650" h="83185">
                    <a:moveTo>
                      <a:pt x="304800" y="48767"/>
                    </a:moveTo>
                    <a:lnTo>
                      <a:pt x="304800" y="34289"/>
                    </a:lnTo>
                    <a:lnTo>
                      <a:pt x="69342" y="34289"/>
                    </a:lnTo>
                    <a:lnTo>
                      <a:pt x="69342" y="48767"/>
                    </a:lnTo>
                    <a:lnTo>
                      <a:pt x="304800" y="48767"/>
                    </a:lnTo>
                    <a:close/>
                  </a:path>
                  <a:path w="374650" h="83185">
                    <a:moveTo>
                      <a:pt x="83058" y="83057"/>
                    </a:moveTo>
                    <a:lnTo>
                      <a:pt x="83058" y="48767"/>
                    </a:lnTo>
                    <a:lnTo>
                      <a:pt x="69342" y="48767"/>
                    </a:lnTo>
                    <a:lnTo>
                      <a:pt x="69342" y="76137"/>
                    </a:lnTo>
                    <a:lnTo>
                      <a:pt x="83058" y="83057"/>
                    </a:lnTo>
                    <a:close/>
                  </a:path>
                  <a:path w="374650" h="83185">
                    <a:moveTo>
                      <a:pt x="374142" y="41147"/>
                    </a:moveTo>
                    <a:lnTo>
                      <a:pt x="291084" y="0"/>
                    </a:lnTo>
                    <a:lnTo>
                      <a:pt x="291084" y="34289"/>
                    </a:lnTo>
                    <a:lnTo>
                      <a:pt x="304800" y="34289"/>
                    </a:lnTo>
                    <a:lnTo>
                      <a:pt x="304800" y="76137"/>
                    </a:lnTo>
                    <a:lnTo>
                      <a:pt x="374142" y="41147"/>
                    </a:lnTo>
                    <a:close/>
                  </a:path>
                  <a:path w="374650" h="83185">
                    <a:moveTo>
                      <a:pt x="304800" y="76137"/>
                    </a:moveTo>
                    <a:lnTo>
                      <a:pt x="304800" y="48767"/>
                    </a:lnTo>
                    <a:lnTo>
                      <a:pt x="291084" y="48767"/>
                    </a:lnTo>
                    <a:lnTo>
                      <a:pt x="291084" y="83057"/>
                    </a:lnTo>
                    <a:lnTo>
                      <a:pt x="304800" y="7613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93" name="object 170"/>
              <p:cNvSpPr/>
              <p:nvPr/>
            </p:nvSpPr>
            <p:spPr>
              <a:xfrm>
                <a:off x="2867228" y="5633402"/>
                <a:ext cx="375793" cy="84708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sz="1400" dirty="0"/>
              </a:p>
            </p:txBody>
          </p:sp>
          <p:sp>
            <p:nvSpPr>
              <p:cNvPr id="494" name="object 172"/>
              <p:cNvSpPr txBox="1"/>
              <p:nvPr/>
            </p:nvSpPr>
            <p:spPr>
              <a:xfrm>
                <a:off x="1308100" y="4162425"/>
                <a:ext cx="110489" cy="294953"/>
              </a:xfrm>
              <a:prstGeom prst="rect">
                <a:avLst/>
              </a:prstGeom>
            </p:spPr>
            <p:txBody>
              <a:bodyPr vert="horz" wrap="square" lIns="0" tIns="17780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140"/>
                  </a:spcBef>
                </a:pPr>
                <a:r>
                  <a:rPr spc="10" dirty="0">
                    <a:latin typeface="Times New Roman"/>
                    <a:cs typeface="Times New Roman"/>
                  </a:rPr>
                  <a:t>1</a:t>
                </a:r>
                <a:endParaRPr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95" name="object 174"/>
              <p:cNvSpPr txBox="1"/>
              <p:nvPr/>
            </p:nvSpPr>
            <p:spPr>
              <a:xfrm>
                <a:off x="1003300" y="4619625"/>
                <a:ext cx="381000" cy="294953"/>
              </a:xfrm>
              <a:prstGeom prst="rect">
                <a:avLst/>
              </a:prstGeom>
            </p:spPr>
            <p:txBody>
              <a:bodyPr vert="horz" wrap="square" lIns="0" tIns="17780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140"/>
                  </a:spcBef>
                </a:pPr>
                <a:r>
                  <a:rPr spc="10" dirty="0">
                    <a:latin typeface="Times New Roman"/>
                    <a:cs typeface="Times New Roman"/>
                  </a:rPr>
                  <a:t>0</a:t>
                </a:r>
                <a:r>
                  <a:rPr spc="-5" dirty="0">
                    <a:latin typeface="Times New Roman"/>
                    <a:cs typeface="Times New Roman"/>
                  </a:rPr>
                  <a:t>,</a:t>
                </a:r>
                <a:r>
                  <a:rPr spc="10" dirty="0">
                    <a:latin typeface="Times New Roman"/>
                    <a:cs typeface="Times New Roman"/>
                  </a:rPr>
                  <a:t>7</a:t>
                </a:r>
                <a:endParaRPr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96" name="Полилиния 495"/>
              <p:cNvSpPr/>
              <p:nvPr/>
            </p:nvSpPr>
            <p:spPr>
              <a:xfrm>
                <a:off x="2451100" y="4314825"/>
                <a:ext cx="1752600" cy="2057400"/>
              </a:xfrm>
              <a:custGeom>
                <a:avLst/>
                <a:gdLst>
                  <a:gd name="connsiteX0" fmla="*/ 0 w 2466975"/>
                  <a:gd name="connsiteY0" fmla="*/ 2057400 h 2057400"/>
                  <a:gd name="connsiteX1" fmla="*/ 1123950 w 2466975"/>
                  <a:gd name="connsiteY1" fmla="*/ 9525 h 2057400"/>
                  <a:gd name="connsiteX2" fmla="*/ 2466975 w 2466975"/>
                  <a:gd name="connsiteY2" fmla="*/ 2000250 h 2057400"/>
                  <a:gd name="connsiteX3" fmla="*/ 2466975 w 2466975"/>
                  <a:gd name="connsiteY3" fmla="*/ 2000250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6975" h="2057400">
                    <a:moveTo>
                      <a:pt x="0" y="2057400"/>
                    </a:moveTo>
                    <a:cubicBezTo>
                      <a:pt x="356394" y="1038225"/>
                      <a:pt x="712788" y="19050"/>
                      <a:pt x="1123950" y="9525"/>
                    </a:cubicBezTo>
                    <a:cubicBezTo>
                      <a:pt x="1535112" y="0"/>
                      <a:pt x="2466975" y="2000250"/>
                      <a:pt x="2466975" y="2000250"/>
                    </a:cubicBezTo>
                    <a:lnTo>
                      <a:pt x="2466975" y="2000250"/>
                    </a:lnTo>
                  </a:path>
                </a:pathLst>
              </a:custGeom>
              <a:ln w="28575">
                <a:solidFill>
                  <a:srgbClr val="007E3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97" name="Прямоугольник 496"/>
              <p:cNvSpPr/>
              <p:nvPr/>
            </p:nvSpPr>
            <p:spPr>
              <a:xfrm>
                <a:off x="3822700" y="6372225"/>
                <a:ext cx="2487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114"/>
                  </a:spcBef>
                </a:pPr>
                <a:r>
                  <a:rPr lang="en-US" i="1" dirty="0" smtClean="0">
                    <a:latin typeface="Times New Roman"/>
                    <a:cs typeface="Times New Roman"/>
                  </a:rPr>
                  <a:t>f</a:t>
                </a:r>
                <a:endParaRPr lang="en-US" dirty="0">
                  <a:latin typeface="Times New Roman"/>
                  <a:cs typeface="Times New Roman"/>
                </a:endParaRPr>
              </a:p>
            </p:txBody>
          </p:sp>
        </p:grpSp>
      </p:grpSp>
      <p:sp>
        <p:nvSpPr>
          <p:cNvPr id="499" name="Прямоугольник 498"/>
          <p:cNvSpPr/>
          <p:nvPr/>
        </p:nvSpPr>
        <p:spPr>
          <a:xfrm>
            <a:off x="7099300" y="657225"/>
            <a:ext cx="3545073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/>
                <a:cs typeface="Times New Roman"/>
              </a:rPr>
              <a:t>АЧХ колебательной системы</a:t>
            </a:r>
            <a:endParaRPr lang="ru-RU" sz="2000" dirty="0"/>
          </a:p>
        </p:txBody>
      </p:sp>
      <p:sp>
        <p:nvSpPr>
          <p:cNvPr id="500" name="Прямоугольник 499"/>
          <p:cNvSpPr/>
          <p:nvPr/>
        </p:nvSpPr>
        <p:spPr>
          <a:xfrm>
            <a:off x="0" y="5290543"/>
            <a:ext cx="10693400" cy="1938992"/>
          </a:xfrm>
          <a:prstGeom prst="rect">
            <a:avLst/>
          </a:prstGeom>
          <a:solidFill>
            <a:srgbClr val="21FF85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    Колебательная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система с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помощью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элементов 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связи соединена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источником измеряемого сигнала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индикатором резонанса. Сигнал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частотой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 </a:t>
            </a:r>
            <a:r>
              <a:rPr lang="ru-RU" sz="2000" i="1" spc="-7" baseline="-1322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поступает на  колебательную систему, которая настраивается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резонанс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помощью механизма настройки . </a:t>
            </a:r>
          </a:p>
          <a:p>
            <a:pPr algn="just"/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   Момент  резонанса фиксируется индикатором по максимуму показаний индикатора  резонанса  </a:t>
            </a:r>
            <a:r>
              <a:rPr lang="en-US" sz="2000" i="1" dirty="0" smtClean="0">
                <a:latin typeface="Times New Roman"/>
                <a:cs typeface="Times New Roman"/>
              </a:rPr>
              <a:t>U</a:t>
            </a:r>
            <a:r>
              <a:rPr lang="ru-RU" sz="2000" baseline="-25000" dirty="0" smtClean="0">
                <a:latin typeface="Times New Roman"/>
                <a:cs typeface="Times New Roman"/>
              </a:rPr>
              <a:t>макс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отсчет измеряемой частоты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 производится по отсчетному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устройству.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Прямоугольник 500"/>
          <p:cNvSpPr/>
          <p:nvPr/>
        </p:nvSpPr>
        <p:spPr>
          <a:xfrm>
            <a:off x="381000" y="3705225"/>
            <a:ext cx="6413500" cy="923330"/>
          </a:xfrm>
          <a:prstGeom prst="rect">
            <a:avLst/>
          </a:prstGeom>
          <a:solidFill>
            <a:srgbClr val="8FE2FF"/>
          </a:solidFill>
          <a:ln>
            <a:solidFill>
              <a:srgbClr val="FF0000"/>
            </a:solidFill>
          </a:ln>
        </p:spPr>
        <p:txBody>
          <a:bodyPr wrap="square" lIns="0" tIns="0" rIns="36000" bIns="0">
            <a:spAutoFit/>
          </a:bodyPr>
          <a:lstStyle/>
          <a:p>
            <a:pPr algn="just"/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Резонансный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измерения частоты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основан </a:t>
            </a:r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сравнении  измеряемой частоты  </a:t>
            </a:r>
            <a:r>
              <a:rPr lang="en-US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  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резонансной   </a:t>
            </a:r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частотой  </a:t>
            </a:r>
            <a:r>
              <a:rPr lang="en-US" sz="2000" i="1" dirty="0" smtClean="0">
                <a:latin typeface="Times New Roman"/>
                <a:cs typeface="Times New Roman"/>
              </a:rPr>
              <a:t>f</a:t>
            </a:r>
            <a:r>
              <a:rPr lang="ru-RU" sz="2000" baseline="-25000" dirty="0" smtClean="0">
                <a:latin typeface="Times New Roman"/>
                <a:cs typeface="Times New Roman"/>
              </a:rPr>
              <a:t>р   </a:t>
            </a:r>
            <a:r>
              <a:rPr lang="ru-RU" sz="2000" dirty="0" smtClean="0">
                <a:latin typeface="Times New Roman"/>
                <a:cs typeface="Times New Roman"/>
              </a:rPr>
              <a:t>АЧХ </a:t>
            </a:r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колебательной системы. </a:t>
            </a:r>
          </a:p>
        </p:txBody>
      </p:sp>
      <p:sp>
        <p:nvSpPr>
          <p:cNvPr id="502" name="Прямоугольник 501"/>
          <p:cNvSpPr/>
          <p:nvPr/>
        </p:nvSpPr>
        <p:spPr>
          <a:xfrm>
            <a:off x="9232900" y="3640693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lang="en-US" i="1" dirty="0" smtClean="0">
                <a:latin typeface="Times New Roman"/>
                <a:cs typeface="Times New Roman"/>
              </a:rPr>
              <a:t>f</a:t>
            </a:r>
            <a:r>
              <a:rPr lang="ru-RU" baseline="-25000" dirty="0" smtClean="0">
                <a:latin typeface="Times New Roman"/>
                <a:cs typeface="Times New Roman"/>
              </a:rPr>
              <a:t>р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504" name="Прямоугольник 503"/>
          <p:cNvSpPr/>
          <p:nvPr/>
        </p:nvSpPr>
        <p:spPr>
          <a:xfrm>
            <a:off x="2984500" y="4772025"/>
            <a:ext cx="5281318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/>
                <a:cs typeface="Times New Roman"/>
              </a:rPr>
              <a:t>Принцип работы резонансного частотомера</a:t>
            </a:r>
            <a:endParaRPr lang="ru-RU" sz="2000" dirty="0"/>
          </a:p>
        </p:txBody>
      </p:sp>
      <p:sp>
        <p:nvSpPr>
          <p:cNvPr id="505" name="Стрелка вниз 504"/>
          <p:cNvSpPr/>
          <p:nvPr/>
        </p:nvSpPr>
        <p:spPr>
          <a:xfrm>
            <a:off x="2222500" y="1038225"/>
            <a:ext cx="3048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3" name="Стрелка вниз 652"/>
          <p:cNvSpPr/>
          <p:nvPr/>
        </p:nvSpPr>
        <p:spPr>
          <a:xfrm>
            <a:off x="8775700" y="1038225"/>
            <a:ext cx="304800" cy="4572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4" name="Стрелка вниз 653"/>
          <p:cNvSpPr/>
          <p:nvPr/>
        </p:nvSpPr>
        <p:spPr>
          <a:xfrm>
            <a:off x="3289300" y="35528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5" name="Стрелка вниз 654"/>
          <p:cNvSpPr/>
          <p:nvPr/>
        </p:nvSpPr>
        <p:spPr>
          <a:xfrm>
            <a:off x="4889500" y="517213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7" name="Стрелка вправо 656"/>
          <p:cNvSpPr/>
          <p:nvPr/>
        </p:nvSpPr>
        <p:spPr>
          <a:xfrm>
            <a:off x="6794500" y="3857625"/>
            <a:ext cx="3048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0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6" grpId="0" animBg="1"/>
      <p:bldP spid="499" grpId="0" animBg="1"/>
      <p:bldP spid="500" grpId="0" animBg="1"/>
      <p:bldP spid="501" grpId="0" animBg="1"/>
      <p:bldP spid="502" grpId="0"/>
      <p:bldP spid="504" grpId="0" animBg="1"/>
      <p:bldP spid="505" grpId="0" animBg="1"/>
      <p:bldP spid="653" grpId="0" animBg="1"/>
      <p:bldP spid="654" grpId="0" animBg="1"/>
      <p:bldP spid="655" grpId="0" animBg="1"/>
      <p:bldP spid="657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223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7.3.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Гетеродинный измеритель</a:t>
            </a:r>
            <a:r>
              <a:rPr lang="ru-RU" sz="2400" b="1" spc="-4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частоты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23"/>
          <p:cNvSpPr txBox="1"/>
          <p:nvPr/>
        </p:nvSpPr>
        <p:spPr>
          <a:xfrm>
            <a:off x="685800" y="504825"/>
            <a:ext cx="8166100" cy="30777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000" b="1" spc="-5" dirty="0" smtClean="0">
                <a:latin typeface="Times New Roman"/>
                <a:cs typeface="Times New Roman"/>
              </a:rPr>
              <a:t>Структурная схема  гетеродинного измерителя</a:t>
            </a:r>
            <a:r>
              <a:rPr lang="ru-RU" sz="2000" b="1" spc="-40" dirty="0" smtClean="0"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latin typeface="Times New Roman"/>
                <a:cs typeface="Times New Roman"/>
              </a:rPr>
              <a:t>частоты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17500" y="1038225"/>
            <a:ext cx="9677400" cy="2438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56"/>
          <p:cNvGrpSpPr/>
          <p:nvPr/>
        </p:nvGrpSpPr>
        <p:grpSpPr>
          <a:xfrm>
            <a:off x="546100" y="1168603"/>
            <a:ext cx="9144000" cy="2231822"/>
            <a:chOff x="546100" y="1397203"/>
            <a:chExt cx="9144000" cy="2231822"/>
          </a:xfrm>
        </p:grpSpPr>
        <p:sp>
          <p:nvSpPr>
            <p:cNvPr id="58" name="object 21"/>
            <p:cNvSpPr txBox="1"/>
            <p:nvPr/>
          </p:nvSpPr>
          <p:spPr>
            <a:xfrm>
              <a:off x="546100" y="1876013"/>
              <a:ext cx="381000" cy="2898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00"/>
                </a:spcBef>
              </a:pPr>
              <a:r>
                <a:rPr i="1" dirty="0" smtClean="0">
                  <a:latin typeface="Times New Roman"/>
                  <a:cs typeface="Times New Roman"/>
                </a:rPr>
                <a:t>f</a:t>
              </a:r>
              <a:r>
                <a:rPr lang="ru-RU" baseline="-25000" dirty="0" smtClean="0">
                  <a:latin typeface="Times New Roman"/>
                  <a:cs typeface="Times New Roman"/>
                </a:rPr>
                <a:t>изм</a:t>
              </a:r>
              <a:endParaRPr baseline="-25000" dirty="0">
                <a:latin typeface="Times New Roman"/>
                <a:cs typeface="Times New Roman"/>
              </a:endParaRPr>
            </a:p>
          </p:txBody>
        </p:sp>
        <p:sp>
          <p:nvSpPr>
            <p:cNvPr id="59" name="object 23"/>
            <p:cNvSpPr/>
            <p:nvPr/>
          </p:nvSpPr>
          <p:spPr>
            <a:xfrm>
              <a:off x="1062874" y="1961388"/>
              <a:ext cx="1388226" cy="551815"/>
            </a:xfrm>
            <a:custGeom>
              <a:avLst/>
              <a:gdLst/>
              <a:ahLst/>
              <a:cxnLst/>
              <a:rect l="l" t="t" r="r" b="b"/>
              <a:pathLst>
                <a:path w="685800" h="551814">
                  <a:moveTo>
                    <a:pt x="0" y="0"/>
                  </a:moveTo>
                  <a:lnTo>
                    <a:pt x="0" y="551688"/>
                  </a:lnTo>
                  <a:lnTo>
                    <a:pt x="685799" y="551688"/>
                  </a:lnTo>
                  <a:lnTo>
                    <a:pt x="685799" y="0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0" name="object 24"/>
            <p:cNvSpPr txBox="1"/>
            <p:nvPr/>
          </p:nvSpPr>
          <p:spPr>
            <a:xfrm>
              <a:off x="1079500" y="1952625"/>
              <a:ext cx="1446142" cy="56618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95"/>
                </a:spcBef>
              </a:pPr>
              <a:r>
                <a:rPr spc="-15" dirty="0" smtClean="0">
                  <a:latin typeface="Times New Roman"/>
                  <a:cs typeface="Times New Roman"/>
                </a:rPr>
                <a:t>В</a:t>
              </a:r>
              <a:r>
                <a:rPr lang="ru-RU" spc="-15" dirty="0" smtClean="0">
                  <a:latin typeface="Times New Roman"/>
                  <a:cs typeface="Times New Roman"/>
                </a:rPr>
                <a:t>ходное устройство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61" name="object 25"/>
            <p:cNvSpPr/>
            <p:nvPr/>
          </p:nvSpPr>
          <p:spPr>
            <a:xfrm>
              <a:off x="2980182" y="1961388"/>
              <a:ext cx="1375918" cy="551815"/>
            </a:xfrm>
            <a:custGeom>
              <a:avLst/>
              <a:gdLst/>
              <a:ahLst/>
              <a:cxnLst/>
              <a:rect l="l" t="t" r="r" b="b"/>
              <a:pathLst>
                <a:path w="687069" h="551814">
                  <a:moveTo>
                    <a:pt x="0" y="0"/>
                  </a:moveTo>
                  <a:lnTo>
                    <a:pt x="0" y="551688"/>
                  </a:lnTo>
                  <a:lnTo>
                    <a:pt x="686562" y="551688"/>
                  </a:lnTo>
                  <a:lnTo>
                    <a:pt x="686562" y="0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2" name="object 26"/>
            <p:cNvSpPr txBox="1"/>
            <p:nvPr/>
          </p:nvSpPr>
          <p:spPr>
            <a:xfrm>
              <a:off x="3144012" y="2105025"/>
              <a:ext cx="1212088" cy="28918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95"/>
                </a:spcBef>
              </a:pPr>
              <a:r>
                <a:rPr spc="-5" dirty="0" smtClean="0">
                  <a:latin typeface="Times New Roman"/>
                  <a:cs typeface="Times New Roman"/>
                </a:rPr>
                <a:t>С</a:t>
              </a:r>
              <a:r>
                <a:rPr lang="ru-RU" spc="-5" dirty="0" smtClean="0">
                  <a:latin typeface="Times New Roman"/>
                  <a:cs typeface="Times New Roman"/>
                </a:rPr>
                <a:t>меситель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63" name="object 27"/>
            <p:cNvSpPr/>
            <p:nvPr/>
          </p:nvSpPr>
          <p:spPr>
            <a:xfrm>
              <a:off x="1460500" y="2926842"/>
              <a:ext cx="1794510" cy="551815"/>
            </a:xfrm>
            <a:custGeom>
              <a:avLst/>
              <a:gdLst/>
              <a:ahLst/>
              <a:cxnLst/>
              <a:rect l="l" t="t" r="r" b="b"/>
              <a:pathLst>
                <a:path w="1235710" h="551814">
                  <a:moveTo>
                    <a:pt x="0" y="0"/>
                  </a:moveTo>
                  <a:lnTo>
                    <a:pt x="0" y="551687"/>
                  </a:lnTo>
                  <a:lnTo>
                    <a:pt x="1235202" y="551687"/>
                  </a:lnTo>
                  <a:lnTo>
                    <a:pt x="1235201" y="0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4" name="object 28"/>
            <p:cNvSpPr txBox="1"/>
            <p:nvPr/>
          </p:nvSpPr>
          <p:spPr>
            <a:xfrm>
              <a:off x="1786268" y="2958873"/>
              <a:ext cx="1426832" cy="462947"/>
            </a:xfrm>
            <a:prstGeom prst="rect">
              <a:avLst/>
            </a:prstGeom>
          </p:spPr>
          <p:txBody>
            <a:bodyPr vert="horz" wrap="square" lIns="0" tIns="26670" rIns="0" bIns="0" rtlCol="0">
              <a:spAutoFit/>
            </a:bodyPr>
            <a:lstStyle/>
            <a:p>
              <a:pPr marR="5080">
                <a:lnSpc>
                  <a:spcPts val="1670"/>
                </a:lnSpc>
                <a:spcBef>
                  <a:spcPts val="210"/>
                </a:spcBef>
              </a:pPr>
              <a:r>
                <a:rPr spc="-10" dirty="0">
                  <a:latin typeface="Times New Roman"/>
                  <a:cs typeface="Times New Roman"/>
                </a:rPr>
                <a:t>Кварцевый  калибратор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65" name="object 29"/>
            <p:cNvSpPr/>
            <p:nvPr/>
          </p:nvSpPr>
          <p:spPr>
            <a:xfrm>
              <a:off x="3746500" y="2926842"/>
              <a:ext cx="1979549" cy="551815"/>
            </a:xfrm>
            <a:custGeom>
              <a:avLst/>
              <a:gdLst/>
              <a:ahLst/>
              <a:cxnLst/>
              <a:rect l="l" t="t" r="r" b="b"/>
              <a:pathLst>
                <a:path w="1647825" h="551814">
                  <a:moveTo>
                    <a:pt x="0" y="0"/>
                  </a:moveTo>
                  <a:lnTo>
                    <a:pt x="0" y="551688"/>
                  </a:lnTo>
                  <a:lnTo>
                    <a:pt x="1647443" y="551688"/>
                  </a:lnTo>
                  <a:lnTo>
                    <a:pt x="1647443" y="0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6" name="object 30"/>
            <p:cNvSpPr txBox="1"/>
            <p:nvPr/>
          </p:nvSpPr>
          <p:spPr>
            <a:xfrm>
              <a:off x="3822700" y="2958873"/>
              <a:ext cx="1912379" cy="462947"/>
            </a:xfrm>
            <a:prstGeom prst="rect">
              <a:avLst/>
            </a:prstGeom>
          </p:spPr>
          <p:txBody>
            <a:bodyPr vert="horz" wrap="square" lIns="0" tIns="26670" rIns="0" bIns="0" rtlCol="0">
              <a:spAutoFit/>
            </a:bodyPr>
            <a:lstStyle/>
            <a:p>
              <a:pPr marL="274320" marR="5080" indent="-274955">
                <a:lnSpc>
                  <a:spcPts val="1670"/>
                </a:lnSpc>
                <a:spcBef>
                  <a:spcPts val="210"/>
                </a:spcBef>
              </a:pPr>
              <a:r>
                <a:rPr spc="-15" dirty="0">
                  <a:latin typeface="Times New Roman"/>
                  <a:cs typeface="Times New Roman"/>
                </a:rPr>
                <a:t>Перестраиваемый  </a:t>
              </a:r>
              <a:r>
                <a:rPr spc="-10" dirty="0">
                  <a:latin typeface="Times New Roman"/>
                  <a:cs typeface="Times New Roman"/>
                </a:rPr>
                <a:t>гетеродин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67" name="object 31"/>
            <p:cNvSpPr txBox="1"/>
            <p:nvPr/>
          </p:nvSpPr>
          <p:spPr>
            <a:xfrm>
              <a:off x="4737100" y="1955650"/>
              <a:ext cx="1676400" cy="606575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txBody>
            <a:bodyPr vert="horz" wrap="square" lIns="0" tIns="52069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409"/>
                </a:spcBef>
              </a:pPr>
              <a:r>
                <a:rPr spc="-10" dirty="0" smtClean="0">
                  <a:latin typeface="Times New Roman"/>
                  <a:cs typeface="Times New Roman"/>
                </a:rPr>
                <a:t>Ф</a:t>
              </a:r>
              <a:r>
                <a:rPr lang="ru-RU" spc="-10" dirty="0" smtClean="0">
                  <a:latin typeface="Times New Roman"/>
                  <a:cs typeface="Times New Roman"/>
                </a:rPr>
                <a:t>ильтр низких частот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68" name="object 32"/>
            <p:cNvSpPr txBox="1"/>
            <p:nvPr/>
          </p:nvSpPr>
          <p:spPr>
            <a:xfrm>
              <a:off x="6794500" y="1963857"/>
              <a:ext cx="1232916" cy="598368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txBody>
            <a:bodyPr vert="horz" wrap="square" lIns="0" tIns="52069" rIns="0" bIns="0" rtlCol="0">
              <a:spAutoFit/>
            </a:bodyPr>
            <a:lstStyle/>
            <a:p>
              <a:pPr marL="117475">
                <a:lnSpc>
                  <a:spcPct val="90000"/>
                </a:lnSpc>
                <a:spcBef>
                  <a:spcPts val="409"/>
                </a:spcBef>
              </a:pPr>
              <a:endParaRPr lang="ru-RU" sz="600" spc="-10" dirty="0" smtClean="0">
                <a:latin typeface="Times New Roman"/>
                <a:cs typeface="Times New Roman"/>
              </a:endParaRPr>
            </a:p>
            <a:p>
              <a:pPr marL="117475">
                <a:lnSpc>
                  <a:spcPct val="90000"/>
                </a:lnSpc>
                <a:spcBef>
                  <a:spcPts val="409"/>
                </a:spcBef>
              </a:pPr>
              <a:r>
                <a:rPr spc="-10" dirty="0" smtClean="0">
                  <a:latin typeface="Times New Roman"/>
                  <a:cs typeface="Times New Roman"/>
                </a:rPr>
                <a:t>Усилитель</a:t>
              </a:r>
              <a:endParaRPr lang="ru-RU" sz="1000" spc="-10" dirty="0" smtClean="0">
                <a:latin typeface="Times New Roman"/>
                <a:cs typeface="Times New Roman"/>
              </a:endParaRPr>
            </a:p>
            <a:p>
              <a:pPr marL="117475">
                <a:lnSpc>
                  <a:spcPct val="90000"/>
                </a:lnSpc>
                <a:spcBef>
                  <a:spcPts val="409"/>
                </a:spcBef>
              </a:pPr>
              <a:endParaRPr sz="800" dirty="0">
                <a:latin typeface="Times New Roman"/>
                <a:cs typeface="Times New Roman"/>
              </a:endParaRPr>
            </a:p>
          </p:txBody>
        </p:sp>
        <p:sp>
          <p:nvSpPr>
            <p:cNvPr id="69" name="object 34"/>
            <p:cNvSpPr/>
            <p:nvPr/>
          </p:nvSpPr>
          <p:spPr>
            <a:xfrm>
              <a:off x="650633" y="2191511"/>
              <a:ext cx="412750" cy="91440"/>
            </a:xfrm>
            <a:custGeom>
              <a:avLst/>
              <a:gdLst/>
              <a:ahLst/>
              <a:cxnLst/>
              <a:rect l="l" t="t" r="r" b="b"/>
              <a:pathLst>
                <a:path w="412750" h="91439">
                  <a:moveTo>
                    <a:pt x="336042" y="53339"/>
                  </a:moveTo>
                  <a:lnTo>
                    <a:pt x="336042" y="38100"/>
                  </a:lnTo>
                  <a:lnTo>
                    <a:pt x="0" y="38100"/>
                  </a:lnTo>
                  <a:lnTo>
                    <a:pt x="0" y="53339"/>
                  </a:lnTo>
                  <a:lnTo>
                    <a:pt x="336042" y="53339"/>
                  </a:lnTo>
                  <a:close/>
                </a:path>
                <a:path w="412750" h="91439">
                  <a:moveTo>
                    <a:pt x="412242" y="45719"/>
                  </a:moveTo>
                  <a:lnTo>
                    <a:pt x="320802" y="0"/>
                  </a:lnTo>
                  <a:lnTo>
                    <a:pt x="320802" y="38100"/>
                  </a:lnTo>
                  <a:lnTo>
                    <a:pt x="336042" y="38100"/>
                  </a:lnTo>
                  <a:lnTo>
                    <a:pt x="336042" y="83819"/>
                  </a:lnTo>
                  <a:lnTo>
                    <a:pt x="412242" y="45719"/>
                  </a:lnTo>
                  <a:close/>
                </a:path>
                <a:path w="412750" h="91439">
                  <a:moveTo>
                    <a:pt x="336042" y="83819"/>
                  </a:moveTo>
                  <a:lnTo>
                    <a:pt x="336042" y="53339"/>
                  </a:lnTo>
                  <a:lnTo>
                    <a:pt x="320802" y="53339"/>
                  </a:lnTo>
                  <a:lnTo>
                    <a:pt x="320802" y="91439"/>
                  </a:lnTo>
                  <a:lnTo>
                    <a:pt x="336042" y="838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0" name="object 35"/>
            <p:cNvSpPr/>
            <p:nvPr/>
          </p:nvSpPr>
          <p:spPr>
            <a:xfrm>
              <a:off x="2843022" y="2237232"/>
              <a:ext cx="137160" cy="0"/>
            </a:xfrm>
            <a:custGeom>
              <a:avLst/>
              <a:gdLst/>
              <a:ahLst/>
              <a:cxnLst/>
              <a:rect l="l" t="t" r="r" b="b"/>
              <a:pathLst>
                <a:path w="137160">
                  <a:moveTo>
                    <a:pt x="0" y="0"/>
                  </a:moveTo>
                  <a:lnTo>
                    <a:pt x="137160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1" name="object 36"/>
            <p:cNvSpPr/>
            <p:nvPr/>
          </p:nvSpPr>
          <p:spPr>
            <a:xfrm>
              <a:off x="2568702" y="2375154"/>
              <a:ext cx="137160" cy="0"/>
            </a:xfrm>
            <a:custGeom>
              <a:avLst/>
              <a:gdLst/>
              <a:ahLst/>
              <a:cxnLst/>
              <a:rect l="l" t="t" r="r" b="b"/>
              <a:pathLst>
                <a:path w="137160">
                  <a:moveTo>
                    <a:pt x="0" y="0"/>
                  </a:moveTo>
                  <a:lnTo>
                    <a:pt x="137160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2" name="object 37"/>
            <p:cNvSpPr/>
            <p:nvPr/>
          </p:nvSpPr>
          <p:spPr>
            <a:xfrm>
              <a:off x="2430780" y="2257425"/>
              <a:ext cx="275590" cy="0"/>
            </a:xfrm>
            <a:custGeom>
              <a:avLst/>
              <a:gdLst/>
              <a:ahLst/>
              <a:cxnLst/>
              <a:rect l="l" t="t" r="r" b="b"/>
              <a:pathLst>
                <a:path w="275589">
                  <a:moveTo>
                    <a:pt x="0" y="0"/>
                  </a:moveTo>
                  <a:lnTo>
                    <a:pt x="275082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3" name="object 38"/>
            <p:cNvSpPr/>
            <p:nvPr/>
          </p:nvSpPr>
          <p:spPr>
            <a:xfrm>
              <a:off x="2568702" y="2375154"/>
              <a:ext cx="0" cy="551815"/>
            </a:xfrm>
            <a:custGeom>
              <a:avLst/>
              <a:gdLst/>
              <a:ahLst/>
              <a:cxnLst/>
              <a:rect l="l" t="t" r="r" b="b"/>
              <a:pathLst>
                <a:path h="551814">
                  <a:moveTo>
                    <a:pt x="0" y="0"/>
                  </a:moveTo>
                  <a:lnTo>
                    <a:pt x="0" y="551688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4" name="object 39"/>
            <p:cNvSpPr/>
            <p:nvPr/>
          </p:nvSpPr>
          <p:spPr>
            <a:xfrm>
              <a:off x="8026908" y="2165985"/>
              <a:ext cx="412750" cy="91440"/>
            </a:xfrm>
            <a:custGeom>
              <a:avLst/>
              <a:gdLst/>
              <a:ahLst/>
              <a:cxnLst/>
              <a:rect l="l" t="t" r="r" b="b"/>
              <a:pathLst>
                <a:path w="412750" h="91439">
                  <a:moveTo>
                    <a:pt x="336041" y="53340"/>
                  </a:moveTo>
                  <a:lnTo>
                    <a:pt x="336041" y="38100"/>
                  </a:lnTo>
                  <a:lnTo>
                    <a:pt x="0" y="38100"/>
                  </a:lnTo>
                  <a:lnTo>
                    <a:pt x="0" y="53340"/>
                  </a:lnTo>
                  <a:lnTo>
                    <a:pt x="336041" y="53340"/>
                  </a:lnTo>
                  <a:close/>
                </a:path>
                <a:path w="412750" h="91439">
                  <a:moveTo>
                    <a:pt x="412241" y="45720"/>
                  </a:moveTo>
                  <a:lnTo>
                    <a:pt x="320801" y="0"/>
                  </a:lnTo>
                  <a:lnTo>
                    <a:pt x="320801" y="38100"/>
                  </a:lnTo>
                  <a:lnTo>
                    <a:pt x="336041" y="38100"/>
                  </a:lnTo>
                  <a:lnTo>
                    <a:pt x="336041" y="83820"/>
                  </a:lnTo>
                  <a:lnTo>
                    <a:pt x="412241" y="45720"/>
                  </a:lnTo>
                  <a:close/>
                </a:path>
                <a:path w="412750" h="91439">
                  <a:moveTo>
                    <a:pt x="336041" y="83820"/>
                  </a:moveTo>
                  <a:lnTo>
                    <a:pt x="336041" y="53340"/>
                  </a:lnTo>
                  <a:lnTo>
                    <a:pt x="320801" y="53340"/>
                  </a:lnTo>
                  <a:lnTo>
                    <a:pt x="320801" y="91440"/>
                  </a:lnTo>
                  <a:lnTo>
                    <a:pt x="336041" y="838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5" name="object 40"/>
            <p:cNvSpPr/>
            <p:nvPr/>
          </p:nvSpPr>
          <p:spPr>
            <a:xfrm>
              <a:off x="6413500" y="2191511"/>
              <a:ext cx="411480" cy="91440"/>
            </a:xfrm>
            <a:custGeom>
              <a:avLst/>
              <a:gdLst/>
              <a:ahLst/>
              <a:cxnLst/>
              <a:rect l="l" t="t" r="r" b="b"/>
              <a:pathLst>
                <a:path w="411479" h="91439">
                  <a:moveTo>
                    <a:pt x="335279" y="53340"/>
                  </a:moveTo>
                  <a:lnTo>
                    <a:pt x="335279" y="38100"/>
                  </a:lnTo>
                  <a:lnTo>
                    <a:pt x="0" y="38100"/>
                  </a:lnTo>
                  <a:lnTo>
                    <a:pt x="0" y="53340"/>
                  </a:lnTo>
                  <a:lnTo>
                    <a:pt x="335279" y="53340"/>
                  </a:lnTo>
                  <a:close/>
                </a:path>
                <a:path w="411479" h="91439">
                  <a:moveTo>
                    <a:pt x="411479" y="45720"/>
                  </a:moveTo>
                  <a:lnTo>
                    <a:pt x="320039" y="0"/>
                  </a:lnTo>
                  <a:lnTo>
                    <a:pt x="320039" y="38100"/>
                  </a:lnTo>
                  <a:lnTo>
                    <a:pt x="335279" y="38100"/>
                  </a:lnTo>
                  <a:lnTo>
                    <a:pt x="335279" y="83820"/>
                  </a:lnTo>
                  <a:lnTo>
                    <a:pt x="411479" y="45720"/>
                  </a:lnTo>
                  <a:close/>
                </a:path>
                <a:path w="411479" h="91439">
                  <a:moveTo>
                    <a:pt x="335279" y="83820"/>
                  </a:moveTo>
                  <a:lnTo>
                    <a:pt x="335279" y="53340"/>
                  </a:lnTo>
                  <a:lnTo>
                    <a:pt x="320039" y="53340"/>
                  </a:lnTo>
                  <a:lnTo>
                    <a:pt x="320039" y="91440"/>
                  </a:lnTo>
                  <a:lnTo>
                    <a:pt x="335279" y="838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6" name="object 41"/>
            <p:cNvSpPr/>
            <p:nvPr/>
          </p:nvSpPr>
          <p:spPr>
            <a:xfrm>
              <a:off x="4356100" y="2181225"/>
              <a:ext cx="396000" cy="91440"/>
            </a:xfrm>
            <a:custGeom>
              <a:avLst/>
              <a:gdLst/>
              <a:ahLst/>
              <a:cxnLst/>
              <a:rect l="l" t="t" r="r" b="b"/>
              <a:pathLst>
                <a:path w="411479" h="91439">
                  <a:moveTo>
                    <a:pt x="335280" y="53340"/>
                  </a:moveTo>
                  <a:lnTo>
                    <a:pt x="335280" y="38100"/>
                  </a:lnTo>
                  <a:lnTo>
                    <a:pt x="0" y="38100"/>
                  </a:lnTo>
                  <a:lnTo>
                    <a:pt x="0" y="53340"/>
                  </a:lnTo>
                  <a:lnTo>
                    <a:pt x="335280" y="53340"/>
                  </a:lnTo>
                  <a:close/>
                </a:path>
                <a:path w="411479" h="91439">
                  <a:moveTo>
                    <a:pt x="411480" y="45720"/>
                  </a:moveTo>
                  <a:lnTo>
                    <a:pt x="320040" y="0"/>
                  </a:lnTo>
                  <a:lnTo>
                    <a:pt x="320040" y="38100"/>
                  </a:lnTo>
                  <a:lnTo>
                    <a:pt x="335280" y="38100"/>
                  </a:lnTo>
                  <a:lnTo>
                    <a:pt x="335280" y="83820"/>
                  </a:lnTo>
                  <a:lnTo>
                    <a:pt x="411480" y="45720"/>
                  </a:lnTo>
                  <a:close/>
                </a:path>
                <a:path w="411479" h="91439">
                  <a:moveTo>
                    <a:pt x="335280" y="83820"/>
                  </a:moveTo>
                  <a:lnTo>
                    <a:pt x="335280" y="53340"/>
                  </a:lnTo>
                  <a:lnTo>
                    <a:pt x="320040" y="53340"/>
                  </a:lnTo>
                  <a:lnTo>
                    <a:pt x="320040" y="91440"/>
                  </a:lnTo>
                  <a:lnTo>
                    <a:pt x="335280" y="838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7" name="object 42"/>
            <p:cNvSpPr/>
            <p:nvPr/>
          </p:nvSpPr>
          <p:spPr>
            <a:xfrm>
              <a:off x="3391662" y="2788920"/>
              <a:ext cx="1373505" cy="0"/>
            </a:xfrm>
            <a:custGeom>
              <a:avLst/>
              <a:gdLst/>
              <a:ahLst/>
              <a:cxnLst/>
              <a:rect l="l" t="t" r="r" b="b"/>
              <a:pathLst>
                <a:path w="1373504">
                  <a:moveTo>
                    <a:pt x="1373124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8" name="object 43"/>
            <p:cNvSpPr/>
            <p:nvPr/>
          </p:nvSpPr>
          <p:spPr>
            <a:xfrm>
              <a:off x="4764786" y="2788920"/>
              <a:ext cx="0" cy="138430"/>
            </a:xfrm>
            <a:custGeom>
              <a:avLst/>
              <a:gdLst/>
              <a:ahLst/>
              <a:cxnLst/>
              <a:rect l="l" t="t" r="r" b="b"/>
              <a:pathLst>
                <a:path h="138430">
                  <a:moveTo>
                    <a:pt x="0" y="137922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9" name="object 44"/>
            <p:cNvSpPr/>
            <p:nvPr/>
          </p:nvSpPr>
          <p:spPr>
            <a:xfrm>
              <a:off x="3345942" y="2513076"/>
              <a:ext cx="91440" cy="276225"/>
            </a:xfrm>
            <a:custGeom>
              <a:avLst/>
              <a:gdLst/>
              <a:ahLst/>
              <a:cxnLst/>
              <a:rect l="l" t="t" r="r" b="b"/>
              <a:pathLst>
                <a:path w="91439" h="276225">
                  <a:moveTo>
                    <a:pt x="91439" y="92201"/>
                  </a:moveTo>
                  <a:lnTo>
                    <a:pt x="45719" y="0"/>
                  </a:lnTo>
                  <a:lnTo>
                    <a:pt x="0" y="92201"/>
                  </a:lnTo>
                  <a:lnTo>
                    <a:pt x="38100" y="92201"/>
                  </a:lnTo>
                  <a:lnTo>
                    <a:pt x="38100" y="76962"/>
                  </a:lnTo>
                  <a:lnTo>
                    <a:pt x="53339" y="76962"/>
                  </a:lnTo>
                  <a:lnTo>
                    <a:pt x="53339" y="92201"/>
                  </a:lnTo>
                  <a:lnTo>
                    <a:pt x="91439" y="92201"/>
                  </a:lnTo>
                  <a:close/>
                </a:path>
                <a:path w="91439" h="276225">
                  <a:moveTo>
                    <a:pt x="53339" y="92201"/>
                  </a:moveTo>
                  <a:lnTo>
                    <a:pt x="53339" y="76962"/>
                  </a:lnTo>
                  <a:lnTo>
                    <a:pt x="38100" y="76962"/>
                  </a:lnTo>
                  <a:lnTo>
                    <a:pt x="38100" y="92201"/>
                  </a:lnTo>
                  <a:lnTo>
                    <a:pt x="53339" y="92201"/>
                  </a:lnTo>
                  <a:close/>
                </a:path>
                <a:path w="91439" h="276225">
                  <a:moveTo>
                    <a:pt x="53339" y="275844"/>
                  </a:moveTo>
                  <a:lnTo>
                    <a:pt x="53339" y="92201"/>
                  </a:lnTo>
                  <a:lnTo>
                    <a:pt x="38100" y="92201"/>
                  </a:lnTo>
                  <a:lnTo>
                    <a:pt x="38100" y="275844"/>
                  </a:lnTo>
                  <a:lnTo>
                    <a:pt x="53339" y="2758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grpSp>
          <p:nvGrpSpPr>
            <p:cNvPr id="5" name="Группа 48"/>
            <p:cNvGrpSpPr/>
            <p:nvPr/>
          </p:nvGrpSpPr>
          <p:grpSpPr>
            <a:xfrm>
              <a:off x="5803900" y="2638425"/>
              <a:ext cx="974217" cy="683895"/>
              <a:chOff x="6472428" y="2616707"/>
              <a:chExt cx="974217" cy="683895"/>
            </a:xfrm>
          </p:grpSpPr>
          <p:sp>
            <p:nvSpPr>
              <p:cNvPr id="96" name="object 46"/>
              <p:cNvSpPr/>
              <p:nvPr/>
            </p:nvSpPr>
            <p:spPr>
              <a:xfrm>
                <a:off x="6518910" y="2616707"/>
                <a:ext cx="927735" cy="683895"/>
              </a:xfrm>
              <a:custGeom>
                <a:avLst/>
                <a:gdLst/>
                <a:ahLst/>
                <a:cxnLst/>
                <a:rect l="l" t="t" r="r" b="b"/>
                <a:pathLst>
                  <a:path w="927735" h="683895">
                    <a:moveTo>
                      <a:pt x="0" y="0"/>
                    </a:moveTo>
                    <a:lnTo>
                      <a:pt x="49203" y="5124"/>
                    </a:lnTo>
                    <a:lnTo>
                      <a:pt x="97837" y="12423"/>
                    </a:lnTo>
                    <a:lnTo>
                      <a:pt x="145844" y="21854"/>
                    </a:lnTo>
                    <a:lnTo>
                      <a:pt x="193167" y="33376"/>
                    </a:lnTo>
                    <a:lnTo>
                      <a:pt x="239749" y="46945"/>
                    </a:lnTo>
                    <a:lnTo>
                      <a:pt x="285532" y="62520"/>
                    </a:lnTo>
                    <a:lnTo>
                      <a:pt x="330459" y="80059"/>
                    </a:lnTo>
                    <a:lnTo>
                      <a:pt x="374472" y="99519"/>
                    </a:lnTo>
                    <a:lnTo>
                      <a:pt x="417514" y="120859"/>
                    </a:lnTo>
                    <a:lnTo>
                      <a:pt x="459528" y="144036"/>
                    </a:lnTo>
                    <a:lnTo>
                      <a:pt x="500457" y="169008"/>
                    </a:lnTo>
                    <a:lnTo>
                      <a:pt x="540242" y="195733"/>
                    </a:lnTo>
                    <a:lnTo>
                      <a:pt x="578828" y="224169"/>
                    </a:lnTo>
                    <a:lnTo>
                      <a:pt x="616155" y="254274"/>
                    </a:lnTo>
                    <a:lnTo>
                      <a:pt x="652168" y="286006"/>
                    </a:lnTo>
                    <a:lnTo>
                      <a:pt x="686808" y="319321"/>
                    </a:lnTo>
                    <a:lnTo>
                      <a:pt x="720019" y="354180"/>
                    </a:lnTo>
                    <a:lnTo>
                      <a:pt x="751743" y="390538"/>
                    </a:lnTo>
                    <a:lnTo>
                      <a:pt x="781922" y="428355"/>
                    </a:lnTo>
                    <a:lnTo>
                      <a:pt x="810499" y="467587"/>
                    </a:lnTo>
                    <a:lnTo>
                      <a:pt x="837418" y="508193"/>
                    </a:lnTo>
                    <a:lnTo>
                      <a:pt x="862620" y="550131"/>
                    </a:lnTo>
                    <a:lnTo>
                      <a:pt x="886048" y="593359"/>
                    </a:lnTo>
                    <a:lnTo>
                      <a:pt x="907645" y="637833"/>
                    </a:lnTo>
                    <a:lnTo>
                      <a:pt x="927354" y="683513"/>
                    </a:lnTo>
                  </a:path>
                </a:pathLst>
              </a:custGeom>
              <a:ln w="2287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97" name="object 47"/>
              <p:cNvSpPr/>
              <p:nvPr/>
            </p:nvSpPr>
            <p:spPr>
              <a:xfrm>
                <a:off x="6472428" y="2654807"/>
                <a:ext cx="137160" cy="138430"/>
              </a:xfrm>
              <a:custGeom>
                <a:avLst/>
                <a:gdLst/>
                <a:ahLst/>
                <a:cxnLst/>
                <a:rect l="l" t="t" r="r" b="b"/>
                <a:pathLst>
                  <a:path w="137160" h="138430">
                    <a:moveTo>
                      <a:pt x="137160" y="0"/>
                    </a:moveTo>
                    <a:lnTo>
                      <a:pt x="0" y="137922"/>
                    </a:lnTo>
                  </a:path>
                </a:pathLst>
              </a:custGeom>
              <a:ln w="1525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98" name="object 49"/>
              <p:cNvSpPr/>
              <p:nvPr/>
            </p:nvSpPr>
            <p:spPr>
              <a:xfrm>
                <a:off x="6642100" y="2714625"/>
                <a:ext cx="15240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37160" h="138430">
                    <a:moveTo>
                      <a:pt x="137160" y="0"/>
                    </a:moveTo>
                    <a:lnTo>
                      <a:pt x="0" y="137922"/>
                    </a:lnTo>
                  </a:path>
                </a:pathLst>
              </a:custGeom>
              <a:ln w="1525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99" name="object 50"/>
              <p:cNvSpPr/>
              <p:nvPr/>
            </p:nvSpPr>
            <p:spPr>
              <a:xfrm>
                <a:off x="6883908" y="2792729"/>
                <a:ext cx="137160" cy="138430"/>
              </a:xfrm>
              <a:custGeom>
                <a:avLst/>
                <a:gdLst/>
                <a:ahLst/>
                <a:cxnLst/>
                <a:rect l="l" t="t" r="r" b="b"/>
                <a:pathLst>
                  <a:path w="137160" h="138430">
                    <a:moveTo>
                      <a:pt x="137160" y="0"/>
                    </a:moveTo>
                    <a:lnTo>
                      <a:pt x="0" y="137922"/>
                    </a:lnTo>
                  </a:path>
                </a:pathLst>
              </a:custGeom>
              <a:ln w="1525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100" name="object 51"/>
              <p:cNvSpPr/>
              <p:nvPr/>
            </p:nvSpPr>
            <p:spPr>
              <a:xfrm>
                <a:off x="7021068" y="2930651"/>
                <a:ext cx="138430" cy="138430"/>
              </a:xfrm>
              <a:custGeom>
                <a:avLst/>
                <a:gdLst/>
                <a:ahLst/>
                <a:cxnLst/>
                <a:rect l="l" t="t" r="r" b="b"/>
                <a:pathLst>
                  <a:path w="138429" h="138430">
                    <a:moveTo>
                      <a:pt x="137922" y="0"/>
                    </a:moveTo>
                    <a:lnTo>
                      <a:pt x="0" y="137922"/>
                    </a:lnTo>
                  </a:path>
                </a:pathLst>
              </a:custGeom>
              <a:ln w="1525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101" name="object 52"/>
              <p:cNvSpPr/>
              <p:nvPr/>
            </p:nvSpPr>
            <p:spPr>
              <a:xfrm>
                <a:off x="7158990" y="3068573"/>
                <a:ext cx="137160" cy="138430"/>
              </a:xfrm>
              <a:custGeom>
                <a:avLst/>
                <a:gdLst/>
                <a:ahLst/>
                <a:cxnLst/>
                <a:rect l="l" t="t" r="r" b="b"/>
                <a:pathLst>
                  <a:path w="137160" h="138430">
                    <a:moveTo>
                      <a:pt x="137160" y="0"/>
                    </a:moveTo>
                    <a:lnTo>
                      <a:pt x="0" y="137922"/>
                    </a:lnTo>
                  </a:path>
                </a:pathLst>
              </a:custGeom>
              <a:ln w="1525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</p:grpSp>
        <p:sp>
          <p:nvSpPr>
            <p:cNvPr id="81" name="object 53"/>
            <p:cNvSpPr/>
            <p:nvPr/>
          </p:nvSpPr>
          <p:spPr>
            <a:xfrm>
              <a:off x="2674735" y="2067560"/>
              <a:ext cx="229870" cy="189865"/>
            </a:xfrm>
            <a:custGeom>
              <a:avLst/>
              <a:gdLst/>
              <a:ahLst/>
              <a:cxnLst/>
              <a:rect l="l" t="t" r="r" b="b"/>
              <a:pathLst>
                <a:path w="229869" h="189864">
                  <a:moveTo>
                    <a:pt x="229362" y="189737"/>
                  </a:moveTo>
                  <a:lnTo>
                    <a:pt x="0" y="0"/>
                  </a:lnTo>
                </a:path>
              </a:pathLst>
            </a:custGeom>
            <a:ln w="2287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grpSp>
          <p:nvGrpSpPr>
            <p:cNvPr id="6" name="Группа 47"/>
            <p:cNvGrpSpPr/>
            <p:nvPr/>
          </p:nvGrpSpPr>
          <p:grpSpPr>
            <a:xfrm>
              <a:off x="3822053" y="1397203"/>
              <a:ext cx="1448447" cy="784022"/>
              <a:chOff x="2070100" y="1092403"/>
              <a:chExt cx="1448447" cy="784022"/>
            </a:xfrm>
          </p:grpSpPr>
          <p:sp>
            <p:nvSpPr>
              <p:cNvPr id="93" name="object 16"/>
              <p:cNvSpPr txBox="1"/>
              <p:nvPr/>
            </p:nvSpPr>
            <p:spPr>
              <a:xfrm>
                <a:off x="2146300" y="1092403"/>
                <a:ext cx="1333245" cy="294311"/>
              </a:xfrm>
              <a:prstGeom prst="rect">
                <a:avLst/>
              </a:prstGeom>
            </p:spPr>
            <p:txBody>
              <a:bodyPr vert="horz" wrap="square" lIns="0" tIns="17145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135"/>
                  </a:spcBef>
                </a:pPr>
                <a:r>
                  <a:rPr spc="10" dirty="0">
                    <a:latin typeface="Symbol"/>
                    <a:cs typeface="Symbol"/>
                  </a:rPr>
                  <a:t></a:t>
                </a:r>
                <a:r>
                  <a:rPr spc="10" dirty="0">
                    <a:latin typeface="Times New Roman"/>
                    <a:cs typeface="Times New Roman"/>
                  </a:rPr>
                  <a:t> </a:t>
                </a:r>
                <a:r>
                  <a:rPr i="1" spc="50" dirty="0" smtClean="0">
                    <a:latin typeface="Times New Roman"/>
                    <a:cs typeface="Times New Roman"/>
                  </a:rPr>
                  <a:t>mf</a:t>
                </a:r>
                <a:r>
                  <a:rPr lang="ru-RU" spc="75" baseline="-17094" dirty="0" smtClean="0">
                    <a:latin typeface="Times New Roman"/>
                    <a:cs typeface="Times New Roman"/>
                  </a:rPr>
                  <a:t>изм</a:t>
                </a:r>
                <a:r>
                  <a:rPr spc="75" baseline="-17094" dirty="0" smtClean="0">
                    <a:latin typeface="Times New Roman"/>
                    <a:cs typeface="Times New Roman"/>
                  </a:rPr>
                  <a:t> </a:t>
                </a:r>
                <a:r>
                  <a:rPr spc="10" dirty="0">
                    <a:latin typeface="Symbol"/>
                    <a:cs typeface="Symbol"/>
                  </a:rPr>
                  <a:t></a:t>
                </a:r>
                <a:r>
                  <a:rPr spc="-50" dirty="0">
                    <a:latin typeface="Times New Roman"/>
                    <a:cs typeface="Times New Roman"/>
                  </a:rPr>
                  <a:t> </a:t>
                </a:r>
                <a:r>
                  <a:rPr i="1" spc="35" dirty="0">
                    <a:latin typeface="Times New Roman"/>
                    <a:cs typeface="Times New Roman"/>
                  </a:rPr>
                  <a:t>nf</a:t>
                </a:r>
                <a:r>
                  <a:rPr spc="52" baseline="-17094" dirty="0">
                    <a:latin typeface="Times New Roman"/>
                    <a:cs typeface="Times New Roman"/>
                  </a:rPr>
                  <a:t>г</a:t>
                </a:r>
                <a:endParaRPr baseline="-17094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94" name="object 54"/>
              <p:cNvSpPr/>
              <p:nvPr/>
            </p:nvSpPr>
            <p:spPr>
              <a:xfrm>
                <a:off x="2070100" y="1399794"/>
                <a:ext cx="1448447" cy="171831"/>
              </a:xfrm>
              <a:custGeom>
                <a:avLst/>
                <a:gdLst/>
                <a:ahLst/>
                <a:cxnLst/>
                <a:rect l="l" t="t" r="r" b="b"/>
                <a:pathLst>
                  <a:path w="961389" h="140969">
                    <a:moveTo>
                      <a:pt x="0" y="0"/>
                    </a:moveTo>
                    <a:lnTo>
                      <a:pt x="23050" y="48672"/>
                    </a:lnTo>
                    <a:lnTo>
                      <a:pt x="79248" y="69342"/>
                    </a:lnTo>
                    <a:lnTo>
                      <a:pt x="400050" y="71627"/>
                    </a:lnTo>
                    <a:lnTo>
                      <a:pt x="431077" y="77104"/>
                    </a:lnTo>
                    <a:lnTo>
                      <a:pt x="456247" y="92011"/>
                    </a:lnTo>
                    <a:lnTo>
                      <a:pt x="473130" y="114061"/>
                    </a:lnTo>
                    <a:lnTo>
                      <a:pt x="479298" y="140969"/>
                    </a:lnTo>
                    <a:lnTo>
                      <a:pt x="485703" y="114180"/>
                    </a:lnTo>
                    <a:lnTo>
                      <a:pt x="503110" y="92392"/>
                    </a:lnTo>
                    <a:lnTo>
                      <a:pt x="528804" y="77747"/>
                    </a:lnTo>
                    <a:lnTo>
                      <a:pt x="560070" y="72389"/>
                    </a:lnTo>
                    <a:lnTo>
                      <a:pt x="880110" y="74675"/>
                    </a:lnTo>
                    <a:lnTo>
                      <a:pt x="911375" y="69758"/>
                    </a:lnTo>
                    <a:lnTo>
                      <a:pt x="937069" y="55340"/>
                    </a:lnTo>
                    <a:lnTo>
                      <a:pt x="954476" y="33635"/>
                    </a:lnTo>
                    <a:lnTo>
                      <a:pt x="960882" y="6857"/>
                    </a:lnTo>
                  </a:path>
                </a:pathLst>
              </a:custGeom>
              <a:ln w="1144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95" name="object 56"/>
              <p:cNvSpPr/>
              <p:nvPr/>
            </p:nvSpPr>
            <p:spPr>
              <a:xfrm>
                <a:off x="2740660" y="1600200"/>
                <a:ext cx="91440" cy="276225"/>
              </a:xfrm>
              <a:custGeom>
                <a:avLst/>
                <a:gdLst/>
                <a:ahLst/>
                <a:cxnLst/>
                <a:rect l="l" t="t" r="r" b="b"/>
                <a:pathLst>
                  <a:path w="91439" h="276225">
                    <a:moveTo>
                      <a:pt x="91440" y="183642"/>
                    </a:moveTo>
                    <a:lnTo>
                      <a:pt x="0" y="183642"/>
                    </a:lnTo>
                    <a:lnTo>
                      <a:pt x="38100" y="260477"/>
                    </a:lnTo>
                    <a:lnTo>
                      <a:pt x="38100" y="199644"/>
                    </a:lnTo>
                    <a:lnTo>
                      <a:pt x="53340" y="199644"/>
                    </a:lnTo>
                    <a:lnTo>
                      <a:pt x="53340" y="260476"/>
                    </a:lnTo>
                    <a:lnTo>
                      <a:pt x="91440" y="183642"/>
                    </a:lnTo>
                    <a:close/>
                  </a:path>
                  <a:path w="91439" h="276225">
                    <a:moveTo>
                      <a:pt x="53340" y="183642"/>
                    </a:moveTo>
                    <a:lnTo>
                      <a:pt x="53340" y="0"/>
                    </a:lnTo>
                    <a:lnTo>
                      <a:pt x="38100" y="0"/>
                    </a:lnTo>
                    <a:lnTo>
                      <a:pt x="38100" y="183642"/>
                    </a:lnTo>
                    <a:lnTo>
                      <a:pt x="53340" y="183642"/>
                    </a:lnTo>
                    <a:close/>
                  </a:path>
                  <a:path w="91439" h="276225">
                    <a:moveTo>
                      <a:pt x="53340" y="260476"/>
                    </a:moveTo>
                    <a:lnTo>
                      <a:pt x="53340" y="199644"/>
                    </a:lnTo>
                    <a:lnTo>
                      <a:pt x="38100" y="199644"/>
                    </a:lnTo>
                    <a:lnTo>
                      <a:pt x="38100" y="260477"/>
                    </a:lnTo>
                    <a:lnTo>
                      <a:pt x="45719" y="275844"/>
                    </a:lnTo>
                    <a:lnTo>
                      <a:pt x="53340" y="26047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</p:grpSp>
        <p:grpSp>
          <p:nvGrpSpPr>
            <p:cNvPr id="7" name="Группа 46"/>
            <p:cNvGrpSpPr/>
            <p:nvPr/>
          </p:nvGrpSpPr>
          <p:grpSpPr>
            <a:xfrm>
              <a:off x="5880100" y="1428370"/>
              <a:ext cx="1468120" cy="752855"/>
              <a:chOff x="3898900" y="1038225"/>
              <a:chExt cx="1468120" cy="752855"/>
            </a:xfrm>
          </p:grpSpPr>
          <p:sp>
            <p:nvSpPr>
              <p:cNvPr id="88" name="object 17"/>
              <p:cNvSpPr/>
              <p:nvPr/>
            </p:nvSpPr>
            <p:spPr>
              <a:xfrm>
                <a:off x="4299470" y="1083945"/>
                <a:ext cx="0" cy="252729"/>
              </a:xfrm>
              <a:custGeom>
                <a:avLst/>
                <a:gdLst/>
                <a:ahLst/>
                <a:cxnLst/>
                <a:rect l="l" t="t" r="r" b="b"/>
                <a:pathLst>
                  <a:path h="252730">
                    <a:moveTo>
                      <a:pt x="0" y="0"/>
                    </a:moveTo>
                    <a:lnTo>
                      <a:pt x="0" y="252222"/>
                    </a:lnTo>
                  </a:path>
                </a:pathLst>
              </a:custGeom>
              <a:ln w="764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89" name="object 18"/>
              <p:cNvSpPr/>
              <p:nvPr/>
            </p:nvSpPr>
            <p:spPr>
              <a:xfrm>
                <a:off x="5194300" y="1090296"/>
                <a:ext cx="0" cy="252729"/>
              </a:xfrm>
              <a:custGeom>
                <a:avLst/>
                <a:gdLst/>
                <a:ahLst/>
                <a:cxnLst/>
                <a:rect l="l" t="t" r="r" b="b"/>
                <a:pathLst>
                  <a:path h="252730">
                    <a:moveTo>
                      <a:pt x="0" y="0"/>
                    </a:moveTo>
                    <a:lnTo>
                      <a:pt x="0" y="252222"/>
                    </a:lnTo>
                  </a:path>
                </a:pathLst>
              </a:custGeom>
              <a:ln w="764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90" name="object 19"/>
              <p:cNvSpPr txBox="1"/>
              <p:nvPr/>
            </p:nvSpPr>
            <p:spPr>
              <a:xfrm>
                <a:off x="3898900" y="1038225"/>
                <a:ext cx="1468120" cy="273152"/>
              </a:xfrm>
              <a:prstGeom prst="rect">
                <a:avLst/>
              </a:prstGeom>
            </p:spPr>
            <p:txBody>
              <a:bodyPr vert="horz" wrap="square" lIns="0" tIns="11430" rIns="0" bIns="0" rtlCol="0">
                <a:spAutoFit/>
              </a:bodyPr>
              <a:lstStyle/>
              <a:p>
                <a:pPr>
                  <a:lnSpc>
                    <a:spcPct val="100000"/>
                  </a:lnSpc>
                  <a:spcBef>
                    <a:spcPts val="90"/>
                  </a:spcBef>
                </a:pPr>
                <a:r>
                  <a:rPr sz="1700" i="1" spc="-60" dirty="0" smtClean="0">
                    <a:latin typeface="Times New Roman"/>
                    <a:cs typeface="Times New Roman"/>
                  </a:rPr>
                  <a:t>F</a:t>
                </a:r>
                <a:r>
                  <a:rPr lang="ru-RU" sz="1950" spc="-89" baseline="-19230" dirty="0" smtClean="0">
                    <a:latin typeface="Times New Roman" pitchFamily="18" charset="0"/>
                    <a:cs typeface="Times New Roman" pitchFamily="18" charset="0"/>
                  </a:rPr>
                  <a:t>б</a:t>
                </a:r>
                <a:r>
                  <a:rPr lang="en-US" sz="1950" spc="-89" baseline="-19230" dirty="0" smtClean="0">
                    <a:latin typeface="Symbol"/>
                    <a:cs typeface="Symbol"/>
                  </a:rPr>
                  <a:t> </a:t>
                </a:r>
                <a:r>
                  <a:rPr sz="1950" spc="-89" baseline="-19230" dirty="0" smtClean="0">
                    <a:latin typeface="Times New Roman"/>
                    <a:cs typeface="Times New Roman"/>
                  </a:rPr>
                  <a:t> </a:t>
                </a:r>
                <a:r>
                  <a:rPr sz="1700" spc="-5" dirty="0">
                    <a:latin typeface="Symbol"/>
                    <a:cs typeface="Symbol"/>
                  </a:rPr>
                  <a:t></a:t>
                </a:r>
                <a:r>
                  <a:rPr lang="en-US" sz="1700" spc="-5" dirty="0">
                    <a:latin typeface="Symbol"/>
                    <a:cs typeface="Symbol"/>
                  </a:rPr>
                  <a:t> </a:t>
                </a:r>
                <a:r>
                  <a:rPr sz="1700" spc="-5" dirty="0">
                    <a:latin typeface="Times New Roman"/>
                    <a:cs typeface="Times New Roman"/>
                  </a:rPr>
                  <a:t> </a:t>
                </a:r>
                <a:r>
                  <a:rPr sz="1700" i="1" spc="40" dirty="0">
                    <a:latin typeface="Times New Roman"/>
                    <a:cs typeface="Times New Roman"/>
                  </a:rPr>
                  <a:t>f</a:t>
                </a:r>
                <a:r>
                  <a:rPr sz="1950" spc="60" baseline="-19230" dirty="0">
                    <a:latin typeface="Times New Roman"/>
                    <a:cs typeface="Times New Roman"/>
                  </a:rPr>
                  <a:t>г </a:t>
                </a:r>
                <a:r>
                  <a:rPr sz="1700" spc="-5" dirty="0">
                    <a:latin typeface="Symbol"/>
                    <a:cs typeface="Symbol"/>
                  </a:rPr>
                  <a:t></a:t>
                </a:r>
                <a:r>
                  <a:rPr sz="1700" spc="229" dirty="0">
                    <a:latin typeface="Times New Roman"/>
                    <a:cs typeface="Times New Roman"/>
                  </a:rPr>
                  <a:t> </a:t>
                </a:r>
                <a:r>
                  <a:rPr sz="1700" i="1" spc="65" dirty="0" smtClean="0">
                    <a:latin typeface="Times New Roman"/>
                    <a:cs typeface="Times New Roman"/>
                  </a:rPr>
                  <a:t>f</a:t>
                </a:r>
                <a:r>
                  <a:rPr lang="ru-RU" sz="2000" spc="75" baseline="-17094" dirty="0" smtClean="0">
                    <a:latin typeface="Times New Roman"/>
                    <a:cs typeface="Times New Roman"/>
                  </a:rPr>
                  <a:t> изм </a:t>
                </a:r>
                <a:endParaRPr sz="1950" i="1" baseline="-1923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91" name="object 55"/>
              <p:cNvSpPr/>
              <p:nvPr/>
            </p:nvSpPr>
            <p:spPr>
              <a:xfrm>
                <a:off x="3930280" y="1373886"/>
                <a:ext cx="1340219" cy="140970"/>
              </a:xfrm>
              <a:custGeom>
                <a:avLst/>
                <a:gdLst/>
                <a:ahLst/>
                <a:cxnLst/>
                <a:rect l="l" t="t" r="r" b="b"/>
                <a:pathLst>
                  <a:path w="824229" h="140969">
                    <a:moveTo>
                      <a:pt x="0" y="0"/>
                    </a:moveTo>
                    <a:lnTo>
                      <a:pt x="20002" y="48958"/>
                    </a:lnTo>
                    <a:lnTo>
                      <a:pt x="68580" y="69342"/>
                    </a:lnTo>
                    <a:lnTo>
                      <a:pt x="342900" y="71627"/>
                    </a:lnTo>
                    <a:lnTo>
                      <a:pt x="369677" y="77104"/>
                    </a:lnTo>
                    <a:lnTo>
                      <a:pt x="391382" y="92011"/>
                    </a:lnTo>
                    <a:lnTo>
                      <a:pt x="405800" y="114061"/>
                    </a:lnTo>
                    <a:lnTo>
                      <a:pt x="410718" y="140969"/>
                    </a:lnTo>
                    <a:lnTo>
                      <a:pt x="416516" y="114180"/>
                    </a:lnTo>
                    <a:lnTo>
                      <a:pt x="431387" y="92392"/>
                    </a:lnTo>
                    <a:lnTo>
                      <a:pt x="453259" y="77747"/>
                    </a:lnTo>
                    <a:lnTo>
                      <a:pt x="480059" y="72389"/>
                    </a:lnTo>
                    <a:lnTo>
                      <a:pt x="754380" y="74675"/>
                    </a:lnTo>
                    <a:lnTo>
                      <a:pt x="781288" y="69318"/>
                    </a:lnTo>
                    <a:lnTo>
                      <a:pt x="803338" y="54673"/>
                    </a:lnTo>
                    <a:lnTo>
                      <a:pt x="818245" y="32885"/>
                    </a:lnTo>
                    <a:lnTo>
                      <a:pt x="823722" y="6095"/>
                    </a:lnTo>
                  </a:path>
                </a:pathLst>
              </a:custGeom>
              <a:ln w="1144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92" name="object 57"/>
              <p:cNvSpPr/>
              <p:nvPr/>
            </p:nvSpPr>
            <p:spPr>
              <a:xfrm>
                <a:off x="4569460" y="1514855"/>
                <a:ext cx="91440" cy="276225"/>
              </a:xfrm>
              <a:custGeom>
                <a:avLst/>
                <a:gdLst/>
                <a:ahLst/>
                <a:cxnLst/>
                <a:rect l="l" t="t" r="r" b="b"/>
                <a:pathLst>
                  <a:path w="91439" h="276225">
                    <a:moveTo>
                      <a:pt x="91439" y="183642"/>
                    </a:moveTo>
                    <a:lnTo>
                      <a:pt x="0" y="183642"/>
                    </a:lnTo>
                    <a:lnTo>
                      <a:pt x="38100" y="260477"/>
                    </a:lnTo>
                    <a:lnTo>
                      <a:pt x="38100" y="199644"/>
                    </a:lnTo>
                    <a:lnTo>
                      <a:pt x="53339" y="199644"/>
                    </a:lnTo>
                    <a:lnTo>
                      <a:pt x="53339" y="260476"/>
                    </a:lnTo>
                    <a:lnTo>
                      <a:pt x="91439" y="183642"/>
                    </a:lnTo>
                    <a:close/>
                  </a:path>
                  <a:path w="91439" h="276225">
                    <a:moveTo>
                      <a:pt x="53339" y="183642"/>
                    </a:moveTo>
                    <a:lnTo>
                      <a:pt x="53339" y="0"/>
                    </a:lnTo>
                    <a:lnTo>
                      <a:pt x="38100" y="0"/>
                    </a:lnTo>
                    <a:lnTo>
                      <a:pt x="38100" y="183642"/>
                    </a:lnTo>
                    <a:lnTo>
                      <a:pt x="53339" y="183642"/>
                    </a:lnTo>
                    <a:close/>
                  </a:path>
                  <a:path w="91439" h="276225">
                    <a:moveTo>
                      <a:pt x="53339" y="260476"/>
                    </a:moveTo>
                    <a:lnTo>
                      <a:pt x="53339" y="199644"/>
                    </a:lnTo>
                    <a:lnTo>
                      <a:pt x="38100" y="199644"/>
                    </a:lnTo>
                    <a:lnTo>
                      <a:pt x="38100" y="260477"/>
                    </a:lnTo>
                    <a:lnTo>
                      <a:pt x="45719" y="275844"/>
                    </a:lnTo>
                    <a:lnTo>
                      <a:pt x="53339" y="260476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</p:grpSp>
        <p:sp>
          <p:nvSpPr>
            <p:cNvPr id="84" name="object 32"/>
            <p:cNvSpPr txBox="1"/>
            <p:nvPr/>
          </p:nvSpPr>
          <p:spPr>
            <a:xfrm>
              <a:off x="8457184" y="1952625"/>
              <a:ext cx="1232916" cy="598368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txBody>
            <a:bodyPr vert="horz" wrap="square" lIns="0" tIns="52069" rIns="0" bIns="0" rtlCol="0">
              <a:spAutoFit/>
            </a:bodyPr>
            <a:lstStyle/>
            <a:p>
              <a:pPr marL="117475">
                <a:lnSpc>
                  <a:spcPct val="90000"/>
                </a:lnSpc>
                <a:spcBef>
                  <a:spcPts val="409"/>
                </a:spcBef>
              </a:pPr>
              <a:endParaRPr lang="ru-RU" sz="600" spc="-10" dirty="0" smtClean="0">
                <a:latin typeface="Times New Roman"/>
                <a:cs typeface="Times New Roman"/>
              </a:endParaRPr>
            </a:p>
            <a:p>
              <a:pPr marL="117475">
                <a:lnSpc>
                  <a:spcPct val="90000"/>
                </a:lnSpc>
                <a:spcBef>
                  <a:spcPts val="409"/>
                </a:spcBef>
              </a:pPr>
              <a:r>
                <a:rPr lang="ru-RU" spc="-10" dirty="0" smtClean="0">
                  <a:latin typeface="Times New Roman"/>
                  <a:cs typeface="Times New Roman"/>
                </a:rPr>
                <a:t>Индикатор</a:t>
              </a:r>
              <a:endParaRPr lang="ru-RU" sz="1000" spc="-10" dirty="0" smtClean="0">
                <a:latin typeface="Times New Roman"/>
                <a:cs typeface="Times New Roman"/>
              </a:endParaRPr>
            </a:p>
            <a:p>
              <a:pPr marL="117475">
                <a:lnSpc>
                  <a:spcPct val="90000"/>
                </a:lnSpc>
                <a:spcBef>
                  <a:spcPts val="409"/>
                </a:spcBef>
              </a:pPr>
              <a:endParaRPr sz="800" dirty="0">
                <a:latin typeface="Times New Roman"/>
                <a:cs typeface="Times New Roman"/>
              </a:endParaRPr>
            </a:p>
          </p:txBody>
        </p:sp>
        <p:sp>
          <p:nvSpPr>
            <p:cNvPr id="85" name="object 21"/>
            <p:cNvSpPr txBox="1"/>
            <p:nvPr/>
          </p:nvSpPr>
          <p:spPr>
            <a:xfrm>
              <a:off x="2603500" y="1724025"/>
              <a:ext cx="381000" cy="2898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00"/>
                </a:spcBef>
              </a:pPr>
              <a:r>
                <a:rPr lang="ru-RU" dirty="0" smtClean="0">
                  <a:latin typeface="Times New Roman"/>
                  <a:cs typeface="Times New Roman"/>
                </a:rPr>
                <a:t>П</a:t>
              </a:r>
              <a:endParaRPr baseline="-25000" dirty="0">
                <a:latin typeface="Times New Roman"/>
                <a:cs typeface="Times New Roman"/>
              </a:endParaRPr>
            </a:p>
          </p:txBody>
        </p:sp>
        <p:cxnSp>
          <p:nvCxnSpPr>
            <p:cNvPr id="86" name="Прямая соединительная линия 85"/>
            <p:cNvCxnSpPr/>
            <p:nvPr/>
          </p:nvCxnSpPr>
          <p:spPr>
            <a:xfrm flipV="1">
              <a:off x="3822700" y="3476625"/>
              <a:ext cx="533400" cy="15240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flipV="1">
              <a:off x="5727700" y="2943225"/>
              <a:ext cx="304800" cy="76200"/>
            </a:xfrm>
            <a:prstGeom prst="line">
              <a:avLst/>
            </a:prstGeom>
            <a:ln w="19050">
              <a:solidFill>
                <a:srgbClr val="0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object 14"/>
          <p:cNvSpPr txBox="1"/>
          <p:nvPr/>
        </p:nvSpPr>
        <p:spPr>
          <a:xfrm>
            <a:off x="0" y="5003718"/>
            <a:ext cx="10693400" cy="2359107"/>
          </a:xfrm>
          <a:prstGeom prst="rect">
            <a:avLst/>
          </a:prstGeom>
          <a:solidFill>
            <a:srgbClr val="21FF85"/>
          </a:solidFill>
          <a:ln>
            <a:solidFill>
              <a:srgbClr val="FF0000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12700" marR="5715" indent="450215" algn="just">
              <a:lnSpc>
                <a:spcPct val="95800"/>
              </a:lnSpc>
              <a:spcBef>
                <a:spcPts val="180"/>
              </a:spcBef>
            </a:pPr>
            <a:r>
              <a:rPr lang="ru-RU" sz="2000" spc="-5" dirty="0" smtClean="0">
                <a:latin typeface="Times New Roman"/>
                <a:cs typeface="Times New Roman"/>
              </a:rPr>
              <a:t>Измеряемы с</a:t>
            </a:r>
            <a:r>
              <a:rPr sz="2000" spc="-5" dirty="0" smtClean="0">
                <a:latin typeface="Times New Roman"/>
                <a:cs typeface="Times New Roman"/>
              </a:rPr>
              <a:t>игнал </a:t>
            </a:r>
            <a:r>
              <a:rPr sz="2000" i="1" spc="-5" dirty="0" smtClean="0">
                <a:latin typeface="Times New Roman"/>
                <a:cs typeface="Times New Roman"/>
              </a:rPr>
              <a:t>f</a:t>
            </a:r>
            <a:r>
              <a:rPr lang="ru-RU" sz="2000" spc="-7" baseline="-13227" dirty="0" smtClean="0">
                <a:latin typeface="Times New Roman"/>
                <a:cs typeface="Times New Roman"/>
              </a:rPr>
              <a:t>изм</a:t>
            </a:r>
            <a:r>
              <a:rPr sz="2000" spc="-7" baseline="-13227" dirty="0" smtClean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через входное </a:t>
            </a:r>
            <a:r>
              <a:rPr sz="2000" spc="-5" dirty="0" smtClean="0">
                <a:latin typeface="Times New Roman"/>
                <a:cs typeface="Times New Roman"/>
              </a:rPr>
              <a:t>устройство </a:t>
            </a:r>
            <a:r>
              <a:rPr sz="2000" dirty="0">
                <a:latin typeface="Times New Roman"/>
                <a:cs typeface="Times New Roman"/>
              </a:rPr>
              <a:t>и </a:t>
            </a:r>
            <a:r>
              <a:rPr sz="2000" spc="-5" dirty="0">
                <a:latin typeface="Times New Roman"/>
                <a:cs typeface="Times New Roman"/>
              </a:rPr>
              <a:t>переключатель </a:t>
            </a:r>
            <a:r>
              <a:rPr sz="2000" spc="-5" dirty="0" smtClean="0">
                <a:latin typeface="Times New Roman"/>
                <a:cs typeface="Times New Roman"/>
              </a:rPr>
              <a:t>П </a:t>
            </a:r>
            <a:r>
              <a:rPr sz="2000" spc="-5" dirty="0">
                <a:latin typeface="Times New Roman"/>
                <a:cs typeface="Times New Roman"/>
              </a:rPr>
              <a:t>поступает на </a:t>
            </a:r>
            <a:r>
              <a:rPr sz="2000" dirty="0" smtClean="0">
                <a:latin typeface="Times New Roman"/>
                <a:cs typeface="Times New Roman"/>
              </a:rPr>
              <a:t>смеситель</a:t>
            </a:r>
            <a:r>
              <a:rPr lang="ru-RU" sz="2000" dirty="0" smtClean="0">
                <a:latin typeface="Times New Roman"/>
                <a:cs typeface="Times New Roman"/>
              </a:rPr>
              <a:t>,</a:t>
            </a:r>
            <a:r>
              <a:rPr sz="2000" spc="-5" dirty="0" smtClean="0">
                <a:latin typeface="Times New Roman"/>
                <a:cs typeface="Times New Roman"/>
              </a:rPr>
              <a:t>  </a:t>
            </a:r>
            <a:r>
              <a:rPr sz="2000" spc="-5" dirty="0">
                <a:latin typeface="Times New Roman"/>
                <a:cs typeface="Times New Roman"/>
              </a:rPr>
              <a:t>на второй вход которого воздействует </a:t>
            </a:r>
            <a:r>
              <a:rPr lang="ru-RU" sz="2000" spc="-5" dirty="0" smtClean="0">
                <a:latin typeface="Times New Roman"/>
                <a:cs typeface="Times New Roman"/>
              </a:rPr>
              <a:t>сигнал </a:t>
            </a:r>
            <a:r>
              <a:rPr lang="en-US" sz="2000" i="1" dirty="0" smtClean="0">
                <a:latin typeface="Times New Roman"/>
                <a:cs typeface="Times New Roman"/>
              </a:rPr>
              <a:t>f</a:t>
            </a:r>
            <a:r>
              <a:rPr lang="ru-RU" sz="2000" baseline="-25000" dirty="0" smtClean="0">
                <a:latin typeface="Times New Roman"/>
                <a:cs typeface="Times New Roman"/>
              </a:rPr>
              <a:t>г  </a:t>
            </a:r>
            <a:r>
              <a:rPr sz="2000" dirty="0" smtClean="0">
                <a:latin typeface="Times New Roman"/>
                <a:cs typeface="Times New Roman"/>
              </a:rPr>
              <a:t>с </a:t>
            </a:r>
            <a:r>
              <a:rPr sz="2000" spc="-5" dirty="0">
                <a:latin typeface="Times New Roman"/>
                <a:cs typeface="Times New Roman"/>
              </a:rPr>
              <a:t>перестраиваемого </a:t>
            </a:r>
            <a:r>
              <a:rPr sz="2000" spc="-5" dirty="0" smtClean="0">
                <a:latin typeface="Times New Roman"/>
                <a:cs typeface="Times New Roman"/>
              </a:rPr>
              <a:t>гетеродина. </a:t>
            </a:r>
            <a:r>
              <a:rPr sz="2000" spc="-5" dirty="0">
                <a:latin typeface="Times New Roman"/>
                <a:cs typeface="Times New Roman"/>
              </a:rPr>
              <a:t>На выходе смесителя возникают комбинационные частоты ±</a:t>
            </a:r>
            <a:r>
              <a:rPr sz="2000" i="1" spc="-5" dirty="0">
                <a:latin typeface="Times New Roman"/>
                <a:cs typeface="Times New Roman"/>
              </a:rPr>
              <a:t>mf</a:t>
            </a:r>
            <a:r>
              <a:rPr sz="2000" i="1" spc="-7" baseline="-13227" dirty="0">
                <a:latin typeface="Times New Roman"/>
                <a:cs typeface="Times New Roman"/>
              </a:rPr>
              <a:t>х </a:t>
            </a:r>
            <a:r>
              <a:rPr sz="2000" dirty="0">
                <a:latin typeface="Times New Roman"/>
                <a:cs typeface="Times New Roman"/>
              </a:rPr>
              <a:t>±  </a:t>
            </a:r>
            <a:r>
              <a:rPr sz="2000" i="1" spc="-5" dirty="0">
                <a:latin typeface="Times New Roman"/>
                <a:cs typeface="Times New Roman"/>
              </a:rPr>
              <a:t>nf</a:t>
            </a:r>
            <a:r>
              <a:rPr sz="2000" spc="-7" baseline="-13227" dirty="0">
                <a:latin typeface="Times New Roman"/>
                <a:cs typeface="Times New Roman"/>
              </a:rPr>
              <a:t>г</a:t>
            </a:r>
            <a:r>
              <a:rPr lang="ru-RU" sz="2000" spc="-7" dirty="0">
                <a:latin typeface="Times New Roman"/>
                <a:cs typeface="Times New Roman"/>
              </a:rPr>
              <a:t>, </a:t>
            </a:r>
            <a:r>
              <a:rPr sz="2000" spc="-5" dirty="0" smtClean="0">
                <a:latin typeface="Times New Roman"/>
                <a:cs typeface="Times New Roman"/>
              </a:rPr>
              <a:t>где </a:t>
            </a:r>
            <a:r>
              <a:rPr sz="2000" i="1" dirty="0">
                <a:latin typeface="Times New Roman"/>
                <a:cs typeface="Times New Roman"/>
              </a:rPr>
              <a:t>m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i="1" dirty="0">
                <a:latin typeface="Times New Roman"/>
                <a:cs typeface="Times New Roman"/>
              </a:rPr>
              <a:t>n</a:t>
            </a:r>
            <a:r>
              <a:rPr lang="ru-RU" sz="2000" i="1" dirty="0">
                <a:latin typeface="Times New Roman"/>
                <a:cs typeface="Times New Roman"/>
              </a:rPr>
              <a:t> </a:t>
            </a:r>
            <a:r>
              <a:rPr lang="ru-RU" sz="2000" dirty="0">
                <a:latin typeface="Symbol"/>
                <a:cs typeface="Symbol"/>
              </a:rPr>
              <a:t>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целые числа. </a:t>
            </a:r>
            <a:endParaRPr lang="ru-RU" sz="2000" spc="-5" dirty="0" smtClean="0">
              <a:latin typeface="Times New Roman"/>
              <a:cs typeface="Times New Roman"/>
            </a:endParaRPr>
          </a:p>
          <a:p>
            <a:pPr marL="12700" marR="5715" indent="450215" algn="just">
              <a:lnSpc>
                <a:spcPct val="95800"/>
              </a:lnSpc>
              <a:spcBef>
                <a:spcPts val="180"/>
              </a:spcBef>
            </a:pPr>
            <a:r>
              <a:rPr lang="ru-RU" sz="2000" spc="-5" dirty="0" smtClean="0">
                <a:latin typeface="Times New Roman"/>
                <a:cs typeface="Times New Roman"/>
              </a:rPr>
              <a:t>Ф</a:t>
            </a:r>
            <a:r>
              <a:rPr sz="2000" spc="-5" dirty="0" smtClean="0">
                <a:latin typeface="Times New Roman"/>
                <a:cs typeface="Times New Roman"/>
              </a:rPr>
              <a:t>ильтр </a:t>
            </a:r>
            <a:r>
              <a:rPr sz="2000" spc="-5" dirty="0">
                <a:latin typeface="Times New Roman"/>
                <a:cs typeface="Times New Roman"/>
              </a:rPr>
              <a:t>нижних частот </a:t>
            </a:r>
            <a:r>
              <a:rPr sz="2000" spc="-5" dirty="0" smtClean="0">
                <a:latin typeface="Times New Roman"/>
                <a:cs typeface="Times New Roman"/>
              </a:rPr>
              <a:t>пропуска</a:t>
            </a:r>
            <a:r>
              <a:rPr lang="ru-RU" sz="2000" spc="-5" dirty="0" smtClean="0">
                <a:latin typeface="Times New Roman"/>
                <a:cs typeface="Times New Roman"/>
              </a:rPr>
              <a:t>ет только</a:t>
            </a:r>
            <a:r>
              <a:rPr sz="2000" spc="-5" dirty="0" smtClean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лишь частоту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 smtClean="0">
                <a:latin typeface="Times New Roman"/>
                <a:cs typeface="Times New Roman"/>
              </a:rPr>
              <a:t>биений</a:t>
            </a:r>
            <a:r>
              <a:rPr lang="ru-RU" sz="2000" spc="-5" dirty="0" smtClean="0">
                <a:latin typeface="Times New Roman"/>
                <a:cs typeface="Times New Roman"/>
              </a:rPr>
              <a:t> </a:t>
            </a:r>
            <a:r>
              <a:rPr lang="en-US" sz="2000" i="1" spc="-60" dirty="0" smtClean="0">
                <a:latin typeface="Times New Roman"/>
                <a:cs typeface="Times New Roman"/>
              </a:rPr>
              <a:t>F</a:t>
            </a:r>
            <a:r>
              <a:rPr lang="ru-RU" sz="2000" spc="-89" baseline="-18518" dirty="0" smtClean="0">
                <a:latin typeface="Times New Roman"/>
                <a:cs typeface="Times New Roman"/>
              </a:rPr>
              <a:t>б</a:t>
            </a:r>
            <a:endParaRPr sz="2000" dirty="0">
              <a:latin typeface="Times New Roman"/>
              <a:cs typeface="Times New Roman"/>
            </a:endParaRPr>
          </a:p>
          <a:p>
            <a:pPr marL="476884" algn="ctr">
              <a:lnSpc>
                <a:spcPct val="100000"/>
              </a:lnSpc>
              <a:spcBef>
                <a:spcPts val="40"/>
              </a:spcBef>
            </a:pPr>
            <a:r>
              <a:rPr sz="2000" b="1" i="1" spc="-60" dirty="0">
                <a:latin typeface="Times New Roman"/>
                <a:cs typeface="Times New Roman"/>
              </a:rPr>
              <a:t>F</a:t>
            </a:r>
            <a:r>
              <a:rPr sz="2000" b="1" spc="-89" baseline="-18518" dirty="0">
                <a:latin typeface="Times New Roman"/>
                <a:cs typeface="Times New Roman"/>
              </a:rPr>
              <a:t>б  </a:t>
            </a:r>
            <a:r>
              <a:rPr sz="2000" b="1" dirty="0">
                <a:latin typeface="Symbol"/>
                <a:cs typeface="Symbol"/>
              </a:rPr>
              <a:t></a:t>
            </a:r>
            <a:r>
              <a:rPr sz="2000" b="1" dirty="0">
                <a:latin typeface="Times New Roman"/>
                <a:cs typeface="Times New Roman"/>
              </a:rPr>
              <a:t>  </a:t>
            </a:r>
            <a:r>
              <a:rPr sz="2000" b="1" i="1" dirty="0">
                <a:latin typeface="Times New Roman"/>
                <a:cs typeface="Times New Roman"/>
              </a:rPr>
              <a:t>f </a:t>
            </a:r>
            <a:r>
              <a:rPr sz="2000" b="1" i="1" baseline="-18518" dirty="0">
                <a:latin typeface="Times New Roman"/>
                <a:cs typeface="Times New Roman"/>
              </a:rPr>
              <a:t>х </a:t>
            </a:r>
            <a:r>
              <a:rPr sz="2000" b="1" dirty="0">
                <a:latin typeface="Symbol"/>
                <a:cs typeface="Symbol"/>
              </a:rPr>
              <a:t></a:t>
            </a:r>
            <a:r>
              <a:rPr sz="2000" b="1" dirty="0">
                <a:latin typeface="Times New Roman"/>
                <a:cs typeface="Times New Roman"/>
              </a:rPr>
              <a:t>  </a:t>
            </a:r>
            <a:r>
              <a:rPr sz="2000" b="1" i="1" spc="40" dirty="0">
                <a:latin typeface="Times New Roman"/>
                <a:cs typeface="Times New Roman"/>
              </a:rPr>
              <a:t>f</a:t>
            </a:r>
            <a:r>
              <a:rPr sz="2000" b="1" spc="60" baseline="-18518" dirty="0">
                <a:latin typeface="Times New Roman"/>
                <a:cs typeface="Times New Roman"/>
              </a:rPr>
              <a:t>г</a:t>
            </a:r>
            <a:r>
              <a:rPr sz="2000" b="1" spc="-30" baseline="-18518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.</a:t>
            </a:r>
          </a:p>
          <a:p>
            <a:pPr marL="12700" marR="5080" indent="450215" algn="just">
              <a:lnSpc>
                <a:spcPts val="1839"/>
              </a:lnSpc>
              <a:spcBef>
                <a:spcPts val="490"/>
              </a:spcBef>
            </a:pPr>
            <a:r>
              <a:rPr sz="2000" spc="-5" dirty="0">
                <a:latin typeface="Times New Roman"/>
                <a:cs typeface="Times New Roman"/>
              </a:rPr>
              <a:t>Вращая лимб </a:t>
            </a:r>
            <a:r>
              <a:rPr sz="2000" spc="-5" dirty="0" smtClean="0">
                <a:latin typeface="Times New Roman"/>
                <a:cs typeface="Times New Roman"/>
              </a:rPr>
              <a:t>на</a:t>
            </a:r>
            <a:r>
              <a:rPr lang="ru-RU" sz="2000" spc="-5" dirty="0" smtClean="0">
                <a:latin typeface="Times New Roman"/>
                <a:cs typeface="Times New Roman"/>
              </a:rPr>
              <a:t> перестраиваемом</a:t>
            </a:r>
            <a:r>
              <a:rPr sz="2000" spc="-5" dirty="0" smtClean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гетеродине, добиваются, </a:t>
            </a:r>
            <a:r>
              <a:rPr sz="2000" dirty="0">
                <a:latin typeface="Times New Roman"/>
                <a:cs typeface="Times New Roman"/>
              </a:rPr>
              <a:t>чтобы </a:t>
            </a:r>
            <a:r>
              <a:rPr sz="2000" spc="-5" dirty="0">
                <a:latin typeface="Times New Roman"/>
                <a:cs typeface="Times New Roman"/>
              </a:rPr>
              <a:t>показания индикатора были равны нулю (</a:t>
            </a:r>
            <a:r>
              <a:rPr sz="2000" i="1" spc="-5" dirty="0">
                <a:latin typeface="Times New Roman"/>
                <a:cs typeface="Times New Roman"/>
              </a:rPr>
              <a:t>F</a:t>
            </a:r>
            <a:r>
              <a:rPr sz="2000" spc="-7" baseline="-13227" dirty="0">
                <a:latin typeface="Times New Roman"/>
                <a:cs typeface="Times New Roman"/>
              </a:rPr>
              <a:t>б </a:t>
            </a:r>
            <a:r>
              <a:rPr sz="2000" dirty="0">
                <a:latin typeface="Times New Roman"/>
                <a:cs typeface="Times New Roman"/>
              </a:rPr>
              <a:t>= 0). </a:t>
            </a:r>
            <a:r>
              <a:rPr lang="ru-RU" sz="2000" dirty="0" smtClean="0">
                <a:latin typeface="Times New Roman"/>
                <a:cs typeface="Times New Roman"/>
              </a:rPr>
              <a:t>Значения </a:t>
            </a:r>
            <a:r>
              <a:rPr lang="en-US" sz="2000" i="1" spc="-5" dirty="0" smtClean="0">
                <a:latin typeface="Times New Roman"/>
                <a:cs typeface="Times New Roman"/>
              </a:rPr>
              <a:t>f</a:t>
            </a:r>
            <a:r>
              <a:rPr lang="ru-RU" sz="2000" spc="-7" baseline="-13227" dirty="0" smtClean="0">
                <a:latin typeface="Times New Roman"/>
                <a:cs typeface="Times New Roman"/>
              </a:rPr>
              <a:t>изм  </a:t>
            </a:r>
            <a:r>
              <a:rPr lang="ru-RU" sz="2000" spc="-7" dirty="0" smtClean="0">
                <a:latin typeface="Times New Roman"/>
                <a:cs typeface="Times New Roman"/>
              </a:rPr>
              <a:t>регистрируют по шкале </a:t>
            </a:r>
            <a:r>
              <a:rPr lang="ru-RU" sz="2000" spc="-5" dirty="0" smtClean="0">
                <a:latin typeface="Times New Roman"/>
                <a:cs typeface="Times New Roman"/>
              </a:rPr>
              <a:t>перестраиваемого гетеродина.</a:t>
            </a:r>
          </a:p>
          <a:p>
            <a:pPr marL="12700" marR="5080" indent="450215" algn="just">
              <a:lnSpc>
                <a:spcPts val="1839"/>
              </a:lnSpc>
              <a:spcBef>
                <a:spcPts val="490"/>
              </a:spcBef>
            </a:pPr>
            <a:r>
              <a:rPr lang="ru-RU" sz="2000" spc="-5" dirty="0" smtClean="0">
                <a:latin typeface="Times New Roman"/>
                <a:cs typeface="Times New Roman"/>
              </a:rPr>
              <a:t>Кварцевый калибратор обеспечивает контроль исправного состояния  измерителя частоты.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241300" y="3629025"/>
            <a:ext cx="9829800" cy="688256"/>
          </a:xfrm>
          <a:prstGeom prst="rect">
            <a:avLst/>
          </a:prstGeom>
          <a:solidFill>
            <a:srgbClr val="8FE2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just"/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Гетеродинный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измерения частоты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основан </a:t>
            </a:r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сравнении  измеряемой частоты  </a:t>
            </a:r>
            <a:r>
              <a:rPr lang="en-US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  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 </a:t>
            </a:r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частотой гетеродина  </a:t>
            </a:r>
            <a:r>
              <a:rPr lang="en-US" sz="2000" i="1" dirty="0" smtClean="0">
                <a:latin typeface="Times New Roman"/>
                <a:cs typeface="Times New Roman"/>
              </a:rPr>
              <a:t>f</a:t>
            </a:r>
            <a:r>
              <a:rPr lang="ru-RU" sz="2000" baseline="-25000" dirty="0" smtClean="0">
                <a:latin typeface="Times New Roman"/>
                <a:cs typeface="Times New Roman"/>
              </a:rPr>
              <a:t>г </a:t>
            </a:r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2374900" y="4391025"/>
            <a:ext cx="6324039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/>
                <a:cs typeface="Times New Roman"/>
              </a:rPr>
              <a:t>Принцип работы </a:t>
            </a:r>
            <a:r>
              <a:rPr lang="ru-RU" sz="2000" b="1" spc="-5" dirty="0" smtClean="0">
                <a:latin typeface="Times New Roman"/>
                <a:cs typeface="Times New Roman"/>
              </a:rPr>
              <a:t>гетеродинного измерителя</a:t>
            </a:r>
            <a:r>
              <a:rPr lang="ru-RU" sz="2000" b="1" spc="-40" dirty="0" smtClean="0"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latin typeface="Times New Roman"/>
                <a:cs typeface="Times New Roman"/>
              </a:rPr>
              <a:t>частоты</a:t>
            </a:r>
            <a:endParaRPr lang="ru-RU" sz="2000" dirty="0"/>
          </a:p>
        </p:txBody>
      </p:sp>
      <p:sp>
        <p:nvSpPr>
          <p:cNvPr id="105" name="Стрелка вниз 104"/>
          <p:cNvSpPr/>
          <p:nvPr/>
        </p:nvSpPr>
        <p:spPr>
          <a:xfrm>
            <a:off x="4356100" y="8096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6" name="Стрелка вниз 105"/>
          <p:cNvSpPr/>
          <p:nvPr/>
        </p:nvSpPr>
        <p:spPr>
          <a:xfrm>
            <a:off x="4889500" y="47720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994900" y="72675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6" grpId="0" animBg="1"/>
      <p:bldP spid="102" grpId="0" animBg="1"/>
      <p:bldP spid="103" grpId="0" animBg="1"/>
      <p:bldP spid="104" grpId="0" animBg="1"/>
      <p:bldP spid="105" grpId="0" animBg="1"/>
      <p:bldP spid="106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223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7.4.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Цифровой  измеритель</a:t>
            </a:r>
            <a:r>
              <a:rPr lang="ru-RU" sz="2400" b="1" spc="-4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частоты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23"/>
          <p:cNvSpPr txBox="1"/>
          <p:nvPr/>
        </p:nvSpPr>
        <p:spPr>
          <a:xfrm>
            <a:off x="685800" y="504825"/>
            <a:ext cx="8166100" cy="30777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000" b="1" spc="-5" dirty="0" smtClean="0">
                <a:latin typeface="Times New Roman"/>
                <a:cs typeface="Times New Roman"/>
              </a:rPr>
              <a:t>Структурная схема  цифрового измерителя</a:t>
            </a:r>
            <a:r>
              <a:rPr lang="ru-RU" sz="2000" b="1" spc="-40" dirty="0" smtClean="0"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latin typeface="Times New Roman"/>
                <a:cs typeface="Times New Roman"/>
              </a:rPr>
              <a:t>частоты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822700" y="8096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0242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50244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88900" y="971550"/>
            <a:ext cx="7010400" cy="1676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0248" name="Rectangle 8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650247" name="Object 7"/>
          <p:cNvGraphicFramePr>
            <a:graphicFrameLocks noChangeAspect="1"/>
          </p:cNvGraphicFramePr>
          <p:nvPr/>
        </p:nvGraphicFramePr>
        <p:xfrm>
          <a:off x="184150" y="962025"/>
          <a:ext cx="6838950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6680" name="Visio" r:id="rId3" imgW="6842201" imgH="1610098" progId="Visio.Drawing.11">
                  <p:embed/>
                </p:oleObj>
              </mc:Choice>
              <mc:Fallback>
                <p:oleObj name="Visio" r:id="rId3" imgW="6842201" imgH="1610098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150" y="962025"/>
                        <a:ext cx="6838950" cy="160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0250" name="Rectangle 10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241300" y="2790825"/>
            <a:ext cx="4114800" cy="3124200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50251" name="Object 11"/>
          <p:cNvGraphicFramePr>
            <a:graphicFrameLocks noChangeAspect="1"/>
          </p:cNvGraphicFramePr>
          <p:nvPr/>
        </p:nvGraphicFramePr>
        <p:xfrm>
          <a:off x="317500" y="2714625"/>
          <a:ext cx="3952875" cy="322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6681" name="Visio" r:id="rId5" imgW="3950246" imgH="3225098" progId="Visio.Drawing.11">
                  <p:embed/>
                </p:oleObj>
              </mc:Choice>
              <mc:Fallback>
                <p:oleObj name="Visio" r:id="rId5" imgW="3950246" imgH="3225098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" y="2714625"/>
                        <a:ext cx="3952875" cy="322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Прямоугольник 73"/>
          <p:cNvSpPr/>
          <p:nvPr/>
        </p:nvSpPr>
        <p:spPr>
          <a:xfrm>
            <a:off x="7251700" y="1009442"/>
            <a:ext cx="3365500" cy="1400383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Цифровой метод измерения частоты основан на подсчете числа импульсов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рые соответствуют измеря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емой частоте сигнала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041900" y="2790825"/>
            <a:ext cx="3707233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/>
                <a:cs typeface="Times New Roman"/>
              </a:rPr>
              <a:t>Назначение элементов схемы</a:t>
            </a:r>
            <a:endParaRPr lang="ru-RU" sz="200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4508500" y="3324225"/>
            <a:ext cx="6184901" cy="523220"/>
          </a:xfrm>
          <a:prstGeom prst="rect">
            <a:avLst/>
          </a:prstGeom>
          <a:solidFill>
            <a:srgbClr val="AFD47E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Входное устройство обеспечивает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согласование  измеряемого сигнала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формирователем импульсов.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508500" y="3857625"/>
            <a:ext cx="6184901" cy="523220"/>
          </a:xfrm>
          <a:prstGeom prst="rect">
            <a:avLst/>
          </a:prstGeom>
          <a:solidFill>
            <a:srgbClr val="5DFFA6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Формирователь импульсов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формирует  счетные импульсы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с периодом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сч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равным периоду сигнала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508499" y="4391025"/>
            <a:ext cx="6184901" cy="523220"/>
          </a:xfrm>
          <a:prstGeom prst="rect">
            <a:avLst/>
          </a:prstGeom>
          <a:solidFill>
            <a:srgbClr val="29C7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Устройство формирования и управления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формирует  импульс времени измерения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8500" y="4924425"/>
            <a:ext cx="6184900" cy="523220"/>
          </a:xfrm>
          <a:prstGeom prst="rect">
            <a:avLst/>
          </a:prstGeom>
          <a:solidFill>
            <a:srgbClr val="FFDC6D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Кварцевый генератор и делитель частоты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устанав-ливают  частоту сигнала, который определяет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08500" y="5457825"/>
            <a:ext cx="6184900" cy="523220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Временной селектор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выделяет из счетных импульсов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пачку импульсов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 время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0252" name="Rectangle 12"/>
          <p:cNvSpPr>
            <a:spLocks noChangeArrowheads="1"/>
          </p:cNvSpPr>
          <p:nvPr/>
        </p:nvSpPr>
        <p:spPr bwMode="auto">
          <a:xfrm>
            <a:off x="12700" y="5991225"/>
            <a:ext cx="5223546" cy="261610"/>
          </a:xfrm>
          <a:prstGeom prst="rect">
            <a:avLst/>
          </a:prstGeom>
          <a:solidFill>
            <a:srgbClr val="AFD47E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79388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Счетчик подсчитывает число импульсов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5270500" y="5991225"/>
            <a:ext cx="534670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79388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Цифровое отсчетное устройство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отображает измеренное значение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8900" y="7115115"/>
            <a:ext cx="1725335" cy="344128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txBody>
          <a:bodyPr wrap="none" lIns="36000" tIns="0" rIns="36000" bIns="3600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/</a:t>
            </a:r>
            <a:r>
              <a:rPr lang="en-US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en-US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8900" y="6372225"/>
            <a:ext cx="1676400" cy="61555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Измеренное значение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endParaRPr lang="ru-RU" sz="2000" dirty="0"/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755900" y="6677025"/>
            <a:ext cx="7848600" cy="784830"/>
          </a:xfrm>
          <a:prstGeom prst="rect">
            <a:avLst/>
          </a:prstGeom>
          <a:solidFill>
            <a:srgbClr val="A7E4E7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Измеритель частоты имеет дискретную погрешности, которая связана с тем, что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 совпадает с целым числом периодов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сч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(отсутствуют импульсы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промежутки времени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t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t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).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2451100" y="26384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низ 25"/>
          <p:cNvSpPr/>
          <p:nvPr/>
        </p:nvSpPr>
        <p:spPr>
          <a:xfrm>
            <a:off x="6870700" y="31718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трелка вправо 26"/>
          <p:cNvSpPr/>
          <p:nvPr/>
        </p:nvSpPr>
        <p:spPr>
          <a:xfrm>
            <a:off x="7099300" y="1724025"/>
            <a:ext cx="1524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698500" y="69818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5" grpId="0" animBg="1"/>
      <p:bldP spid="7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18" grpId="0" animBg="1"/>
      <p:bldP spid="19" grpId="0" animBg="1"/>
      <p:bldP spid="65025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223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7.5.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Цифровой  измеритель</a:t>
            </a:r>
            <a:r>
              <a:rPr lang="ru-RU" sz="2400" b="1" spc="-4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периода повторения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23"/>
          <p:cNvSpPr txBox="1"/>
          <p:nvPr/>
        </p:nvSpPr>
        <p:spPr>
          <a:xfrm>
            <a:off x="685800" y="504825"/>
            <a:ext cx="8166100" cy="30777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000" b="1" spc="-5" dirty="0" smtClean="0">
                <a:latin typeface="Times New Roman"/>
                <a:cs typeface="Times New Roman"/>
              </a:rPr>
              <a:t>Структурная схема  цифрового измерителя</a:t>
            </a:r>
            <a:r>
              <a:rPr lang="ru-RU" sz="2000" b="1" spc="-40" dirty="0" smtClean="0"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latin typeface="Times New Roman"/>
                <a:cs typeface="Times New Roman"/>
              </a:rPr>
              <a:t>периода повторения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822700" y="8096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8900" y="971550"/>
            <a:ext cx="6781800" cy="1676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023100" y="1009442"/>
            <a:ext cx="3594100" cy="1661993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Цифровой метод измерения периода повторения  основан на подсчете числа импульсов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которые соответствуют измеряемому периоду повто-рения сигнала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060575" y="26384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6870700" y="1724025"/>
            <a:ext cx="1524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2531" name="Rectangle 3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62533" name="Rectangle 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662532" name="Object 4"/>
          <p:cNvGraphicFramePr>
            <a:graphicFrameLocks noChangeAspect="1"/>
          </p:cNvGraphicFramePr>
          <p:nvPr/>
        </p:nvGraphicFramePr>
        <p:xfrm>
          <a:off x="165100" y="1038225"/>
          <a:ext cx="6543675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7707" name="Visio" r:id="rId3" imgW="6546802" imgH="1398561" progId="Visio.Drawing.11">
                  <p:embed/>
                </p:oleObj>
              </mc:Choice>
              <mc:Fallback>
                <p:oleObj name="Visio" r:id="rId3" imgW="6546802" imgH="1398561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" y="1038225"/>
                        <a:ext cx="6543675" cy="1400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2534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5575" y="2790825"/>
            <a:ext cx="4267200" cy="3581400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62535" name="Object 7"/>
          <p:cNvGraphicFramePr>
            <a:graphicFrameLocks noChangeAspect="1"/>
          </p:cNvGraphicFramePr>
          <p:nvPr/>
        </p:nvGraphicFramePr>
        <p:xfrm>
          <a:off x="155575" y="2600325"/>
          <a:ext cx="4276725" cy="384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7708" name="Visio" r:id="rId5" imgW="4274390" imgH="3848776" progId="Visio.Drawing.11">
                  <p:embed/>
                </p:oleObj>
              </mc:Choice>
              <mc:Fallback>
                <p:oleObj name="Visio" r:id="rId5" imgW="4274390" imgH="3848776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5" y="2600325"/>
                        <a:ext cx="4276725" cy="384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508499" y="3486805"/>
            <a:ext cx="6184901" cy="523220"/>
          </a:xfrm>
          <a:prstGeom prst="rect">
            <a:avLst/>
          </a:prstGeom>
          <a:solidFill>
            <a:srgbClr val="AFD47E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Входное устройство обеспечивает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согласование  измеряемого сигнала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формирователем импульсов.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8500" y="4020205"/>
            <a:ext cx="6184901" cy="523220"/>
          </a:xfrm>
          <a:prstGeom prst="rect">
            <a:avLst/>
          </a:prstGeom>
          <a:solidFill>
            <a:srgbClr val="5DFFA6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Формирователь импульсов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формирует  импульсы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с периодом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равным периоду сигнала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8499" y="4553605"/>
            <a:ext cx="6184901" cy="523220"/>
          </a:xfrm>
          <a:prstGeom prst="rect">
            <a:avLst/>
          </a:prstGeom>
          <a:solidFill>
            <a:srgbClr val="29C7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Устройство формирования и управления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формирует  импульс времени измерения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08500" y="5087005"/>
            <a:ext cx="6184900" cy="523220"/>
          </a:xfrm>
          <a:prstGeom prst="rect">
            <a:avLst/>
          </a:prstGeom>
          <a:solidFill>
            <a:srgbClr val="FFDC6D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Кварцевый генератор и делитель частоты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формируют счетные импульсы –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сч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08500" y="5620405"/>
            <a:ext cx="6184900" cy="523220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Временной селектор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выделяет из счетных импульсов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пачку импульсов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 время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0" y="6415415"/>
            <a:ext cx="10693400" cy="2616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79388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Цифровое отсчетное устройство отображает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измеренное значение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6946900" y="32480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144667" y="2847915"/>
            <a:ext cx="3707233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/>
                <a:cs typeface="Times New Roman"/>
              </a:rPr>
              <a:t>Назначение элементов схемы</a:t>
            </a:r>
            <a:endParaRPr lang="ru-RU" sz="2000" dirty="0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4508500" y="6143625"/>
            <a:ext cx="6184900" cy="261610"/>
          </a:xfrm>
          <a:prstGeom prst="rect">
            <a:avLst/>
          </a:prstGeom>
          <a:solidFill>
            <a:srgbClr val="AFD47E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79388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Счетчик подсчитывает число импульсов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22300" y="7018697"/>
            <a:ext cx="3505200" cy="30777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Измеренное значение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endParaRPr lang="ru-RU" sz="2000" dirty="0"/>
          </a:p>
        </p:txBody>
      </p:sp>
      <p:sp>
        <p:nvSpPr>
          <p:cNvPr id="33" name="Стрелка вправо 32"/>
          <p:cNvSpPr/>
          <p:nvPr/>
        </p:nvSpPr>
        <p:spPr>
          <a:xfrm>
            <a:off x="4127500" y="7018697"/>
            <a:ext cx="3810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508500" y="6905625"/>
            <a:ext cx="1981200" cy="533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62539" name="Object 11"/>
          <p:cNvGraphicFramePr>
            <a:graphicFrameLocks noChangeAspect="1"/>
          </p:cNvGraphicFramePr>
          <p:nvPr/>
        </p:nvGraphicFramePr>
        <p:xfrm>
          <a:off x="4889500" y="6874622"/>
          <a:ext cx="1371600" cy="558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7709" name="Формула" r:id="rId7" imgW="1091880" imgH="444240" progId="Equation.3">
                  <p:embed/>
                </p:oleObj>
              </mc:Choice>
              <mc:Fallback>
                <p:oleObj name="Формула" r:id="rId7" imgW="1091880" imgH="4442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6874622"/>
                        <a:ext cx="1371600" cy="5580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Прямоугольник 40"/>
          <p:cNvSpPr/>
          <p:nvPr/>
        </p:nvSpPr>
        <p:spPr>
          <a:xfrm>
            <a:off x="6794500" y="6981825"/>
            <a:ext cx="3505200" cy="307777"/>
          </a:xfrm>
          <a:prstGeom prst="rect">
            <a:avLst/>
          </a:prstGeom>
          <a:solidFill>
            <a:srgbClr val="5DFFA6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/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  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кратность периода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  <p:sp>
        <p:nvSpPr>
          <p:cNvPr id="29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6" grpId="0" animBg="1"/>
      <p:bldP spid="28" grpId="0" animBg="1"/>
      <p:bldP spid="33" grpId="0" animBg="1"/>
      <p:bldP spid="38" grpId="0" animBg="1"/>
      <p:bldP spid="41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223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7.6.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Электронно-счетный частотомер 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GFC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-8010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 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900" y="504825"/>
            <a:ext cx="10528300" cy="615553"/>
          </a:xfrm>
          <a:prstGeom prst="rect">
            <a:avLst/>
          </a:prstGeom>
          <a:solidFill>
            <a:srgbClr val="5DFFA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Назначение.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Электронно-счетный частотомер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GFC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-8010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предназначен для автоматического измерения частоты и периода непрерывных электрических сигналов.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03500" y="1190625"/>
            <a:ext cx="4838440" cy="35394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Технические характеристики частотомера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8900" y="1742440"/>
          <a:ext cx="10528300" cy="3090545"/>
        </p:xfrm>
        <a:graphic>
          <a:graphicData uri="http://schemas.openxmlformats.org/drawingml/2006/table">
            <a:tbl>
              <a:tblPr/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8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Диапазон измеряемых частот (периода)</a:t>
                      </a:r>
                    </a:p>
                  </a:txBody>
                  <a:tcPr marL="7200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0,1 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Гц–120 МГц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Чувствительность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2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15 мВ … 30 мВ (10 Гц … 120 МГц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Входное сопротивление, емкость</a:t>
                      </a:r>
                    </a:p>
                  </a:txBody>
                  <a:tcPr marL="72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1 МОм, 35пФ</a:t>
                      </a: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5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Максимальное напряжение входа</a:t>
                      </a:r>
                    </a:p>
                  </a:txBody>
                  <a:tcPr marL="72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150 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pPr marL="0" marR="0" indent="0" algn="l" defTabSz="1008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Опорный (кварцевый) генератор </a:t>
                      </a:r>
                      <a:r>
                        <a:rPr lang="en-US" sz="19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ru-RU" sz="1900" baseline="-2500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ог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2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10 МГц 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pPr marL="0" marR="0" indent="0" algn="l" defTabSz="1008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Нестабильность опорного генератора, </a:t>
                      </a:r>
                      <a:r>
                        <a:rPr lang="el-GR" sz="19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δ</a:t>
                      </a:r>
                      <a:r>
                        <a:rPr lang="ru-RU" sz="1900" baseline="-2500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2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±5⸱10</a:t>
                      </a:r>
                      <a:r>
                        <a:rPr lang="ru-RU" sz="19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-6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Точность измерения</a:t>
                      </a:r>
                    </a:p>
                  </a:txBody>
                  <a:tcPr marL="72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±(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5⸱10</a:t>
                      </a:r>
                      <a:r>
                        <a:rPr lang="ru-RU" sz="19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-6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+ 1 ед. мл разряда)</a:t>
                      </a: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Разрешающая способность</a:t>
                      </a:r>
                    </a:p>
                  </a:txBody>
                  <a:tcPr marL="72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8 десятичных разрядов</a:t>
                      </a: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8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Время 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измерения, </a:t>
                      </a:r>
                      <a:r>
                        <a:rPr lang="ru-RU" sz="1900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ru-RU" sz="1900" baseline="-2500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</a:t>
                      </a:r>
                      <a:endParaRPr lang="ru-RU" sz="190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2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0,1 с, </a:t>
                      </a: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с, </a:t>
                      </a: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10 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Разрешающая </a:t>
                      </a: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способность</a:t>
                      </a:r>
                    </a:p>
                  </a:txBody>
                  <a:tcPr marL="72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08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мкГц … 100 МГц (</a:t>
                      </a:r>
                      <a:r>
                        <a:rPr lang="en-US" sz="19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en-US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10 </a:t>
                      </a:r>
                      <a:r>
                        <a:rPr lang="ru-RU" sz="1900" dirty="0">
                          <a:latin typeface="Times New Roman"/>
                          <a:ea typeface="Times New Roman"/>
                          <a:cs typeface="Times New Roman"/>
                        </a:rPr>
                        <a:t>Гц </a:t>
                      </a:r>
                      <a:r>
                        <a:rPr lang="en-US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… 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100 МГц </a:t>
                      </a:r>
                      <a:r>
                        <a:rPr lang="en-US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при </a:t>
                      </a:r>
                      <a:r>
                        <a:rPr lang="ru-RU" sz="19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ru-RU" sz="1900" baseline="-25000" dirty="0" smtClean="0">
                          <a:latin typeface="Times New Roman"/>
                          <a:ea typeface="Times New Roman"/>
                          <a:cs typeface="Times New Roman"/>
                        </a:rPr>
                        <a:t>ви</a:t>
                      </a:r>
                      <a:r>
                        <a:rPr lang="ru-RU" sz="1900" dirty="0" smtClean="0">
                          <a:latin typeface="Times New Roman"/>
                          <a:ea typeface="Times New Roman"/>
                          <a:cs typeface="Times New Roman"/>
                        </a:rPr>
                        <a:t> = 10 с</a:t>
                      </a:r>
                      <a:endParaRPr lang="ru-RU" sz="1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000" marR="2540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65100" y="4891415"/>
            <a:ext cx="10134600" cy="297962"/>
          </a:xfrm>
          <a:prstGeom prst="rect">
            <a:avLst/>
          </a:prstGeom>
          <a:solidFill>
            <a:srgbClr val="5CEE7F"/>
          </a:solidFill>
          <a:ln>
            <a:solidFill>
              <a:srgbClr val="FF0000"/>
            </a:solidFill>
          </a:ln>
        </p:spPr>
        <p:txBody>
          <a:bodyPr wrap="square" lIns="0" tIns="0" rIns="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Относительная и абсолютная погрешность  измерения частоты  </a:t>
            </a:r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813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88134" name="Rectangle 6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841500" y="5340350"/>
            <a:ext cx="34290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88135" name="Object 7"/>
          <p:cNvGraphicFramePr>
            <a:graphicFrameLocks noChangeAspect="1"/>
          </p:cNvGraphicFramePr>
          <p:nvPr/>
        </p:nvGraphicFramePr>
        <p:xfrm>
          <a:off x="1854200" y="5360988"/>
          <a:ext cx="349250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34" name="Формула" r:id="rId3" imgW="2095200" imgH="634680" progId="Equation.3">
                  <p:embed/>
                </p:oleObj>
              </mc:Choice>
              <mc:Fallback>
                <p:oleObj name="Формула" r:id="rId3" imgW="2095200" imgH="6346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200" y="5360988"/>
                        <a:ext cx="3492500" cy="858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6184900" y="5360987"/>
            <a:ext cx="1752600" cy="8312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88136" name="Object 8"/>
          <p:cNvGraphicFramePr>
            <a:graphicFrameLocks noChangeAspect="1"/>
          </p:cNvGraphicFramePr>
          <p:nvPr/>
        </p:nvGraphicFramePr>
        <p:xfrm>
          <a:off x="6281738" y="5437188"/>
          <a:ext cx="154463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35" name="Формула" r:id="rId5" imgW="1206360" imgH="482400" progId="Equation.3">
                  <p:embed/>
                </p:oleObj>
              </mc:Choice>
              <mc:Fallback>
                <p:oleObj name="Формула" r:id="rId5" imgW="1206360" imgH="482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738" y="5437188"/>
                        <a:ext cx="1544637" cy="650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88900" y="6263015"/>
            <a:ext cx="10528300" cy="297962"/>
          </a:xfrm>
          <a:prstGeom prst="rect">
            <a:avLst/>
          </a:prstGeom>
          <a:solidFill>
            <a:srgbClr val="5CEE7F"/>
          </a:solidFill>
          <a:ln>
            <a:solidFill>
              <a:srgbClr val="FF0000"/>
            </a:solidFill>
          </a:ln>
        </p:spPr>
        <p:txBody>
          <a:bodyPr wrap="square" lIns="0" tIns="0" rIns="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Относительная и абсолютная погрешность  измерения периода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1300" y="6663315"/>
            <a:ext cx="42672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737100" y="6683952"/>
            <a:ext cx="1752600" cy="8312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4" name="Object 8"/>
          <p:cNvGraphicFramePr>
            <a:graphicFrameLocks noChangeAspect="1"/>
          </p:cNvGraphicFramePr>
          <p:nvPr/>
        </p:nvGraphicFramePr>
        <p:xfrm>
          <a:off x="4840288" y="6777615"/>
          <a:ext cx="15303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36" name="Формула" r:id="rId7" imgW="1193760" imgH="457200" progId="Equation.3">
                  <p:embed/>
                </p:oleObj>
              </mc:Choice>
              <mc:Fallback>
                <p:oleObj name="Формула" r:id="rId7" imgW="1193760" imgH="457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0288" y="6777615"/>
                        <a:ext cx="1530350" cy="615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8140" name="Rectangle 1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688139" name="Object 11"/>
          <p:cNvGraphicFramePr>
            <a:graphicFrameLocks noChangeAspect="1"/>
          </p:cNvGraphicFramePr>
          <p:nvPr/>
        </p:nvGraphicFramePr>
        <p:xfrm>
          <a:off x="327025" y="6663315"/>
          <a:ext cx="410527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37" name="Формула" r:id="rId9" imgW="2336760" imgH="634680" progId="Equation.3">
                  <p:embed/>
                </p:oleObj>
              </mc:Choice>
              <mc:Fallback>
                <p:oleObj name="Формула" r:id="rId9" imgW="2336760" imgH="6346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25" y="6663315"/>
                        <a:ext cx="4105275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6718300" y="6739515"/>
            <a:ext cx="3429000" cy="707886"/>
          </a:xfrm>
          <a:prstGeom prst="rect">
            <a:avLst/>
          </a:prstGeom>
          <a:solidFill>
            <a:srgbClr val="94F4AB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=  1; 10; 100 в зависимости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  </a:t>
            </a:r>
            <a:r>
              <a:rPr lang="ru-RU" sz="2000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Т</a:t>
            </a:r>
            <a:r>
              <a:rPr lang="ru-RU" sz="2000" baseline="-2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=  0,1 с; 1 с; 10 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низ 27"/>
          <p:cNvSpPr/>
          <p:nvPr/>
        </p:nvSpPr>
        <p:spPr>
          <a:xfrm>
            <a:off x="4889500" y="15716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3365500" y="5153025"/>
            <a:ext cx="228600" cy="180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>
            <a:off x="7023100" y="5153025"/>
            <a:ext cx="228600" cy="180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низ 30"/>
          <p:cNvSpPr/>
          <p:nvPr/>
        </p:nvSpPr>
        <p:spPr>
          <a:xfrm>
            <a:off x="2374900" y="6524625"/>
            <a:ext cx="228600" cy="180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 вниз 31"/>
          <p:cNvSpPr/>
          <p:nvPr/>
        </p:nvSpPr>
        <p:spPr>
          <a:xfrm>
            <a:off x="5651500" y="6524625"/>
            <a:ext cx="228600" cy="180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object 2">
            <a:hlinkClick r:id="rId11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1473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6" grpId="0" animBg="1"/>
      <p:bldP spid="18" grpId="0" animBg="1"/>
      <p:bldP spid="20" grpId="0" animBg="1"/>
      <p:bldP spid="21" grpId="0" animBg="1"/>
      <p:bldP spid="23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223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7.7.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Измеритель</a:t>
            </a:r>
            <a:r>
              <a:rPr lang="ru-RU" sz="2400" b="1" spc="-4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фазового сдвига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8914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78917" name="Rectangle 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78919" name="Rectangle 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678918" name="Object 6"/>
          <p:cNvGraphicFramePr>
            <a:graphicFrameLocks noChangeAspect="1"/>
          </p:cNvGraphicFramePr>
          <p:nvPr/>
        </p:nvGraphicFramePr>
        <p:xfrm>
          <a:off x="0" y="962025"/>
          <a:ext cx="6667500" cy="187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55" name="Visio" r:id="rId3" imgW="3895402" imgH="1094640" progId="Visio.Drawing.11">
                  <p:embed/>
                </p:oleObj>
              </mc:Choice>
              <mc:Fallback>
                <p:oleObj name="Visio" r:id="rId3" imgW="3895402" imgH="1094640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38000" contrast="4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962025"/>
                        <a:ext cx="6667500" cy="1876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460500" y="504825"/>
            <a:ext cx="3369577" cy="30777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 lIns="36000" tIns="0" rIns="36000" bIns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Схема цифрового фазометра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8920" name="Rectangle 8"/>
          <p:cNvSpPr>
            <a:spLocks noChangeArrowheads="1"/>
          </p:cNvSpPr>
          <p:nvPr/>
        </p:nvSpPr>
        <p:spPr bwMode="auto">
          <a:xfrm>
            <a:off x="7023100" y="504825"/>
            <a:ext cx="3581400" cy="2092881"/>
          </a:xfrm>
          <a:prstGeom prst="rect">
            <a:avLst/>
          </a:prstGeom>
          <a:solidFill>
            <a:srgbClr val="7BD6DB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Ф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Ф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формирователи.</a:t>
            </a:r>
          </a:p>
          <a:p>
            <a:pPr marL="0" marR="0" lvl="0" indent="0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– ключ.</a:t>
            </a:r>
          </a:p>
          <a:p>
            <a:pPr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ГТИ – генератор тактовых</a:t>
            </a:r>
          </a:p>
          <a:p>
            <a:pPr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импульсов.</a:t>
            </a:r>
          </a:p>
          <a:p>
            <a:pPr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 – счетчик импульсов.</a:t>
            </a:r>
          </a:p>
          <a:p>
            <a:pPr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ДШ – дешифратор.</a:t>
            </a:r>
          </a:p>
          <a:p>
            <a:pPr marL="0" marR="0" lvl="0" indent="0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ЦОУ – цифровое отсчетное</a:t>
            </a:r>
          </a:p>
          <a:p>
            <a:pPr marL="0" marR="0" lvl="0" indent="0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устройство.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8922" name="Rectangle 10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88900" y="3067050"/>
            <a:ext cx="4724400" cy="4448175"/>
            <a:chOff x="317500" y="2943225"/>
            <a:chExt cx="4724400" cy="4448175"/>
          </a:xfrm>
        </p:grpSpPr>
        <p:graphicFrame>
          <p:nvGraphicFramePr>
            <p:cNvPr id="678921" name="Object 9"/>
            <p:cNvGraphicFramePr>
              <a:graphicFrameLocks noChangeAspect="1"/>
            </p:cNvGraphicFramePr>
            <p:nvPr/>
          </p:nvGraphicFramePr>
          <p:xfrm>
            <a:off x="317500" y="2957513"/>
            <a:ext cx="4708525" cy="44338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756" name="Visio" r:id="rId5" imgW="7234805" imgH="6514676" progId="Visio.Drawing.11">
                    <p:embed/>
                  </p:oleObj>
                </mc:Choice>
                <mc:Fallback>
                  <p:oleObj name="Visio" r:id="rId5" imgW="7234805" imgH="6514676" progId="Visio.Drawing.11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lum bright="-40000" contrast="40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t="4973" r="12938" b="3868"/>
                        <a:stretch>
                          <a:fillRect/>
                        </a:stretch>
                      </p:blipFill>
                      <p:spPr bwMode="auto">
                        <a:xfrm>
                          <a:off x="317500" y="2957513"/>
                          <a:ext cx="4708525" cy="44338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Прямоугольник 14"/>
            <p:cNvSpPr/>
            <p:nvPr/>
          </p:nvSpPr>
          <p:spPr>
            <a:xfrm>
              <a:off x="317500" y="2943225"/>
              <a:ext cx="4724400" cy="441959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7251700" y="2714625"/>
            <a:ext cx="2098460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Принцип работы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8923" name="Rectangle 11"/>
          <p:cNvSpPr>
            <a:spLocks noChangeArrowheads="1"/>
          </p:cNvSpPr>
          <p:nvPr/>
        </p:nvSpPr>
        <p:spPr bwMode="auto">
          <a:xfrm>
            <a:off x="5118100" y="3248025"/>
            <a:ext cx="5346700" cy="3139321"/>
          </a:xfrm>
          <a:prstGeom prst="rect">
            <a:avLst/>
          </a:prstGeom>
          <a:solidFill>
            <a:srgbClr val="5DFFA6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36000" tIns="0" rIns="3600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Напряжения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поступают на формирователи Ф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Ф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вырабатывают импульсы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Импульсы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Импульсы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поступают на формирователь Ф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который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формирует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длительностью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000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Импульс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открывает ключ К на интервал времени </a:t>
            </a: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прохождения счетных импульсов </a:t>
            </a: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20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ГТИ. Импульсы измерения 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lang="ru-RU" sz="20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поступают на СЧ для подсчета импульсов в двоичном коде. ДШ преобразует двоичный код в десятичный 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lang="ru-RU" sz="20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отображения значения  разности фаз 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lang="ru-RU" sz="20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lang="ru-RU" sz="20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ЦОУ</a:t>
            </a:r>
            <a:r>
              <a:rPr lang="ru-RU" sz="20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5041900" y="6534962"/>
            <a:ext cx="3581400" cy="479719"/>
          </a:xfrm>
          <a:prstGeom prst="rect">
            <a:avLst/>
          </a:prstGeom>
          <a:solidFill>
            <a:srgbClr val="FFC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36000" tIns="108000" rIns="36000" bIns="10800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Измеряемый фазовый сдвиг φ</a:t>
            </a:r>
            <a:r>
              <a:rPr kumimoji="0" lang="ru-RU" sz="2000" b="0" i="0" u="none" strike="noStrike" cap="none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endParaRPr kumimoji="0" lang="ru-RU" sz="2000" b="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928100" y="6448425"/>
            <a:ext cx="1524000" cy="6858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78928" name="Object 16"/>
          <p:cNvGraphicFramePr>
            <a:graphicFrameLocks noChangeAspect="1"/>
          </p:cNvGraphicFramePr>
          <p:nvPr/>
        </p:nvGraphicFramePr>
        <p:xfrm>
          <a:off x="9080500" y="6410622"/>
          <a:ext cx="1295400" cy="723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57" name="Формула" r:id="rId7" imgW="888614" imgH="495085" progId="Equation.3">
                  <p:embed/>
                </p:oleObj>
              </mc:Choice>
              <mc:Fallback>
                <p:oleObj name="Формула" r:id="rId7" imgW="888614" imgH="495085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80500" y="6410622"/>
                        <a:ext cx="1295400" cy="7236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4965700" y="7210425"/>
            <a:ext cx="4495800" cy="261610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txBody>
          <a:bodyPr wrap="square" lIns="7200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коэффициент пропорциональности.</a:t>
            </a:r>
            <a:endParaRPr lang="ru-RU" dirty="0"/>
          </a:p>
        </p:txBody>
      </p:sp>
      <p:sp>
        <p:nvSpPr>
          <p:cNvPr id="27" name="Стрелка вниз 26"/>
          <p:cNvSpPr/>
          <p:nvPr/>
        </p:nvSpPr>
        <p:spPr>
          <a:xfrm>
            <a:off x="2908300" y="809625"/>
            <a:ext cx="3048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право 27"/>
          <p:cNvSpPr/>
          <p:nvPr/>
        </p:nvSpPr>
        <p:spPr>
          <a:xfrm>
            <a:off x="6642100" y="1647825"/>
            <a:ext cx="381000" cy="3810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2374900" y="2790825"/>
            <a:ext cx="3048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>
            <a:off x="8013700" y="3095625"/>
            <a:ext cx="3048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право 30"/>
          <p:cNvSpPr/>
          <p:nvPr/>
        </p:nvSpPr>
        <p:spPr>
          <a:xfrm>
            <a:off x="8623300" y="6600825"/>
            <a:ext cx="304800" cy="3810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78920" grpId="0" animBg="1"/>
      <p:bldP spid="17" grpId="0" animBg="1"/>
      <p:bldP spid="678923" grpId="0" animBg="1"/>
      <p:bldP spid="20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Элементы средств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2300" y="649784"/>
            <a:ext cx="2438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Стандартный образец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94100" y="657225"/>
            <a:ext cx="6997700" cy="769441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Образец вещества (материала), который характеризуется свойствами или составом этого вещества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2300" y="1647825"/>
            <a:ext cx="25146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Измерительный преобразователь</a:t>
            </a:r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17900" y="1571625"/>
            <a:ext cx="7086600" cy="769441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Техническое средство для преобразования измеряемой величины в другую величину или измерительный сигнал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6100" y="2562225"/>
            <a:ext cx="2514600" cy="110799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Первичный измерительный преобразователь</a:t>
            </a:r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17900" y="2486025"/>
            <a:ext cx="7086600" cy="1107996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Измерительный преобразователь, на который поступает измеряемая величина (например, термопара преобразует мощность сигнала в термо-ЭДС)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00222" y="4162425"/>
            <a:ext cx="1203278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Датчик 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17900" y="3781425"/>
            <a:ext cx="7086600" cy="1107996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Устройство, содержащее один или несколько первичных измерительных преобразователей (например, микроволновые датчики движения)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3517900" y="5076825"/>
            <a:ext cx="7010400" cy="1107996"/>
          </a:xfrm>
          <a:prstGeom prst="rect">
            <a:avLst/>
          </a:prstGeom>
          <a:solidFill>
            <a:srgbClr val="00B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Техническое средство обеспечивает сравнение показаний измерительных приборов</a:t>
            </a:r>
            <a:r>
              <a:rPr lang="en-US" altLang="ru-RU" sz="22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например, мостовая схема измерения сопротивлений)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9500" y="5305425"/>
            <a:ext cx="1676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Средство сравнения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17900" y="6331029"/>
            <a:ext cx="6781800" cy="1107996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Средство сравнения  сличает однородные величины меры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(например, компаратор частотный предназначен для измерения относительной разности частот)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102139" y="6600825"/>
            <a:ext cx="1729961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Компаратор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65101" y="504826"/>
            <a:ext cx="152400" cy="67056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79401" y="859426"/>
            <a:ext cx="380999" cy="304798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91102" y="1902824"/>
            <a:ext cx="380999" cy="328199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53001" y="3007724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660401" y="3895722"/>
            <a:ext cx="380999" cy="1066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508002" y="5343524"/>
            <a:ext cx="380999" cy="76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508001" y="6410323"/>
            <a:ext cx="380999" cy="7620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36901" y="809624"/>
            <a:ext cx="380999" cy="5334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36901" y="1800224"/>
            <a:ext cx="380999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098801" y="2752724"/>
            <a:ext cx="380999" cy="4572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870200" y="3895724"/>
            <a:ext cx="380999" cy="914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946400" y="5343524"/>
            <a:ext cx="380999" cy="76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984500" y="6524624"/>
            <a:ext cx="380999" cy="685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2997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5100" y="5180920"/>
            <a:ext cx="10439400" cy="2105705"/>
          </a:xfrm>
          <a:prstGeom prst="rect">
            <a:avLst/>
          </a:prstGeom>
          <a:solidFill>
            <a:srgbClr val="5DFFA6"/>
          </a:solidFill>
          <a:ln>
            <a:solidFill>
              <a:srgbClr val="FF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0" marR="5715" indent="450215">
              <a:lnSpc>
                <a:spcPct val="85000"/>
              </a:lnSpc>
              <a:tabLst>
                <a:tab pos="754380" algn="l"/>
                <a:tab pos="755015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1.  </a:t>
            </a:r>
            <a:r>
              <a:rPr sz="2000" dirty="0" smtClean="0">
                <a:latin typeface="Times New Roman"/>
                <a:cs typeface="Times New Roman"/>
              </a:rPr>
              <a:t>Диапазон </a:t>
            </a:r>
            <a:r>
              <a:rPr sz="2000" spc="-5" dirty="0">
                <a:latin typeface="Times New Roman"/>
                <a:cs typeface="Times New Roman"/>
              </a:rPr>
              <a:t>генерируемых </a:t>
            </a:r>
            <a:r>
              <a:rPr sz="2000" spc="-5" dirty="0" smtClean="0">
                <a:latin typeface="Times New Roman"/>
                <a:cs typeface="Times New Roman"/>
              </a:rPr>
              <a:t>частот</a:t>
            </a:r>
            <a:r>
              <a:rPr lang="ru-RU" sz="2000" spc="-5" dirty="0" smtClean="0">
                <a:latin typeface="Times New Roman"/>
                <a:cs typeface="Times New Roman"/>
              </a:rPr>
              <a:t> </a:t>
            </a:r>
            <a:r>
              <a:rPr sz="2000" spc="-5" dirty="0" smtClean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характеризуется коэффициентом </a:t>
            </a:r>
            <a:r>
              <a:rPr sz="2000" spc="-5" dirty="0" smtClean="0">
                <a:latin typeface="Times New Roman"/>
                <a:cs typeface="Times New Roman"/>
              </a:rPr>
              <a:t>перекрытия</a:t>
            </a:r>
            <a:r>
              <a:rPr lang="ru-RU" sz="2000" spc="-5" dirty="0" smtClean="0">
                <a:latin typeface="Times New Roman"/>
                <a:cs typeface="Times New Roman"/>
              </a:rPr>
              <a:t> (отношение максимальной частоты  </a:t>
            </a:r>
            <a:r>
              <a:rPr lang="en-US" sz="2000" i="1" spc="-5" dirty="0" smtClean="0">
                <a:latin typeface="Times New Roman"/>
                <a:cs typeface="Times New Roman"/>
              </a:rPr>
              <a:t>f</a:t>
            </a:r>
            <a:r>
              <a:rPr lang="ru-RU" sz="2000" spc="-5" baseline="-25000" dirty="0" smtClean="0">
                <a:latin typeface="Times New Roman"/>
                <a:cs typeface="Times New Roman"/>
              </a:rPr>
              <a:t>макс</a:t>
            </a:r>
            <a:r>
              <a:rPr lang="ru-RU" sz="2000" i="1" spc="-5" dirty="0" smtClean="0">
                <a:latin typeface="Times New Roman"/>
                <a:cs typeface="Times New Roman"/>
              </a:rPr>
              <a:t>  </a:t>
            </a:r>
            <a:r>
              <a:rPr lang="ru-RU" sz="2000" spc="-5" dirty="0" smtClean="0">
                <a:latin typeface="Times New Roman"/>
                <a:cs typeface="Times New Roman"/>
              </a:rPr>
              <a:t>к</a:t>
            </a:r>
            <a:r>
              <a:rPr lang="ru-RU" sz="2000" dirty="0" smtClean="0">
                <a:latin typeface="Times New Roman"/>
                <a:cs typeface="Times New Roman"/>
              </a:rPr>
              <a:t> </a:t>
            </a:r>
            <a:r>
              <a:rPr lang="ru-RU" sz="2000" spc="-5" dirty="0" smtClean="0">
                <a:latin typeface="Times New Roman"/>
                <a:cs typeface="Times New Roman"/>
              </a:rPr>
              <a:t>минимальной  </a:t>
            </a:r>
            <a:r>
              <a:rPr lang="en-US" sz="2000" i="1" spc="-5" dirty="0" smtClean="0">
                <a:latin typeface="Times New Roman"/>
                <a:cs typeface="Times New Roman"/>
              </a:rPr>
              <a:t>f</a:t>
            </a:r>
            <a:r>
              <a:rPr lang="ru-RU" sz="2000" spc="-5" baseline="-25000" dirty="0" smtClean="0">
                <a:latin typeface="Times New Roman"/>
                <a:cs typeface="Times New Roman"/>
              </a:rPr>
              <a:t>мин</a:t>
            </a:r>
            <a:r>
              <a:rPr lang="ru-RU" sz="2000" spc="-5" dirty="0" smtClean="0">
                <a:latin typeface="Times New Roman"/>
                <a:cs typeface="Times New Roman"/>
              </a:rPr>
              <a:t>)</a:t>
            </a:r>
          </a:p>
          <a:p>
            <a:pPr marL="12700" marR="5715" indent="450215">
              <a:lnSpc>
                <a:spcPct val="85000"/>
              </a:lnSpc>
              <a:tabLst>
                <a:tab pos="754380" algn="l"/>
                <a:tab pos="755015" algn="l"/>
              </a:tabLst>
            </a:pPr>
            <a:r>
              <a:rPr lang="ru-RU" sz="2000" spc="-5" dirty="0" smtClean="0">
                <a:latin typeface="Times New Roman"/>
                <a:cs typeface="Times New Roman"/>
              </a:rPr>
              <a:t>                                                          </a:t>
            </a:r>
            <a:r>
              <a:rPr sz="2000" b="1" spc="-5" dirty="0" smtClean="0">
                <a:latin typeface="Symbol"/>
                <a:cs typeface="Symbol"/>
              </a:rPr>
              <a:t></a:t>
            </a:r>
            <a:r>
              <a:rPr lang="ru-RU" sz="2000" b="1" spc="-5" dirty="0" smtClean="0">
                <a:latin typeface="Symbol"/>
                <a:cs typeface="Symbol"/>
              </a:rPr>
              <a:t> = </a:t>
            </a:r>
            <a:r>
              <a:rPr lang="en-US" sz="2000" b="1" i="1" spc="-5" dirty="0" smtClean="0">
                <a:latin typeface="Times New Roman"/>
                <a:cs typeface="Times New Roman"/>
              </a:rPr>
              <a:t>f</a:t>
            </a:r>
            <a:r>
              <a:rPr lang="ru-RU" sz="2000" b="1" spc="-5" baseline="-25000" dirty="0" smtClean="0">
                <a:latin typeface="Times New Roman"/>
                <a:cs typeface="Times New Roman"/>
              </a:rPr>
              <a:t>макс</a:t>
            </a:r>
            <a:r>
              <a:rPr lang="ru-RU" sz="2000" b="1" i="1" spc="-5" dirty="0" smtClean="0">
                <a:latin typeface="Times New Roman"/>
                <a:cs typeface="Times New Roman"/>
              </a:rPr>
              <a:t> </a:t>
            </a:r>
            <a:r>
              <a:rPr lang="en-US" sz="2000" b="1" dirty="0" smtClean="0">
                <a:latin typeface="Times New Roman"/>
                <a:cs typeface="Times New Roman"/>
              </a:rPr>
              <a:t>/</a:t>
            </a:r>
            <a:r>
              <a:rPr lang="en-US" sz="2000" b="1" i="1" spc="-5" dirty="0" smtClean="0">
                <a:latin typeface="Times New Roman"/>
                <a:cs typeface="Times New Roman"/>
              </a:rPr>
              <a:t>f</a:t>
            </a:r>
            <a:r>
              <a:rPr lang="ru-RU" sz="2000" b="1" spc="-5" baseline="-25000" dirty="0" smtClean="0">
                <a:latin typeface="Times New Roman"/>
                <a:cs typeface="Times New Roman"/>
              </a:rPr>
              <a:t>мин</a:t>
            </a:r>
            <a:r>
              <a:rPr sz="2000" b="1" spc="-5" dirty="0" smtClean="0"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latin typeface="Times New Roman"/>
                <a:cs typeface="Times New Roman"/>
              </a:rPr>
              <a:t>.</a:t>
            </a:r>
            <a:endParaRPr sz="2000" b="1" dirty="0">
              <a:latin typeface="Times New Roman"/>
              <a:cs typeface="Times New Roman"/>
            </a:endParaRPr>
          </a:p>
          <a:p>
            <a:pPr marL="681990" indent="-219075">
              <a:lnSpc>
                <a:spcPct val="85000"/>
              </a:lnSpc>
              <a:tabLst>
                <a:tab pos="682625" algn="l"/>
              </a:tabLst>
            </a:pPr>
            <a:r>
              <a:rPr lang="ru-RU" sz="2000" spc="-5" dirty="0" smtClean="0">
                <a:latin typeface="Times New Roman"/>
                <a:cs typeface="Times New Roman"/>
              </a:rPr>
              <a:t>2. </a:t>
            </a:r>
            <a:r>
              <a:rPr sz="2000" spc="-5" dirty="0" smtClean="0">
                <a:latin typeface="Times New Roman"/>
                <a:cs typeface="Times New Roman"/>
              </a:rPr>
              <a:t>Точность</a:t>
            </a:r>
            <a:r>
              <a:rPr lang="ru-RU" sz="2000" spc="-5" dirty="0" smtClean="0">
                <a:latin typeface="Times New Roman"/>
                <a:cs typeface="Times New Roman"/>
              </a:rPr>
              <a:t>  </a:t>
            </a:r>
            <a:r>
              <a:rPr sz="2000" spc="-5" dirty="0" smtClean="0">
                <a:latin typeface="Times New Roman"/>
                <a:cs typeface="Times New Roman"/>
              </a:rPr>
              <a:t>установки</a:t>
            </a:r>
            <a:r>
              <a:rPr sz="2000" spc="125" dirty="0" smtClean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частоты</a:t>
            </a:r>
            <a:r>
              <a:rPr sz="2000" spc="110" dirty="0">
                <a:latin typeface="Times New Roman"/>
                <a:cs typeface="Times New Roman"/>
              </a:rPr>
              <a:t> </a:t>
            </a:r>
            <a:r>
              <a:rPr lang="ru-RU" sz="2000" spc="110" dirty="0" smtClean="0">
                <a:latin typeface="Times New Roman"/>
                <a:cs typeface="Times New Roman"/>
              </a:rPr>
              <a:t> по показаниям </a:t>
            </a:r>
            <a:r>
              <a:rPr sz="2000" spc="-5" dirty="0" smtClean="0">
                <a:latin typeface="Times New Roman"/>
                <a:cs typeface="Times New Roman"/>
              </a:rPr>
              <a:t>шкальных</a:t>
            </a:r>
            <a:r>
              <a:rPr lang="ru-RU" sz="2000" spc="-5" dirty="0" smtClean="0">
                <a:latin typeface="Times New Roman"/>
                <a:cs typeface="Times New Roman"/>
              </a:rPr>
              <a:t>  у</a:t>
            </a:r>
            <a:r>
              <a:rPr sz="2000" spc="-5" dirty="0" smtClean="0">
                <a:latin typeface="Times New Roman"/>
                <a:cs typeface="Times New Roman"/>
              </a:rPr>
              <a:t>стройств</a:t>
            </a:r>
            <a:r>
              <a:rPr lang="ru-RU" sz="2000" spc="-5" dirty="0" smtClean="0">
                <a:latin typeface="Times New Roman"/>
                <a:cs typeface="Times New Roman"/>
              </a:rPr>
              <a:t>.</a:t>
            </a:r>
          </a:p>
          <a:p>
            <a:pPr marL="681990" indent="-219075">
              <a:lnSpc>
                <a:spcPct val="85000"/>
              </a:lnSpc>
              <a:tabLst>
                <a:tab pos="6826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Точность установки  выходного напряжения.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12700" marR="5080" indent="450215" algn="just">
              <a:lnSpc>
                <a:spcPct val="85000"/>
              </a:lnSpc>
              <a:tabLst>
                <a:tab pos="715010" algn="l"/>
              </a:tabLst>
            </a:pPr>
            <a:r>
              <a:rPr lang="ru-RU" sz="2000" spc="-5" dirty="0" smtClean="0">
                <a:latin typeface="Times New Roman"/>
                <a:cs typeface="Times New Roman"/>
              </a:rPr>
              <a:t>4. </a:t>
            </a:r>
            <a:r>
              <a:rPr sz="2000" spc="-5" dirty="0" smtClean="0">
                <a:latin typeface="Times New Roman"/>
                <a:cs typeface="Times New Roman"/>
              </a:rPr>
              <a:t>Высокая </a:t>
            </a:r>
            <a:r>
              <a:rPr sz="2000" spc="-5" dirty="0">
                <a:latin typeface="Times New Roman"/>
                <a:cs typeface="Times New Roman"/>
              </a:rPr>
              <a:t>стабильность генерируемой </a:t>
            </a:r>
            <a:r>
              <a:rPr sz="2000" spc="-5" dirty="0" smtClean="0">
                <a:latin typeface="Times New Roman"/>
                <a:cs typeface="Times New Roman"/>
              </a:rPr>
              <a:t>частоты</a:t>
            </a:r>
            <a:r>
              <a:rPr lang="ru-RU" sz="2000" spc="-5" dirty="0" smtClean="0">
                <a:latin typeface="Times New Roman"/>
                <a:cs typeface="Times New Roman"/>
              </a:rPr>
              <a:t>.</a:t>
            </a:r>
          </a:p>
          <a:p>
            <a:pPr marL="12700" marR="5080" indent="450215" algn="just">
              <a:lnSpc>
                <a:spcPct val="85000"/>
              </a:lnSpc>
              <a:tabLst>
                <a:tab pos="715010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Пределы изменения выходного напряжения  (мощности).</a:t>
            </a:r>
            <a:endParaRPr lang="ru-RU" sz="2000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12700" marR="5080" indent="450215" algn="just">
              <a:lnSpc>
                <a:spcPct val="85000"/>
              </a:lnSpc>
              <a:tabLst>
                <a:tab pos="715010" algn="l"/>
              </a:tabLst>
            </a:pPr>
            <a:r>
              <a:rPr lang="ru-RU" sz="2000" spc="-5" dirty="0" smtClean="0">
                <a:latin typeface="Times New Roman"/>
                <a:cs typeface="Times New Roman"/>
              </a:rPr>
              <a:t>5. </a:t>
            </a:r>
            <a:r>
              <a:rPr sz="2000" spc="-5" dirty="0">
                <a:latin typeface="Times New Roman"/>
                <a:cs typeface="Times New Roman"/>
              </a:rPr>
              <a:t>Форма выходных сигналов.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3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ИЗМЕРИТЕЛЬНЫЕ</a:t>
            </a:r>
            <a:r>
              <a:rPr lang="ru-RU" sz="2400" b="1" spc="-2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ГЕНЕРАТОРЫ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5557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8.1.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Общие сведения об измерительных</a:t>
            </a:r>
            <a:r>
              <a:rPr lang="ru-RU" sz="24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генераторах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038225"/>
            <a:ext cx="10693400" cy="470000"/>
          </a:xfrm>
          <a:prstGeom prst="rect">
            <a:avLst/>
          </a:prstGeom>
          <a:solidFill>
            <a:srgbClr val="4FD1FF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marL="12700" marR="5080" lvl="0" indent="448945">
              <a:lnSpc>
                <a:spcPts val="1839"/>
              </a:lnSpc>
            </a:pPr>
            <a:r>
              <a:rPr lang="ru-RU" sz="2000" i="1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Измерительный генератор 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источник электрических сигналов различной формы, частоты, напряжения (мощности)  для  проверки  исследования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электронных схем.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300" y="1592223"/>
            <a:ext cx="10210800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Классификация измерительных генераторов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7500" y="2105025"/>
            <a:ext cx="4343400" cy="235449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Генераторы синусоидальных</a:t>
            </a:r>
            <a:r>
              <a:rPr lang="ru-RU" spc="-10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сигналов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84300" y="3324225"/>
            <a:ext cx="2743200" cy="235449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Генераторы</a:t>
            </a:r>
            <a:r>
              <a:rPr lang="ru-RU" spc="-10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импульсов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023100" y="2105025"/>
            <a:ext cx="3352800" cy="235449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Генераторы шумовых</a:t>
            </a:r>
            <a:r>
              <a:rPr lang="ru-RU" spc="-1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сигналов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099300" y="3324225"/>
            <a:ext cx="3352800" cy="235449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Генераторы качающейся частоты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65100" y="2420005"/>
            <a:ext cx="5715000" cy="523220"/>
          </a:xfrm>
          <a:prstGeom prst="rect">
            <a:avLst/>
          </a:prstGeom>
          <a:solidFill>
            <a:srgbClr val="8BE1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Источник немодулированных или модулированных колебаний синусоидальной формы.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5100" y="3705225"/>
            <a:ext cx="5334000" cy="784830"/>
          </a:xfrm>
          <a:prstGeom prst="rect">
            <a:avLst/>
          </a:prstGeom>
          <a:solidFill>
            <a:srgbClr val="8BE1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Формируют одиночные или периодические импульсы различной амплитуды, длительности и частоты следования.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75500" y="3705225"/>
            <a:ext cx="3276600" cy="784830"/>
          </a:xfrm>
          <a:prstGeom prst="rect">
            <a:avLst/>
          </a:prstGeom>
          <a:solidFill>
            <a:srgbClr val="8BE1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Формируют синусоидальные колебания с изменением во времени частоты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42100" y="2486025"/>
            <a:ext cx="3962400" cy="523220"/>
          </a:xfrm>
          <a:prstGeom prst="rect">
            <a:avLst/>
          </a:prstGeom>
          <a:solidFill>
            <a:srgbClr val="8BE1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Формируют сигналы со случайной амплитудой, частотой и фазой.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2298700" y="1997025"/>
            <a:ext cx="304800" cy="108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8699500" y="1997025"/>
            <a:ext cx="324000" cy="108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2298700" y="2333625"/>
            <a:ext cx="324000" cy="108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8851900" y="2333625"/>
            <a:ext cx="324000" cy="144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108700" y="2028825"/>
            <a:ext cx="152400" cy="1066800"/>
          </a:xfrm>
          <a:prstGeom prst="rect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070100" y="3095625"/>
            <a:ext cx="7162800" cy="152400"/>
          </a:xfrm>
          <a:prstGeom prst="rect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низ 25"/>
          <p:cNvSpPr/>
          <p:nvPr/>
        </p:nvSpPr>
        <p:spPr>
          <a:xfrm>
            <a:off x="8928100" y="3552825"/>
            <a:ext cx="3240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трелка вниз 26"/>
          <p:cNvSpPr/>
          <p:nvPr/>
        </p:nvSpPr>
        <p:spPr>
          <a:xfrm>
            <a:off x="8775700" y="3248025"/>
            <a:ext cx="324000" cy="108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2451100" y="3552825"/>
            <a:ext cx="3240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2451100" y="3248025"/>
            <a:ext cx="324000" cy="762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213100" y="4772025"/>
            <a:ext cx="5257800" cy="235449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b="1" spc="-5" dirty="0" smtClean="0">
                <a:latin typeface="Times New Roman"/>
                <a:cs typeface="Times New Roman"/>
              </a:rPr>
              <a:t>Характеристики</a:t>
            </a:r>
            <a:r>
              <a:rPr lang="ru-RU" b="1" spc="-10" dirty="0" smtClean="0">
                <a:latin typeface="Times New Roman"/>
                <a:cs typeface="Times New Roman"/>
              </a:rPr>
              <a:t> измерительных </a:t>
            </a:r>
            <a:r>
              <a:rPr lang="ru-RU" b="1" spc="-5" dirty="0" smtClean="0">
                <a:latin typeface="Times New Roman"/>
                <a:cs typeface="Times New Roman"/>
              </a:rPr>
              <a:t>генераторов</a:t>
            </a:r>
            <a:endParaRPr lang="ru-RU" b="1" dirty="0" smtClean="0">
              <a:latin typeface="Times New Roman"/>
              <a:cs typeface="Times New Roman"/>
            </a:endParaRPr>
          </a:p>
        </p:txBody>
      </p:sp>
      <p:sp>
        <p:nvSpPr>
          <p:cNvPr id="30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8.2.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Генератор низких частот 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2700" y="1724025"/>
            <a:ext cx="10620000" cy="28956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1" name="Группа 70"/>
          <p:cNvGrpSpPr/>
          <p:nvPr/>
        </p:nvGrpSpPr>
        <p:grpSpPr>
          <a:xfrm>
            <a:off x="6470143" y="2563367"/>
            <a:ext cx="4235957" cy="1637918"/>
            <a:chOff x="6457443" y="1648967"/>
            <a:chExt cx="4235957" cy="1637918"/>
          </a:xfrm>
        </p:grpSpPr>
        <p:sp>
          <p:nvSpPr>
            <p:cNvPr id="72" name="object 18"/>
            <p:cNvSpPr txBox="1"/>
            <p:nvPr/>
          </p:nvSpPr>
          <p:spPr>
            <a:xfrm>
              <a:off x="9995535" y="1800225"/>
              <a:ext cx="697865" cy="2898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00"/>
                </a:spcBef>
              </a:pPr>
              <a:r>
                <a:rPr spc="-80" dirty="0">
                  <a:latin typeface="Times New Roman"/>
                  <a:cs typeface="Times New Roman"/>
                </a:rPr>
                <a:t>В</a:t>
              </a:r>
              <a:r>
                <a:rPr spc="-75" dirty="0">
                  <a:latin typeface="Times New Roman"/>
                  <a:cs typeface="Times New Roman"/>
                </a:rPr>
                <a:t>ы</a:t>
              </a:r>
              <a:r>
                <a:rPr spc="-65" dirty="0">
                  <a:latin typeface="Times New Roman"/>
                  <a:cs typeface="Times New Roman"/>
                </a:rPr>
                <a:t>х</a:t>
              </a:r>
              <a:r>
                <a:rPr spc="-70" dirty="0">
                  <a:latin typeface="Times New Roman"/>
                  <a:cs typeface="Times New Roman"/>
                </a:rPr>
                <a:t>о</a:t>
              </a:r>
              <a:r>
                <a:rPr spc="-60" dirty="0">
                  <a:latin typeface="Times New Roman"/>
                  <a:cs typeface="Times New Roman"/>
                </a:rPr>
                <a:t>д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73" name="object 19"/>
            <p:cNvSpPr/>
            <p:nvPr/>
          </p:nvSpPr>
          <p:spPr>
            <a:xfrm>
              <a:off x="6457443" y="1701165"/>
              <a:ext cx="1143000" cy="632460"/>
            </a:xfrm>
            <a:custGeom>
              <a:avLst/>
              <a:gdLst/>
              <a:ahLst/>
              <a:cxnLst/>
              <a:rect l="l" t="t" r="r" b="b"/>
              <a:pathLst>
                <a:path w="1169035" h="632460">
                  <a:moveTo>
                    <a:pt x="0" y="0"/>
                  </a:moveTo>
                  <a:lnTo>
                    <a:pt x="0" y="632460"/>
                  </a:lnTo>
                  <a:lnTo>
                    <a:pt x="1168908" y="632460"/>
                  </a:lnTo>
                  <a:lnTo>
                    <a:pt x="1168908" y="0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4" name="object 20"/>
            <p:cNvSpPr txBox="1"/>
            <p:nvPr/>
          </p:nvSpPr>
          <p:spPr>
            <a:xfrm>
              <a:off x="6570840" y="1891402"/>
              <a:ext cx="1061859" cy="2898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00"/>
                </a:spcBef>
              </a:pPr>
              <a:r>
                <a:rPr spc="-65" dirty="0">
                  <a:latin typeface="Times New Roman"/>
                  <a:cs typeface="Times New Roman"/>
                </a:rPr>
                <a:t>Усилитель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75" name="object 24"/>
            <p:cNvSpPr/>
            <p:nvPr/>
          </p:nvSpPr>
          <p:spPr>
            <a:xfrm>
              <a:off x="8210042" y="1648967"/>
              <a:ext cx="1399540" cy="622300"/>
            </a:xfrm>
            <a:custGeom>
              <a:avLst/>
              <a:gdLst/>
              <a:ahLst/>
              <a:cxnLst/>
              <a:rect l="l" t="t" r="r" b="b"/>
              <a:pathLst>
                <a:path w="1399539" h="622300">
                  <a:moveTo>
                    <a:pt x="0" y="0"/>
                  </a:moveTo>
                  <a:lnTo>
                    <a:pt x="0" y="621792"/>
                  </a:lnTo>
                  <a:lnTo>
                    <a:pt x="1399032" y="621792"/>
                  </a:lnTo>
                  <a:lnTo>
                    <a:pt x="1399032" y="0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6" name="object 25"/>
            <p:cNvSpPr txBox="1"/>
            <p:nvPr/>
          </p:nvSpPr>
          <p:spPr>
            <a:xfrm>
              <a:off x="8355572" y="1675894"/>
              <a:ext cx="1334528" cy="487953"/>
            </a:xfrm>
            <a:prstGeom prst="rect">
              <a:avLst/>
            </a:prstGeom>
          </p:spPr>
          <p:txBody>
            <a:bodyPr vert="horz" wrap="square" lIns="0" tIns="26034" rIns="0" bIns="0" rtlCol="0">
              <a:spAutoFit/>
            </a:bodyPr>
            <a:lstStyle/>
            <a:p>
              <a:pPr marL="44450" marR="5080" indent="-45085">
                <a:lnSpc>
                  <a:spcPts val="1810"/>
                </a:lnSpc>
                <a:spcBef>
                  <a:spcPts val="204"/>
                </a:spcBef>
              </a:pPr>
              <a:r>
                <a:rPr spc="-70" dirty="0">
                  <a:latin typeface="Times New Roman"/>
                  <a:cs typeface="Times New Roman"/>
                </a:rPr>
                <a:t>Ст</a:t>
              </a:r>
              <a:r>
                <a:rPr spc="-85" dirty="0">
                  <a:latin typeface="Times New Roman"/>
                  <a:cs typeface="Times New Roman"/>
                </a:rPr>
                <a:t>у</a:t>
              </a:r>
              <a:r>
                <a:rPr spc="-60" dirty="0">
                  <a:latin typeface="Times New Roman"/>
                  <a:cs typeface="Times New Roman"/>
                </a:rPr>
                <a:t>п</a:t>
              </a:r>
              <a:r>
                <a:rPr spc="-55" dirty="0">
                  <a:latin typeface="Times New Roman"/>
                  <a:cs typeface="Times New Roman"/>
                </a:rPr>
                <a:t>е</a:t>
              </a:r>
              <a:r>
                <a:rPr spc="-60" dirty="0">
                  <a:latin typeface="Times New Roman"/>
                  <a:cs typeface="Times New Roman"/>
                </a:rPr>
                <a:t>нч</a:t>
              </a:r>
              <a:r>
                <a:rPr spc="-55" dirty="0">
                  <a:latin typeface="Times New Roman"/>
                  <a:cs typeface="Times New Roman"/>
                </a:rPr>
                <a:t>атый  </a:t>
              </a:r>
              <a:r>
                <a:rPr spc="-65" dirty="0">
                  <a:latin typeface="Times New Roman"/>
                  <a:cs typeface="Times New Roman"/>
                </a:rPr>
                <a:t>аттенюатор</a:t>
              </a: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77" name="object 36"/>
            <p:cNvSpPr/>
            <p:nvPr/>
          </p:nvSpPr>
          <p:spPr>
            <a:xfrm>
              <a:off x="7600442" y="1952625"/>
              <a:ext cx="609600" cy="76200"/>
            </a:xfrm>
            <a:custGeom>
              <a:avLst/>
              <a:gdLst/>
              <a:ahLst/>
              <a:cxnLst/>
              <a:rect l="l" t="t" r="r" b="b"/>
              <a:pathLst>
                <a:path w="1165225" h="83819">
                  <a:moveTo>
                    <a:pt x="1100328" y="48768"/>
                  </a:moveTo>
                  <a:lnTo>
                    <a:pt x="1100328" y="35052"/>
                  </a:lnTo>
                  <a:lnTo>
                    <a:pt x="0" y="44958"/>
                  </a:lnTo>
                  <a:lnTo>
                    <a:pt x="0" y="58674"/>
                  </a:lnTo>
                  <a:lnTo>
                    <a:pt x="1100328" y="48768"/>
                  </a:lnTo>
                  <a:close/>
                </a:path>
                <a:path w="1165225" h="83819">
                  <a:moveTo>
                    <a:pt x="1165098" y="41148"/>
                  </a:moveTo>
                  <a:lnTo>
                    <a:pt x="1087374" y="0"/>
                  </a:lnTo>
                  <a:lnTo>
                    <a:pt x="1087374" y="35168"/>
                  </a:lnTo>
                  <a:lnTo>
                    <a:pt x="1100328" y="35052"/>
                  </a:lnTo>
                  <a:lnTo>
                    <a:pt x="1100328" y="76708"/>
                  </a:lnTo>
                  <a:lnTo>
                    <a:pt x="1165098" y="41148"/>
                  </a:lnTo>
                  <a:close/>
                </a:path>
                <a:path w="1165225" h="83819">
                  <a:moveTo>
                    <a:pt x="1100328" y="76708"/>
                  </a:moveTo>
                  <a:lnTo>
                    <a:pt x="1100328" y="48768"/>
                  </a:lnTo>
                  <a:lnTo>
                    <a:pt x="1087374" y="48884"/>
                  </a:lnTo>
                  <a:lnTo>
                    <a:pt x="1087374" y="83820"/>
                  </a:lnTo>
                  <a:lnTo>
                    <a:pt x="1100328" y="76708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8" name="object 44"/>
            <p:cNvSpPr/>
            <p:nvPr/>
          </p:nvSpPr>
          <p:spPr>
            <a:xfrm>
              <a:off x="9847071" y="1825625"/>
              <a:ext cx="117475" cy="127000"/>
            </a:xfrm>
            <a:custGeom>
              <a:avLst/>
              <a:gdLst/>
              <a:ahLst/>
              <a:cxnLst/>
              <a:rect l="l" t="t" r="r" b="b"/>
              <a:pathLst>
                <a:path w="117475" h="127000">
                  <a:moveTo>
                    <a:pt x="0" y="126491"/>
                  </a:moveTo>
                  <a:lnTo>
                    <a:pt x="117348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9" name="object 46"/>
            <p:cNvSpPr/>
            <p:nvPr/>
          </p:nvSpPr>
          <p:spPr>
            <a:xfrm>
              <a:off x="9842500" y="1952625"/>
              <a:ext cx="144000" cy="108000"/>
            </a:xfrm>
            <a:custGeom>
              <a:avLst/>
              <a:gdLst/>
              <a:ahLst/>
              <a:cxnLst/>
              <a:rect l="l" t="t" r="r" b="b"/>
              <a:pathLst>
                <a:path w="117475" h="127000">
                  <a:moveTo>
                    <a:pt x="0" y="0"/>
                  </a:moveTo>
                  <a:lnTo>
                    <a:pt x="117348" y="126492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0" name="object 56"/>
            <p:cNvSpPr/>
            <p:nvPr/>
          </p:nvSpPr>
          <p:spPr>
            <a:xfrm>
              <a:off x="9613900" y="1952625"/>
              <a:ext cx="233679" cy="0"/>
            </a:xfrm>
            <a:custGeom>
              <a:avLst/>
              <a:gdLst/>
              <a:ahLst/>
              <a:cxnLst/>
              <a:rect l="l" t="t" r="r" b="b"/>
              <a:pathLst>
                <a:path w="233679">
                  <a:moveTo>
                    <a:pt x="0" y="0"/>
                  </a:moveTo>
                  <a:lnTo>
                    <a:pt x="233172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1" name="object 23"/>
            <p:cNvSpPr txBox="1"/>
            <p:nvPr/>
          </p:nvSpPr>
          <p:spPr>
            <a:xfrm>
              <a:off x="7371842" y="2486025"/>
              <a:ext cx="1171575" cy="80086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txBody>
            <a:bodyPr vert="horz" wrap="square" lIns="0" tIns="635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1600" dirty="0">
                <a:latin typeface="Times New Roman"/>
                <a:cs typeface="Times New Roman"/>
              </a:endParaRPr>
            </a:p>
            <a:p>
              <a:pPr marL="138430">
                <a:lnSpc>
                  <a:spcPct val="100000"/>
                </a:lnSpc>
              </a:pPr>
              <a:r>
                <a:rPr spc="-65" dirty="0" smtClean="0">
                  <a:latin typeface="Times New Roman"/>
                  <a:cs typeface="Times New Roman"/>
                </a:rPr>
                <a:t>Вольтметр</a:t>
              </a:r>
              <a:endParaRPr lang="ru-RU" spc="-65" dirty="0" smtClean="0">
                <a:latin typeface="Times New Roman"/>
                <a:cs typeface="Times New Roman"/>
              </a:endParaRPr>
            </a:p>
            <a:p>
              <a:pPr marL="138430">
                <a:lnSpc>
                  <a:spcPct val="100000"/>
                </a:lnSpc>
              </a:pP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82" name="object 37"/>
            <p:cNvSpPr/>
            <p:nvPr/>
          </p:nvSpPr>
          <p:spPr>
            <a:xfrm>
              <a:off x="7916672" y="1940687"/>
              <a:ext cx="78740" cy="548005"/>
            </a:xfrm>
            <a:custGeom>
              <a:avLst/>
              <a:gdLst/>
              <a:ahLst/>
              <a:cxnLst/>
              <a:rect l="l" t="t" r="r" b="b"/>
              <a:pathLst>
                <a:path w="78739" h="548005">
                  <a:moveTo>
                    <a:pt x="78486" y="41909"/>
                  </a:moveTo>
                  <a:lnTo>
                    <a:pt x="75402" y="25396"/>
                  </a:lnTo>
                  <a:lnTo>
                    <a:pt x="66960" y="12096"/>
                  </a:lnTo>
                  <a:lnTo>
                    <a:pt x="54375" y="3226"/>
                  </a:lnTo>
                  <a:lnTo>
                    <a:pt x="38862" y="0"/>
                  </a:lnTo>
                  <a:lnTo>
                    <a:pt x="23788" y="3226"/>
                  </a:lnTo>
                  <a:lnTo>
                    <a:pt x="11429" y="12096"/>
                  </a:lnTo>
                  <a:lnTo>
                    <a:pt x="3071" y="25396"/>
                  </a:lnTo>
                  <a:lnTo>
                    <a:pt x="0" y="41909"/>
                  </a:lnTo>
                  <a:lnTo>
                    <a:pt x="3071" y="58423"/>
                  </a:lnTo>
                  <a:lnTo>
                    <a:pt x="11429" y="71723"/>
                  </a:lnTo>
                  <a:lnTo>
                    <a:pt x="23788" y="80593"/>
                  </a:lnTo>
                  <a:lnTo>
                    <a:pt x="32765" y="82515"/>
                  </a:lnTo>
                  <a:lnTo>
                    <a:pt x="32765" y="41909"/>
                  </a:lnTo>
                  <a:lnTo>
                    <a:pt x="45719" y="41909"/>
                  </a:lnTo>
                  <a:lnTo>
                    <a:pt x="45719" y="82393"/>
                  </a:lnTo>
                  <a:lnTo>
                    <a:pt x="54375" y="80593"/>
                  </a:lnTo>
                  <a:lnTo>
                    <a:pt x="66960" y="71723"/>
                  </a:lnTo>
                  <a:lnTo>
                    <a:pt x="75402" y="58423"/>
                  </a:lnTo>
                  <a:lnTo>
                    <a:pt x="78486" y="41909"/>
                  </a:lnTo>
                  <a:close/>
                </a:path>
                <a:path w="78739" h="548005">
                  <a:moveTo>
                    <a:pt x="45719" y="82393"/>
                  </a:moveTo>
                  <a:lnTo>
                    <a:pt x="45719" y="41909"/>
                  </a:lnTo>
                  <a:lnTo>
                    <a:pt x="32765" y="41909"/>
                  </a:lnTo>
                  <a:lnTo>
                    <a:pt x="32765" y="82515"/>
                  </a:lnTo>
                  <a:lnTo>
                    <a:pt x="38862" y="83819"/>
                  </a:lnTo>
                  <a:lnTo>
                    <a:pt x="45719" y="82393"/>
                  </a:lnTo>
                  <a:close/>
                </a:path>
                <a:path w="78739" h="548005">
                  <a:moveTo>
                    <a:pt x="45719" y="547877"/>
                  </a:moveTo>
                  <a:lnTo>
                    <a:pt x="45719" y="82393"/>
                  </a:lnTo>
                  <a:lnTo>
                    <a:pt x="38862" y="83819"/>
                  </a:lnTo>
                  <a:lnTo>
                    <a:pt x="32765" y="82515"/>
                  </a:lnTo>
                  <a:lnTo>
                    <a:pt x="32765" y="547877"/>
                  </a:lnTo>
                  <a:lnTo>
                    <a:pt x="45719" y="547877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17" name="Прямоугольник 116"/>
          <p:cNvSpPr/>
          <p:nvPr/>
        </p:nvSpPr>
        <p:spPr>
          <a:xfrm>
            <a:off x="12700" y="1800225"/>
            <a:ext cx="6413500" cy="2667000"/>
          </a:xfrm>
          <a:prstGeom prst="rect">
            <a:avLst/>
          </a:prstGeom>
          <a:solidFill>
            <a:srgbClr val="83E1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18" name="Группа 117"/>
          <p:cNvGrpSpPr/>
          <p:nvPr/>
        </p:nvGrpSpPr>
        <p:grpSpPr>
          <a:xfrm>
            <a:off x="101600" y="1952625"/>
            <a:ext cx="6379197" cy="2438400"/>
            <a:chOff x="88900" y="1038225"/>
            <a:chExt cx="6379197" cy="2438400"/>
          </a:xfrm>
        </p:grpSpPr>
        <p:sp>
          <p:nvSpPr>
            <p:cNvPr id="119" name="object 59"/>
            <p:cNvSpPr txBox="1"/>
            <p:nvPr/>
          </p:nvSpPr>
          <p:spPr>
            <a:xfrm>
              <a:off x="165100" y="1571624"/>
              <a:ext cx="1752600" cy="79200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R="203835" algn="ctr">
                <a:lnSpc>
                  <a:spcPct val="85000"/>
                </a:lnSpc>
                <a:spcBef>
                  <a:spcPts val="489"/>
                </a:spcBef>
              </a:pPr>
              <a:endParaRPr lang="ru-RU" sz="200" dirty="0" smtClean="0">
                <a:latin typeface="Times New Roman"/>
                <a:cs typeface="Times New Roman"/>
              </a:endParaRPr>
            </a:p>
            <a:p>
              <a:pPr marR="203835" algn="ctr">
                <a:lnSpc>
                  <a:spcPct val="85000"/>
                </a:lnSpc>
                <a:spcBef>
                  <a:spcPts val="489"/>
                </a:spcBef>
              </a:pPr>
              <a:r>
                <a:rPr dirty="0" smtClean="0">
                  <a:latin typeface="Times New Roman"/>
                  <a:cs typeface="Times New Roman"/>
                </a:rPr>
                <a:t>Генератор</a:t>
              </a:r>
              <a:r>
                <a:rPr sz="100" dirty="0" smtClean="0">
                  <a:latin typeface="Times New Roman"/>
                  <a:cs typeface="Times New Roman"/>
                </a:rPr>
                <a:t>  </a:t>
              </a:r>
              <a:r>
                <a:rPr lang="ru-RU" dirty="0" smtClean="0">
                  <a:latin typeface="Times New Roman"/>
                  <a:cs typeface="Times New Roman"/>
                </a:rPr>
                <a:t>  </a:t>
              </a:r>
              <a:r>
                <a:rPr dirty="0" smtClean="0">
                  <a:latin typeface="Times New Roman"/>
                  <a:cs typeface="Times New Roman"/>
                </a:rPr>
                <a:t>фиксированной</a:t>
              </a:r>
              <a:endParaRPr dirty="0">
                <a:latin typeface="Times New Roman"/>
                <a:cs typeface="Times New Roman"/>
              </a:endParaRPr>
            </a:p>
            <a:p>
              <a:pPr algn="ctr">
                <a:lnSpc>
                  <a:spcPct val="85000"/>
                </a:lnSpc>
              </a:pPr>
              <a:r>
                <a:rPr dirty="0">
                  <a:latin typeface="Times New Roman"/>
                  <a:cs typeface="Times New Roman"/>
                </a:rPr>
                <a:t>частоты</a:t>
              </a:r>
            </a:p>
          </p:txBody>
        </p:sp>
        <p:sp>
          <p:nvSpPr>
            <p:cNvPr id="120" name="object 60"/>
            <p:cNvSpPr txBox="1"/>
            <p:nvPr/>
          </p:nvSpPr>
          <p:spPr>
            <a:xfrm>
              <a:off x="2190242" y="1571625"/>
              <a:ext cx="1099185" cy="812145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txBody>
            <a:bodyPr vert="horz" wrap="square" lIns="0" tIns="53975" rIns="0" bIns="0" rtlCol="0">
              <a:spAutoFit/>
            </a:bodyPr>
            <a:lstStyle/>
            <a:p>
              <a:pPr algn="ctr">
                <a:lnSpc>
                  <a:spcPct val="85000"/>
                </a:lnSpc>
              </a:pPr>
              <a:endParaRPr lang="ru-RU" dirty="0" smtClean="0">
                <a:latin typeface="Times New Roman"/>
                <a:cs typeface="Times New Roman"/>
              </a:endParaRPr>
            </a:p>
            <a:p>
              <a:pPr algn="ctr">
                <a:lnSpc>
                  <a:spcPct val="85000"/>
                </a:lnSpc>
              </a:pPr>
              <a:r>
                <a:rPr dirty="0" smtClean="0">
                  <a:latin typeface="Times New Roman"/>
                  <a:cs typeface="Times New Roman"/>
                </a:rPr>
                <a:t>Усилитель</a:t>
              </a:r>
              <a:endParaRPr lang="ru-RU" dirty="0" smtClean="0">
                <a:latin typeface="Times New Roman"/>
                <a:cs typeface="Times New Roman"/>
              </a:endParaRPr>
            </a:p>
            <a:p>
              <a:pPr algn="ctr">
                <a:lnSpc>
                  <a:spcPct val="85000"/>
                </a:lnSpc>
                <a:spcBef>
                  <a:spcPts val="425"/>
                </a:spcBef>
              </a:pP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121" name="object 61"/>
            <p:cNvSpPr txBox="1"/>
            <p:nvPr/>
          </p:nvSpPr>
          <p:spPr>
            <a:xfrm>
              <a:off x="3441700" y="1571625"/>
              <a:ext cx="1816100" cy="86139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txBody>
            <a:bodyPr vert="horz" wrap="square" lIns="0" tIns="53975" rIns="0" bIns="0" rtlCol="0">
              <a:spAutoFit/>
            </a:bodyPr>
            <a:lstStyle/>
            <a:p>
              <a:pPr marL="104775">
                <a:lnSpc>
                  <a:spcPct val="85000"/>
                </a:lnSpc>
                <a:spcBef>
                  <a:spcPts val="1200"/>
                </a:spcBef>
              </a:pPr>
              <a:endParaRPr lang="ru-RU" sz="1000" dirty="0" smtClean="0">
                <a:latin typeface="Times New Roman"/>
                <a:cs typeface="Times New Roman"/>
              </a:endParaRPr>
            </a:p>
            <a:p>
              <a:pPr marL="104775">
                <a:lnSpc>
                  <a:spcPct val="85000"/>
                </a:lnSpc>
                <a:spcBef>
                  <a:spcPts val="1200"/>
                </a:spcBef>
              </a:pPr>
              <a:r>
                <a:rPr lang="ru-RU" dirty="0" smtClean="0">
                  <a:latin typeface="Times New Roman"/>
                  <a:cs typeface="Times New Roman"/>
                </a:rPr>
                <a:t>Преобразователь</a:t>
              </a:r>
            </a:p>
            <a:p>
              <a:pPr marL="104775">
                <a:lnSpc>
                  <a:spcPct val="85000"/>
                </a:lnSpc>
                <a:spcBef>
                  <a:spcPts val="425"/>
                </a:spcBef>
              </a:pPr>
              <a:endParaRPr lang="ru-RU" dirty="0">
                <a:latin typeface="Times New Roman"/>
                <a:cs typeface="Times New Roman"/>
              </a:endParaRPr>
            </a:p>
          </p:txBody>
        </p:sp>
        <p:sp>
          <p:nvSpPr>
            <p:cNvPr id="122" name="object 62"/>
            <p:cNvSpPr txBox="1"/>
            <p:nvPr/>
          </p:nvSpPr>
          <p:spPr>
            <a:xfrm>
              <a:off x="5369306" y="1571625"/>
              <a:ext cx="855344" cy="863954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txBody>
            <a:bodyPr vert="horz" wrap="square" lIns="0" tIns="635" rIns="0" bIns="0" rtlCol="0">
              <a:spAutoFit/>
            </a:bodyPr>
            <a:lstStyle/>
            <a:p>
              <a:pPr>
                <a:lnSpc>
                  <a:spcPct val="85000"/>
                </a:lnSpc>
                <a:spcBef>
                  <a:spcPts val="5"/>
                </a:spcBef>
              </a:pPr>
              <a:endParaRPr dirty="0" smtClean="0">
                <a:latin typeface="Times New Roman"/>
                <a:cs typeface="Times New Roman"/>
              </a:endParaRPr>
            </a:p>
            <a:p>
              <a:pPr marL="226060">
                <a:lnSpc>
                  <a:spcPct val="85000"/>
                </a:lnSpc>
              </a:pPr>
              <a:r>
                <a:rPr dirty="0" smtClean="0">
                  <a:latin typeface="Times New Roman"/>
                  <a:cs typeface="Times New Roman"/>
                </a:rPr>
                <a:t>ФНЧ</a:t>
              </a:r>
              <a:endParaRPr lang="ru-RU" dirty="0" smtClean="0">
                <a:latin typeface="Times New Roman"/>
                <a:cs typeface="Times New Roman"/>
              </a:endParaRPr>
            </a:p>
            <a:p>
              <a:pPr marL="226060">
                <a:lnSpc>
                  <a:spcPct val="85000"/>
                </a:lnSpc>
              </a:pPr>
              <a:endParaRPr lang="ru-RU" sz="1200" dirty="0" smtClean="0">
                <a:latin typeface="Times New Roman"/>
                <a:cs typeface="Times New Roman"/>
              </a:endParaRPr>
            </a:p>
            <a:p>
              <a:pPr marL="226060">
                <a:lnSpc>
                  <a:spcPct val="85000"/>
                </a:lnSpc>
              </a:pPr>
              <a:endParaRPr dirty="0">
                <a:latin typeface="Times New Roman"/>
                <a:cs typeface="Times New Roman"/>
              </a:endParaRPr>
            </a:p>
          </p:txBody>
        </p:sp>
        <p:sp>
          <p:nvSpPr>
            <p:cNvPr id="124" name="object 64"/>
            <p:cNvSpPr txBox="1"/>
            <p:nvPr/>
          </p:nvSpPr>
          <p:spPr>
            <a:xfrm>
              <a:off x="241300" y="2561463"/>
              <a:ext cx="1463802" cy="761491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txBody>
            <a:bodyPr vert="horz" wrap="square" lIns="0" tIns="54610" rIns="0" bIns="0" rtlCol="0">
              <a:spAutoFit/>
            </a:bodyPr>
            <a:lstStyle/>
            <a:p>
              <a:pPr marL="88900" marR="165100" indent="-88900" algn="ctr">
                <a:lnSpc>
                  <a:spcPct val="85000"/>
                </a:lnSpc>
                <a:spcBef>
                  <a:spcPts val="430"/>
                </a:spcBef>
              </a:pPr>
              <a:r>
                <a:rPr dirty="0">
                  <a:latin typeface="Times New Roman"/>
                  <a:cs typeface="Times New Roman"/>
                </a:rPr>
                <a:t>Генератор  переменной  частоты</a:t>
              </a:r>
            </a:p>
          </p:txBody>
        </p:sp>
        <p:sp>
          <p:nvSpPr>
            <p:cNvPr id="125" name="object 65"/>
            <p:cNvSpPr/>
            <p:nvPr/>
          </p:nvSpPr>
          <p:spPr>
            <a:xfrm>
              <a:off x="5257800" y="1948814"/>
              <a:ext cx="108000" cy="9448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 w="19050">
              <a:noFill/>
            </a:ln>
          </p:spPr>
          <p:txBody>
            <a:bodyPr wrap="square" lIns="0" tIns="0" rIns="0" bIns="0" rtlCol="0"/>
            <a:lstStyle/>
            <a:p>
              <a:pPr>
                <a:lnSpc>
                  <a:spcPct val="85000"/>
                </a:lnSpc>
              </a:pPr>
              <a:endParaRPr dirty="0"/>
            </a:p>
          </p:txBody>
        </p:sp>
        <p:sp>
          <p:nvSpPr>
            <p:cNvPr id="126" name="object 66"/>
            <p:cNvSpPr/>
            <p:nvPr/>
          </p:nvSpPr>
          <p:spPr>
            <a:xfrm>
              <a:off x="1704848" y="2943225"/>
              <a:ext cx="396000" cy="90042"/>
            </a:xfrm>
            <a:custGeom>
              <a:avLst/>
              <a:gdLst/>
              <a:ahLst/>
              <a:cxnLst/>
              <a:rect l="l" t="t" r="r" b="b"/>
              <a:pathLst>
                <a:path w="488950" h="94614">
                  <a:moveTo>
                    <a:pt x="420624" y="54863"/>
                  </a:moveTo>
                  <a:lnTo>
                    <a:pt x="420624" y="38862"/>
                  </a:lnTo>
                  <a:lnTo>
                    <a:pt x="0" y="38862"/>
                  </a:lnTo>
                  <a:lnTo>
                    <a:pt x="0" y="54863"/>
                  </a:lnTo>
                  <a:lnTo>
                    <a:pt x="420624" y="54863"/>
                  </a:lnTo>
                  <a:close/>
                </a:path>
                <a:path w="488950" h="94614">
                  <a:moveTo>
                    <a:pt x="488442" y="47243"/>
                  </a:moveTo>
                  <a:lnTo>
                    <a:pt x="406907" y="0"/>
                  </a:lnTo>
                  <a:lnTo>
                    <a:pt x="406907" y="38862"/>
                  </a:lnTo>
                  <a:lnTo>
                    <a:pt x="420624" y="38862"/>
                  </a:lnTo>
                  <a:lnTo>
                    <a:pt x="420624" y="86540"/>
                  </a:lnTo>
                  <a:lnTo>
                    <a:pt x="488442" y="47243"/>
                  </a:lnTo>
                  <a:close/>
                </a:path>
                <a:path w="488950" h="94614">
                  <a:moveTo>
                    <a:pt x="420624" y="86540"/>
                  </a:moveTo>
                  <a:lnTo>
                    <a:pt x="420624" y="54863"/>
                  </a:lnTo>
                  <a:lnTo>
                    <a:pt x="406907" y="54863"/>
                  </a:lnTo>
                  <a:lnTo>
                    <a:pt x="406907" y="94487"/>
                  </a:lnTo>
                  <a:lnTo>
                    <a:pt x="420624" y="86540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>
                <a:lnSpc>
                  <a:spcPct val="85000"/>
                </a:lnSpc>
              </a:pPr>
              <a:endParaRPr dirty="0"/>
            </a:p>
          </p:txBody>
        </p:sp>
        <p:sp>
          <p:nvSpPr>
            <p:cNvPr id="127" name="object 67"/>
            <p:cNvSpPr/>
            <p:nvPr/>
          </p:nvSpPr>
          <p:spPr>
            <a:xfrm flipV="1">
              <a:off x="3365500" y="2943225"/>
              <a:ext cx="660146" cy="45719"/>
            </a:xfrm>
            <a:custGeom>
              <a:avLst/>
              <a:gdLst/>
              <a:ahLst/>
              <a:cxnLst/>
              <a:rect l="l" t="t" r="r" b="b"/>
              <a:pathLst>
                <a:path w="732789">
                  <a:moveTo>
                    <a:pt x="0" y="0"/>
                  </a:moveTo>
                  <a:lnTo>
                    <a:pt x="732282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>
                <a:lnSpc>
                  <a:spcPct val="85000"/>
                </a:lnSpc>
              </a:pPr>
              <a:endParaRPr dirty="0"/>
            </a:p>
          </p:txBody>
        </p:sp>
        <p:sp>
          <p:nvSpPr>
            <p:cNvPr id="128" name="object 68"/>
            <p:cNvSpPr/>
            <p:nvPr/>
          </p:nvSpPr>
          <p:spPr>
            <a:xfrm>
              <a:off x="3984753" y="2409825"/>
              <a:ext cx="66547" cy="576326"/>
            </a:xfrm>
            <a:custGeom>
              <a:avLst/>
              <a:gdLst/>
              <a:ahLst/>
              <a:cxnLst/>
              <a:rect l="l" t="t" r="r" b="b"/>
              <a:pathLst>
                <a:path w="81914" h="707389">
                  <a:moveTo>
                    <a:pt x="81534" y="94487"/>
                  </a:moveTo>
                  <a:lnTo>
                    <a:pt x="40386" y="0"/>
                  </a:lnTo>
                  <a:lnTo>
                    <a:pt x="0" y="94487"/>
                  </a:lnTo>
                  <a:lnTo>
                    <a:pt x="34289" y="94487"/>
                  </a:lnTo>
                  <a:lnTo>
                    <a:pt x="34289" y="78485"/>
                  </a:lnTo>
                  <a:lnTo>
                    <a:pt x="47243" y="78485"/>
                  </a:lnTo>
                  <a:lnTo>
                    <a:pt x="47243" y="94487"/>
                  </a:lnTo>
                  <a:lnTo>
                    <a:pt x="81534" y="94487"/>
                  </a:lnTo>
                  <a:close/>
                </a:path>
                <a:path w="81914" h="707389">
                  <a:moveTo>
                    <a:pt x="47243" y="94487"/>
                  </a:moveTo>
                  <a:lnTo>
                    <a:pt x="47243" y="78485"/>
                  </a:lnTo>
                  <a:lnTo>
                    <a:pt x="34289" y="78485"/>
                  </a:lnTo>
                  <a:lnTo>
                    <a:pt x="34289" y="94487"/>
                  </a:lnTo>
                  <a:lnTo>
                    <a:pt x="47243" y="94487"/>
                  </a:lnTo>
                  <a:close/>
                </a:path>
                <a:path w="81914" h="707389">
                  <a:moveTo>
                    <a:pt x="47243" y="707135"/>
                  </a:moveTo>
                  <a:lnTo>
                    <a:pt x="47243" y="94487"/>
                  </a:lnTo>
                  <a:lnTo>
                    <a:pt x="34289" y="94487"/>
                  </a:lnTo>
                  <a:lnTo>
                    <a:pt x="34289" y="707135"/>
                  </a:lnTo>
                  <a:lnTo>
                    <a:pt x="47243" y="707135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pPr>
                <a:lnSpc>
                  <a:spcPct val="85000"/>
                </a:lnSpc>
              </a:pPr>
              <a:endParaRPr dirty="0"/>
            </a:p>
          </p:txBody>
        </p:sp>
        <p:sp>
          <p:nvSpPr>
            <p:cNvPr id="129" name="object 69"/>
            <p:cNvSpPr/>
            <p:nvPr/>
          </p:nvSpPr>
          <p:spPr>
            <a:xfrm>
              <a:off x="6224257" y="1948814"/>
              <a:ext cx="243840" cy="9448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19050">
              <a:noFill/>
            </a:ln>
          </p:spPr>
          <p:txBody>
            <a:bodyPr wrap="square" lIns="0" tIns="0" rIns="0" bIns="0" rtlCol="0"/>
            <a:lstStyle/>
            <a:p>
              <a:pPr>
                <a:lnSpc>
                  <a:spcPct val="85000"/>
                </a:lnSpc>
              </a:pPr>
              <a:endParaRPr dirty="0"/>
            </a:p>
          </p:txBody>
        </p:sp>
        <p:sp>
          <p:nvSpPr>
            <p:cNvPr id="130" name="object 70"/>
            <p:cNvSpPr/>
            <p:nvPr/>
          </p:nvSpPr>
          <p:spPr>
            <a:xfrm>
              <a:off x="3289047" y="1952625"/>
              <a:ext cx="152654" cy="9067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noFill/>
            </a:ln>
          </p:spPr>
          <p:txBody>
            <a:bodyPr wrap="square" lIns="0" tIns="0" rIns="0" bIns="0" rtlCol="0"/>
            <a:lstStyle/>
            <a:p>
              <a:pPr>
                <a:lnSpc>
                  <a:spcPct val="85000"/>
                </a:lnSpc>
              </a:pPr>
              <a:endParaRPr dirty="0"/>
            </a:p>
          </p:txBody>
        </p:sp>
        <p:sp>
          <p:nvSpPr>
            <p:cNvPr id="131" name="object 71"/>
            <p:cNvSpPr/>
            <p:nvPr/>
          </p:nvSpPr>
          <p:spPr>
            <a:xfrm>
              <a:off x="1917700" y="1952625"/>
              <a:ext cx="288000" cy="9448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noFill/>
            </a:ln>
          </p:spPr>
          <p:txBody>
            <a:bodyPr wrap="square" lIns="0" tIns="0" rIns="0" bIns="0" rtlCol="0"/>
            <a:lstStyle/>
            <a:p>
              <a:pPr>
                <a:lnSpc>
                  <a:spcPct val="85000"/>
                </a:lnSpc>
              </a:pPr>
              <a:endParaRPr dirty="0"/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2103235" y="2562225"/>
              <a:ext cx="1262265" cy="79662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5000"/>
                </a:lnSpc>
                <a:spcBef>
                  <a:spcPts val="425"/>
                </a:spcBef>
              </a:pPr>
              <a:endParaRPr lang="ru-RU" dirty="0" smtClean="0">
                <a:latin typeface="Times New Roman"/>
                <a:cs typeface="Times New Roman"/>
              </a:endParaRPr>
            </a:p>
            <a:p>
              <a:pPr algn="ctr">
                <a:lnSpc>
                  <a:spcPct val="85000"/>
                </a:lnSpc>
                <a:spcBef>
                  <a:spcPts val="425"/>
                </a:spcBef>
              </a:pPr>
              <a:r>
                <a:rPr lang="ru-RU" dirty="0" smtClean="0">
                  <a:latin typeface="Times New Roman"/>
                  <a:cs typeface="Times New Roman"/>
                </a:rPr>
                <a:t>Усилитель</a:t>
              </a:r>
            </a:p>
            <a:p>
              <a:pPr algn="ctr">
                <a:lnSpc>
                  <a:spcPct val="85000"/>
                </a:lnSpc>
                <a:spcBef>
                  <a:spcPts val="425"/>
                </a:spcBef>
              </a:pPr>
              <a:endParaRPr lang="ru-RU" sz="1000" dirty="0">
                <a:latin typeface="Times New Roman"/>
                <a:cs typeface="Times New Roman"/>
              </a:endParaRPr>
            </a:p>
          </p:txBody>
        </p:sp>
        <p:sp>
          <p:nvSpPr>
            <p:cNvPr id="133" name="Прямоугольник 132"/>
            <p:cNvSpPr/>
            <p:nvPr/>
          </p:nvSpPr>
          <p:spPr>
            <a:xfrm>
              <a:off x="88900" y="1038225"/>
              <a:ext cx="6248400" cy="2438400"/>
            </a:xfrm>
            <a:prstGeom prst="rect">
              <a:avLst/>
            </a:prstGeom>
            <a:noFill/>
            <a:ln w="190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>
                <a:ln w="9525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774700" y="1114425"/>
              <a:ext cx="3581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Задающий генератор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5" name="Прямоугольник 134"/>
          <p:cNvSpPr/>
          <p:nvPr/>
        </p:nvSpPr>
        <p:spPr>
          <a:xfrm>
            <a:off x="2527300" y="1266825"/>
            <a:ext cx="5679183" cy="30777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 tIns="0" bIns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Структурная схема генератора низкой частоты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0557" name="Rectangle 13"/>
          <p:cNvSpPr>
            <a:spLocks noChangeArrowheads="1"/>
          </p:cNvSpPr>
          <p:nvPr/>
        </p:nvSpPr>
        <p:spPr bwMode="auto">
          <a:xfrm>
            <a:off x="0" y="536347"/>
            <a:ext cx="10693400" cy="615553"/>
          </a:xfrm>
          <a:prstGeom prst="rect">
            <a:avLst/>
          </a:prstGeom>
          <a:solidFill>
            <a:srgbClr val="8BE1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Генератор низких частот обеспечивает контроль, настройку, поиск неисправности узлов радиоэлектронных средств (например, усилители низкой и промежуточной частоты).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0558" name="Rectangle 14"/>
          <p:cNvSpPr>
            <a:spLocks noChangeArrowheads="1"/>
          </p:cNvSpPr>
          <p:nvPr/>
        </p:nvSpPr>
        <p:spPr bwMode="auto">
          <a:xfrm>
            <a:off x="0" y="5838825"/>
            <a:ext cx="10693400" cy="1400383"/>
          </a:xfrm>
          <a:prstGeom prst="rect">
            <a:avLst/>
          </a:prstGeom>
          <a:solidFill>
            <a:srgbClr val="8BE1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47675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Фильтр нижних частот выделяет сигналы требуемой частоты. </a:t>
            </a:r>
          </a:p>
          <a:p>
            <a:pPr marR="0" lvl="0" indent="447675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Ступенчатый аттенюатор регулирует выходной сигнал по амплитуде.</a:t>
            </a:r>
          </a:p>
          <a:p>
            <a:pPr lvl="0" indent="447675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Вольтметр осуществляет контроль напряжения  на частоте </a:t>
            </a:r>
            <a:r>
              <a:rPr lang="fr-FR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± </a:t>
            </a:r>
            <a:r>
              <a:rPr lang="fr-FR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lvl="0" indent="447675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Усилители обеспечивают требуемое усиление генераторов фиксированной частоты, переменной частоты  и преобразователя.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0" y="4695825"/>
            <a:ext cx="10693400" cy="1138773"/>
          </a:xfrm>
          <a:prstGeom prst="rect">
            <a:avLst/>
          </a:prstGeom>
          <a:solidFill>
            <a:srgbClr val="5DFFA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indent="457200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Задающий генератор формирует гармонические сигналы с заданными пределами изменения частоты. Это осуществляется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генератором фиксированной частоты  </a:t>
            </a:r>
            <a:r>
              <a:rPr lang="fr-FR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 генератором переменной частоты </a:t>
            </a:r>
            <a:r>
              <a:rPr lang="fr-FR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поступают на преобразователь, на выходе которого  формируются сигналы частотой </a:t>
            </a:r>
            <a:r>
              <a:rPr lang="fr-FR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± </a:t>
            </a:r>
            <a:r>
              <a:rPr lang="fr-FR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117" grpId="0" animBg="1"/>
      <p:bldP spid="135" grpId="0" animBg="1"/>
      <p:bldP spid="620557" grpId="0" animBg="1"/>
      <p:bldP spid="620558" grpId="0" animBg="1"/>
      <p:bldP spid="149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bject 37"/>
          <p:cNvSpPr txBox="1"/>
          <p:nvPr/>
        </p:nvSpPr>
        <p:spPr>
          <a:xfrm>
            <a:off x="88900" y="1343025"/>
            <a:ext cx="8839200" cy="259045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100"/>
              </a:spcBef>
            </a:pPr>
            <a:r>
              <a:rPr sz="2000" b="1" spc="-5" dirty="0" smtClean="0">
                <a:latin typeface="Times New Roman"/>
                <a:cs typeface="Times New Roman"/>
              </a:rPr>
              <a:t>Структурная </a:t>
            </a:r>
            <a:r>
              <a:rPr sz="2000" b="1" spc="-5" dirty="0">
                <a:latin typeface="Times New Roman"/>
                <a:cs typeface="Times New Roman"/>
              </a:rPr>
              <a:t>схема генератора высоких </a:t>
            </a:r>
            <a:r>
              <a:rPr sz="2000" b="1" dirty="0">
                <a:latin typeface="Times New Roman"/>
                <a:cs typeface="Times New Roman"/>
              </a:rPr>
              <a:t>и </a:t>
            </a:r>
            <a:r>
              <a:rPr sz="2000" b="1" spc="-5" dirty="0">
                <a:latin typeface="Times New Roman"/>
                <a:cs typeface="Times New Roman"/>
              </a:rPr>
              <a:t>сверхвысоких</a:t>
            </a:r>
            <a:r>
              <a:rPr sz="2000" b="1" spc="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частот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56858"/>
            <a:ext cx="10693400" cy="387798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8.3.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Генератор высоких </a:t>
            </a:r>
            <a:r>
              <a:rPr lang="ru-RU" sz="24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сверхвысоких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частот 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9281" name="Rectangle 1"/>
          <p:cNvSpPr>
            <a:spLocks noChangeArrowheads="1"/>
          </p:cNvSpPr>
          <p:nvPr/>
        </p:nvSpPr>
        <p:spPr bwMode="auto">
          <a:xfrm>
            <a:off x="0" y="504825"/>
            <a:ext cx="10693400" cy="738664"/>
          </a:xfrm>
          <a:prstGeom prst="rect">
            <a:avLst/>
          </a:prstGeom>
          <a:solidFill>
            <a:srgbClr val="8BE1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36000" tIns="0" rIns="3600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Генератор высоких и сверхвысоких частот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позволяют контролировать чувствительность, осуществлять проверку канала промежуточной частоты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радиоприемных устройств 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проверять согласование антенно-фидерного тракта  (измерение коэффициента бегущей волны).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1" name="Группа 90"/>
          <p:cNvGrpSpPr/>
          <p:nvPr/>
        </p:nvGrpSpPr>
        <p:grpSpPr>
          <a:xfrm>
            <a:off x="165100" y="1800225"/>
            <a:ext cx="7862204" cy="3124200"/>
            <a:chOff x="1155700" y="1800225"/>
            <a:chExt cx="7862204" cy="3124200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1155700" y="1800225"/>
              <a:ext cx="7848600" cy="31242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dirty="0"/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1259471" y="1883879"/>
              <a:ext cx="7758433" cy="2885162"/>
              <a:chOff x="649871" y="2036279"/>
              <a:chExt cx="6598652" cy="2385178"/>
            </a:xfrm>
          </p:grpSpPr>
          <p:sp>
            <p:nvSpPr>
              <p:cNvPr id="43" name="object 15"/>
              <p:cNvSpPr txBox="1"/>
              <p:nvPr/>
            </p:nvSpPr>
            <p:spPr>
              <a:xfrm>
                <a:off x="6459243" y="2786056"/>
                <a:ext cx="789280" cy="196979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ts val="130"/>
                  </a:spcBef>
                </a:pPr>
                <a:r>
                  <a:rPr spc="0" dirty="0">
                    <a:latin typeface="Times New Roman" pitchFamily="18" charset="0"/>
                    <a:cs typeface="Times New Roman" pitchFamily="18" charset="0"/>
                  </a:rPr>
                  <a:t>Вы</a:t>
                </a:r>
                <a:r>
                  <a:rPr spc="25" dirty="0">
                    <a:latin typeface="Times New Roman" pitchFamily="18" charset="0"/>
                    <a:cs typeface="Times New Roman" pitchFamily="18" charset="0"/>
                  </a:rPr>
                  <a:t>х</a:t>
                </a: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о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д</a:t>
                </a: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object 16"/>
              <p:cNvSpPr txBox="1"/>
              <p:nvPr/>
            </p:nvSpPr>
            <p:spPr>
              <a:xfrm>
                <a:off x="890764" y="3758583"/>
                <a:ext cx="2017535" cy="196979"/>
              </a:xfrm>
              <a:prstGeom prst="rect">
                <a:avLst/>
              </a:prstGeom>
            </p:spPr>
            <p:txBody>
              <a:bodyPr vert="horz" wrap="square" lIns="0" tIns="16510" rIns="0" bIns="0" rtlCol="0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ts val="130"/>
                  </a:spcBef>
                  <a:tabLst>
                    <a:tab pos="1134110" algn="l"/>
                  </a:tabLst>
                </a:pP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Внешн.	Внутр.</a:t>
                </a: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5" name="object 17"/>
              <p:cNvSpPr/>
              <p:nvPr/>
            </p:nvSpPr>
            <p:spPr>
              <a:xfrm>
                <a:off x="1158125" y="2929344"/>
                <a:ext cx="11430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1143000" h="635000">
                    <a:moveTo>
                      <a:pt x="0" y="0"/>
                    </a:moveTo>
                    <a:lnTo>
                      <a:pt x="0" y="634746"/>
                    </a:lnTo>
                    <a:lnTo>
                      <a:pt x="1143000" y="634746"/>
                    </a:lnTo>
                    <a:lnTo>
                      <a:pt x="1142999" y="0"/>
                    </a:lnTo>
                    <a:lnTo>
                      <a:pt x="0" y="0"/>
                    </a:lnTo>
                    <a:close/>
                  </a:path>
                </a:pathLst>
              </a:custGeom>
              <a:ln w="19050">
                <a:solidFill>
                  <a:schemeClr val="tx1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" name="object 18"/>
              <p:cNvSpPr txBox="1"/>
              <p:nvPr/>
            </p:nvSpPr>
            <p:spPr>
              <a:xfrm>
                <a:off x="1209704" y="2957709"/>
                <a:ext cx="1142099" cy="378056"/>
              </a:xfrm>
              <a:prstGeom prst="rect">
                <a:avLst/>
              </a:prstGeom>
            </p:spPr>
            <p:txBody>
              <a:bodyPr vert="horz" wrap="square" lIns="0" tIns="13970" rIns="0" bIns="0" rtlCol="0">
                <a:spAutoFit/>
              </a:bodyPr>
              <a:lstStyle/>
              <a:p>
                <a:pPr marL="42545" marR="5080" indent="-43180" algn="ctr">
                  <a:lnSpc>
                    <a:spcPct val="80000"/>
                  </a:lnSpc>
                  <a:spcBef>
                    <a:spcPts val="110"/>
                  </a:spcBef>
                </a:pP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За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д</a:t>
                </a:r>
                <a:r>
                  <a:rPr dirty="0"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spc="25" dirty="0">
                    <a:latin typeface="Times New Roman" pitchFamily="18" charset="0"/>
                    <a:cs typeface="Times New Roman" pitchFamily="18" charset="0"/>
                  </a:rPr>
                  <a:t>ю</a:t>
                </a:r>
                <a:r>
                  <a:rPr spc="20" dirty="0">
                    <a:latin typeface="Times New Roman" pitchFamily="18" charset="0"/>
                    <a:cs typeface="Times New Roman" pitchFamily="18" charset="0"/>
                  </a:rPr>
                  <a:t>щ</a:t>
                </a: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ий  ге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н</a:t>
                </a:r>
                <a:r>
                  <a:rPr spc="0" dirty="0">
                    <a:latin typeface="Times New Roman" pitchFamily="18" charset="0"/>
                    <a:cs typeface="Times New Roman" pitchFamily="18" charset="0"/>
                  </a:rPr>
                  <a:t>е</a:t>
                </a: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р</a:t>
                </a:r>
                <a:r>
                  <a:rPr dirty="0"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тор</a:t>
                </a: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object 19"/>
              <p:cNvSpPr/>
              <p:nvPr/>
            </p:nvSpPr>
            <p:spPr>
              <a:xfrm>
                <a:off x="3937901" y="2036279"/>
                <a:ext cx="1143000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1143000" h="635000">
                    <a:moveTo>
                      <a:pt x="0" y="0"/>
                    </a:moveTo>
                    <a:lnTo>
                      <a:pt x="0" y="634745"/>
                    </a:lnTo>
                    <a:lnTo>
                      <a:pt x="1143000" y="634745"/>
                    </a:lnTo>
                    <a:lnTo>
                      <a:pt x="1143000" y="0"/>
                    </a:lnTo>
                    <a:lnTo>
                      <a:pt x="0" y="0"/>
                    </a:lnTo>
                    <a:close/>
                  </a:path>
                </a:pathLst>
              </a:custGeom>
              <a:ln w="19050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8" name="object 20"/>
              <p:cNvSpPr txBox="1"/>
              <p:nvPr/>
            </p:nvSpPr>
            <p:spPr>
              <a:xfrm>
                <a:off x="3975100" y="2065407"/>
                <a:ext cx="1104761" cy="37699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85090" marR="5080" indent="-85725" algn="ctr">
                  <a:lnSpc>
                    <a:spcPct val="80000"/>
                  </a:lnSpc>
                  <a:spcBef>
                    <a:spcPts val="100"/>
                  </a:spcBef>
                </a:pPr>
                <a:r>
                  <a:rPr spc="20" dirty="0"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з</a:t>
                </a: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мер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ит</a:t>
                </a:r>
                <a:r>
                  <a:rPr spc="0" dirty="0">
                    <a:latin typeface="Times New Roman" pitchFamily="18" charset="0"/>
                    <a:cs typeface="Times New Roman" pitchFamily="18" charset="0"/>
                  </a:rPr>
                  <a:t>ель  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мощности</a:t>
                </a: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9" name="object 21"/>
              <p:cNvSpPr txBox="1"/>
              <p:nvPr/>
            </p:nvSpPr>
            <p:spPr>
              <a:xfrm>
                <a:off x="1143646" y="4194263"/>
                <a:ext cx="1383653" cy="227194"/>
              </a:xfrm>
              <a:prstGeom prst="rect">
                <a:avLst/>
              </a:prstGeom>
              <a:ln w="19050">
                <a:solidFill>
                  <a:srgbClr val="000000"/>
                </a:solidFill>
              </a:ln>
            </p:spPr>
            <p:txBody>
              <a:bodyPr vert="horz" wrap="square" lIns="0" tIns="52705" rIns="0" bIns="0" rtlCol="0">
                <a:spAutoFit/>
              </a:bodyPr>
              <a:lstStyle/>
              <a:p>
                <a:pPr marL="193675" algn="ctr">
                  <a:lnSpc>
                    <a:spcPct val="80000"/>
                  </a:lnSpc>
                  <a:spcBef>
                    <a:spcPts val="415"/>
                  </a:spcBef>
                </a:pP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Модулятор</a:t>
                </a: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" name="object 22"/>
              <p:cNvSpPr txBox="1"/>
              <p:nvPr/>
            </p:nvSpPr>
            <p:spPr>
              <a:xfrm>
                <a:off x="4065154" y="3667985"/>
                <a:ext cx="1357745" cy="401380"/>
              </a:xfrm>
              <a:prstGeom prst="rect">
                <a:avLst/>
              </a:prstGeom>
              <a:ln w="19050">
                <a:solidFill>
                  <a:srgbClr val="000000"/>
                </a:solidFill>
              </a:ln>
            </p:spPr>
            <p:txBody>
              <a:bodyPr vert="horz" wrap="square" lIns="0" tIns="41910" rIns="0" bIns="0" rtlCol="0">
                <a:spAutoFit/>
              </a:bodyPr>
              <a:lstStyle/>
              <a:p>
                <a:pPr marL="235585" marR="124460" indent="-85090" algn="ctr">
                  <a:lnSpc>
                    <a:spcPct val="80000"/>
                  </a:lnSpc>
                  <a:spcBef>
                    <a:spcPts val="330"/>
                  </a:spcBef>
                </a:pPr>
                <a:r>
                  <a:rPr spc="20" dirty="0"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з</a:t>
                </a: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мер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ит</a:t>
                </a:r>
                <a:r>
                  <a:rPr dirty="0">
                    <a:latin typeface="Times New Roman" pitchFamily="18" charset="0"/>
                    <a:cs typeface="Times New Roman" pitchFamily="18" charset="0"/>
                  </a:rPr>
                  <a:t>е</a:t>
                </a: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ль  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частоты</a:t>
                </a: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" name="object 23"/>
              <p:cNvSpPr txBox="1"/>
              <p:nvPr/>
            </p:nvSpPr>
            <p:spPr>
              <a:xfrm>
                <a:off x="2755900" y="2929344"/>
                <a:ext cx="1499833" cy="401380"/>
              </a:xfrm>
              <a:prstGeom prst="rect">
                <a:avLst/>
              </a:prstGeom>
              <a:ln w="19050">
                <a:solidFill>
                  <a:srgbClr val="000000"/>
                </a:solidFill>
              </a:ln>
            </p:spPr>
            <p:txBody>
              <a:bodyPr vert="horz" wrap="square" lIns="0" tIns="41910" rIns="0" bIns="0" rtlCol="0">
                <a:spAutoFit/>
              </a:bodyPr>
              <a:lstStyle/>
              <a:p>
                <a:pPr marL="193675" marR="102870" indent="-85725" algn="ctr">
                  <a:lnSpc>
                    <a:spcPct val="80000"/>
                  </a:lnSpc>
                  <a:spcBef>
                    <a:spcPts val="330"/>
                  </a:spcBef>
                </a:pP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Устано</a:t>
                </a:r>
                <a:r>
                  <a:rPr spc="0" dirty="0">
                    <a:latin typeface="Times New Roman" pitchFamily="18" charset="0"/>
                    <a:cs typeface="Times New Roman" pitchFamily="18" charset="0"/>
                  </a:rPr>
                  <a:t>в</a:t>
                </a: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о</a:t>
                </a:r>
                <a:r>
                  <a:rPr spc="0" dirty="0">
                    <a:latin typeface="Times New Roman" pitchFamily="18" charset="0"/>
                    <a:cs typeface="Times New Roman" pitchFamily="18" charset="0"/>
                  </a:rPr>
                  <a:t>ч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н</a:t>
                </a:r>
                <a:r>
                  <a:rPr spc="5" dirty="0">
                    <a:latin typeface="Times New Roman" pitchFamily="18" charset="0"/>
                    <a:cs typeface="Times New Roman" pitchFamily="18" charset="0"/>
                  </a:rPr>
                  <a:t>ый  аттенюатор</a:t>
                </a: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2" name="object 24"/>
              <p:cNvSpPr txBox="1"/>
              <p:nvPr/>
            </p:nvSpPr>
            <p:spPr>
              <a:xfrm>
                <a:off x="5059310" y="2925533"/>
                <a:ext cx="1373304" cy="40191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txBody>
              <a:bodyPr vert="horz" wrap="square" lIns="0" tIns="42545" rIns="0" bIns="0" rtlCol="0">
                <a:spAutoFit/>
              </a:bodyPr>
              <a:lstStyle/>
              <a:p>
                <a:pPr marL="151130" marR="147955" indent="42545" algn="ctr">
                  <a:lnSpc>
                    <a:spcPct val="80000"/>
                  </a:lnSpc>
                  <a:spcBef>
                    <a:spcPts val="335"/>
                  </a:spcBef>
                </a:pP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Выходной  </a:t>
                </a:r>
                <a:r>
                  <a:rPr spc="0" dirty="0"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тт</a:t>
                </a:r>
                <a:r>
                  <a:rPr spc="0" dirty="0">
                    <a:latin typeface="Times New Roman" pitchFamily="18" charset="0"/>
                    <a:cs typeface="Times New Roman" pitchFamily="18" charset="0"/>
                  </a:rPr>
                  <a:t>е</a:t>
                </a:r>
                <a:r>
                  <a:rPr spc="15" dirty="0">
                    <a:latin typeface="Times New Roman" pitchFamily="18" charset="0"/>
                    <a:cs typeface="Times New Roman" pitchFamily="18" charset="0"/>
                  </a:rPr>
                  <a:t>ню</a:t>
                </a:r>
                <a:r>
                  <a:rPr spc="0" dirty="0"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spc="10" dirty="0">
                    <a:latin typeface="Times New Roman" pitchFamily="18" charset="0"/>
                    <a:cs typeface="Times New Roman" pitchFamily="18" charset="0"/>
                  </a:rPr>
                  <a:t>тор</a:t>
                </a: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3" name="object 25"/>
              <p:cNvSpPr/>
              <p:nvPr/>
            </p:nvSpPr>
            <p:spPr>
              <a:xfrm>
                <a:off x="6432614" y="3101031"/>
                <a:ext cx="307606" cy="53682"/>
              </a:xfrm>
              <a:custGeom>
                <a:avLst/>
                <a:gdLst/>
                <a:ahLst/>
                <a:cxnLst/>
                <a:rect l="l" t="t" r="r" b="b"/>
                <a:pathLst>
                  <a:path w="649604" h="85089">
                    <a:moveTo>
                      <a:pt x="579120" y="35051"/>
                    </a:moveTo>
                    <a:lnTo>
                      <a:pt x="0" y="31241"/>
                    </a:lnTo>
                    <a:lnTo>
                      <a:pt x="0" y="45719"/>
                    </a:lnTo>
                    <a:lnTo>
                      <a:pt x="578358" y="49529"/>
                    </a:lnTo>
                    <a:lnTo>
                      <a:pt x="579120" y="35051"/>
                    </a:lnTo>
                    <a:close/>
                  </a:path>
                  <a:path w="649604" h="85089">
                    <a:moveTo>
                      <a:pt x="649224" y="42671"/>
                    </a:moveTo>
                    <a:lnTo>
                      <a:pt x="564642" y="0"/>
                    </a:lnTo>
                    <a:lnTo>
                      <a:pt x="564642" y="34956"/>
                    </a:lnTo>
                    <a:lnTo>
                      <a:pt x="579120" y="35051"/>
                    </a:lnTo>
                    <a:lnTo>
                      <a:pt x="579120" y="77408"/>
                    </a:lnTo>
                    <a:lnTo>
                      <a:pt x="649224" y="42671"/>
                    </a:lnTo>
                    <a:close/>
                  </a:path>
                  <a:path w="649604" h="85089">
                    <a:moveTo>
                      <a:pt x="579120" y="77408"/>
                    </a:moveTo>
                    <a:lnTo>
                      <a:pt x="579120" y="35051"/>
                    </a:lnTo>
                    <a:lnTo>
                      <a:pt x="578358" y="49529"/>
                    </a:lnTo>
                    <a:lnTo>
                      <a:pt x="564642" y="49439"/>
                    </a:lnTo>
                    <a:lnTo>
                      <a:pt x="564642" y="84581"/>
                    </a:lnTo>
                    <a:lnTo>
                      <a:pt x="579120" y="77408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chemeClr val="tx1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4" name="object 26"/>
              <p:cNvSpPr/>
              <p:nvPr/>
            </p:nvSpPr>
            <p:spPr>
              <a:xfrm>
                <a:off x="4255734" y="3101030"/>
                <a:ext cx="803577" cy="59523"/>
              </a:xfrm>
              <a:custGeom>
                <a:avLst/>
                <a:gdLst/>
                <a:ahLst/>
                <a:cxnLst/>
                <a:rect l="l" t="t" r="r" b="b"/>
                <a:pathLst>
                  <a:path w="875029" h="85089">
                    <a:moveTo>
                      <a:pt x="804672" y="48767"/>
                    </a:moveTo>
                    <a:lnTo>
                      <a:pt x="803910" y="35051"/>
                    </a:lnTo>
                    <a:lnTo>
                      <a:pt x="0" y="38862"/>
                    </a:lnTo>
                    <a:lnTo>
                      <a:pt x="0" y="52578"/>
                    </a:lnTo>
                    <a:lnTo>
                      <a:pt x="804672" y="48767"/>
                    </a:lnTo>
                    <a:close/>
                  </a:path>
                  <a:path w="875029" h="85089">
                    <a:moveTo>
                      <a:pt x="874776" y="41909"/>
                    </a:moveTo>
                    <a:lnTo>
                      <a:pt x="790194" y="0"/>
                    </a:lnTo>
                    <a:lnTo>
                      <a:pt x="790194" y="35117"/>
                    </a:lnTo>
                    <a:lnTo>
                      <a:pt x="803910" y="35051"/>
                    </a:lnTo>
                    <a:lnTo>
                      <a:pt x="804672" y="48767"/>
                    </a:lnTo>
                    <a:lnTo>
                      <a:pt x="804672" y="77277"/>
                    </a:lnTo>
                    <a:lnTo>
                      <a:pt x="874776" y="41909"/>
                    </a:lnTo>
                    <a:close/>
                  </a:path>
                  <a:path w="875029" h="85089">
                    <a:moveTo>
                      <a:pt x="804672" y="77277"/>
                    </a:moveTo>
                    <a:lnTo>
                      <a:pt x="804672" y="48767"/>
                    </a:lnTo>
                    <a:lnTo>
                      <a:pt x="790194" y="48836"/>
                    </a:lnTo>
                    <a:lnTo>
                      <a:pt x="790194" y="84581"/>
                    </a:lnTo>
                    <a:lnTo>
                      <a:pt x="804672" y="77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5" name="object 27"/>
              <p:cNvSpPr/>
              <p:nvPr/>
            </p:nvSpPr>
            <p:spPr>
              <a:xfrm>
                <a:off x="4514969" y="2671026"/>
                <a:ext cx="85090" cy="508634"/>
              </a:xfrm>
              <a:custGeom>
                <a:avLst/>
                <a:gdLst/>
                <a:ahLst/>
                <a:cxnLst/>
                <a:rect l="l" t="t" r="r" b="b"/>
                <a:pathLst>
                  <a:path w="85089" h="508635">
                    <a:moveTo>
                      <a:pt x="84582" y="84581"/>
                    </a:moveTo>
                    <a:lnTo>
                      <a:pt x="41910" y="0"/>
                    </a:lnTo>
                    <a:lnTo>
                      <a:pt x="0" y="84581"/>
                    </a:lnTo>
                    <a:lnTo>
                      <a:pt x="35052" y="84581"/>
                    </a:lnTo>
                    <a:lnTo>
                      <a:pt x="35052" y="70865"/>
                    </a:lnTo>
                    <a:lnTo>
                      <a:pt x="49530" y="70865"/>
                    </a:lnTo>
                    <a:lnTo>
                      <a:pt x="49530" y="84581"/>
                    </a:lnTo>
                    <a:lnTo>
                      <a:pt x="84582" y="84581"/>
                    </a:lnTo>
                    <a:close/>
                  </a:path>
                  <a:path w="85089" h="508635">
                    <a:moveTo>
                      <a:pt x="49530" y="84581"/>
                    </a:moveTo>
                    <a:lnTo>
                      <a:pt x="49530" y="70865"/>
                    </a:lnTo>
                    <a:lnTo>
                      <a:pt x="35052" y="70865"/>
                    </a:lnTo>
                    <a:lnTo>
                      <a:pt x="35052" y="84581"/>
                    </a:lnTo>
                    <a:lnTo>
                      <a:pt x="49530" y="84581"/>
                    </a:lnTo>
                    <a:close/>
                  </a:path>
                  <a:path w="85089" h="508635">
                    <a:moveTo>
                      <a:pt x="49530" y="508253"/>
                    </a:moveTo>
                    <a:lnTo>
                      <a:pt x="49530" y="84581"/>
                    </a:lnTo>
                    <a:lnTo>
                      <a:pt x="35052" y="84581"/>
                    </a:lnTo>
                    <a:lnTo>
                      <a:pt x="35052" y="508253"/>
                    </a:lnTo>
                    <a:lnTo>
                      <a:pt x="49530" y="508253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6" name="object 28"/>
              <p:cNvSpPr/>
              <p:nvPr/>
            </p:nvSpPr>
            <p:spPr>
              <a:xfrm>
                <a:off x="2301125" y="3164026"/>
                <a:ext cx="448538" cy="62243"/>
              </a:xfrm>
              <a:custGeom>
                <a:avLst/>
                <a:gdLst/>
                <a:ahLst/>
                <a:cxnLst/>
                <a:rect l="l" t="t" r="r" b="b"/>
                <a:pathLst>
                  <a:path w="621030" h="85089">
                    <a:moveTo>
                      <a:pt x="550163" y="48768"/>
                    </a:moveTo>
                    <a:lnTo>
                      <a:pt x="550163" y="35052"/>
                    </a:lnTo>
                    <a:lnTo>
                      <a:pt x="0" y="35052"/>
                    </a:lnTo>
                    <a:lnTo>
                      <a:pt x="0" y="48768"/>
                    </a:lnTo>
                    <a:lnTo>
                      <a:pt x="550163" y="48768"/>
                    </a:lnTo>
                    <a:close/>
                  </a:path>
                  <a:path w="621030" h="85089">
                    <a:moveTo>
                      <a:pt x="621030" y="41910"/>
                    </a:moveTo>
                    <a:lnTo>
                      <a:pt x="535686" y="0"/>
                    </a:lnTo>
                    <a:lnTo>
                      <a:pt x="535686" y="35052"/>
                    </a:lnTo>
                    <a:lnTo>
                      <a:pt x="550163" y="35052"/>
                    </a:lnTo>
                    <a:lnTo>
                      <a:pt x="550163" y="77343"/>
                    </a:lnTo>
                    <a:lnTo>
                      <a:pt x="621030" y="41910"/>
                    </a:lnTo>
                    <a:close/>
                  </a:path>
                  <a:path w="621030" h="85089">
                    <a:moveTo>
                      <a:pt x="550163" y="77343"/>
                    </a:moveTo>
                    <a:lnTo>
                      <a:pt x="550163" y="48768"/>
                    </a:lnTo>
                    <a:lnTo>
                      <a:pt x="535686" y="48768"/>
                    </a:lnTo>
                    <a:lnTo>
                      <a:pt x="535686" y="84582"/>
                    </a:lnTo>
                    <a:lnTo>
                      <a:pt x="550163" y="77343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" name="object 29"/>
              <p:cNvSpPr/>
              <p:nvPr/>
            </p:nvSpPr>
            <p:spPr>
              <a:xfrm>
                <a:off x="1665617" y="3564089"/>
                <a:ext cx="0" cy="127635"/>
              </a:xfrm>
              <a:custGeom>
                <a:avLst/>
                <a:gdLst/>
                <a:ahLst/>
                <a:cxnLst/>
                <a:rect l="l" t="t" r="r" b="b"/>
                <a:pathLst>
                  <a:path h="127635">
                    <a:moveTo>
                      <a:pt x="0" y="0"/>
                    </a:moveTo>
                    <a:lnTo>
                      <a:pt x="0" y="127254"/>
                    </a:lnTo>
                  </a:path>
                </a:pathLst>
              </a:custGeom>
              <a:ln w="19050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8" name="object 30"/>
              <p:cNvSpPr/>
              <p:nvPr/>
            </p:nvSpPr>
            <p:spPr>
              <a:xfrm>
                <a:off x="1779155" y="3817836"/>
                <a:ext cx="13970" cy="376555"/>
              </a:xfrm>
              <a:custGeom>
                <a:avLst/>
                <a:gdLst/>
                <a:ahLst/>
                <a:cxnLst/>
                <a:rect l="l" t="t" r="r" b="b"/>
                <a:pathLst>
                  <a:path w="13969" h="376554">
                    <a:moveTo>
                      <a:pt x="13715" y="0"/>
                    </a:moveTo>
                    <a:lnTo>
                      <a:pt x="0" y="376428"/>
                    </a:lnTo>
                  </a:path>
                </a:pathLst>
              </a:custGeom>
              <a:ln w="19050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9" name="object 31"/>
              <p:cNvSpPr/>
              <p:nvPr/>
            </p:nvSpPr>
            <p:spPr>
              <a:xfrm>
                <a:off x="1539125" y="3691343"/>
                <a:ext cx="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h="127000">
                    <a:moveTo>
                      <a:pt x="0" y="0"/>
                    </a:moveTo>
                    <a:lnTo>
                      <a:pt x="0" y="126492"/>
                    </a:lnTo>
                  </a:path>
                </a:pathLst>
              </a:custGeom>
              <a:ln w="14109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0" name="object 32"/>
              <p:cNvSpPr/>
              <p:nvPr/>
            </p:nvSpPr>
            <p:spPr>
              <a:xfrm>
                <a:off x="777125" y="3691343"/>
                <a:ext cx="7620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762000">
                    <a:moveTo>
                      <a:pt x="0" y="0"/>
                    </a:moveTo>
                    <a:lnTo>
                      <a:pt x="762000" y="0"/>
                    </a:lnTo>
                  </a:path>
                </a:pathLst>
              </a:custGeom>
              <a:ln w="19050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" name="object 33"/>
              <p:cNvSpPr/>
              <p:nvPr/>
            </p:nvSpPr>
            <p:spPr>
              <a:xfrm>
                <a:off x="649871" y="3564089"/>
                <a:ext cx="127635" cy="254000"/>
              </a:xfrm>
              <a:custGeom>
                <a:avLst/>
                <a:gdLst/>
                <a:ahLst/>
                <a:cxnLst/>
                <a:rect l="l" t="t" r="r" b="b"/>
                <a:pathLst>
                  <a:path w="127634" h="254000">
                    <a:moveTo>
                      <a:pt x="0" y="0"/>
                    </a:moveTo>
                    <a:lnTo>
                      <a:pt x="127254" y="127254"/>
                    </a:lnTo>
                    <a:lnTo>
                      <a:pt x="0" y="253746"/>
                    </a:lnTo>
                  </a:path>
                </a:pathLst>
              </a:custGeom>
              <a:ln w="19050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2" name="object 34"/>
              <p:cNvSpPr/>
              <p:nvPr/>
            </p:nvSpPr>
            <p:spPr>
              <a:xfrm>
                <a:off x="1792871" y="3817836"/>
                <a:ext cx="1276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27635">
                    <a:moveTo>
                      <a:pt x="0" y="0"/>
                    </a:moveTo>
                    <a:lnTo>
                      <a:pt x="127254" y="0"/>
                    </a:lnTo>
                  </a:path>
                </a:pathLst>
              </a:custGeom>
              <a:ln w="19050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3" name="object 35"/>
              <p:cNvSpPr/>
              <p:nvPr/>
            </p:nvSpPr>
            <p:spPr>
              <a:xfrm>
                <a:off x="1665617" y="3691343"/>
                <a:ext cx="254635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254635" h="127000">
                    <a:moveTo>
                      <a:pt x="0" y="0"/>
                    </a:moveTo>
                    <a:lnTo>
                      <a:pt x="254508" y="126491"/>
                    </a:lnTo>
                  </a:path>
                </a:pathLst>
              </a:custGeom>
              <a:ln w="19050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4" name="object 36"/>
              <p:cNvSpPr/>
              <p:nvPr/>
            </p:nvSpPr>
            <p:spPr>
              <a:xfrm>
                <a:off x="4530736" y="3101030"/>
                <a:ext cx="49041" cy="566954"/>
              </a:xfrm>
              <a:custGeom>
                <a:avLst/>
                <a:gdLst/>
                <a:ahLst/>
                <a:cxnLst/>
                <a:rect l="l" t="t" r="r" b="b"/>
                <a:pathLst>
                  <a:path w="85089" h="1057910">
                    <a:moveTo>
                      <a:pt x="84582" y="42672"/>
                    </a:moveTo>
                    <a:lnTo>
                      <a:pt x="81236" y="26038"/>
                    </a:lnTo>
                    <a:lnTo>
                      <a:pt x="72104" y="12477"/>
                    </a:lnTo>
                    <a:lnTo>
                      <a:pt x="58543" y="3345"/>
                    </a:lnTo>
                    <a:lnTo>
                      <a:pt x="41910" y="0"/>
                    </a:lnTo>
                    <a:lnTo>
                      <a:pt x="25717" y="3345"/>
                    </a:lnTo>
                    <a:lnTo>
                      <a:pt x="12382" y="12477"/>
                    </a:lnTo>
                    <a:lnTo>
                      <a:pt x="3333" y="26038"/>
                    </a:lnTo>
                    <a:lnTo>
                      <a:pt x="0" y="42672"/>
                    </a:lnTo>
                    <a:lnTo>
                      <a:pt x="3333" y="58864"/>
                    </a:lnTo>
                    <a:lnTo>
                      <a:pt x="12382" y="72199"/>
                    </a:lnTo>
                    <a:lnTo>
                      <a:pt x="25717" y="81248"/>
                    </a:lnTo>
                    <a:lnTo>
                      <a:pt x="35052" y="83170"/>
                    </a:lnTo>
                    <a:lnTo>
                      <a:pt x="35052" y="42672"/>
                    </a:lnTo>
                    <a:lnTo>
                      <a:pt x="49530" y="42672"/>
                    </a:lnTo>
                    <a:lnTo>
                      <a:pt x="49530" y="83054"/>
                    </a:lnTo>
                    <a:lnTo>
                      <a:pt x="58543" y="81248"/>
                    </a:lnTo>
                    <a:lnTo>
                      <a:pt x="72104" y="72199"/>
                    </a:lnTo>
                    <a:lnTo>
                      <a:pt x="81236" y="58864"/>
                    </a:lnTo>
                    <a:lnTo>
                      <a:pt x="84582" y="42672"/>
                    </a:lnTo>
                    <a:close/>
                  </a:path>
                  <a:path w="85089" h="1057910">
                    <a:moveTo>
                      <a:pt x="84582" y="973074"/>
                    </a:moveTo>
                    <a:lnTo>
                      <a:pt x="0" y="973074"/>
                    </a:lnTo>
                    <a:lnTo>
                      <a:pt x="35052" y="1043815"/>
                    </a:lnTo>
                    <a:lnTo>
                      <a:pt x="35052" y="987552"/>
                    </a:lnTo>
                    <a:lnTo>
                      <a:pt x="49530" y="987552"/>
                    </a:lnTo>
                    <a:lnTo>
                      <a:pt x="49530" y="1042552"/>
                    </a:lnTo>
                    <a:lnTo>
                      <a:pt x="84582" y="973074"/>
                    </a:lnTo>
                    <a:close/>
                  </a:path>
                  <a:path w="85089" h="1057910">
                    <a:moveTo>
                      <a:pt x="49530" y="83054"/>
                    </a:moveTo>
                    <a:lnTo>
                      <a:pt x="49530" y="42672"/>
                    </a:lnTo>
                    <a:lnTo>
                      <a:pt x="35052" y="42672"/>
                    </a:lnTo>
                    <a:lnTo>
                      <a:pt x="35052" y="83170"/>
                    </a:lnTo>
                    <a:lnTo>
                      <a:pt x="41910" y="84582"/>
                    </a:lnTo>
                    <a:lnTo>
                      <a:pt x="49530" y="83054"/>
                    </a:lnTo>
                    <a:close/>
                  </a:path>
                  <a:path w="85089" h="1057910">
                    <a:moveTo>
                      <a:pt x="49530" y="973074"/>
                    </a:moveTo>
                    <a:lnTo>
                      <a:pt x="49530" y="83054"/>
                    </a:lnTo>
                    <a:lnTo>
                      <a:pt x="41910" y="84582"/>
                    </a:lnTo>
                    <a:lnTo>
                      <a:pt x="35052" y="83170"/>
                    </a:lnTo>
                    <a:lnTo>
                      <a:pt x="35052" y="973074"/>
                    </a:lnTo>
                    <a:lnTo>
                      <a:pt x="49530" y="973074"/>
                    </a:lnTo>
                    <a:close/>
                  </a:path>
                  <a:path w="85089" h="1057910">
                    <a:moveTo>
                      <a:pt x="49530" y="1042552"/>
                    </a:moveTo>
                    <a:lnTo>
                      <a:pt x="49530" y="987552"/>
                    </a:lnTo>
                    <a:lnTo>
                      <a:pt x="35052" y="987552"/>
                    </a:lnTo>
                    <a:lnTo>
                      <a:pt x="35052" y="1043815"/>
                    </a:lnTo>
                    <a:lnTo>
                      <a:pt x="41910" y="1057656"/>
                    </a:lnTo>
                    <a:lnTo>
                      <a:pt x="49530" y="10425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</a:ln>
            </p:spPr>
            <p:txBody>
              <a:bodyPr wrap="square" lIns="0" tIns="0" rIns="0" bIns="0" rtlCol="0"/>
              <a:lstStyle/>
              <a:p>
                <a:pPr algn="ctr">
                  <a:lnSpc>
                    <a:spcPct val="80000"/>
                  </a:lnSpc>
                </a:pPr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90" name="Прямоугольник 89"/>
          <p:cNvSpPr/>
          <p:nvPr/>
        </p:nvSpPr>
        <p:spPr>
          <a:xfrm>
            <a:off x="0" y="5076825"/>
            <a:ext cx="10693400" cy="2631490"/>
          </a:xfrm>
          <a:prstGeom prst="rect">
            <a:avLst/>
          </a:prstGeom>
          <a:solidFill>
            <a:srgbClr val="83E1A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indent="447675"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Задающий генератор (ЗГ) формирует непрерывные колебания на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высокой и сверхвысокой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задающего генератора по амплитуде, фазе и частоте.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Установочный аттенюатор регулирует мощность сигнала с выхода задающего генератора.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Измеритель мощности и измеритель частоты осуществляют измерение мощности и частоты задающего генератора.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Выходной аттенюатор регулирует мощность сигнала с выхода  генератора.</a:t>
            </a:r>
          </a:p>
          <a:p>
            <a:pPr indent="447675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генераторе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высоких и сверхвысоких частот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имеется возможность модуляции задающего генератора от внешнего источника.</a:t>
            </a:r>
          </a:p>
          <a:p>
            <a:pPr indent="447675" algn="just">
              <a:lnSpc>
                <a:spcPct val="85000"/>
              </a:lnSpc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8166100" y="1724025"/>
            <a:ext cx="2451100" cy="3231654"/>
          </a:xfrm>
          <a:prstGeom prst="rect">
            <a:avLst/>
          </a:prstGeom>
          <a:solidFill>
            <a:srgbClr val="FFE9A3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indent="182563" algn="just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Задающий генера-тор (ЗГ) формирует непрерывные коле-бания 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высокой и сверхвысокой часто-те.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ЗГ на высокой частоте реализован на металлокерами-ческих лампах, на сверхвысокой – на клистронах или диодах Ганна.	</a:t>
            </a:r>
          </a:p>
        </p:txBody>
      </p:sp>
      <p:sp>
        <p:nvSpPr>
          <p:cNvPr id="32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4432300" y="1571625"/>
            <a:ext cx="3810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609281" grpId="0" animBg="1"/>
      <p:bldP spid="90" grpId="0" animBg="1"/>
      <p:bldP spid="92" grpId="0" animBg="1"/>
      <p:bldP spid="3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0827"/>
            <a:ext cx="10693400" cy="387798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8.4.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Генератор  импульсных сигналов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4825"/>
            <a:ext cx="10693400" cy="877163"/>
          </a:xfrm>
          <a:prstGeom prst="rect">
            <a:avLst/>
          </a:prstGeom>
          <a:solidFill>
            <a:srgbClr val="8BE1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080" indent="448945" algn="just">
              <a:lnSpc>
                <a:spcPct val="85000"/>
              </a:lnSpc>
            </a:pPr>
            <a:r>
              <a:rPr lang="ru-RU" sz="2000" i="1" spc="-5" dirty="0" smtClean="0">
                <a:latin typeface="Times New Roman" pitchFamily="18" charset="0"/>
                <a:cs typeface="Times New Roman" pitchFamily="18" charset="0"/>
              </a:rPr>
              <a:t>Генератор импульсных сигналов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формирует видеоимпульсы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заданной формы, амплитуды, длительности, периода повторения. И</a:t>
            </a:r>
            <a:r>
              <a:rPr lang="ru-RU" sz="2000" spc="-5" dirty="0" smtClean="0">
                <a:latin typeface="Times New Roman"/>
                <a:cs typeface="Times New Roman"/>
              </a:rPr>
              <a:t>спользуются в импульсных </a:t>
            </a:r>
            <a:r>
              <a:rPr lang="ru-RU" sz="2000" dirty="0" smtClean="0">
                <a:latin typeface="Times New Roman"/>
                <a:cs typeface="Times New Roman"/>
              </a:rPr>
              <a:t>и </a:t>
            </a:r>
            <a:r>
              <a:rPr lang="ru-RU" sz="2000" spc="-5" dirty="0" smtClean="0">
                <a:latin typeface="Times New Roman"/>
                <a:cs typeface="Times New Roman"/>
              </a:rPr>
              <a:t>цифровых устройства </a:t>
            </a:r>
            <a:r>
              <a:rPr lang="ru-RU" sz="2000" dirty="0" smtClean="0">
                <a:latin typeface="Times New Roman"/>
                <a:cs typeface="Times New Roman"/>
              </a:rPr>
              <a:t>в </a:t>
            </a:r>
            <a:r>
              <a:rPr lang="ru-RU" sz="2000" spc="-5" dirty="0" smtClean="0">
                <a:latin typeface="Times New Roman"/>
                <a:cs typeface="Times New Roman"/>
              </a:rPr>
              <a:t>процессе их исследования, в качестве модуляторов генераторов</a:t>
            </a:r>
            <a:r>
              <a:rPr lang="ru-RU" sz="2000" spc="55" dirty="0" smtClean="0">
                <a:latin typeface="Times New Roman"/>
                <a:cs typeface="Times New Roman"/>
              </a:rPr>
              <a:t> </a:t>
            </a:r>
            <a:r>
              <a:rPr lang="ru-RU" sz="2000" spc="-5" dirty="0" smtClean="0">
                <a:latin typeface="Times New Roman"/>
                <a:cs typeface="Times New Roman"/>
              </a:rPr>
              <a:t>СВЧ.</a:t>
            </a:r>
            <a:endParaRPr lang="ru-RU" sz="2000" dirty="0" smtClean="0"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79700" y="1495425"/>
            <a:ext cx="5309787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spc="-5" dirty="0" smtClean="0">
                <a:latin typeface="Times New Roman"/>
                <a:cs typeface="Times New Roman"/>
              </a:rPr>
              <a:t>Структурная схема импульсного</a:t>
            </a:r>
            <a:r>
              <a:rPr lang="ru-RU" sz="2000" b="1" spc="-15" dirty="0" smtClean="0"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latin typeface="Times New Roman"/>
                <a:cs typeface="Times New Roman"/>
              </a:rPr>
              <a:t>генератора</a:t>
            </a:r>
            <a:endParaRPr lang="ru-RU" sz="20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774700" y="2028825"/>
            <a:ext cx="8077200" cy="25908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20551" name="Object 7"/>
          <p:cNvGraphicFramePr>
            <a:graphicFrameLocks noChangeAspect="1"/>
          </p:cNvGraphicFramePr>
          <p:nvPr/>
        </p:nvGraphicFramePr>
        <p:xfrm>
          <a:off x="1460500" y="2181225"/>
          <a:ext cx="6848475" cy="203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54" name="Visio" r:id="rId3" imgW="6844092" imgH="2038829" progId="Visio.Drawing.11">
                  <p:embed/>
                </p:oleObj>
              </mc:Choice>
              <mc:Fallback>
                <p:oleObj name="Visio" r:id="rId3" imgW="6844092" imgH="2038829" progId="Visio.Drawing.11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0" y="2181225"/>
                        <a:ext cx="6848475" cy="2038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0553" name="Rectangle 9"/>
          <p:cNvSpPr>
            <a:spLocks noChangeArrowheads="1"/>
          </p:cNvSpPr>
          <p:nvPr/>
        </p:nvSpPr>
        <p:spPr bwMode="auto">
          <a:xfrm>
            <a:off x="76200" y="4806791"/>
            <a:ext cx="10528300" cy="2446824"/>
          </a:xfrm>
          <a:prstGeom prst="rect">
            <a:avLst/>
          </a:prstGeom>
          <a:solidFill>
            <a:srgbClr val="83E1A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Задающий генератор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формирует импульсы синхронизации с изменяемой частотой повторения в режиме самовозбуждения или внешнего запуска.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49263"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Линия задержки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задерживает импульсы синхронизации для нормальной работы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формирователя основного импульса.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49263"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Формирователь основного импульса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формирует импульс по длительности.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Измеритель амплитуды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измеряет амплитуду импульсов на выходе формирователя основного импульса.</a:t>
            </a:r>
          </a:p>
          <a:p>
            <a:pPr indent="449263"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Выходной усилитель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осуществляет плавное изменение амплитуды выходного сигнала.</a:t>
            </a:r>
          </a:p>
          <a:p>
            <a:pPr indent="449263"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Выходной делитель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осуществляет дискретное изменение амплитуды выходного сигнала.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56858"/>
            <a:ext cx="10693400" cy="387798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8.5. Цифровой г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енератор  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4300" y="581025"/>
            <a:ext cx="7612340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Схема цифрового генератора по методу прямого цифрового синтеза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image"/>
          <p:cNvPicPr>
            <a:picLocks noChangeAspect="1" noChangeArrowheads="1"/>
          </p:cNvPicPr>
          <p:nvPr/>
        </p:nvPicPr>
        <p:blipFill>
          <a:blip r:embed="rId2" cstate="print">
            <a:lum bright="-38000" contrast="33000"/>
          </a:blip>
          <a:srcRect b="18797"/>
          <a:stretch>
            <a:fillRect/>
          </a:stretch>
        </p:blipFill>
        <p:spPr bwMode="auto">
          <a:xfrm>
            <a:off x="1079499" y="1266825"/>
            <a:ext cx="8805333" cy="1524000"/>
          </a:xfrm>
          <a:prstGeom prst="rect">
            <a:avLst/>
          </a:prstGeom>
          <a:solidFill>
            <a:srgbClr val="FFC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70100" y="1266825"/>
            <a:ext cx="1447800" cy="307777"/>
          </a:xfrm>
          <a:prstGeom prst="rect">
            <a:avLst/>
          </a:prstGeom>
          <a:solidFill>
            <a:srgbClr val="C8C8D6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 Black" pitchFamily="34" charset="0"/>
                <a:cs typeface="Times New Roman" pitchFamily="18" charset="0"/>
              </a:rPr>
              <a:t>Код частоты</a:t>
            </a:r>
            <a:endParaRPr lang="ru-RU" sz="1400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2100" y="1933425"/>
            <a:ext cx="304800" cy="324000"/>
          </a:xfrm>
          <a:prstGeom prst="rect">
            <a:avLst/>
          </a:prstGeom>
          <a:solidFill>
            <a:srgbClr val="CA34B5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5100" y="3019425"/>
            <a:ext cx="10210800" cy="2862322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7675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Генератор опорной частоты 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формирует тактовые импульсы .</a:t>
            </a:r>
          </a:p>
          <a:p>
            <a:pPr indent="447675"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Делитель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изменяет частоту тактовых импульсов, которая определяется сигналом «Код частоты). </a:t>
            </a:r>
          </a:p>
          <a:p>
            <a:pPr indent="447675"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Счетчик тактовых импульсов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СТИ формирует адрес для постоянного запоминающего устройства ПЗУ, куда записана таблица одного периода функции sin.</a:t>
            </a:r>
          </a:p>
          <a:p>
            <a:pPr indent="447675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ПЗУ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формирует отсчеты, которые соответствуют коду частоте.</a:t>
            </a:r>
          </a:p>
          <a:p>
            <a:pPr indent="447675"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Цифро-аналоговый преобразователь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ЦАП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формирует сигнал, который изменяется по гармоническому закону.</a:t>
            </a:r>
          </a:p>
          <a:p>
            <a:pPr indent="447675"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Фильтр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выполняет функцию фильтра низкой частоты.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08100" y="1933425"/>
            <a:ext cx="304800" cy="369332"/>
          </a:xfrm>
          <a:prstGeom prst="rect">
            <a:avLst/>
          </a:prstGeom>
          <a:solidFill>
            <a:srgbClr val="ABDB77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5100" y="1495425"/>
            <a:ext cx="685800" cy="432000"/>
          </a:xfrm>
          <a:prstGeom prst="rect">
            <a:avLst/>
          </a:prstGeom>
          <a:solidFill>
            <a:srgbClr val="16C43B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9763" name="Rectangle 3"/>
          <p:cNvSpPr>
            <a:spLocks noChangeArrowheads="1"/>
          </p:cNvSpPr>
          <p:nvPr/>
        </p:nvSpPr>
        <p:spPr bwMode="auto">
          <a:xfrm>
            <a:off x="241300" y="5991225"/>
            <a:ext cx="9753600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algn="just" defTabSz="9144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Преимущество цифрового генератора: </a:t>
            </a:r>
          </a:p>
          <a:p>
            <a:pPr lvl="0" indent="304800" algn="just" defTabSz="9144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очень высокое разрешение по частоте и фазе;</a:t>
            </a:r>
          </a:p>
          <a:p>
            <a:pPr lvl="0" indent="304800" algn="just" defTabSz="9144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управление частотой  осуществляется в цифровом виде;</a:t>
            </a:r>
          </a:p>
          <a:p>
            <a:pPr lvl="0" indent="304800" algn="just" defTabSz="91440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быстрый переход на другую частоту (фазу).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5118100" y="962025"/>
            <a:ext cx="3810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629763" grpId="0" animBg="1"/>
      <p:bldP spid="1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3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ЭЛЕКТРИЧЕСКИЕ ИЗМЕРЕНИЯ НЕЭЛЕКТРИЧЕСКИХ</a:t>
            </a:r>
            <a:r>
              <a:rPr lang="ru-RU" sz="2400" b="1" spc="-1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ВЕЛИЧИН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3500" y="581025"/>
            <a:ext cx="107569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4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9.1. Общие сведения об </a:t>
            </a:r>
            <a:r>
              <a:rPr lang="ru-RU" sz="2400" b="1" spc="-40" dirty="0" smtClean="0">
                <a:solidFill>
                  <a:srgbClr val="FFFF00"/>
                </a:solidFill>
                <a:latin typeface="Times New Roman"/>
                <a:cs typeface="Times New Roman"/>
              </a:rPr>
              <a:t>электрическим измерениям неэлектрических величин</a:t>
            </a:r>
            <a:endParaRPr lang="ru-RU" sz="24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5100" y="1038225"/>
            <a:ext cx="10363200" cy="1380754"/>
          </a:xfrm>
          <a:prstGeom prst="rect">
            <a:avLst/>
          </a:prstGeom>
          <a:solidFill>
            <a:srgbClr val="A7E8FF"/>
          </a:solidFill>
          <a:ln>
            <a:solidFill>
              <a:srgbClr val="C00000"/>
            </a:solidFill>
          </a:ln>
        </p:spPr>
        <p:txBody>
          <a:bodyPr wrap="square" tIns="36000" bIns="36000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Измерение неэлектрических величин (</a:t>
            </a:r>
            <a:r>
              <a:rPr lang="ru-RU" sz="2000" spc="-5" dirty="0" smtClean="0">
                <a:latin typeface="Times New Roman"/>
                <a:cs typeface="Times New Roman"/>
              </a:rPr>
              <a:t>температуры, давления, расхода  топлива</a:t>
            </a:r>
            <a:r>
              <a:rPr lang="ru-RU" sz="2000" dirty="0" smtClean="0">
                <a:latin typeface="Times New Roman"/>
                <a:cs typeface="Times New Roman"/>
              </a:rPr>
              <a:t>  т.д.)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электрическими методами выполняют с помощью преобразователей, которые преобразуют неэлектрические величины в  электрические, после этого  происходит измерение электро-измерительными приборами со шкалами, градуированными в единицах измеряемых неэлектрических величин.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0600" y="2529215"/>
            <a:ext cx="8394700" cy="2616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 измерительного устройства неэлектрических величин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2402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31900" y="3019425"/>
            <a:ext cx="75438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42403" name="Object 3"/>
          <p:cNvGraphicFramePr>
            <a:graphicFrameLocks noChangeAspect="1"/>
          </p:cNvGraphicFramePr>
          <p:nvPr/>
        </p:nvGraphicFramePr>
        <p:xfrm>
          <a:off x="1155700" y="3019425"/>
          <a:ext cx="7446963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406" name="Visio" r:id="rId3" imgW="6074013" imgH="671943" progId="Visio.Drawing.11">
                  <p:embed/>
                </p:oleObj>
              </mc:Choice>
              <mc:Fallback>
                <p:oleObj name="Visio" r:id="rId3" imgW="6074013" imgH="671943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3019425"/>
                        <a:ext cx="7446963" cy="82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41300" y="4086225"/>
            <a:ext cx="10363200" cy="615553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изм. 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измеряемая неэлектрическая величина,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изм. 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измеряемая электрическая величина,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изм.н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измеренное значение неэлектрической входной величины.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2404" name="Rectangle 4"/>
          <p:cNvSpPr>
            <a:spLocks noChangeArrowheads="1"/>
          </p:cNvSpPr>
          <p:nvPr/>
        </p:nvSpPr>
        <p:spPr bwMode="auto">
          <a:xfrm>
            <a:off x="0" y="4848225"/>
            <a:ext cx="10693400" cy="1015663"/>
          </a:xfrm>
          <a:prstGeom prst="rect">
            <a:avLst/>
          </a:prstGeom>
          <a:solidFill>
            <a:srgbClr val="00B0F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Датчик Д преобразует измеряемую неэлектрическую величину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2000" b="1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kumimoji="0" lang="ru-RU" sz="2000" b="1" u="none" strike="noStrike" cap="none" spc="-210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200" b="1" u="none" strike="noStrike" cap="none" spc="-210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1" u="none" strike="noStrike" cap="none" spc="-210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электрическую </a:t>
            </a: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lang="ru-RU" sz="2000" b="1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lang="ru-RU" sz="2000" b="1" spc="-21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200" b="1" spc="-21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spc="-21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indent="26670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Величина </a:t>
            </a:r>
            <a:r>
              <a:rPr lang="en-US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lang="ru-RU" sz="2000" b="1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lang="ru-RU" sz="2000" b="1" spc="-21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200" b="1" spc="-21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spc="-21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подвергается измерению с помощью измерительной схемы (ИС). </a:t>
            </a:r>
          </a:p>
          <a:p>
            <a:pPr lvl="0" indent="26670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Индикатор регистрирует измеренную величину </a:t>
            </a:r>
            <a:r>
              <a:rPr lang="en-US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lang="ru-RU" sz="2000" b="1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единицах неэлектрических величин.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2405" name="Rectangle 5"/>
          <p:cNvSpPr>
            <a:spLocks noChangeArrowheads="1"/>
          </p:cNvSpPr>
          <p:nvPr/>
        </p:nvSpPr>
        <p:spPr bwMode="auto">
          <a:xfrm>
            <a:off x="0" y="6143625"/>
            <a:ext cx="10693400" cy="1015663"/>
          </a:xfrm>
          <a:prstGeom prst="rect">
            <a:avLst/>
          </a:prstGeom>
          <a:solidFill>
            <a:srgbClr val="5CEE7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Измерения неэлектрических величин электрическими методами позволяют   дистанционно измерять параметры искомые величины, широко использовать современную вычислительную технику в измерительных системах.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4965700" y="2790825"/>
            <a:ext cx="228600" cy="2160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965700" y="39338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3963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0" grpId="0" animBg="1"/>
      <p:bldP spid="742404" grpId="0" animBg="1"/>
      <p:bldP spid="742405" grpId="0" animBg="1"/>
      <p:bldP spid="13" grpId="0" animBg="1"/>
      <p:bldP spid="1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223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4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9.2.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Датчики измерения неэлектрических величин </a:t>
            </a:r>
            <a:endParaRPr lang="ru-RU" sz="24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2700" y="504825"/>
            <a:ext cx="10693400" cy="616194"/>
          </a:xfrm>
          <a:prstGeom prst="rect">
            <a:avLst/>
          </a:prstGeom>
          <a:solidFill>
            <a:srgbClr val="7BD6DB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Датчики измерения неэлектрических величин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предназначены для выработки сигнала измерительной информации в электрической форме. </a:t>
            </a:r>
            <a:endParaRPr lang="ru-RU" sz="20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500" y="1800225"/>
            <a:ext cx="5803900" cy="1569660"/>
          </a:xfrm>
          <a:prstGeom prst="rect">
            <a:avLst/>
          </a:prstGeom>
          <a:solidFill>
            <a:srgbClr val="5CEE7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Преобразование происходит за счет изменения электрического или магнитного параметра (сопротивления, индуктивности, емкости, магнитной проницаемости и т. п.) под действием измеряемой величины.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Параметрическим датчика требуется посторонний источник электрической энергии.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1000" y="1266825"/>
            <a:ext cx="3303725" cy="35394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Параметрические датчики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67560" y="1266825"/>
            <a:ext cx="2852640" cy="35394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Генераторные датчики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19800" y="1800225"/>
            <a:ext cx="4584700" cy="1569660"/>
          </a:xfrm>
          <a:prstGeom prst="rect">
            <a:avLst/>
          </a:prstGeom>
          <a:solidFill>
            <a:srgbClr val="5CEE7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Измеряемая неэлектрическая величина преобразуется в зависимую от нее ЭДС (индукционные, термоэлектри-ческие, фотоэлектрические, пьезо-электрические и другие).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Генераторные дачики являются источниками энергии.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590" name="Picture 134" descr="Устройство проволочного тензодатчика"/>
          <p:cNvPicPr>
            <a:picLocks noChangeAspect="1" noChangeArrowheads="1"/>
          </p:cNvPicPr>
          <p:nvPr/>
        </p:nvPicPr>
        <p:blipFill>
          <a:blip r:embed="rId2" cstate="print">
            <a:lum bright="-27000" contrast="23000"/>
          </a:blip>
          <a:srcRect/>
          <a:stretch>
            <a:fillRect/>
          </a:stretch>
        </p:blipFill>
        <p:spPr bwMode="auto">
          <a:xfrm>
            <a:off x="88900" y="4010025"/>
            <a:ext cx="2825750" cy="18478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8" name="Прямоугольник 17"/>
          <p:cNvSpPr/>
          <p:nvPr/>
        </p:nvSpPr>
        <p:spPr>
          <a:xfrm>
            <a:off x="304800" y="3552825"/>
            <a:ext cx="5410200" cy="353943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Устройство проволочного тензодатчика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00400" y="4086225"/>
            <a:ext cx="2527300" cy="1569660"/>
          </a:xfrm>
          <a:prstGeom prst="rect">
            <a:avLst/>
          </a:prstGeom>
          <a:solidFill>
            <a:srgbClr val="7BD6DB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проволока.</a:t>
            </a:r>
          </a:p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пленочная основа.</a:t>
            </a:r>
          </a:p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провода для </a:t>
            </a:r>
          </a:p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включения в ИС. </a:t>
            </a:r>
          </a:p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– контролируемая </a:t>
            </a:r>
          </a:p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деталь.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1300" y="6143625"/>
            <a:ext cx="5118100" cy="1046440"/>
          </a:xfrm>
          <a:prstGeom prst="rect">
            <a:avLst/>
          </a:prstGeom>
          <a:solidFill>
            <a:srgbClr val="A7E8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В основу работы тензодатчиков положено свойство материалов изменять свое электрическое сопротивление под действием приложенной к ним силы.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58000" y="3552825"/>
            <a:ext cx="3674276" cy="353943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Пьезоэлектрические датчики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32500" y="6372225"/>
            <a:ext cx="4572000" cy="1046440"/>
          </a:xfrm>
          <a:prstGeom prst="rect">
            <a:avLst/>
          </a:prstGeom>
          <a:solidFill>
            <a:srgbClr val="A7E8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пьезоматериале под действием  силы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на поверхности материала  появляется электрический заряд, величина которого зависит от приложенной силы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6870700" y="3967749"/>
            <a:ext cx="3276600" cy="2328276"/>
            <a:chOff x="6718300" y="4086225"/>
            <a:chExt cx="3276600" cy="2328276"/>
          </a:xfrm>
        </p:grpSpPr>
        <p:pic>
          <p:nvPicPr>
            <p:cNvPr id="19592" name="Picture 136" descr="https://avtic.1c-umi.ru/images/cms/data/p_ezoelektricheskij_effekt.gif"/>
            <p:cNvPicPr>
              <a:picLocks noChangeAspect="1" noChangeArrowheads="1"/>
            </p:cNvPicPr>
            <p:nvPr/>
          </p:nvPicPr>
          <p:blipFill>
            <a:blip r:embed="rId3" cstate="print">
              <a:lum bright="-43000" contrast="30000"/>
            </a:blip>
            <a:srcRect/>
            <a:stretch>
              <a:fillRect/>
            </a:stretch>
          </p:blipFill>
          <p:spPr bwMode="auto">
            <a:xfrm>
              <a:off x="6718300" y="4086225"/>
              <a:ext cx="3276600" cy="232827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7556500" y="4162425"/>
              <a:ext cx="533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sz="20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166100" y="5991225"/>
              <a:ext cx="18288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Пьезоматериал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flipH="1" flipV="1">
              <a:off x="8013700" y="5686425"/>
              <a:ext cx="228600" cy="30480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Стрелка вниз 30"/>
          <p:cNvSpPr/>
          <p:nvPr/>
        </p:nvSpPr>
        <p:spPr>
          <a:xfrm>
            <a:off x="1917700" y="11144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трелка вниз 32"/>
          <p:cNvSpPr/>
          <p:nvPr/>
        </p:nvSpPr>
        <p:spPr>
          <a:xfrm>
            <a:off x="7556500" y="11144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Стрелка вниз 33"/>
          <p:cNvSpPr/>
          <p:nvPr/>
        </p:nvSpPr>
        <p:spPr>
          <a:xfrm>
            <a:off x="2222500" y="16478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Стрелка вниз 34"/>
          <p:cNvSpPr/>
          <p:nvPr/>
        </p:nvSpPr>
        <p:spPr>
          <a:xfrm>
            <a:off x="7937500" y="16478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Стрелка вниз 35"/>
          <p:cNvSpPr/>
          <p:nvPr/>
        </p:nvSpPr>
        <p:spPr>
          <a:xfrm>
            <a:off x="2679700" y="34004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Стрелка вниз 36"/>
          <p:cNvSpPr/>
          <p:nvPr/>
        </p:nvSpPr>
        <p:spPr>
          <a:xfrm>
            <a:off x="1308100" y="38576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Стрелка вниз 37"/>
          <p:cNvSpPr/>
          <p:nvPr/>
        </p:nvSpPr>
        <p:spPr>
          <a:xfrm>
            <a:off x="1460500" y="5838825"/>
            <a:ext cx="2286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Стрелка вниз 38"/>
          <p:cNvSpPr/>
          <p:nvPr/>
        </p:nvSpPr>
        <p:spPr>
          <a:xfrm>
            <a:off x="8470900" y="34004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Стрелка вниз 39"/>
          <p:cNvSpPr/>
          <p:nvPr/>
        </p:nvSpPr>
        <p:spPr>
          <a:xfrm>
            <a:off x="8013700" y="6296025"/>
            <a:ext cx="228600" cy="762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 вниз 40"/>
          <p:cNvSpPr/>
          <p:nvPr/>
        </p:nvSpPr>
        <p:spPr>
          <a:xfrm>
            <a:off x="8547100" y="38576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object 2">
            <a:hlinkClick r:id="rId4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223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4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9.3. Измерительные схемы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4825"/>
            <a:ext cx="10693400" cy="617861"/>
          </a:xfrm>
          <a:prstGeom prst="rect">
            <a:avLst/>
          </a:prstGeom>
          <a:solidFill>
            <a:srgbClr val="94F4AB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Измерительные схемы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обеспечивают получение измерительного сигнала для нормального функционирования измерительного прибора  (индикатора).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1314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7500" y="1782821"/>
            <a:ext cx="4191000" cy="268440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81315" name="Object 3"/>
          <p:cNvGraphicFramePr>
            <a:graphicFrameLocks noChangeAspect="1"/>
          </p:cNvGraphicFramePr>
          <p:nvPr/>
        </p:nvGraphicFramePr>
        <p:xfrm>
          <a:off x="546100" y="1763713"/>
          <a:ext cx="3886200" cy="270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1327" name="Visio" r:id="rId3" imgW="3288719" imgH="2445690" progId="Visio.Drawing.11">
                  <p:embed/>
                </p:oleObj>
              </mc:Choice>
              <mc:Fallback>
                <p:oleObj name="Visio" r:id="rId3" imgW="3288719" imgH="2445690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1763713"/>
                        <a:ext cx="3886200" cy="2703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1317" name="Rectangle 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499100" y="2028825"/>
            <a:ext cx="4267200" cy="237960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81318" name="Object 6"/>
          <p:cNvGraphicFramePr>
            <a:graphicFrameLocks noChangeAspect="1"/>
          </p:cNvGraphicFramePr>
          <p:nvPr/>
        </p:nvGraphicFramePr>
        <p:xfrm>
          <a:off x="5956300" y="2105025"/>
          <a:ext cx="3455312" cy="2195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1328" name="Visio" r:id="rId5" imgW="2609416" imgH="1832194" progId="Visio.Drawing.11">
                  <p:embed/>
                </p:oleObj>
              </mc:Choice>
              <mc:Fallback>
                <p:oleObj name="Visio" r:id="rId5" imgW="2609416" imgH="1832194" progId="Visio.Drawing.11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6300" y="2105025"/>
                        <a:ext cx="3455312" cy="21955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46100" y="1190625"/>
            <a:ext cx="3745256" cy="35394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Токовая измерительная схема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46700" y="1190625"/>
            <a:ext cx="4343400" cy="61555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График зависимости тока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 сопротивления датчика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д </a:t>
            </a:r>
            <a:endParaRPr lang="ru-RU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700" y="4695825"/>
            <a:ext cx="10693400" cy="1015663"/>
          </a:xfrm>
          <a:prstGeom prst="rect">
            <a:avLst/>
          </a:prstGeom>
          <a:solidFill>
            <a:srgbClr val="7BD6DB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Токовая измерительная схема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состоит из источника питания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ограничительного сопротивления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(ограничивает ток в этой цепи), измерительного прибора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датчика информации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65500" y="5807809"/>
            <a:ext cx="7251700" cy="1538883"/>
          </a:xfrm>
          <a:prstGeom prst="rect">
            <a:avLst/>
          </a:prstGeom>
          <a:solidFill>
            <a:srgbClr val="5DFFA6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Ток в измерительной цепи зависит от изменения сопротивления датчика ак как, при работе с другими датчиками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д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Изменение внутреннего сопротивления датчика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д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приводит изменению  тока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измерительном приборе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который характеризует значе-ние неэлектрической измеряемой величины.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8900" y="5895915"/>
            <a:ext cx="3063018" cy="40011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Электрический ток в цепи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6400" y="6448425"/>
            <a:ext cx="18923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81320" name="Object 8"/>
          <p:cNvGraphicFramePr>
            <a:graphicFrameLocks noChangeAspect="1"/>
          </p:cNvGraphicFramePr>
          <p:nvPr/>
        </p:nvGraphicFramePr>
        <p:xfrm>
          <a:off x="698500" y="6448425"/>
          <a:ext cx="13716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1329" name="Формула" r:id="rId7" imgW="914400" imgH="507960" progId="Equation.3">
                  <p:embed/>
                </p:oleObj>
              </mc:Choice>
              <mc:Fallback>
                <p:oleObj name="Формула" r:id="rId7" imgW="914400" imgH="50796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" y="6448425"/>
                        <a:ext cx="137160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Стрелка вниз 21"/>
          <p:cNvSpPr/>
          <p:nvPr/>
        </p:nvSpPr>
        <p:spPr>
          <a:xfrm>
            <a:off x="2070100" y="15716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7632700" y="18002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>
            <a:off x="1003300" y="56864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1079500" y="62960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>
            <a:off x="2298700" y="6600825"/>
            <a:ext cx="1066800" cy="3810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047870" y="1724025"/>
            <a:ext cx="2133600" cy="35394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spc="-5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Структура КИС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3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2400" b="1" spc="30" dirty="0" smtClean="0">
                <a:solidFill>
                  <a:srgbClr val="FFFF00"/>
                </a:solidFill>
                <a:latin typeface="Times New Roman"/>
                <a:cs typeface="Times New Roman"/>
              </a:rPr>
              <a:t>АВТОМАТИЗАЦИЯ ТЕХНИЧЕСКИХ</a:t>
            </a:r>
            <a:r>
              <a:rPr lang="ru-RU" sz="2400" b="1" spc="35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3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ИЗМЕРЕНИЙ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5557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4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10.1.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Компьютерно-измерительные</a:t>
            </a:r>
            <a:r>
              <a:rPr lang="ru-RU" sz="2400" b="1" spc="-1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системы</a:t>
            </a:r>
            <a:endParaRPr lang="ru-RU" sz="24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1048405"/>
            <a:ext cx="10693400" cy="523220"/>
          </a:xfrm>
          <a:prstGeom prst="rect">
            <a:avLst/>
          </a:prstGeom>
          <a:solidFill>
            <a:srgbClr val="7BD6DB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Компьютерно-измерительная система (КИС) – представляет собой компьютер со встроенной в нее измерительной платой.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0593" name="Rectangle 1"/>
          <p:cNvSpPr>
            <a:spLocks noChangeArrowheads="1"/>
          </p:cNvSpPr>
          <p:nvPr/>
        </p:nvSpPr>
        <p:spPr bwMode="auto">
          <a:xfrm>
            <a:off x="6337300" y="2160151"/>
            <a:ext cx="4279900" cy="3754874"/>
          </a:xfrm>
          <a:prstGeom prst="rect">
            <a:avLst/>
          </a:prstGeom>
          <a:solidFill>
            <a:srgbClr val="7BD6DB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6700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Связь между элементами КИС осуществляется с помощью внут-ренней шины компьютера, к которой подключены внешние устройства ЭВМ (дисплей, внешняя память, печатающее устройство) и измери-тельная схема, состоящая из коммутатора, АЦП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блока образцо-вых программно-управляемых мер.</a:t>
            </a:r>
          </a:p>
          <a:p>
            <a:pPr lvl="0" indent="266700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Ц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 формирует  управляющие аналоговые сигналы.</a:t>
            </a:r>
          </a:p>
          <a:p>
            <a:pPr lvl="0" indent="266700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Интерфейсный модуль (ИМ) подключает измерительный прибор к магистрали приборного интерфейса.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65100" y="5915025"/>
            <a:ext cx="10452100" cy="1400383"/>
          </a:xfrm>
          <a:prstGeom prst="rect">
            <a:avLst/>
          </a:prstGeom>
          <a:solidFill>
            <a:srgbClr val="7BD6DB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304800"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Измерительные схемы размещены на одной плате, которые могут встраиваться в компьютер. </a:t>
            </a:r>
          </a:p>
          <a:p>
            <a:pPr lvl="0" indent="304800"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Программы работы КИС составляются для решения конкретных задач.</a:t>
            </a:r>
          </a:p>
          <a:p>
            <a:pPr lvl="0" indent="304800"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Широкие вычислительные возможности КИС позволяют реализовать программными методами многие способы повышения точности измерений и повышения их эффективности.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0594" name="Picture 2"/>
          <p:cNvPicPr>
            <a:picLocks noChangeAspect="1" noChangeArrowheads="1"/>
          </p:cNvPicPr>
          <p:nvPr/>
        </p:nvPicPr>
        <p:blipFill>
          <a:blip r:embed="rId2" cstate="print">
            <a:lum bright="-18000" contrast="16000"/>
          </a:blip>
          <a:srcRect l="20868" t="23533" r="19612" b="13269"/>
          <a:stretch>
            <a:fillRect/>
          </a:stretch>
        </p:blipFill>
        <p:spPr bwMode="auto">
          <a:xfrm>
            <a:off x="66669" y="2181225"/>
            <a:ext cx="6118231" cy="3657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2" name="Стрелка вниз 21"/>
          <p:cNvSpPr/>
          <p:nvPr/>
        </p:nvSpPr>
        <p:spPr>
          <a:xfrm>
            <a:off x="2962270" y="2105025"/>
            <a:ext cx="304800" cy="762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>
            <a:off x="6184900" y="3705225"/>
            <a:ext cx="1524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750593" grpId="0" animBg="1"/>
      <p:bldP spid="20" grpId="0" animBg="1"/>
      <p:bldP spid="22" grpId="0" animBg="1"/>
      <p:bldP spid="23" grpId="0" animBg="1"/>
      <p:bldP spid="12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47208"/>
            <a:ext cx="10693400" cy="407099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4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10.2.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Модульный принцип объединения средств измерений в систему</a:t>
            </a:r>
            <a:endParaRPr lang="ru-RU" sz="24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100" y="581025"/>
            <a:ext cx="10363200" cy="2092881"/>
          </a:xfrm>
          <a:prstGeom prst="rect">
            <a:avLst/>
          </a:prstGeom>
          <a:solidFill>
            <a:srgbClr val="7BD6DB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indent="536575"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Модульные измерительные  системы (ИС) имеют различную форму реализации: </a:t>
            </a:r>
          </a:p>
          <a:p>
            <a:pPr indent="536575"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Отдельные модули могут устанавливаться в один из слотов компьютера или   подключаться периферийному порту компьютера. Для питания модулей, выполнения измерительных задач в компьютере  используют источник питания,  процессор и программное обеспечение. </a:t>
            </a:r>
          </a:p>
          <a:p>
            <a:pPr indent="536575"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Модульные ИС  имеют общий корпус  и источники питания  для   для различных  измерительных модулей (осциллографы, генераторы, частотомеры).</a:t>
            </a:r>
          </a:p>
          <a:p>
            <a:pPr indent="536575" algn="just">
              <a:lnSpc>
                <a:spcPct val="85000"/>
              </a:lnSpc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3300" y="2943225"/>
            <a:ext cx="8610600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Отдельные модули  измерительной системы </a:t>
            </a:r>
            <a:endParaRPr lang="ru-RU" sz="2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 contrast="15000"/>
          </a:blip>
          <a:srcRect/>
          <a:stretch>
            <a:fillRect/>
          </a:stretch>
        </p:blipFill>
        <p:spPr bwMode="auto">
          <a:xfrm>
            <a:off x="546100" y="4086225"/>
            <a:ext cx="5029200" cy="317754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lum bright="-30000" contrast="10000"/>
          </a:blip>
          <a:srcRect/>
          <a:stretch>
            <a:fillRect/>
          </a:stretch>
        </p:blipFill>
        <p:spPr bwMode="auto">
          <a:xfrm>
            <a:off x="5803900" y="4063740"/>
            <a:ext cx="4343400" cy="329908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308100" y="3552825"/>
            <a:ext cx="3307893" cy="40011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Периферийный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USB-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модуль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18300" y="3552825"/>
            <a:ext cx="2626296" cy="400110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Встраиваемый модуль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2451100" y="3324225"/>
            <a:ext cx="2286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7937500" y="3324225"/>
            <a:ext cx="2286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2679700" y="39338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7937500" y="3933825"/>
            <a:ext cx="2286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object 2">
            <a:hlinkClick r:id="rId4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3963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711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3746500" y="581025"/>
            <a:ext cx="6705600" cy="1107996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Обеспечивают условия для выполнения измерений с требуемой точностью (например,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экраны электромагнитных полей)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Элементы средств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750" y="725984"/>
            <a:ext cx="259715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Измерительные принадлежности</a:t>
            </a:r>
            <a:endParaRPr lang="ru-RU" dirty="0"/>
          </a:p>
        </p:txBody>
      </p:sp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3746500" y="1800225"/>
            <a:ext cx="6705600" cy="1446550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Обеспечивает путь  прохождения измерительного сигнала от входа к выходу прибора (например, амперметр включает: чувствительный элемент, шунты, регистрирующее устройство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6100" y="2097584"/>
            <a:ext cx="25908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Измерительная цепь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6100" y="3552825"/>
            <a:ext cx="2590800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Индикатор</a:t>
            </a:r>
            <a:endParaRPr lang="ru-RU" dirty="0"/>
          </a:p>
        </p:txBody>
      </p:sp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3746500" y="3552825"/>
            <a:ext cx="6705600" cy="430887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Отображает параметр входного сигнала прибора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6100" y="4314825"/>
            <a:ext cx="25908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Шкала средства измерений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746500" y="4341138"/>
            <a:ext cx="6705600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Отметки с нумерацией показывающего устройства</a:t>
            </a:r>
            <a:endParaRPr lang="en-US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6100" y="5305425"/>
            <a:ext cx="25908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Отметка шкалы</a:t>
            </a:r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21100" y="5145584"/>
            <a:ext cx="67310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Знак на шкале (черточка, зубец, точка и др.), который отображает значение величины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46100" y="6067425"/>
            <a:ext cx="25908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Числовая отметка шкалы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46500" y="6372225"/>
            <a:ext cx="6705600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Отметка шкалы, у которой проставлено число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8900" y="504826"/>
            <a:ext cx="152400" cy="64769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8594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22955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36671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45932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54197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64103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0" y="847724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1" y="2219324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1" y="3438525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2" y="4276725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199" y="5267325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251201" y="6257924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41300" y="123825"/>
            <a:ext cx="10134600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Модульные измерительные  системы  имеют общий корпус  и источники питания</a:t>
            </a:r>
            <a:endParaRPr lang="ru-RU" sz="2000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508500" y="5048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164619" y="733425"/>
            <a:ext cx="10363681" cy="4419600"/>
            <a:chOff x="241300" y="3171825"/>
            <a:chExt cx="10122381" cy="388620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 bright="-31000" contrast="-2000"/>
            </a:blip>
            <a:srcRect l="15474" t="15282" r="9256" b="38750"/>
            <a:stretch>
              <a:fillRect/>
            </a:stretch>
          </p:blipFill>
          <p:spPr bwMode="auto">
            <a:xfrm>
              <a:off x="241300" y="3171825"/>
              <a:ext cx="10122381" cy="388620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1308100" y="3476625"/>
              <a:ext cx="1828800" cy="276999"/>
            </a:xfrm>
            <a:prstGeom prst="rect">
              <a:avLst/>
            </a:prstGeom>
            <a:solidFill>
              <a:srgbClr val="9FB7A7"/>
            </a:solidFill>
            <a:ln>
              <a:noFill/>
            </a:ln>
          </p:spPr>
          <p:txBody>
            <a:bodyPr wrap="square" tIns="0" bIns="0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Контроллер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83364" name="Rectangle 4"/>
          <p:cNvSpPr>
            <a:spLocks noChangeArrowheads="1"/>
          </p:cNvSpPr>
          <p:nvPr/>
        </p:nvSpPr>
        <p:spPr bwMode="auto">
          <a:xfrm>
            <a:off x="228600" y="6143625"/>
            <a:ext cx="10071100" cy="1015663"/>
          </a:xfrm>
          <a:prstGeom prst="rect">
            <a:avLst/>
          </a:prstGeom>
          <a:solidFill>
            <a:srgbClr val="69D8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1. Снижена стоимость и меньшие размеры (общий корпус, процессор).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 Большая производительность.</a:t>
            </a:r>
          </a:p>
          <a:p>
            <a:pPr indent="449263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Большая гибкость при решении измерительных задач.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3300" y="5438715"/>
            <a:ext cx="7696200" cy="400110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Достоинства модульной измерительной системы</a:t>
            </a:r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4203700" y="5838825"/>
            <a:ext cx="4572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4725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3364" grpId="0" animBg="1"/>
      <p:bldP spid="14" grpId="0" animBg="1"/>
      <p:bldP spid="15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4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10.3.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Автоматизированные средства контроля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радиотехнических средств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endParaRPr lang="ru-RU" sz="24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504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4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10.3.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Общие сведения о контроле радиотехнических средств</a:t>
            </a:r>
            <a:endParaRPr lang="ru-RU" sz="24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98594" y="1081415"/>
            <a:ext cx="6338906" cy="2616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000" b="1" spc="-5" dirty="0" smtClean="0">
                <a:latin typeface="Times New Roman" pitchFamily="18" charset="0"/>
                <a:cs typeface="Times New Roman" pitchFamily="18" charset="0"/>
              </a:rPr>
              <a:t>автоматизированных средств контроля  (АСК)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5409" name="Rectangle 1"/>
          <p:cNvSpPr>
            <a:spLocks noChangeArrowheads="1"/>
          </p:cNvSpPr>
          <p:nvPr/>
        </p:nvSpPr>
        <p:spPr bwMode="auto">
          <a:xfrm>
            <a:off x="165100" y="1612092"/>
            <a:ext cx="10375900" cy="1308050"/>
          </a:xfrm>
          <a:prstGeom prst="rect">
            <a:avLst/>
          </a:prstGeom>
          <a:solidFill>
            <a:srgbClr val="69D8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36000" tIns="0" rIns="3600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74638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 Проверка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работоспособности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радиотехнических средств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(РЭС) непрерывным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или циклическим измерением его параметров.</a:t>
            </a:r>
          </a:p>
          <a:p>
            <a:pPr marR="0" lvl="0" indent="274638" algn="just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  Рекомендация регулировок параметров РЭС.</a:t>
            </a:r>
          </a:p>
          <a:p>
            <a:pPr lvl="0" indent="274638"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3.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Определение отказов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сменных узлов, блоков, модулей.</a:t>
            </a:r>
          </a:p>
          <a:p>
            <a:pPr marR="0" lvl="0" indent="274638" algn="just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Прогнозирование технического состояния РЭС на определенный срок.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701" y="3095625"/>
            <a:ext cx="3809999" cy="52322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Виды  </a:t>
            </a:r>
            <a:r>
              <a:rPr lang="ru-RU" sz="2000" b="1" spc="-5" dirty="0" smtClean="0">
                <a:latin typeface="Times New Roman" pitchFamily="18" charset="0"/>
                <a:cs typeface="Times New Roman" pitchFamily="18" charset="0"/>
              </a:rPr>
              <a:t>автоматизированных средств контроля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5100" y="3781425"/>
            <a:ext cx="4572000" cy="1231106"/>
          </a:xfrm>
          <a:prstGeom prst="rect">
            <a:avLst/>
          </a:prstGeom>
          <a:solidFill>
            <a:srgbClr val="69D8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36000" tIns="0" rIns="3600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Измерительные системы.</a:t>
            </a:r>
          </a:p>
          <a:p>
            <a:pPr indent="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 Системы автоматического контроля.</a:t>
            </a:r>
          </a:p>
          <a:p>
            <a:pPr lvl="0" indent="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Системы технической диагностики.</a:t>
            </a:r>
          </a:p>
          <a:p>
            <a:pPr lvl="0" indent="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Системы идентификации.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23100" y="3138815"/>
            <a:ext cx="2640586" cy="2616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Элементная база АСК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727700" y="3552825"/>
            <a:ext cx="4724400" cy="1538883"/>
          </a:xfrm>
          <a:prstGeom prst="rect">
            <a:avLst/>
          </a:prstGeom>
          <a:solidFill>
            <a:srgbClr val="69D8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36000" tIns="0" rIns="3600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Использование непрограммируемых</a:t>
            </a:r>
          </a:p>
          <a:p>
            <a:pPr lvl="0" indent="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микропроцессоров.</a:t>
            </a:r>
          </a:p>
          <a:p>
            <a:pPr lvl="0" indent="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Использование программируемых </a:t>
            </a:r>
          </a:p>
          <a:p>
            <a:pPr lvl="0" indent="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микропроцессоров.</a:t>
            </a:r>
          </a:p>
          <a:p>
            <a:pPr lvl="0" indent="18256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Использование ЭВМ.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5100" y="5229225"/>
            <a:ext cx="10363200" cy="2154436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Для определения технического состояния РЭС ,  АСК производит допусковую оценку параметров. Измеренные значения параметров сравниваются с их допустимыми значениями и по каждому из них принимается решение. Затем, на основе анализа данных решений, выдается информация о техническом состоянии РЭС, а также определяется место отказа.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Накопленная за определенный интервал времени информация об одних и тех же параметрах позволяет АСК  рекомендовать регулировку некоторых параметров РЭС, а также прогнозировать техническое состояние на некоторый промежуток времени вперед.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508500" y="1343025"/>
            <a:ext cx="3048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2070100" y="3629025"/>
            <a:ext cx="3048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8318500" y="3400425"/>
            <a:ext cx="3048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90100" y="6249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85409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4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10.3.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Структура АСК  РЭС</a:t>
            </a:r>
            <a:endParaRPr lang="ru-RU" sz="24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541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317501" y="936625"/>
            <a:ext cx="7086599" cy="3911600"/>
            <a:chOff x="165100" y="868363"/>
            <a:chExt cx="7504113" cy="39878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65100" y="1038225"/>
              <a:ext cx="7162800" cy="3733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785411" name="Object 3"/>
            <p:cNvGraphicFramePr>
              <a:graphicFrameLocks noChangeAspect="1"/>
            </p:cNvGraphicFramePr>
            <p:nvPr/>
          </p:nvGraphicFramePr>
          <p:xfrm>
            <a:off x="234950" y="868363"/>
            <a:ext cx="7434263" cy="3987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5414" name="Picture" r:id="rId3" imgW="7201080" imgH="3496320" progId="Word.Picture.8">
                    <p:embed/>
                  </p:oleObj>
                </mc:Choice>
                <mc:Fallback>
                  <p:oleObj name="Picture" r:id="rId3" imgW="7201080" imgH="3496320" progId="Word.Picture.8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t="-2692" b="-2153"/>
                        <a:stretch>
                          <a:fillRect/>
                        </a:stretch>
                      </p:blipFill>
                      <p:spPr bwMode="auto">
                        <a:xfrm>
                          <a:off x="234950" y="868363"/>
                          <a:ext cx="7434263" cy="3987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100" y="581025"/>
            <a:ext cx="4648200" cy="307777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lIns="36000" tIns="0" rIns="0" bIns="0" anchor="ctr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pc="-5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Структурная схема АСК  РЭС</a:t>
            </a:r>
            <a:endParaRPr lang="ru-RU" sz="20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7900" y="803672"/>
            <a:ext cx="2971800" cy="615553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lIns="36000" tIns="0" rIns="0" bIns="0" anchor="ctr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pc="-5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Назначение  элементов АСК  РЭС</a:t>
            </a:r>
            <a:endParaRPr lang="ru-RU" sz="2000" b="1" spc="-4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51700" y="1694259"/>
            <a:ext cx="3276600" cy="3077766"/>
          </a:xfrm>
          <a:prstGeom prst="rect">
            <a:avLst/>
          </a:prstGeom>
          <a:solidFill>
            <a:srgbClr val="43FF98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Цифровые мультиметр, измеритель мощности, ана-лизатор спектра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измеряют электрические параметры РЭС.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Измерительные приборы связаны с интерфейсом на передачу измерительной ин-формации и  прием сигналов адресов и управления.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900" y="4772025"/>
            <a:ext cx="10452100" cy="830997"/>
          </a:xfrm>
          <a:prstGeom prst="rect">
            <a:avLst/>
          </a:prstGeom>
          <a:solidFill>
            <a:srgbClr val="7BD6DB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Измерительные генераторы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стимулируют сигналы с различными параметрами для контроля устройств РЭС. От интерфейса генераторы получают только адреса и команды, но данных в интерфейс не посылают.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500" y="5610225"/>
            <a:ext cx="10541000" cy="646331"/>
          </a:xfrm>
          <a:prstGeom prst="rect">
            <a:avLst/>
          </a:prstGeom>
          <a:solidFill>
            <a:srgbClr val="4BD0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6350" indent="448945" algn="just">
              <a:lnSpc>
                <a:spcPct val="90000"/>
              </a:lnSpc>
              <a:spcBef>
                <a:spcPts val="50"/>
              </a:spcBef>
            </a:pPr>
            <a:r>
              <a:rPr lang="ru-RU" sz="2000" b="1" spc="-5" dirty="0" smtClean="0">
                <a:latin typeface="Times New Roman" pitchFamily="18" charset="0"/>
                <a:cs typeface="Times New Roman" pitchFamily="18" charset="0"/>
              </a:rPr>
              <a:t>Печатающее устройство,  цифровой графический регистратор,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устройство записи и отображения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фиксируют и отображают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обработанную информацию результатов</a:t>
            </a:r>
            <a:r>
              <a:rPr lang="ru-RU" sz="2000" spc="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измерений.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8900" y="6289657"/>
            <a:ext cx="10515600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6350" indent="448945" algn="just">
              <a:lnSpc>
                <a:spcPct val="90000"/>
              </a:lnSpc>
              <a:spcBef>
                <a:spcPts val="5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Контроллер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выполняет управление всей системой АСК. Кроме управления в контроллере проводится анализ результатов электрических параметров РЭС, формируется информация о техническом состоянии, прогнозирование технического состояния в течении определенного времени. </a:t>
            </a:r>
          </a:p>
        </p:txBody>
      </p:sp>
      <p:sp>
        <p:nvSpPr>
          <p:cNvPr id="15" name="Стрелка вниз 14"/>
          <p:cNvSpPr/>
          <p:nvPr/>
        </p:nvSpPr>
        <p:spPr>
          <a:xfrm>
            <a:off x="3822700" y="8858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8623300" y="14192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5" grpId="1" animBg="1"/>
      <p:bldP spid="16" grpId="0" animBg="1"/>
      <p:bldP spid="18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57447"/>
            <a:ext cx="10693400" cy="843821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62280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4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10.4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Перспективы </a:t>
            </a:r>
            <a:r>
              <a:rPr lang="ru-RU" sz="24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основные </a:t>
            </a:r>
            <a:r>
              <a:rPr lang="ru-RU" sz="24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направления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развития</a:t>
            </a:r>
          </a:p>
          <a:p>
            <a:pPr marL="462280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автоматизации</a:t>
            </a:r>
            <a:r>
              <a:rPr lang="ru-RU" sz="2400" b="1" spc="-1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измерений</a:t>
            </a:r>
            <a:endParaRPr lang="ru-RU" sz="2400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object 2"/>
          <p:cNvSpPr txBox="1"/>
          <p:nvPr/>
        </p:nvSpPr>
        <p:spPr>
          <a:xfrm>
            <a:off x="419100" y="4275212"/>
            <a:ext cx="9982200" cy="2782813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1. Р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азработка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средств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измерений,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которых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необходимые регулировки выполняются автоматически  либо вообще не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требуются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681038" indent="-219075">
              <a:tabLst>
                <a:tab pos="0" algn="l"/>
              </a:tabLst>
            </a:pP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spc="-5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З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амена</a:t>
            </a:r>
            <a:r>
              <a:rPr sz="2000" spc="1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косвенных</a:t>
            </a:r>
            <a:r>
              <a:rPr sz="2000" spc="11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измерений</a:t>
            </a:r>
            <a:r>
              <a:rPr sz="2000" spc="1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прямыми</a:t>
            </a:r>
            <a:r>
              <a:rPr sz="2000" spc="1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spc="11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sz="2000" spc="1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многофункциональных</a:t>
            </a:r>
            <a:r>
              <a:rPr sz="2000" spc="1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комбинированных</a:t>
            </a:r>
            <a:r>
              <a:rPr sz="2000" spc="1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прибо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ров.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681038" indent="-219075">
              <a:tabLst>
                <a:tab pos="0" algn="l"/>
              </a:tabLst>
            </a:pP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3. Р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азработка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панорамных измерительных</a:t>
            </a:r>
            <a:r>
              <a:rPr sz="20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приборов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indent="461963">
              <a:tabLst>
                <a:tab pos="0" algn="l"/>
              </a:tabLst>
            </a:pP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4. П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рименение</a:t>
            </a:r>
            <a:r>
              <a:rPr sz="2000" spc="18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микропроцессоров</a:t>
            </a:r>
            <a:r>
              <a:rPr sz="2000" spc="17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spc="1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разработка</a:t>
            </a:r>
            <a:r>
              <a:rPr sz="2000" spc="1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000" spc="1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их</a:t>
            </a:r>
            <a:r>
              <a:rPr sz="2000" spc="1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основе</a:t>
            </a:r>
            <a:r>
              <a:rPr sz="2000" spc="1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приборов</a:t>
            </a:r>
            <a:r>
              <a:rPr sz="2000" spc="1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со</a:t>
            </a:r>
            <a:r>
              <a:rPr sz="2000" spc="1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встроенным</a:t>
            </a:r>
            <a:r>
              <a:rPr sz="2000" spc="1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интеллек</a:t>
            </a:r>
            <a:r>
              <a:rPr sz="2000" dirty="0" smtClean="0">
                <a:latin typeface="Times New Roman" pitchFamily="18" charset="0"/>
                <a:cs typeface="Times New Roman" pitchFamily="18" charset="0"/>
              </a:rPr>
              <a:t>том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indent="461963">
              <a:tabLst>
                <a:tab pos="0" algn="l"/>
              </a:tabLst>
            </a:pP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5. С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оздание</a:t>
            </a:r>
            <a:r>
              <a:rPr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информационных </a:t>
            </a:r>
            <a:r>
              <a:rPr sz="2000" spc="-5" dirty="0" smtClean="0">
                <a:latin typeface="Times New Roman" pitchFamily="18" charset="0"/>
                <a:cs typeface="Times New Roman" pitchFamily="18" charset="0"/>
              </a:rPr>
              <a:t>измерительных </a:t>
            </a:r>
            <a:r>
              <a:rPr sz="2000" dirty="0" smtClean="0">
                <a:latin typeface="Times New Roman" pitchFamily="18" charset="0"/>
                <a:cs typeface="Times New Roman" pitchFamily="18" charset="0"/>
              </a:rPr>
              <a:t>систем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по обработке больших данных с точки зрения отслеживания о необходимости поверки и калибровки средств измерений.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600" y="1114425"/>
            <a:ext cx="10528300" cy="707886"/>
          </a:xfrm>
          <a:prstGeom prst="rect">
            <a:avLst/>
          </a:prstGeom>
          <a:solidFill>
            <a:srgbClr val="4BD0FF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Автоматизация  измерений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 совокупность технических, методических и программных средств, обеспечивающих процесс измерения без непосредственного участия человека. 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47700" y="2028825"/>
            <a:ext cx="3810000" cy="523220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Сбор измерительной информации в труднодоступных  местах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" y="2714625"/>
            <a:ext cx="3200400" cy="523220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Длительные и многократные измерения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05700" y="2665125"/>
            <a:ext cx="2971800" cy="523220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одновременное измерение большого числа величин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43300" y="2714625"/>
            <a:ext cx="3657600" cy="523220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Измерение параметров быстропротекающих процессов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91100" y="1952625"/>
            <a:ext cx="4953000" cy="523220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Измерения больших массивов информации</a:t>
            </a:r>
          </a:p>
          <a:p>
            <a:pPr lvl="0"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сложные алгоритмы ее обработки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66700" y="1800225"/>
            <a:ext cx="162000" cy="914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4686300" y="1800225"/>
            <a:ext cx="162000" cy="914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10172700" y="1800225"/>
            <a:ext cx="162000" cy="914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2171700" y="1800225"/>
            <a:ext cx="162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7353300" y="1800225"/>
            <a:ext cx="1524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866900" y="3579525"/>
            <a:ext cx="6324600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Основные направления автоматизации измерений</a:t>
            </a:r>
            <a:endParaRPr lang="ru-RU" sz="2000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4914900" y="4010025"/>
            <a:ext cx="1620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0035" y="999624"/>
            <a:ext cx="10172066" cy="6389441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0" marR="131445" indent="450215" algn="just">
              <a:lnSpc>
                <a:spcPct val="110000"/>
              </a:lnSpc>
            </a:pPr>
            <a:r>
              <a:rPr spc="-5" dirty="0" smtClean="0">
                <a:latin typeface="Times New Roman"/>
                <a:cs typeface="Times New Roman"/>
              </a:rPr>
              <a:t>Результат </a:t>
            </a:r>
            <a:r>
              <a:rPr spc="-5" dirty="0">
                <a:latin typeface="Times New Roman"/>
                <a:cs typeface="Times New Roman"/>
              </a:rPr>
              <a:t>любого измерения заслуживает внимания лишь при условии, что он сопровождается оценкой  погрешности измерения. </a:t>
            </a:r>
            <a:r>
              <a:rPr dirty="0">
                <a:latin typeface="Times New Roman"/>
                <a:cs typeface="Times New Roman"/>
              </a:rPr>
              <a:t>С </a:t>
            </a:r>
            <a:r>
              <a:rPr spc="-5" dirty="0">
                <a:latin typeface="Times New Roman"/>
                <a:cs typeface="Times New Roman"/>
              </a:rPr>
              <a:t>другой стороны, важно не только уметь выполнить измерение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оценить погреш-  ность результата, но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так спланировать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осуществить процедуру измерения, чтобы </a:t>
            </a:r>
            <a:r>
              <a:rPr dirty="0">
                <a:latin typeface="Times New Roman"/>
                <a:cs typeface="Times New Roman"/>
              </a:rPr>
              <a:t>обеспечить </a:t>
            </a:r>
            <a:r>
              <a:rPr spc="-5" dirty="0">
                <a:latin typeface="Times New Roman"/>
                <a:cs typeface="Times New Roman"/>
              </a:rPr>
              <a:t>требуемую  точность или свести погрешности </a:t>
            </a:r>
            <a:r>
              <a:rPr dirty="0">
                <a:latin typeface="Times New Roman"/>
                <a:cs typeface="Times New Roman"/>
              </a:rPr>
              <a:t>к</a:t>
            </a:r>
            <a:r>
              <a:rPr spc="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минимуму.</a:t>
            </a:r>
            <a:endParaRPr dirty="0">
              <a:latin typeface="Times New Roman"/>
              <a:cs typeface="Times New Roman"/>
            </a:endParaRPr>
          </a:p>
          <a:p>
            <a:pPr marL="12700" marR="5080" indent="456565" algn="just">
              <a:lnSpc>
                <a:spcPct val="110000"/>
              </a:lnSpc>
            </a:pPr>
            <a:r>
              <a:rPr dirty="0">
                <a:latin typeface="Times New Roman"/>
                <a:cs typeface="Times New Roman"/>
              </a:rPr>
              <a:t>Чтобы </a:t>
            </a:r>
            <a:r>
              <a:rPr spc="-5" dirty="0">
                <a:latin typeface="Times New Roman"/>
                <a:cs typeface="Times New Roman"/>
              </a:rPr>
              <a:t>успешно справиться </a:t>
            </a:r>
            <a:r>
              <a:rPr dirty="0">
                <a:latin typeface="Times New Roman"/>
                <a:cs typeface="Times New Roman"/>
              </a:rPr>
              <a:t>с </a:t>
            </a:r>
            <a:r>
              <a:rPr spc="-5" dirty="0">
                <a:latin typeface="Times New Roman"/>
                <a:cs typeface="Times New Roman"/>
              </a:rPr>
              <a:t>многочисленными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разнообразными проблемами измерений, необходимо  освоить некоторые общие принципы их решения, нужен единый научный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законодательный фундамент,  обеспечивающий на практике высокое качество измерений независимо от того, где </a:t>
            </a:r>
            <a:r>
              <a:rPr dirty="0">
                <a:latin typeface="Times New Roman"/>
                <a:cs typeface="Times New Roman"/>
              </a:rPr>
              <a:t>и с </a:t>
            </a:r>
            <a:r>
              <a:rPr spc="-5" dirty="0">
                <a:latin typeface="Times New Roman"/>
                <a:cs typeface="Times New Roman"/>
              </a:rPr>
              <a:t>какой </a:t>
            </a:r>
            <a:r>
              <a:rPr dirty="0">
                <a:latin typeface="Times New Roman"/>
                <a:cs typeface="Times New Roman"/>
              </a:rPr>
              <a:t>целью они </a:t>
            </a:r>
            <a:r>
              <a:rPr spc="-5" dirty="0" smtClean="0">
                <a:latin typeface="Times New Roman"/>
                <a:cs typeface="Times New Roman"/>
              </a:rPr>
              <a:t>производятся</a:t>
            </a:r>
            <a:r>
              <a:rPr spc="-5" dirty="0">
                <a:latin typeface="Times New Roman"/>
                <a:cs typeface="Times New Roman"/>
              </a:rPr>
              <a:t>. Таким </a:t>
            </a:r>
            <a:r>
              <a:rPr dirty="0">
                <a:latin typeface="Times New Roman"/>
                <a:cs typeface="Times New Roman"/>
              </a:rPr>
              <a:t>фундаментом является </a:t>
            </a:r>
            <a:r>
              <a:rPr spc="-5" dirty="0">
                <a:latin typeface="Times New Roman"/>
                <a:cs typeface="Times New Roman"/>
              </a:rPr>
              <a:t>метрология </a:t>
            </a:r>
            <a:r>
              <a:rPr dirty="0">
                <a:latin typeface="Times New Roman"/>
                <a:cs typeface="Times New Roman"/>
              </a:rPr>
              <a:t>– </a:t>
            </a:r>
            <a:r>
              <a:rPr spc="-5" dirty="0">
                <a:latin typeface="Times New Roman"/>
                <a:cs typeface="Times New Roman"/>
              </a:rPr>
              <a:t>наука </a:t>
            </a:r>
            <a:r>
              <a:rPr dirty="0">
                <a:latin typeface="Times New Roman"/>
                <a:cs typeface="Times New Roman"/>
              </a:rPr>
              <a:t>об </a:t>
            </a:r>
            <a:r>
              <a:rPr spc="-5" dirty="0">
                <a:latin typeface="Times New Roman"/>
                <a:cs typeface="Times New Roman"/>
              </a:rPr>
              <a:t>измерениях, методах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средствах обеспечения  их единства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способах достижения требуемой точности.</a:t>
            </a:r>
            <a:endParaRPr dirty="0">
              <a:latin typeface="Times New Roman"/>
              <a:cs typeface="Times New Roman"/>
            </a:endParaRPr>
          </a:p>
          <a:p>
            <a:pPr marL="12700" marR="5080" indent="457200" algn="just">
              <a:lnSpc>
                <a:spcPct val="110000"/>
              </a:lnSpc>
              <a:spcBef>
                <a:spcPts val="5"/>
              </a:spcBef>
            </a:pPr>
            <a:r>
              <a:rPr spc="-5" dirty="0">
                <a:latin typeface="Times New Roman"/>
                <a:cs typeface="Times New Roman"/>
              </a:rPr>
              <a:t>Попадая на производство, специалист, будучи прямо или косвенно связан по работе </a:t>
            </a:r>
            <a:r>
              <a:rPr dirty="0">
                <a:latin typeface="Times New Roman"/>
                <a:cs typeface="Times New Roman"/>
              </a:rPr>
              <a:t>с </a:t>
            </a:r>
            <a:r>
              <a:rPr spc="-5" dirty="0">
                <a:latin typeface="Times New Roman"/>
                <a:cs typeface="Times New Roman"/>
              </a:rPr>
              <a:t>измерениями,  сталкивается </a:t>
            </a:r>
            <a:r>
              <a:rPr dirty="0">
                <a:latin typeface="Times New Roman"/>
                <a:cs typeface="Times New Roman"/>
              </a:rPr>
              <a:t>с </a:t>
            </a:r>
            <a:r>
              <a:rPr spc="-5" dirty="0">
                <a:latin typeface="Times New Roman"/>
                <a:cs typeface="Times New Roman"/>
              </a:rPr>
              <a:t>обилием измерительных задач, нормативных документов общетехнического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 smtClean="0">
                <a:latin typeface="Times New Roman"/>
                <a:cs typeface="Times New Roman"/>
              </a:rPr>
              <a:t>метрологического </a:t>
            </a:r>
            <a:r>
              <a:rPr spc="-5" dirty="0">
                <a:latin typeface="Times New Roman"/>
                <a:cs typeface="Times New Roman"/>
              </a:rPr>
              <a:t>содержания, исполнение </a:t>
            </a:r>
            <a:r>
              <a:rPr dirty="0">
                <a:latin typeface="Times New Roman"/>
                <a:cs typeface="Times New Roman"/>
              </a:rPr>
              <a:t>которых </a:t>
            </a:r>
            <a:r>
              <a:rPr spc="-5" dirty="0">
                <a:latin typeface="Times New Roman"/>
                <a:cs typeface="Times New Roman"/>
              </a:rPr>
              <a:t>обязательно (стандарты, методические указания, инструкции). </a:t>
            </a:r>
            <a:r>
              <a:rPr spc="-5" dirty="0" smtClean="0">
                <a:latin typeface="Times New Roman"/>
                <a:cs typeface="Times New Roman"/>
              </a:rPr>
              <a:t>Об</a:t>
            </a:r>
            <a:r>
              <a:rPr dirty="0" smtClean="0">
                <a:latin typeface="Times New Roman"/>
                <a:cs typeface="Times New Roman"/>
              </a:rPr>
              <a:t>легчить </a:t>
            </a:r>
            <a:r>
              <a:rPr spc="-5" dirty="0">
                <a:latin typeface="Times New Roman"/>
                <a:cs typeface="Times New Roman"/>
              </a:rPr>
              <a:t>ему изучение методов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средств измерений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выполнение требований нормативных документов  должна  дисциплина «Измерительная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техника</a:t>
            </a:r>
            <a:r>
              <a:rPr lang="ru-RU" spc="-5" dirty="0" smtClean="0">
                <a:latin typeface="Times New Roman"/>
                <a:cs typeface="Times New Roman"/>
              </a:rPr>
              <a:t> и электрические измерения</a:t>
            </a:r>
            <a:r>
              <a:rPr spc="-5" dirty="0" smtClean="0">
                <a:latin typeface="Times New Roman"/>
                <a:cs typeface="Times New Roman"/>
              </a:rPr>
              <a:t>».</a:t>
            </a:r>
            <a:endParaRPr dirty="0">
              <a:latin typeface="Times New Roman"/>
              <a:cs typeface="Times New Roman"/>
            </a:endParaRPr>
          </a:p>
          <a:p>
            <a:pPr marL="12700" marR="5080" indent="457200" algn="just">
              <a:lnSpc>
                <a:spcPct val="110000"/>
              </a:lnSpc>
              <a:spcBef>
                <a:spcPts val="40"/>
              </a:spcBef>
            </a:pPr>
            <a:r>
              <a:rPr spc="-5" dirty="0">
                <a:latin typeface="Times New Roman"/>
                <a:cs typeface="Times New Roman"/>
              </a:rPr>
              <a:t>Методы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средства измерения ряда специфических для конкретных </a:t>
            </a:r>
            <a:r>
              <a:rPr dirty="0">
                <a:latin typeface="Times New Roman"/>
                <a:cs typeface="Times New Roman"/>
              </a:rPr>
              <a:t>специальностей и </a:t>
            </a:r>
            <a:r>
              <a:rPr spc="-5" dirty="0">
                <a:latin typeface="Times New Roman"/>
                <a:cs typeface="Times New Roman"/>
              </a:rPr>
              <a:t>специализаций  физических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величин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изучаются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в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специальных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дисциплинах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на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последующих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этапах</a:t>
            </a:r>
            <a:r>
              <a:rPr spc="4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обучения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и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требуют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для</a:t>
            </a:r>
            <a:endParaRPr dirty="0">
              <a:latin typeface="Times New Roman"/>
              <a:cs typeface="Times New Roman"/>
            </a:endParaRPr>
          </a:p>
          <a:p>
            <a:pPr marL="12700" marR="6350" algn="just">
              <a:lnSpc>
                <a:spcPct val="110000"/>
              </a:lnSpc>
              <a:spcBef>
                <a:spcPts val="5"/>
              </a:spcBef>
            </a:pPr>
            <a:r>
              <a:rPr spc="-5" dirty="0">
                <a:latin typeface="Times New Roman"/>
                <a:cs typeface="Times New Roman"/>
              </a:rPr>
              <a:t>осознанного восприятия не только углубленной подготовки по специальности, но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соответствующей метро-  логической</a:t>
            </a:r>
            <a:r>
              <a:rPr spc="-1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подготовки.</a:t>
            </a:r>
            <a:endParaRPr dirty="0">
              <a:latin typeface="Times New Roman"/>
              <a:cs typeface="Times New Roman"/>
            </a:endParaRPr>
          </a:p>
          <a:p>
            <a:pPr indent="469900" algn="just">
              <a:lnSpc>
                <a:spcPct val="110000"/>
              </a:lnSpc>
            </a:pPr>
            <a:r>
              <a:rPr dirty="0">
                <a:latin typeface="Times New Roman"/>
                <a:cs typeface="Times New Roman"/>
              </a:rPr>
              <a:t>Авторы</a:t>
            </a:r>
            <a:r>
              <a:rPr spc="6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надеются,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что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материал</a:t>
            </a:r>
            <a:r>
              <a:rPr spc="6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учебного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пособия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станет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фундаментом,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на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основе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которого</a:t>
            </a:r>
            <a:r>
              <a:rPr spc="6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студент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бу</a:t>
            </a:r>
            <a:r>
              <a:rPr dirty="0" smtClean="0">
                <a:latin typeface="Times New Roman"/>
                <a:cs typeface="Times New Roman"/>
              </a:rPr>
              <a:t>дет </a:t>
            </a:r>
            <a:r>
              <a:rPr spc="-5" dirty="0">
                <a:latin typeface="Times New Roman"/>
                <a:cs typeface="Times New Roman"/>
              </a:rPr>
              <a:t>непрерывно совершенствовать знания </a:t>
            </a:r>
            <a:r>
              <a:rPr dirty="0">
                <a:latin typeface="Times New Roman"/>
                <a:cs typeface="Times New Roman"/>
              </a:rPr>
              <a:t>в </a:t>
            </a:r>
            <a:r>
              <a:rPr spc="-5" dirty="0">
                <a:latin typeface="Times New Roman"/>
                <a:cs typeface="Times New Roman"/>
              </a:rPr>
              <a:t>области метрологии</a:t>
            </a:r>
            <a:r>
              <a:rPr lang="ru-RU" spc="-5" dirty="0">
                <a:latin typeface="Times New Roman"/>
                <a:cs typeface="Times New Roman"/>
              </a:rPr>
              <a:t> в</a:t>
            </a:r>
            <a:r>
              <a:rPr spc="-5" dirty="0">
                <a:latin typeface="Times New Roman"/>
                <a:cs typeface="Times New Roman"/>
              </a:rPr>
              <a:t> радиоэлектронике.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30327" y="276225"/>
            <a:ext cx="2835574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ЗАКЛЮЧЕНИЕ</a:t>
            </a:r>
            <a:endParaRPr lang="ru-RU" sz="2400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2300" y="1190625"/>
            <a:ext cx="9617710" cy="5483552"/>
          </a:xfrm>
          <a:prstGeom prst="rect">
            <a:avLst/>
          </a:prstGeom>
          <a:solidFill>
            <a:srgbClr val="05FF76"/>
          </a:solidFill>
          <a:ln>
            <a:solidFill>
              <a:srgbClr val="FF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100"/>
              </a:spcBef>
            </a:pPr>
            <a:endParaRPr dirty="0" smtClean="0">
              <a:latin typeface="Times New Roman"/>
              <a:cs typeface="Times New Roman"/>
            </a:endParaRPr>
          </a:p>
          <a:p>
            <a:pPr marL="12700" marR="5080" indent="450215" algn="just">
              <a:tabLst>
                <a:tab pos="666750" algn="l"/>
              </a:tabLst>
            </a:pPr>
            <a:r>
              <a:rPr lang="ru-RU" b="1" spc="-5" dirty="0" smtClean="0">
                <a:latin typeface="Times New Roman"/>
                <a:cs typeface="Times New Roman"/>
              </a:rPr>
              <a:t>1. </a:t>
            </a:r>
            <a:r>
              <a:rPr b="1" spc="-5" dirty="0" smtClean="0">
                <a:latin typeface="Times New Roman"/>
                <a:cs typeface="Times New Roman"/>
              </a:rPr>
              <a:t>Пудовкин</a:t>
            </a:r>
            <a:r>
              <a:rPr lang="ru-RU" b="1" spc="-5" dirty="0" smtClean="0">
                <a:latin typeface="Times New Roman"/>
                <a:cs typeface="Times New Roman"/>
              </a:rPr>
              <a:t>,</a:t>
            </a:r>
            <a:r>
              <a:rPr b="1" spc="-5" dirty="0" smtClean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А.</a:t>
            </a:r>
            <a:r>
              <a:rPr lang="ru-RU" b="1" dirty="0" smtClean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П. </a:t>
            </a:r>
            <a:r>
              <a:rPr spc="-5" dirty="0" smtClean="0">
                <a:latin typeface="Times New Roman"/>
                <a:cs typeface="Times New Roman"/>
              </a:rPr>
              <a:t>Метрология, стандартизация </a:t>
            </a:r>
            <a:r>
              <a:rPr dirty="0" smtClean="0">
                <a:latin typeface="Times New Roman"/>
                <a:cs typeface="Times New Roman"/>
              </a:rPr>
              <a:t>и </a:t>
            </a:r>
            <a:r>
              <a:rPr spc="-5" dirty="0" smtClean="0">
                <a:latin typeface="Times New Roman"/>
                <a:cs typeface="Times New Roman"/>
              </a:rPr>
              <a:t>технические измерения </a:t>
            </a:r>
            <a:r>
              <a:rPr dirty="0" smtClean="0">
                <a:latin typeface="Times New Roman"/>
                <a:cs typeface="Times New Roman"/>
              </a:rPr>
              <a:t>в </a:t>
            </a:r>
            <a:r>
              <a:rPr spc="-5" dirty="0" smtClean="0">
                <a:latin typeface="Times New Roman"/>
                <a:cs typeface="Times New Roman"/>
              </a:rPr>
              <a:t>радиоэлектронике [Электронный ресурс]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: учебное пособие для студ. вузов напр. 210400, 211000 </a:t>
            </a:r>
            <a:r>
              <a:rPr dirty="0" smtClean="0">
                <a:latin typeface="Times New Roman"/>
                <a:cs typeface="Times New Roman"/>
              </a:rPr>
              <a:t>очн. и </a:t>
            </a:r>
            <a:r>
              <a:rPr spc="-5" dirty="0" smtClean="0">
                <a:latin typeface="Times New Roman"/>
                <a:cs typeface="Times New Roman"/>
              </a:rPr>
              <a:t>заочн. обучения </a:t>
            </a:r>
            <a:r>
              <a:rPr dirty="0" smtClean="0">
                <a:latin typeface="Times New Roman"/>
                <a:cs typeface="Times New Roman"/>
              </a:rPr>
              <a:t>/ А. П. </a:t>
            </a:r>
            <a:r>
              <a:rPr spc="-5" dirty="0" smtClean="0">
                <a:latin typeface="Times New Roman"/>
                <a:cs typeface="Times New Roman"/>
              </a:rPr>
              <a:t>Пудовкин,  Ю. </a:t>
            </a:r>
            <a:r>
              <a:rPr dirty="0" smtClean="0">
                <a:latin typeface="Times New Roman"/>
                <a:cs typeface="Times New Roman"/>
              </a:rPr>
              <a:t>Н. </a:t>
            </a:r>
            <a:r>
              <a:rPr spc="-5" dirty="0" smtClean="0">
                <a:latin typeface="Times New Roman"/>
                <a:cs typeface="Times New Roman"/>
              </a:rPr>
              <a:t>Панасюк, Т. И. Чернышова.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Электрон. дан. (988,0 Мб).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Тамбов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: ФГБОУ ВПО "ТГТУ", 2014. </a:t>
            </a:r>
            <a:r>
              <a:rPr lang="ru-RU" dirty="0" smtClean="0">
                <a:latin typeface="Times New Roman"/>
                <a:cs typeface="Times New Roman"/>
              </a:rPr>
              <a:t>– </a:t>
            </a:r>
            <a:r>
              <a:rPr dirty="0" smtClean="0">
                <a:latin typeface="Times New Roman"/>
                <a:cs typeface="Times New Roman"/>
              </a:rPr>
              <a:t>1 </a:t>
            </a:r>
            <a:r>
              <a:rPr spc="-5" dirty="0" smtClean="0">
                <a:latin typeface="Times New Roman"/>
                <a:cs typeface="Times New Roman"/>
              </a:rPr>
              <a:t>элек</a:t>
            </a:r>
            <a:r>
              <a:rPr dirty="0" smtClean="0">
                <a:latin typeface="Times New Roman"/>
                <a:cs typeface="Times New Roman"/>
              </a:rPr>
              <a:t>трон. </a:t>
            </a:r>
            <a:r>
              <a:rPr spc="-5" dirty="0" smtClean="0">
                <a:latin typeface="Times New Roman"/>
                <a:cs typeface="Times New Roman"/>
              </a:rPr>
              <a:t>опт. диск (CD-ROM).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Загл. </a:t>
            </a:r>
            <a:r>
              <a:rPr dirty="0" smtClean="0">
                <a:latin typeface="Times New Roman"/>
                <a:cs typeface="Times New Roman"/>
              </a:rPr>
              <a:t>с </a:t>
            </a:r>
            <a:r>
              <a:rPr spc="-5" dirty="0" smtClean="0">
                <a:latin typeface="Times New Roman"/>
                <a:cs typeface="Times New Roman"/>
              </a:rPr>
              <a:t>этикетки диска.</a:t>
            </a:r>
            <a:endParaRPr lang="ru-RU" spc="-5" dirty="0" smtClean="0">
              <a:latin typeface="Times New Roman"/>
              <a:cs typeface="Times New Roman"/>
            </a:endParaRPr>
          </a:p>
          <a:p>
            <a:pPr marL="121920" algn="just"/>
            <a:r>
              <a:rPr lang="ru-RU" b="1" dirty="0" smtClean="0">
                <a:latin typeface="Times New Roman"/>
                <a:cs typeface="Times New Roman"/>
              </a:rPr>
              <a:t>      2. </a:t>
            </a:r>
            <a:r>
              <a:rPr lang="ru-RU" b="1" spc="-20" dirty="0" smtClean="0">
                <a:latin typeface="Times New Roman"/>
                <a:cs typeface="Times New Roman"/>
              </a:rPr>
              <a:t>Панасюк,</a:t>
            </a:r>
            <a:r>
              <a:rPr lang="ru-RU" b="1" spc="325" dirty="0" smtClean="0">
                <a:latin typeface="Times New Roman"/>
                <a:cs typeface="Times New Roman"/>
              </a:rPr>
              <a:t> </a:t>
            </a:r>
            <a:r>
              <a:rPr lang="ru-RU" b="1" spc="-15" dirty="0" smtClean="0">
                <a:latin typeface="Times New Roman"/>
                <a:cs typeface="Times New Roman"/>
              </a:rPr>
              <a:t>Ю. Н.  </a:t>
            </a:r>
            <a:r>
              <a:rPr lang="ru-RU" spc="-20" dirty="0" smtClean="0">
                <a:latin typeface="Times New Roman" pitchFamily="18" charset="0"/>
                <a:cs typeface="Times New Roman" pitchFamily="18" charset="0"/>
              </a:rPr>
              <a:t>Измерительная </a:t>
            </a:r>
            <a:r>
              <a:rPr lang="ru-RU" spc="-15" dirty="0" smtClean="0">
                <a:latin typeface="Times New Roman" pitchFamily="18" charset="0"/>
                <a:cs typeface="Times New Roman" pitchFamily="18" charset="0"/>
              </a:rPr>
              <a:t>техника </a:t>
            </a:r>
            <a:r>
              <a:rPr lang="ru-RU" spc="-25" dirty="0" smtClean="0">
                <a:latin typeface="Times New Roman" pitchFamily="18" charset="0"/>
                <a:cs typeface="Times New Roman" pitchFamily="18" charset="0"/>
              </a:rPr>
              <a:t>[Электронный </a:t>
            </a:r>
            <a:r>
              <a:rPr lang="ru-RU" spc="-20" dirty="0" smtClean="0">
                <a:latin typeface="Times New Roman" pitchFamily="18" charset="0"/>
                <a:cs typeface="Times New Roman" pitchFamily="18" charset="0"/>
              </a:rPr>
              <a:t>ресурс, мультимедиа] : учебное </a:t>
            </a:r>
            <a:r>
              <a:rPr lang="ru-RU" spc="-15" dirty="0" smtClean="0">
                <a:latin typeface="Times New Roman" pitchFamily="18" charset="0"/>
                <a:cs typeface="Times New Roman" pitchFamily="18" charset="0"/>
              </a:rPr>
              <a:t>пособие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ru-RU" spc="-15" dirty="0" smtClean="0">
                <a:latin typeface="Times New Roman" pitchFamily="18" charset="0"/>
                <a:cs typeface="Times New Roman" pitchFamily="18" charset="0"/>
              </a:rPr>
              <a:t>Ю. Н. </a:t>
            </a:r>
            <a:r>
              <a:rPr lang="ru-RU" spc="-20" dirty="0" smtClean="0">
                <a:latin typeface="Times New Roman" pitchFamily="18" charset="0"/>
                <a:cs typeface="Times New Roman" pitchFamily="18" charset="0"/>
              </a:rPr>
              <a:t>Панасюк, </a:t>
            </a:r>
            <a:r>
              <a:rPr lang="ru-RU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pc="-10" dirty="0" smtClean="0">
                <a:latin typeface="Times New Roman" pitchFamily="18" charset="0"/>
                <a:cs typeface="Times New Roman" pitchFamily="18" charset="0"/>
              </a:rPr>
              <a:t>А. П.</a:t>
            </a:r>
            <a:r>
              <a:rPr lang="ru-RU" spc="-1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pc="-20" dirty="0" smtClean="0">
                <a:latin typeface="Times New Roman" pitchFamily="18" charset="0"/>
                <a:cs typeface="Times New Roman" pitchFamily="18" charset="0"/>
              </a:rPr>
              <a:t>Пудовкин. </a:t>
            </a:r>
            <a:r>
              <a:rPr lang="ru-RU" dirty="0" smtClean="0">
                <a:latin typeface="Times New Roman"/>
                <a:cs typeface="Times New Roman"/>
              </a:rPr>
              <a:t>– </a:t>
            </a:r>
            <a:r>
              <a:rPr lang="ru-RU" spc="-5" dirty="0" smtClean="0">
                <a:latin typeface="Times New Roman"/>
                <a:cs typeface="Times New Roman"/>
              </a:rPr>
              <a:t>Электрон. дан. (597,8 Мб).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Тамбов : Изд-во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ФГБОУ ВО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«ТГТУ», 2018.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latin typeface="Times New Roman" pitchFamily="18" charset="0"/>
                <a:ea typeface="TimesNewRoman"/>
                <a:cs typeface="Times New Roman" pitchFamily="18" charset="0"/>
              </a:rPr>
              <a:t>1 электрон. опт. диск (CD-ROM). –  </a:t>
            </a:r>
            <a:r>
              <a:rPr lang="ru-RU" spc="-5" dirty="0" smtClean="0">
                <a:latin typeface="Times New Roman"/>
                <a:cs typeface="Times New Roman"/>
              </a:rPr>
              <a:t>Загл. </a:t>
            </a:r>
            <a:r>
              <a:rPr lang="ru-RU" dirty="0" smtClean="0">
                <a:latin typeface="Times New Roman"/>
                <a:cs typeface="Times New Roman"/>
              </a:rPr>
              <a:t>с </a:t>
            </a:r>
            <a:r>
              <a:rPr lang="ru-RU" spc="-5" dirty="0" smtClean="0">
                <a:latin typeface="Times New Roman"/>
                <a:cs typeface="Times New Roman"/>
              </a:rPr>
              <a:t>этикетки диска.</a:t>
            </a:r>
            <a:endParaRPr dirty="0" smtClean="0">
              <a:latin typeface="Times New Roman"/>
              <a:cs typeface="Times New Roman"/>
            </a:endParaRPr>
          </a:p>
          <a:p>
            <a:pPr marL="12700" marR="103505" indent="450850" algn="just">
              <a:spcBef>
                <a:spcPts val="5"/>
              </a:spcBef>
              <a:tabLst>
                <a:tab pos="666750" algn="l"/>
              </a:tabLst>
            </a:pPr>
            <a:r>
              <a:rPr lang="ru-RU" b="1" dirty="0" smtClean="0">
                <a:latin typeface="Times New Roman"/>
                <a:cs typeface="Times New Roman"/>
              </a:rPr>
              <a:t>3. </a:t>
            </a:r>
            <a:r>
              <a:rPr b="1" dirty="0" smtClean="0">
                <a:latin typeface="Times New Roman"/>
                <a:cs typeface="Times New Roman"/>
              </a:rPr>
              <a:t>Kим</a:t>
            </a:r>
            <a:r>
              <a:rPr lang="ru-RU" b="1" dirty="0" smtClean="0">
                <a:latin typeface="Times New Roman"/>
                <a:cs typeface="Times New Roman"/>
              </a:rPr>
              <a:t>,</a:t>
            </a:r>
            <a:r>
              <a:rPr b="1" dirty="0" smtClean="0">
                <a:latin typeface="Times New Roman"/>
                <a:cs typeface="Times New Roman"/>
              </a:rPr>
              <a:t> </a:t>
            </a:r>
            <a:r>
              <a:rPr b="1" spc="-5" dirty="0" smtClean="0">
                <a:latin typeface="Times New Roman"/>
                <a:cs typeface="Times New Roman"/>
              </a:rPr>
              <a:t>K.</a:t>
            </a:r>
            <a:r>
              <a:rPr lang="ru-RU" b="1" spc="-5" dirty="0" smtClean="0">
                <a:latin typeface="Times New Roman"/>
                <a:cs typeface="Times New Roman"/>
              </a:rPr>
              <a:t> </a:t>
            </a:r>
            <a:r>
              <a:rPr b="1" spc="-5" dirty="0" smtClean="0">
                <a:latin typeface="Times New Roman"/>
                <a:cs typeface="Times New Roman"/>
              </a:rPr>
              <a:t>K. </a:t>
            </a:r>
            <a:r>
              <a:rPr spc="-5" dirty="0" smtClean="0">
                <a:latin typeface="Times New Roman"/>
                <a:cs typeface="Times New Roman"/>
              </a:rPr>
              <a:t>Электрические измерения неэлектрических величин [Электронный ресурс]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: учебное посо</a:t>
            </a:r>
            <a:r>
              <a:rPr dirty="0" smtClean="0">
                <a:latin typeface="Times New Roman"/>
                <a:cs typeface="Times New Roman"/>
              </a:rPr>
              <a:t>бие</a:t>
            </a:r>
            <a:r>
              <a:rPr lang="ru-RU" dirty="0" smtClean="0">
                <a:latin typeface="Times New Roman"/>
                <a:cs typeface="Times New Roman"/>
              </a:rPr>
              <a:t> </a:t>
            </a:r>
            <a:r>
              <a:rPr dirty="0" smtClean="0">
                <a:latin typeface="Times New Roman"/>
                <a:cs typeface="Times New Roman"/>
              </a:rPr>
              <a:t>/ </a:t>
            </a:r>
            <a:r>
              <a:rPr lang="en-US" spc="-5" dirty="0" smtClean="0">
                <a:latin typeface="Times New Roman"/>
                <a:cs typeface="Times New Roman"/>
              </a:rPr>
              <a:t>K.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lang="en-US" spc="-5" dirty="0" smtClean="0">
                <a:latin typeface="Times New Roman"/>
                <a:cs typeface="Times New Roman"/>
              </a:rPr>
              <a:t>K.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Kим, </a:t>
            </a:r>
            <a:r>
              <a:rPr lang="ru-RU" spc="-5" dirty="0" smtClean="0">
                <a:latin typeface="Times New Roman"/>
                <a:cs typeface="Times New Roman"/>
              </a:rPr>
              <a:t>Г. Н. </a:t>
            </a:r>
            <a:r>
              <a:rPr spc="-5" dirty="0" smtClean="0">
                <a:latin typeface="Times New Roman"/>
                <a:cs typeface="Times New Roman"/>
              </a:rPr>
              <a:t>Анисимов</a:t>
            </a:r>
            <a:r>
              <a:rPr lang="ru-RU" spc="-5" dirty="0" smtClean="0">
                <a:latin typeface="Times New Roman"/>
                <a:cs typeface="Times New Roman"/>
              </a:rPr>
              <a:t>.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spc="-5" dirty="0" smtClean="0">
                <a:latin typeface="Times New Roman"/>
                <a:cs typeface="Times New Roman"/>
              </a:rPr>
              <a:t> Электрон. текстовые данные.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spc="-5" dirty="0" smtClean="0">
                <a:latin typeface="Times New Roman"/>
                <a:cs typeface="Times New Roman"/>
              </a:rPr>
              <a:t> М.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: Учебно-методический центр по образо</a:t>
            </a:r>
            <a:r>
              <a:rPr lang="ru-RU" spc="-5" dirty="0" smtClean="0">
                <a:latin typeface="Times New Roman"/>
                <a:cs typeface="Times New Roman"/>
              </a:rPr>
              <a:t>в</a:t>
            </a:r>
            <a:r>
              <a:rPr dirty="0" smtClean="0">
                <a:latin typeface="Times New Roman"/>
                <a:cs typeface="Times New Roman"/>
              </a:rPr>
              <a:t>анию </a:t>
            </a:r>
            <a:r>
              <a:rPr spc="-5" dirty="0" smtClean="0">
                <a:latin typeface="Times New Roman"/>
                <a:cs typeface="Times New Roman"/>
              </a:rPr>
              <a:t>на железнодорожном транспорте, 2014.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spc="-5" dirty="0" smtClean="0">
                <a:latin typeface="Times New Roman"/>
                <a:cs typeface="Times New Roman"/>
              </a:rPr>
              <a:t> 136 c.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spc="-5" dirty="0" smtClean="0">
                <a:latin typeface="Times New Roman"/>
                <a:cs typeface="Times New Roman"/>
              </a:rPr>
              <a:t> Режим доступа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: </a:t>
            </a:r>
            <a:r>
              <a:rPr u="sng" spc="-5" dirty="0" smtClean="0">
                <a:latin typeface="Times New Roman"/>
                <a:cs typeface="Times New Roman"/>
              </a:rPr>
              <a:t>http://www.iprbookshop.ru/45337</a:t>
            </a:r>
            <a:r>
              <a:rPr spc="-5" dirty="0" smtClean="0">
                <a:latin typeface="Times New Roman"/>
                <a:cs typeface="Times New Roman"/>
              </a:rPr>
              <a:t>.</a:t>
            </a:r>
            <a:r>
              <a:rPr lang="ru-RU" spc="-5" dirty="0" smtClean="0">
                <a:latin typeface="Times New Roman"/>
                <a:cs typeface="Times New Roman"/>
              </a:rPr>
              <a:t>  </a:t>
            </a:r>
            <a:r>
              <a:rPr lang="ru-RU" dirty="0" smtClean="0">
                <a:latin typeface="Times New Roman"/>
                <a:cs typeface="Times New Roman"/>
              </a:rPr>
              <a:t> –</a:t>
            </a:r>
            <a:r>
              <a:rPr spc="-5" dirty="0" smtClean="0">
                <a:latin typeface="Times New Roman"/>
                <a:cs typeface="Times New Roman"/>
              </a:rPr>
              <a:t>ЭБС «IPRbooks»</a:t>
            </a:r>
            <a:endParaRPr dirty="0" smtClean="0">
              <a:latin typeface="Times New Roman"/>
              <a:cs typeface="Times New Roman"/>
            </a:endParaRPr>
          </a:p>
          <a:p>
            <a:pPr marL="12700" marR="42545" indent="450215" algn="just">
              <a:spcBef>
                <a:spcPts val="45"/>
              </a:spcBef>
              <a:tabLst>
                <a:tab pos="666750" algn="l"/>
              </a:tabLst>
            </a:pPr>
            <a:r>
              <a:rPr lang="ru-RU" b="1" spc="-5" dirty="0" smtClean="0">
                <a:latin typeface="Times New Roman"/>
                <a:cs typeface="Times New Roman"/>
              </a:rPr>
              <a:t>4. </a:t>
            </a:r>
            <a:r>
              <a:rPr b="1" spc="-5" dirty="0" smtClean="0">
                <a:latin typeface="Times New Roman"/>
                <a:cs typeface="Times New Roman"/>
              </a:rPr>
              <a:t>Пудовкин</a:t>
            </a:r>
            <a:r>
              <a:rPr lang="ru-RU" b="1" spc="-5" dirty="0" smtClean="0">
                <a:latin typeface="Times New Roman"/>
                <a:cs typeface="Times New Roman"/>
              </a:rPr>
              <a:t>,</a:t>
            </a:r>
            <a:r>
              <a:rPr b="1" spc="-5" dirty="0" smtClean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А.</a:t>
            </a:r>
            <a:r>
              <a:rPr lang="ru-RU" b="1" dirty="0" smtClean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П. </a:t>
            </a:r>
            <a:r>
              <a:rPr spc="-5" dirty="0" smtClean="0">
                <a:latin typeface="Times New Roman"/>
                <a:cs typeface="Times New Roman"/>
              </a:rPr>
              <a:t>Метрология </a:t>
            </a:r>
            <a:r>
              <a:rPr dirty="0" smtClean="0">
                <a:latin typeface="Times New Roman"/>
                <a:cs typeface="Times New Roman"/>
              </a:rPr>
              <a:t>и </a:t>
            </a:r>
            <a:r>
              <a:rPr spc="-5" dirty="0" smtClean="0">
                <a:latin typeface="Times New Roman"/>
                <a:cs typeface="Times New Roman"/>
              </a:rPr>
              <a:t>радиоизмерения [Электронный ресурс]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: учебное пособие </a:t>
            </a:r>
            <a:r>
              <a:rPr dirty="0" smtClean="0">
                <a:latin typeface="Times New Roman"/>
                <a:cs typeface="Times New Roman"/>
              </a:rPr>
              <a:t>/ А. П. </a:t>
            </a:r>
            <a:r>
              <a:rPr spc="-5" dirty="0" smtClean="0">
                <a:latin typeface="Times New Roman"/>
                <a:cs typeface="Times New Roman"/>
              </a:rPr>
              <a:t>Пудов</a:t>
            </a:r>
            <a:r>
              <a:rPr dirty="0" smtClean="0">
                <a:latin typeface="Times New Roman"/>
                <a:cs typeface="Times New Roman"/>
              </a:rPr>
              <a:t>кин, </a:t>
            </a:r>
            <a:r>
              <a:rPr spc="-5" dirty="0" smtClean="0">
                <a:latin typeface="Times New Roman"/>
                <a:cs typeface="Times New Roman"/>
              </a:rPr>
              <a:t>Ю. </a:t>
            </a:r>
            <a:r>
              <a:rPr dirty="0" smtClean="0">
                <a:latin typeface="Times New Roman"/>
                <a:cs typeface="Times New Roman"/>
              </a:rPr>
              <a:t>Н. </a:t>
            </a:r>
            <a:r>
              <a:rPr spc="-5" dirty="0" smtClean="0">
                <a:latin typeface="Times New Roman"/>
                <a:cs typeface="Times New Roman"/>
              </a:rPr>
              <a:t>Панасюк.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Электрон. дан. (66,5 Мб).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dirty="0" smtClean="0">
                <a:latin typeface="Times New Roman"/>
                <a:cs typeface="Times New Roman"/>
              </a:rPr>
              <a:t> Тамбов</a:t>
            </a:r>
            <a:r>
              <a:rPr lang="ru-RU" dirty="0" smtClean="0">
                <a:latin typeface="Times New Roman"/>
                <a:cs typeface="Times New Roman"/>
              </a:rPr>
              <a:t> </a:t>
            </a:r>
            <a:r>
              <a:rPr dirty="0" smtClean="0">
                <a:latin typeface="Times New Roman"/>
                <a:cs typeface="Times New Roman"/>
              </a:rPr>
              <a:t>: </a:t>
            </a:r>
            <a:r>
              <a:rPr spc="-5" dirty="0" smtClean="0">
                <a:latin typeface="Times New Roman"/>
                <a:cs typeface="Times New Roman"/>
              </a:rPr>
              <a:t>ФГБОУ ВПО "ТГТУ", 2011.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dirty="0" smtClean="0">
                <a:latin typeface="Times New Roman"/>
                <a:cs typeface="Times New Roman"/>
              </a:rPr>
              <a:t> 1 </a:t>
            </a:r>
            <a:r>
              <a:rPr spc="-5" dirty="0" smtClean="0">
                <a:latin typeface="Times New Roman"/>
                <a:cs typeface="Times New Roman"/>
              </a:rPr>
              <a:t>электрон. </a:t>
            </a:r>
            <a:r>
              <a:rPr dirty="0" smtClean="0">
                <a:latin typeface="Times New Roman"/>
                <a:cs typeface="Times New Roman"/>
              </a:rPr>
              <a:t>опт. </a:t>
            </a:r>
            <a:r>
              <a:rPr spc="-5" dirty="0" smtClean="0">
                <a:latin typeface="Times New Roman"/>
                <a:cs typeface="Times New Roman"/>
              </a:rPr>
              <a:t>диск  (CD-ROM).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Загл. </a:t>
            </a:r>
            <a:r>
              <a:rPr dirty="0" smtClean="0">
                <a:latin typeface="Times New Roman"/>
                <a:cs typeface="Times New Roman"/>
              </a:rPr>
              <a:t>с </a:t>
            </a:r>
            <a:r>
              <a:rPr spc="-5" dirty="0" smtClean="0">
                <a:latin typeface="Times New Roman"/>
                <a:cs typeface="Times New Roman"/>
              </a:rPr>
              <a:t>этикетки</a:t>
            </a:r>
            <a:r>
              <a:rPr spc="-1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диска.</a:t>
            </a:r>
            <a:endParaRPr dirty="0" smtClean="0">
              <a:latin typeface="Times New Roman"/>
              <a:cs typeface="Times New Roman"/>
            </a:endParaRPr>
          </a:p>
          <a:p>
            <a:pPr indent="463550" algn="just">
              <a:lnSpc>
                <a:spcPts val="1750"/>
              </a:lnSpc>
            </a:pPr>
            <a:r>
              <a:rPr lang="ru-RU" b="1" spc="-5" dirty="0" smtClean="0">
                <a:latin typeface="Times New Roman"/>
                <a:cs typeface="Times New Roman"/>
              </a:rPr>
              <a:t>5. </a:t>
            </a:r>
            <a:r>
              <a:rPr b="1" spc="-5" dirty="0" smtClean="0">
                <a:latin typeface="Times New Roman"/>
                <a:cs typeface="Times New Roman"/>
              </a:rPr>
              <a:t>Раннев Г.Г. </a:t>
            </a:r>
            <a:r>
              <a:rPr spc="-5" dirty="0" smtClean="0">
                <a:latin typeface="Times New Roman"/>
                <a:cs typeface="Times New Roman"/>
              </a:rPr>
              <a:t>Измерительные информационные системы: учебник для вузов </a:t>
            </a:r>
            <a:r>
              <a:rPr dirty="0" smtClean="0">
                <a:latin typeface="Times New Roman"/>
                <a:cs typeface="Times New Roman"/>
              </a:rPr>
              <a:t>/ </a:t>
            </a:r>
            <a:r>
              <a:rPr spc="-5" dirty="0" smtClean="0">
                <a:latin typeface="Times New Roman"/>
                <a:cs typeface="Times New Roman"/>
              </a:rPr>
              <a:t>Г. Г. Раннев.</a:t>
            </a:r>
            <a:r>
              <a:rPr lang="ru-RU" spc="-5" dirty="0" smtClean="0">
                <a:latin typeface="Times New Roman"/>
                <a:cs typeface="Times New Roman"/>
              </a:rPr>
              <a:t>   </a:t>
            </a:r>
            <a:r>
              <a:rPr spc="-5" dirty="0" smtClean="0">
                <a:latin typeface="Times New Roman"/>
                <a:cs typeface="Times New Roman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spc="-5" dirty="0" smtClean="0">
                <a:latin typeface="Times New Roman"/>
                <a:cs typeface="Times New Roman"/>
              </a:rPr>
              <a:t>М.:</a:t>
            </a:r>
            <a:r>
              <a:rPr spc="60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Академия, 2010. </a:t>
            </a:r>
            <a:r>
              <a:rPr lang="ru-RU" dirty="0" smtClean="0">
                <a:latin typeface="Times New Roman"/>
                <a:cs typeface="Times New Roman"/>
              </a:rPr>
              <a:t>–</a:t>
            </a:r>
            <a:r>
              <a:rPr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336</a:t>
            </a:r>
            <a:r>
              <a:rPr spc="-20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с.</a:t>
            </a:r>
            <a:endParaRPr dirty="0" smtClean="0">
              <a:latin typeface="Times New Roman"/>
              <a:cs typeface="Times New Roman"/>
            </a:endParaRPr>
          </a:p>
          <a:p>
            <a:pPr marL="12700" marR="115570" indent="450215" algn="just">
              <a:lnSpc>
                <a:spcPts val="1839"/>
              </a:lnSpc>
              <a:spcBef>
                <a:spcPts val="90"/>
              </a:spcBef>
              <a:tabLst>
                <a:tab pos="667385" algn="l"/>
              </a:tabLst>
            </a:pPr>
            <a:r>
              <a:rPr lang="ru-RU" b="1" spc="-5" dirty="0" smtClean="0">
                <a:latin typeface="Times New Roman"/>
                <a:cs typeface="Times New Roman"/>
              </a:rPr>
              <a:t>6. </a:t>
            </a:r>
            <a:r>
              <a:rPr b="1" spc="-5" dirty="0" smtClean="0">
                <a:latin typeface="Times New Roman"/>
                <a:cs typeface="Times New Roman"/>
              </a:rPr>
              <a:t>Раннев Г.</a:t>
            </a:r>
            <a:r>
              <a:rPr lang="ru-RU" b="1" spc="-5" dirty="0" smtClean="0">
                <a:latin typeface="Times New Roman"/>
                <a:cs typeface="Times New Roman"/>
              </a:rPr>
              <a:t> </a:t>
            </a:r>
            <a:r>
              <a:rPr b="1" spc="-5" dirty="0" smtClean="0">
                <a:latin typeface="Times New Roman"/>
                <a:cs typeface="Times New Roman"/>
              </a:rPr>
              <a:t>Г. </a:t>
            </a:r>
            <a:r>
              <a:rPr spc="-5" dirty="0" smtClean="0">
                <a:latin typeface="Times New Roman"/>
                <a:cs typeface="Times New Roman"/>
              </a:rPr>
              <a:t>Интеллектуальные </a:t>
            </a:r>
            <a:r>
              <a:rPr dirty="0" smtClean="0">
                <a:latin typeface="Times New Roman"/>
                <a:cs typeface="Times New Roman"/>
              </a:rPr>
              <a:t>средства </a:t>
            </a:r>
            <a:r>
              <a:rPr spc="-5" dirty="0" smtClean="0">
                <a:latin typeface="Times New Roman"/>
                <a:cs typeface="Times New Roman"/>
              </a:rPr>
              <a:t>измерений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: учебник для вузов </a:t>
            </a:r>
            <a:r>
              <a:rPr dirty="0" smtClean="0">
                <a:latin typeface="Times New Roman"/>
                <a:cs typeface="Times New Roman"/>
              </a:rPr>
              <a:t>/ </a:t>
            </a:r>
            <a:r>
              <a:rPr spc="-5" dirty="0" smtClean="0">
                <a:latin typeface="Times New Roman"/>
                <a:cs typeface="Times New Roman"/>
              </a:rPr>
              <a:t>Г. Г. Раннев. </a:t>
            </a:r>
            <a:r>
              <a:rPr lang="ru-RU" spc="-5" dirty="0" smtClean="0">
                <a:latin typeface="Times New Roman"/>
                <a:cs typeface="Times New Roman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М.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: Академия,  2011. </a:t>
            </a:r>
            <a:r>
              <a:rPr lang="ru-RU" dirty="0" smtClean="0">
                <a:latin typeface="Times New Roman"/>
                <a:cs typeface="Times New Roman"/>
              </a:rPr>
              <a:t>– </a:t>
            </a:r>
            <a:r>
              <a:rPr spc="-5" dirty="0" smtClean="0">
                <a:latin typeface="Times New Roman"/>
                <a:cs typeface="Times New Roman"/>
              </a:rPr>
              <a:t>272</a:t>
            </a:r>
            <a:r>
              <a:rPr spc="-10" dirty="0" smtClean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с.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3900" y="428625"/>
            <a:ext cx="5346700" cy="461665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marL="3722688" indent="-3722688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7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СПИСОК</a:t>
            </a:r>
            <a:r>
              <a:rPr lang="ru-RU" sz="2400" b="1" spc="19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8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ЛИТЕРАТУРЫ</a:t>
            </a:r>
            <a:endParaRPr lang="ru-RU" sz="2400" dirty="0" smtClean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93640" y="276225"/>
            <a:ext cx="268186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85" dirty="0" smtClean="0">
                <a:latin typeface="Times New Roman"/>
                <a:cs typeface="Times New Roman"/>
              </a:rPr>
              <a:t>СОДЕРЖАНИЕ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7335" y="657226"/>
            <a:ext cx="9162765" cy="6894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spc="-5" dirty="0" smtClean="0">
                <a:latin typeface="Times New Roman"/>
                <a:cs typeface="Times New Roman"/>
                <a:hlinkClick r:id="rId2" action="ppaction://hlinksldjump"/>
              </a:rPr>
              <a:t>ВВЕДЕНИЕ</a:t>
            </a:r>
            <a:r>
              <a:rPr lang="ru-RU" sz="1600" b="1" spc="-5" dirty="0" smtClean="0">
                <a:latin typeface="Times New Roman"/>
                <a:cs typeface="Times New Roman"/>
                <a:hlinkClick r:id="rId2" action="ppaction://hlinksldjump"/>
              </a:rPr>
              <a:t>………………………………………………………………………………………………………..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dirty="0">
                <a:latin typeface="Times New Roman"/>
                <a:cs typeface="Times New Roman"/>
                <a:hlinkClick r:id="rId3" action="ppaction://hlinksldjump"/>
              </a:rPr>
              <a:t>1. </a:t>
            </a:r>
            <a:r>
              <a:rPr sz="1600" b="1" spc="-5" dirty="0" smtClean="0">
                <a:latin typeface="Times New Roman"/>
                <a:cs typeface="Times New Roman"/>
                <a:hlinkClick r:id="rId3" action="ppaction://hlinksldjump"/>
              </a:rPr>
              <a:t>ОСНОВНЫ</a:t>
            </a:r>
            <a:r>
              <a:rPr lang="ru-RU" sz="1600" b="1" spc="-5" dirty="0" smtClean="0">
                <a:latin typeface="Times New Roman"/>
                <a:cs typeface="Times New Roman"/>
                <a:hlinkClick r:id="rId3" action="ppaction://hlinksldjump"/>
              </a:rPr>
              <a:t> </a:t>
            </a:r>
            <a:r>
              <a:rPr sz="1600" b="1" spc="-5" dirty="0" smtClean="0">
                <a:latin typeface="Times New Roman"/>
                <a:cs typeface="Times New Roman"/>
                <a:hlinkClick r:id="rId3" action="ppaction://hlinksldjump"/>
              </a:rPr>
              <a:t>МЕТРОЛОГИИ</a:t>
            </a:r>
            <a:r>
              <a:rPr lang="ru-RU" sz="1600" b="1" spc="-5" dirty="0" smtClean="0">
                <a:latin typeface="Times New Roman"/>
                <a:cs typeface="Times New Roman"/>
                <a:hlinkClick r:id="rId3" action="ppaction://hlinksldjump"/>
              </a:rPr>
              <a:t>…………………………………………………………………………………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indent="254000">
              <a:tabLst>
                <a:tab pos="9153525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 1.1. </a:t>
            </a:r>
            <a:r>
              <a:rPr lang="ru-RU" sz="1600" b="1" spc="-5" dirty="0" smtClean="0">
                <a:latin typeface="Times New Roman"/>
                <a:cs typeface="Times New Roman"/>
                <a:hlinkClick r:id="rId3" action="ppaction://hlinksldjump"/>
              </a:rPr>
              <a:t>Основные понятия </a:t>
            </a:r>
            <a:r>
              <a:rPr lang="ru-RU" sz="1600" b="1" dirty="0" smtClean="0">
                <a:latin typeface="Times New Roman"/>
                <a:cs typeface="Times New Roman"/>
                <a:hlinkClick r:id="rId3" action="ppaction://hlinksldjump"/>
              </a:rPr>
              <a:t>в </a:t>
            </a:r>
            <a:r>
              <a:rPr lang="ru-RU" sz="1600" b="1" spc="-5" dirty="0" smtClean="0">
                <a:latin typeface="Times New Roman"/>
                <a:cs typeface="Times New Roman"/>
                <a:hlinkClick r:id="rId3" action="ppaction://hlinksldjump"/>
              </a:rPr>
              <a:t>метрологии……………………………………………………………………...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6670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1.2. Виды измерений………………………………………………………………………………………….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1.3. </a:t>
            </a:r>
            <a:r>
              <a:rPr lang="ru-RU" sz="1600" b="1" spc="-5" dirty="0" smtClean="0">
                <a:latin typeface="Times New Roman"/>
                <a:cs typeface="Times New Roman"/>
                <a:hlinkClick r:id="rId5" action="ppaction://hlinksldjump"/>
              </a:rPr>
              <a:t>Средства измерительной</a:t>
            </a:r>
            <a:r>
              <a:rPr lang="ru-RU" sz="1600" b="1" spc="5" dirty="0" smtClean="0">
                <a:latin typeface="Times New Roman"/>
                <a:cs typeface="Times New Roman"/>
                <a:hlinkClick r:id="rId5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5" action="ppaction://hlinksldjump"/>
              </a:rPr>
              <a:t>техники……………………………………………………………………...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6670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1.4.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Элементы средств</a:t>
            </a:r>
            <a:r>
              <a:rPr lang="ru-RU" sz="1600" b="1" dirty="0" smtClean="0">
                <a:latin typeface="Times New Roman"/>
                <a:cs typeface="Times New Roman"/>
                <a:hlinkClick r:id="rId6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измерения…………………………………………………………………………...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6670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1.5. </a:t>
            </a:r>
            <a:r>
              <a:rPr lang="ru-RU" sz="1600" b="1" spc="-5" dirty="0" smtClean="0">
                <a:latin typeface="Times New Roman"/>
                <a:cs typeface="Times New Roman"/>
                <a:hlinkClick r:id="rId7" action="ppaction://hlinksldjump"/>
              </a:rPr>
              <a:t>Свойства средств</a:t>
            </a:r>
            <a:r>
              <a:rPr lang="ru-RU" sz="1600" b="1" dirty="0" smtClean="0">
                <a:latin typeface="Times New Roman"/>
                <a:cs typeface="Times New Roman"/>
                <a:hlinkClick r:id="rId7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7" action="ppaction://hlinksldjump"/>
              </a:rPr>
              <a:t>измерения……………………………………………………………………………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6670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1.6. Методы измерений………………………………………………………………………………………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28650">
              <a:tabLst>
                <a:tab pos="2159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1.6. 1. Метод непосредственной оценки……………………………………………………………….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28650">
              <a:tabLst>
                <a:tab pos="2159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1.6. 2. Нулевой метод измерений……………………………………………………………………….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28650">
              <a:tabLst>
                <a:tab pos="180975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1.6. 3. Метод  измерений замещением…………………………………………………………………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28650">
              <a:tabLst>
                <a:tab pos="2159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 action="ppaction://hlinksldjump"/>
              </a:rPr>
              <a:t>1.6.4.  Дифференциальный метод измерений………………………………………………………...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28650"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 action="ppaction://hlinksldjump"/>
              </a:rPr>
              <a:t>1.6. 5.  Методы измерений  дополнением и совпадением……………………………………………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4313" indent="52388">
              <a:tabLst>
                <a:tab pos="2159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 action="ppaction://hlinksldjump"/>
              </a:rPr>
              <a:t>1.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7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. Шкалы  электроизмерительных  приборов…………………………………………………………..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14313" indent="414338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1.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7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.1. Классификация  шкал  электроизмерительных  приборов………………………………….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14313" indent="414338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1.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7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.2. Типы шкал  электроизмерительных  приборов……………………………………………….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14313" indent="52388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1.8.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Метрологические</a:t>
            </a:r>
            <a:r>
              <a:rPr lang="ru-RU" sz="1600" b="1" spc="-15" dirty="0" smtClean="0">
                <a:latin typeface="Times New Roman"/>
                <a:cs typeface="Times New Roman"/>
                <a:hlinkClick r:id="rId15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характеристики средств измерений……………………………………………...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14313" indent="52388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1.9. Нем</a:t>
            </a:r>
            <a:r>
              <a:rPr lang="ru-RU" sz="1600" b="1" spc="-5" dirty="0" smtClean="0">
                <a:latin typeface="Times New Roman"/>
                <a:cs typeface="Times New Roman"/>
                <a:hlinkClick r:id="rId16" action="ppaction://hlinksldjump"/>
              </a:rPr>
              <a:t>етрологические</a:t>
            </a:r>
            <a:r>
              <a:rPr lang="ru-RU" sz="1600" b="1" spc="-15" dirty="0" smtClean="0">
                <a:latin typeface="Times New Roman"/>
                <a:cs typeface="Times New Roman"/>
                <a:hlinkClick r:id="rId16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6" action="ppaction://hlinksldjump"/>
              </a:rPr>
              <a:t>характеристики средств измерений…………………………………………...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14313" lvl="1" indent="52388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1.10. </a:t>
            </a:r>
            <a:r>
              <a:rPr lang="ru-RU" sz="1600" b="1" spc="-5" dirty="0" smtClean="0">
                <a:latin typeface="Times New Roman"/>
                <a:cs typeface="Times New Roman"/>
                <a:hlinkClick r:id="rId17" action="ppaction://hlinksldjump"/>
              </a:rPr>
              <a:t>Системы физических</a:t>
            </a:r>
            <a:r>
              <a:rPr lang="ru-RU" sz="1600" b="1" spc="-10" dirty="0" smtClean="0">
                <a:latin typeface="Times New Roman"/>
                <a:cs typeface="Times New Roman"/>
                <a:hlinkClick r:id="rId17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7" action="ppaction://hlinksldjump"/>
              </a:rPr>
              <a:t>величин СИ……………………………………………………………………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14313" lvl="1" indent="500063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1.10.1. </a:t>
            </a:r>
            <a:r>
              <a:rPr lang="ru-RU" sz="1600" b="1" spc="-5" dirty="0" smtClean="0">
                <a:latin typeface="Times New Roman"/>
                <a:cs typeface="Times New Roman"/>
                <a:hlinkClick r:id="rId17" action="ppaction://hlinksldjump"/>
              </a:rPr>
              <a:t>Основные </a:t>
            </a:r>
            <a:r>
              <a:rPr lang="ru-RU" sz="1600" b="1" dirty="0" smtClean="0">
                <a:latin typeface="Times New Roman"/>
                <a:cs typeface="Times New Roman"/>
                <a:hlinkClick r:id="rId17" action="ppaction://hlinksldjump"/>
              </a:rPr>
              <a:t>и </a:t>
            </a:r>
            <a:r>
              <a:rPr lang="ru-RU" sz="1600" b="1" spc="-5" dirty="0" smtClean="0">
                <a:latin typeface="Times New Roman"/>
                <a:cs typeface="Times New Roman"/>
                <a:hlinkClick r:id="rId17" action="ppaction://hlinksldjump"/>
              </a:rPr>
              <a:t>дополнительные единицы</a:t>
            </a:r>
            <a:r>
              <a:rPr lang="ru-RU" sz="1600" b="1" spc="-65" dirty="0" smtClean="0">
                <a:latin typeface="Times New Roman"/>
                <a:cs typeface="Times New Roman"/>
                <a:hlinkClick r:id="rId17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7" action="ppaction://hlinksldjump"/>
              </a:rPr>
              <a:t>измерения…………………………………………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14313" lvl="1" indent="500063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1.10.2. </a:t>
            </a:r>
            <a:r>
              <a:rPr lang="ru-RU" sz="1600" b="1" spc="-5" dirty="0" smtClean="0">
                <a:latin typeface="Times New Roman"/>
                <a:cs typeface="Times New Roman"/>
                <a:hlinkClick r:id="rId18" action="ppaction://hlinksldjump"/>
              </a:rPr>
              <a:t>Производные единицы</a:t>
            </a:r>
            <a:r>
              <a:rPr lang="ru-RU" sz="1600" b="1" spc="-70" dirty="0" smtClean="0">
                <a:latin typeface="Times New Roman"/>
                <a:cs typeface="Times New Roman"/>
                <a:hlinkClick r:id="rId18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8" action="ppaction://hlinksldjump"/>
              </a:rPr>
              <a:t>измерения…………………………………………………………….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14313" lvl="1" indent="500063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1.10.3.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hlinkClick r:id="rId19" action="ppaction://hlinksldjump"/>
              </a:rPr>
              <a:t>Несистемные единицы…………………………………………………………………………</a:t>
            </a:r>
            <a:endParaRPr lang="ru-RU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14313" lvl="1" indent="500063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1.10.4. </a:t>
            </a:r>
            <a:r>
              <a:rPr lang="ru-RU" sz="1600" b="1" spc="-5" dirty="0" smtClean="0">
                <a:latin typeface="Times New Roman"/>
                <a:cs typeface="Times New Roman"/>
                <a:hlinkClick r:id="rId20" action="ppaction://hlinksldjump"/>
              </a:rPr>
              <a:t>Кратные </a:t>
            </a:r>
            <a:r>
              <a:rPr lang="ru-RU" sz="1600" b="1" dirty="0" smtClean="0">
                <a:latin typeface="Times New Roman"/>
                <a:cs typeface="Times New Roman"/>
                <a:hlinkClick r:id="rId20" action="ppaction://hlinksldjump"/>
              </a:rPr>
              <a:t>и </a:t>
            </a:r>
            <a:r>
              <a:rPr lang="ru-RU" sz="1600" b="1" spc="-5" dirty="0" smtClean="0">
                <a:latin typeface="Times New Roman"/>
                <a:cs typeface="Times New Roman"/>
                <a:hlinkClick r:id="rId20" action="ppaction://hlinksldjump"/>
              </a:rPr>
              <a:t>дольные</a:t>
            </a:r>
            <a:r>
              <a:rPr lang="ru-RU" sz="1600" b="1" dirty="0" smtClean="0">
                <a:latin typeface="Times New Roman"/>
                <a:cs typeface="Times New Roman"/>
                <a:hlinkClick r:id="rId20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20" action="ppaction://hlinksldjump"/>
              </a:rPr>
              <a:t>единицы………………………………………………………………….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214313" lvl="1" indent="52388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1.11. Поверка и калибровка средств измерений………………………………………………………….</a:t>
            </a:r>
          </a:p>
          <a:p>
            <a:pPr marL="214313" lvl="1" indent="500063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1.11.1. Поверка средств измерений…………………………………………………………………...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14313" lvl="1" indent="500063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2" action="ppaction://hlinksldjump"/>
              </a:rPr>
              <a:t>1.11.2. Калибровка средств измерений……………………………………………………………….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14313" lvl="1" indent="500063">
              <a:tabLst>
                <a:tab pos="2159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3" action="ppaction://hlinksldjump"/>
              </a:rPr>
              <a:t>1.11.3. Отличие поверки от калибровки средств измерений……………………………………..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842500" y="697230"/>
            <a:ext cx="467475" cy="6894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-12700"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4</a:t>
            </a:r>
          </a:p>
          <a:p>
            <a:pPr marL="12700" indent="-12700"/>
            <a:r>
              <a:rPr sz="1600" b="1" dirty="0">
                <a:latin typeface="Times New Roman"/>
                <a:cs typeface="Times New Roman"/>
              </a:rPr>
              <a:t>5</a:t>
            </a:r>
          </a:p>
          <a:p>
            <a:pPr marL="12700" indent="-12700"/>
            <a:r>
              <a:rPr sz="1600" b="1" dirty="0">
                <a:latin typeface="Times New Roman"/>
                <a:cs typeface="Times New Roman"/>
              </a:rPr>
              <a:t>5</a:t>
            </a:r>
          </a:p>
          <a:p>
            <a:pPr marL="12700" indent="-12700"/>
            <a:r>
              <a:rPr lang="ru-RU" sz="1600" b="1" dirty="0" smtClean="0">
                <a:latin typeface="Times New Roman"/>
                <a:cs typeface="Times New Roman"/>
              </a:rPr>
              <a:t>8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lang="ru-RU" sz="1600" b="1" dirty="0" smtClean="0">
                <a:latin typeface="Times New Roman"/>
                <a:cs typeface="Times New Roman"/>
              </a:rPr>
              <a:t>9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lang="ru-RU" sz="1600" b="1" dirty="0" smtClean="0">
                <a:latin typeface="Times New Roman"/>
                <a:cs typeface="Times New Roman"/>
              </a:rPr>
              <a:t>11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 smtClean="0">
                <a:latin typeface="Times New Roman"/>
                <a:cs typeface="Times New Roman"/>
              </a:rPr>
              <a:t>1</a:t>
            </a:r>
            <a:r>
              <a:rPr lang="ru-RU" sz="1600" b="1" spc="-5" dirty="0" smtClean="0">
                <a:latin typeface="Times New Roman"/>
                <a:cs typeface="Times New Roman"/>
              </a:rPr>
              <a:t>5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 smtClean="0">
                <a:latin typeface="Times New Roman"/>
                <a:cs typeface="Times New Roman"/>
              </a:rPr>
              <a:t>1</a:t>
            </a:r>
            <a:r>
              <a:rPr lang="ru-RU" sz="1600" b="1" spc="-5" dirty="0" smtClean="0">
                <a:latin typeface="Times New Roman"/>
                <a:cs typeface="Times New Roman"/>
              </a:rPr>
              <a:t>9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20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20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21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22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 smtClean="0">
                <a:latin typeface="Times New Roman"/>
                <a:cs typeface="Times New Roman"/>
              </a:rPr>
              <a:t>2</a:t>
            </a:r>
            <a:r>
              <a:rPr lang="ru-RU" sz="1600" b="1" spc="-5" dirty="0" smtClean="0">
                <a:latin typeface="Times New Roman"/>
                <a:cs typeface="Times New Roman"/>
              </a:rPr>
              <a:t>3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 smtClean="0">
                <a:latin typeface="Times New Roman"/>
                <a:cs typeface="Times New Roman"/>
              </a:rPr>
              <a:t>2</a:t>
            </a:r>
            <a:r>
              <a:rPr lang="ru-RU" sz="1600" b="1" spc="-5" dirty="0" smtClean="0">
                <a:latin typeface="Times New Roman"/>
                <a:cs typeface="Times New Roman"/>
              </a:rPr>
              <a:t>4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 smtClean="0">
                <a:latin typeface="Times New Roman"/>
                <a:cs typeface="Times New Roman"/>
              </a:rPr>
              <a:t>2</a:t>
            </a:r>
            <a:r>
              <a:rPr lang="ru-RU" sz="1600" b="1" spc="-5" dirty="0" smtClean="0">
                <a:latin typeface="Times New Roman"/>
                <a:cs typeface="Times New Roman"/>
              </a:rPr>
              <a:t>4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 smtClean="0">
                <a:latin typeface="Times New Roman"/>
                <a:cs typeface="Times New Roman"/>
              </a:rPr>
              <a:t>2</a:t>
            </a:r>
            <a:r>
              <a:rPr lang="ru-RU" sz="1600" b="1" spc="-5" dirty="0" smtClean="0">
                <a:latin typeface="Times New Roman"/>
                <a:cs typeface="Times New Roman"/>
              </a:rPr>
              <a:t>5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 smtClean="0">
                <a:latin typeface="Times New Roman"/>
                <a:cs typeface="Times New Roman"/>
              </a:rPr>
              <a:t>2</a:t>
            </a:r>
            <a:r>
              <a:rPr lang="ru-RU" sz="1600" b="1" spc="-5" dirty="0" smtClean="0">
                <a:latin typeface="Times New Roman"/>
                <a:cs typeface="Times New Roman"/>
              </a:rPr>
              <a:t>7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 smtClean="0">
                <a:latin typeface="Times New Roman"/>
                <a:cs typeface="Times New Roman"/>
              </a:rPr>
              <a:t>2</a:t>
            </a:r>
            <a:r>
              <a:rPr lang="ru-RU" sz="1600" b="1" spc="-5" dirty="0" smtClean="0">
                <a:latin typeface="Times New Roman"/>
                <a:cs typeface="Times New Roman"/>
              </a:rPr>
              <a:t>9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30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>
                <a:latin typeface="Times New Roman"/>
                <a:cs typeface="Times New Roman"/>
              </a:rPr>
              <a:t>30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 smtClean="0">
                <a:latin typeface="Times New Roman"/>
                <a:cs typeface="Times New Roman"/>
              </a:rPr>
              <a:t>3</a:t>
            </a:r>
            <a:r>
              <a:rPr lang="ru-RU" sz="1600" b="1" spc="-5" dirty="0" smtClean="0">
                <a:latin typeface="Times New Roman"/>
                <a:cs typeface="Times New Roman"/>
              </a:rPr>
              <a:t>1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sz="1600" b="1" spc="-5" dirty="0">
                <a:latin typeface="Times New Roman"/>
                <a:cs typeface="Times New Roman"/>
              </a:rPr>
              <a:t>32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35</a:t>
            </a:r>
            <a:endParaRPr sz="1600" b="1" dirty="0">
              <a:latin typeface="Times New Roman"/>
              <a:cs typeface="Times New Roman"/>
            </a:endParaRP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36</a:t>
            </a: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36</a:t>
            </a: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37</a:t>
            </a:r>
          </a:p>
          <a:p>
            <a:pPr marL="12700" indent="-12700"/>
            <a:r>
              <a:rPr lang="ru-RU" sz="1600" b="1" spc="-5" dirty="0" smtClean="0">
                <a:latin typeface="Times New Roman"/>
                <a:cs typeface="Times New Roman"/>
              </a:rPr>
              <a:t>38</a:t>
            </a:r>
            <a:endParaRPr sz="1600" b="1" dirty="0">
              <a:latin typeface="Times New Roman"/>
              <a:cs typeface="Times New Roman"/>
            </a:endParaRPr>
          </a:p>
        </p:txBody>
      </p:sp>
      <p:sp>
        <p:nvSpPr>
          <p:cNvPr id="7" name="object 2">
            <a:hlinkClick r:id="rId24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473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546100" y="581025"/>
            <a:ext cx="9315185" cy="671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8935" lvl="1" indent="-356235">
              <a:lnSpc>
                <a:spcPct val="85000"/>
              </a:lnSpc>
              <a:tabLst>
                <a:tab pos="36957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2. О</a:t>
            </a:r>
            <a:r>
              <a:rPr lang="ru-RU" sz="1600" b="1" spc="75" dirty="0" smtClean="0">
                <a:latin typeface="Times New Roman"/>
                <a:cs typeface="Times New Roman"/>
                <a:hlinkClick r:id="rId2" action="ppaction://hlinksldjump"/>
              </a:rPr>
              <a:t>СНОВЫ</a:t>
            </a:r>
            <a:r>
              <a:rPr lang="ru-RU" sz="1600" b="1" spc="-105" dirty="0" smtClean="0">
                <a:latin typeface="Times New Roman"/>
                <a:cs typeface="Times New Roman"/>
                <a:hlinkClick r:id="rId2" action="ppaction://hlinksldjump"/>
              </a:rPr>
              <a:t> ТЕОРИИ ПОГРЕШНОСТИ……………………………………………………………………………...</a:t>
            </a:r>
            <a:endParaRPr lang="ru-RU" sz="1600" b="1" spc="-105" dirty="0" smtClean="0">
              <a:latin typeface="Times New Roman"/>
              <a:cs typeface="Times New Roman"/>
            </a:endParaRPr>
          </a:p>
          <a:p>
            <a:pPr marL="0" lvl="1" indent="266700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2.1. Погрешности измерений………………………………………………………………………………….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8300" lvl="1" indent="257175">
              <a:lnSpc>
                <a:spcPct val="85000"/>
              </a:lnSpc>
              <a:tabLst>
                <a:tab pos="36957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2.1.1. </a:t>
            </a:r>
            <a:r>
              <a:rPr lang="ru-RU" sz="1600" b="1" spc="5" dirty="0" smtClean="0">
                <a:latin typeface="Times New Roman"/>
                <a:cs typeface="Times New Roman"/>
                <a:hlinkClick r:id="rId3" action="ppaction://hlinksldjump"/>
              </a:rPr>
              <a:t>Источник  возникновения погрешности измерений…………………………………………...</a:t>
            </a:r>
            <a:endParaRPr lang="ru-RU" sz="1600" b="1" spc="5" dirty="0" smtClean="0">
              <a:latin typeface="Times New Roman"/>
              <a:cs typeface="Times New Roman"/>
            </a:endParaRPr>
          </a:p>
          <a:p>
            <a:pPr marL="368300" lvl="1" indent="257175">
              <a:lnSpc>
                <a:spcPct val="85000"/>
              </a:lnSpc>
              <a:tabLst>
                <a:tab pos="36957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2.1.2.  Способ выражения погрешности измерений…………………………………………………...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8300" lvl="1" indent="257175">
              <a:lnSpc>
                <a:spcPct val="85000"/>
              </a:lnSpc>
              <a:tabLst>
                <a:tab pos="36957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2.1.3. </a:t>
            </a:r>
            <a:r>
              <a:rPr lang="ru-RU" sz="1600" b="1" spc="10" dirty="0" smtClean="0">
                <a:latin typeface="Times New Roman"/>
                <a:cs typeface="Times New Roman"/>
                <a:hlinkClick r:id="rId5" action="ppaction://hlinksldjump"/>
              </a:rPr>
              <a:t>Характер проявления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погрешности измерений………………………………………………..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8300" lvl="1" indent="257175">
              <a:lnSpc>
                <a:spcPct val="85000"/>
              </a:lnSpc>
              <a:tabLst>
                <a:tab pos="36957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2.1.4.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Зависимость погрешности от измеряемой</a:t>
            </a:r>
            <a:r>
              <a:rPr lang="ru-RU" sz="1600" b="1" dirty="0" smtClean="0">
                <a:latin typeface="Times New Roman"/>
                <a:cs typeface="Times New Roman"/>
                <a:hlinkClick r:id="rId6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величины…………………………………………..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0" lvl="1" indent="266700">
              <a:lnSpc>
                <a:spcPct val="85000"/>
              </a:lnSpc>
              <a:tabLst>
                <a:tab pos="36957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2.2. Класс точности……………………………………………………………………………………………..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2.3. </a:t>
            </a:r>
            <a:r>
              <a:rPr lang="ru-RU" sz="1600" b="1" spc="-5" dirty="0" smtClean="0">
                <a:latin typeface="Times New Roman"/>
                <a:cs typeface="Times New Roman"/>
                <a:hlinkClick r:id="rId8" action="ppaction://hlinksldjump"/>
              </a:rPr>
              <a:t>Расчет абсолютной погрешности </a:t>
            </a:r>
            <a:r>
              <a:rPr lang="ru-RU" sz="1600" b="1" dirty="0" smtClean="0">
                <a:latin typeface="Times New Roman"/>
                <a:cs typeface="Times New Roman"/>
                <a:hlinkClick r:id="rId8" action="ppaction://hlinksldjump"/>
              </a:rPr>
              <a:t>средств </a:t>
            </a:r>
            <a:r>
              <a:rPr lang="ru-RU" sz="1600" b="1" spc="-5" dirty="0" smtClean="0">
                <a:latin typeface="Times New Roman"/>
                <a:cs typeface="Times New Roman"/>
                <a:hlinkClick r:id="rId8" action="ppaction://hlinksldjump"/>
              </a:rPr>
              <a:t>измерений  по их классу</a:t>
            </a:r>
            <a:r>
              <a:rPr lang="ru-RU" sz="1600" b="1" spc="-25" dirty="0" smtClean="0">
                <a:latin typeface="Times New Roman"/>
                <a:cs typeface="Times New Roman"/>
                <a:hlinkClick r:id="rId8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8" action="ppaction://hlinksldjump"/>
              </a:rPr>
              <a:t>точности……………………...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2.4. </a:t>
            </a:r>
            <a:r>
              <a:rPr lang="ru-RU" sz="1600" b="1" spc="-5" dirty="0" smtClean="0">
                <a:latin typeface="Times New Roman"/>
                <a:cs typeface="Times New Roman"/>
                <a:hlinkClick r:id="rId9" action="ppaction://hlinksldjump"/>
              </a:rPr>
              <a:t>Округление результатов</a:t>
            </a:r>
            <a:r>
              <a:rPr lang="ru-RU" sz="1600" b="1" dirty="0" smtClean="0">
                <a:latin typeface="Times New Roman"/>
                <a:cs typeface="Times New Roman"/>
                <a:hlinkClick r:id="rId9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9" action="ppaction://hlinksldjump"/>
              </a:rPr>
              <a:t>измерения……………………………………………………………………...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2.5. Обработка однократных </a:t>
            </a:r>
            <a:r>
              <a:rPr lang="ru-RU" sz="1600" b="1" spc="-5" dirty="0" smtClean="0">
                <a:latin typeface="Times New Roman"/>
                <a:cs typeface="Times New Roman"/>
                <a:hlinkClick r:id="rId10" action="ppaction://hlinksldjump"/>
              </a:rPr>
              <a:t>результатов</a:t>
            </a:r>
            <a:r>
              <a:rPr lang="ru-RU" sz="1600" b="1" dirty="0" smtClean="0">
                <a:latin typeface="Times New Roman"/>
                <a:cs typeface="Times New Roman"/>
                <a:hlinkClick r:id="rId10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0" action="ppaction://hlinksldjump"/>
              </a:rPr>
              <a:t>измерения …………………………………………...................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 action="ppaction://hlinksldjump"/>
              </a:rPr>
              <a:t>2.6. Обработка многократных </a:t>
            </a:r>
            <a:r>
              <a:rPr lang="ru-RU" sz="1600" b="1" spc="-5" dirty="0" smtClean="0">
                <a:latin typeface="Times New Roman"/>
                <a:cs typeface="Times New Roman"/>
                <a:hlinkClick r:id="rId11" action="ppaction://hlinksldjump"/>
              </a:rPr>
              <a:t>результатов</a:t>
            </a:r>
            <a:r>
              <a:rPr lang="ru-RU" sz="1600" b="1" dirty="0" smtClean="0">
                <a:latin typeface="Times New Roman"/>
                <a:cs typeface="Times New Roman"/>
                <a:hlinkClick r:id="rId11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1" action="ppaction://hlinksldjump"/>
              </a:rPr>
              <a:t>измерения…………………………………………………….</a:t>
            </a: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2.6.1. Погрешность измерения подчиняются закону Гаусса………………………………………….</a:t>
            </a:r>
            <a:endParaRPr lang="ru-RU" sz="1600" b="1" spc="-5" dirty="0" smtClean="0">
              <a:latin typeface="Times New Roman" pitchFamily="18" charset="0"/>
              <a:cs typeface="Times New Roman" pitchFamily="18" charset="0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 2.6.2. Погрешность измерения подчиняются закону </a:t>
            </a:r>
            <a:r>
              <a:rPr lang="ru-RU" sz="1600" b="1" spc="-5" dirty="0" smtClean="0">
                <a:latin typeface="Times New Roman"/>
                <a:cs typeface="Times New Roman"/>
                <a:hlinkClick r:id="rId12" action="ppaction://hlinksldjump"/>
              </a:rPr>
              <a:t>Стьюдента……………………………………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 action="ppaction://hlinksldjump"/>
              </a:rPr>
              <a:t>2.7. </a:t>
            </a:r>
            <a:r>
              <a:rPr lang="ru-RU" sz="1600" b="1" spc="-5" dirty="0" smtClean="0">
                <a:latin typeface="Times New Roman"/>
                <a:cs typeface="Times New Roman"/>
                <a:hlinkClick r:id="rId13" action="ppaction://hlinksldjump"/>
              </a:rPr>
              <a:t>Расчет погрешности косвенных измерений  прямых</a:t>
            </a:r>
            <a:r>
              <a:rPr lang="ru-RU" sz="1600" b="1" spc="35" dirty="0" smtClean="0">
                <a:latin typeface="Times New Roman"/>
                <a:cs typeface="Times New Roman"/>
                <a:hlinkClick r:id="rId13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3" action="ppaction://hlinksldjump"/>
              </a:rPr>
              <a:t>измерений…………………………………….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4" action="ppaction://hlinksldjump"/>
              </a:rPr>
              <a:t>2.8. Задачи по расчету погрешности………………………………………………………………………….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 action="ppaction://hlinksldjump"/>
              </a:rPr>
              <a:t>3.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ИЗМЕРИТЕЛИ ЭЛЕКТРИЧЕСКОГО ТОКА </a:t>
            </a:r>
            <a:r>
              <a:rPr lang="ru-RU" sz="1600" b="1" dirty="0" smtClean="0">
                <a:latin typeface="Times New Roman"/>
                <a:cs typeface="Times New Roman"/>
                <a:hlinkClick r:id="rId15" action="ppaction://hlinksldjump"/>
              </a:rPr>
              <a:t>И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НАПРЯЖЕНИЯ………………………………………... </a:t>
            </a: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 action="ppaction://hlinksldjump"/>
              </a:rPr>
              <a:t>3. 1.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Общие сведения </a:t>
            </a:r>
            <a:r>
              <a:rPr lang="ru-RU" sz="1600" b="1" dirty="0" smtClean="0">
                <a:latin typeface="Times New Roman"/>
                <a:cs typeface="Times New Roman"/>
                <a:hlinkClick r:id="rId15" action="ppaction://hlinksldjump"/>
              </a:rPr>
              <a:t>о</a:t>
            </a:r>
            <a:r>
              <a:rPr lang="ru-RU" sz="1600" b="1" spc="-25" dirty="0" smtClean="0">
                <a:latin typeface="Times New Roman"/>
                <a:cs typeface="Times New Roman"/>
                <a:hlinkClick r:id="rId15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сигналах………………………………………………………………………………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3.2.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hlinkClick r:id="rId16" action="ppaction://hlinksldjump"/>
              </a:rPr>
              <a:t>Параметры переменного напряжения и тока………………………………………………………….. </a:t>
            </a:r>
            <a:endParaRPr lang="ru-RU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3.3. Среднеквадратичное напряжение электрических сигналов…………………………………………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hlinkClick r:id="rId17" action="ppaction://hlinksldjump"/>
              </a:rPr>
              <a:t> </a:t>
            </a:r>
            <a:endParaRPr lang="ru-RU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3.4. Вольтметры и амперметры……………………………………………………………………………….</a:t>
            </a: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3.4.1.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hlinkClick r:id="rId18" action="ppaction://hlinksldjump"/>
              </a:rPr>
              <a:t>Классификация</a:t>
            </a:r>
            <a:r>
              <a:rPr lang="ru-RU" sz="1600" b="1" spc="-45" dirty="0" smtClean="0">
                <a:latin typeface="Times New Roman" panose="02020603050405020304" pitchFamily="18" charset="0"/>
                <a:ea typeface="Times New Roman" panose="02020603050405020304" pitchFamily="18" charset="0"/>
                <a:hlinkClick r:id="rId18" action="ppaction://hlinksldjump"/>
              </a:rPr>
              <a:t> </a:t>
            </a:r>
            <a:r>
              <a:rPr lang="ru-RU" sz="1600" b="1" spc="-10" dirty="0" smtClean="0">
                <a:latin typeface="Times New Roman" panose="02020603050405020304" pitchFamily="18" charset="0"/>
                <a:ea typeface="Times New Roman" panose="02020603050405020304" pitchFamily="18" charset="0"/>
                <a:hlinkClick r:id="rId18" action="ppaction://hlinksldjump"/>
              </a:rPr>
              <a:t>вольтметров 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амперметров……………………………………………………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3.4.2. Электромеханические приборы…………………………………………………………………...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3.4.3. Электронные приборы……………………………………………………………………………...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1" action="ppaction://hlinksldjump"/>
              </a:rPr>
              <a:t>3.4.4. Аналоговый а</a:t>
            </a:r>
            <a:r>
              <a:rPr lang="ru-RU" sz="1600" b="1" spc="-5" dirty="0" smtClean="0">
                <a:latin typeface="Times New Roman"/>
                <a:cs typeface="Times New Roman"/>
                <a:hlinkClick r:id="rId21" action="ppaction://hlinksldjump"/>
              </a:rPr>
              <a:t>мперметр постоянного тока……………………………………………………….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2" action="ppaction://hlinksldjump"/>
              </a:rPr>
              <a:t>3.4.5. Аналоговый вольтметр</a:t>
            </a:r>
            <a:r>
              <a:rPr lang="ru-RU" sz="1600" b="1" spc="-5" dirty="0" smtClean="0">
                <a:latin typeface="Times New Roman"/>
                <a:cs typeface="Times New Roman"/>
                <a:hlinkClick r:id="rId22" action="ppaction://hlinksldjump"/>
              </a:rPr>
              <a:t> постоянного тока………………………………………………………..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3" action="ppaction://hlinksldjump"/>
              </a:rPr>
              <a:t>3.4.6. </a:t>
            </a:r>
            <a:r>
              <a:rPr lang="ru-RU" sz="1600" b="1" spc="-5" dirty="0" smtClean="0">
                <a:latin typeface="Times New Roman"/>
                <a:cs typeface="Times New Roman"/>
                <a:hlinkClick r:id="rId23" action="ppaction://hlinksldjump"/>
              </a:rPr>
              <a:t>Измерение переменного тока низкой частоты…………………………………………………...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4" action="ppaction://hlinksldjump"/>
              </a:rPr>
              <a:t>3.4.7.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hlinkClick r:id="rId24" action="ppaction://hlinksldjump"/>
              </a:rPr>
              <a:t>Измерение переменного напряжения низкой частоты…………………………………………</a:t>
            </a:r>
            <a:endParaRPr lang="ru-RU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5" action="ppaction://hlinksldjump"/>
              </a:rPr>
              <a:t>3.4.8. </a:t>
            </a:r>
            <a:r>
              <a:rPr lang="ru-RU" sz="1600" b="1" spc="-5" dirty="0" smtClean="0">
                <a:latin typeface="Times New Roman"/>
                <a:cs typeface="Times New Roman"/>
                <a:hlinkClick r:id="rId25" action="ppaction://hlinksldjump"/>
              </a:rPr>
              <a:t>Амплитудны</a:t>
            </a:r>
            <a:r>
              <a:rPr lang="ru-RU" sz="1600" b="1" dirty="0" smtClean="0">
                <a:latin typeface="Times New Roman"/>
                <a:cs typeface="Times New Roman"/>
                <a:hlinkClick r:id="rId25" action="ppaction://hlinksldjump"/>
              </a:rPr>
              <a:t>й вол</a:t>
            </a:r>
            <a:r>
              <a:rPr lang="ru-RU" sz="1600" b="1" spc="-10" dirty="0" smtClean="0">
                <a:latin typeface="Times New Roman"/>
                <a:cs typeface="Times New Roman"/>
                <a:hlinkClick r:id="rId25" action="ppaction://hlinksldjump"/>
              </a:rPr>
              <a:t>ь</a:t>
            </a:r>
            <a:r>
              <a:rPr lang="ru-RU" sz="1600" b="1" dirty="0" smtClean="0">
                <a:latin typeface="Times New Roman"/>
                <a:cs typeface="Times New Roman"/>
                <a:hlinkClick r:id="rId25" action="ppaction://hlinksldjump"/>
              </a:rPr>
              <a:t>т</a:t>
            </a:r>
            <a:r>
              <a:rPr lang="ru-RU" sz="1600" b="1" spc="-10" dirty="0" smtClean="0">
                <a:latin typeface="Times New Roman"/>
                <a:cs typeface="Times New Roman"/>
                <a:hlinkClick r:id="rId25" action="ppaction://hlinksldjump"/>
              </a:rPr>
              <a:t>м</a:t>
            </a:r>
            <a:r>
              <a:rPr lang="ru-RU" sz="1600" b="1" dirty="0" smtClean="0">
                <a:latin typeface="Times New Roman"/>
                <a:cs typeface="Times New Roman"/>
                <a:hlinkClick r:id="rId25" action="ppaction://hlinksldjump"/>
              </a:rPr>
              <a:t>ет</a:t>
            </a:r>
            <a:r>
              <a:rPr lang="ru-RU" sz="1600" b="1" spc="-10" dirty="0" smtClean="0">
                <a:latin typeface="Times New Roman"/>
                <a:cs typeface="Times New Roman"/>
                <a:hlinkClick r:id="rId25" action="ppaction://hlinksldjump"/>
              </a:rPr>
              <a:t>р……………………………………………………………………………</a:t>
            </a:r>
            <a:endParaRPr lang="ru-RU" sz="1600" b="1" spc="-10" dirty="0" smtClean="0">
              <a:latin typeface="Times New Roman"/>
              <a:cs typeface="Times New Roman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6" action="ppaction://hlinksldjump"/>
              </a:rPr>
              <a:t>3.4.8. Особенности и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hlinkClick r:id="rId26" action="ppaction://hlinksldjump"/>
              </a:rPr>
              <a:t>змерения токов и напряжений  на высокой частоте……………………….....</a:t>
            </a:r>
            <a:endParaRPr lang="ru-RU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625475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7" action="ppaction://hlinksldjump"/>
              </a:rPr>
              <a:t>3.4.9. </a:t>
            </a:r>
            <a:r>
              <a:rPr lang="ru-RU" sz="1600" b="1" spc="-5" dirty="0" smtClean="0">
                <a:latin typeface="Times New Roman"/>
                <a:cs typeface="Times New Roman"/>
                <a:hlinkClick r:id="rId27" action="ppaction://hlinksldjump"/>
              </a:rPr>
              <a:t>Электронный цифровой времяимпульсный вольтметр………………………………………. 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266700" algn="just">
              <a:lnSpc>
                <a:spcPct val="8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8" action="ppaction://hlinksldjump"/>
              </a:rPr>
              <a:t>3.5. Задачи по расчету параметров амперметров и вольтметров………………………………………...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84702" y="657225"/>
            <a:ext cx="467398" cy="65007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39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39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4</a:t>
            </a:r>
            <a:r>
              <a:rPr lang="ru-RU" sz="1600" b="1" spc="-5" dirty="0" smtClean="0">
                <a:latin typeface="Times New Roman"/>
                <a:cs typeface="Times New Roman"/>
              </a:rPr>
              <a:t>0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4</a:t>
            </a:r>
            <a:r>
              <a:rPr lang="ru-RU" sz="1600" b="1" spc="-5" dirty="0" smtClean="0">
                <a:latin typeface="Times New Roman"/>
                <a:cs typeface="Times New Roman"/>
              </a:rPr>
              <a:t>1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4</a:t>
            </a:r>
            <a:r>
              <a:rPr lang="ru-RU" sz="1600" b="1" spc="-5" dirty="0" smtClean="0">
                <a:latin typeface="Times New Roman"/>
                <a:cs typeface="Times New Roman"/>
              </a:rPr>
              <a:t>2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4</a:t>
            </a:r>
            <a:r>
              <a:rPr lang="ru-RU" sz="1600" b="1" spc="-5" dirty="0" smtClean="0">
                <a:latin typeface="Times New Roman"/>
                <a:cs typeface="Times New Roman"/>
              </a:rPr>
              <a:t>3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44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lang="ru-RU" sz="1600" b="1" dirty="0" smtClean="0">
                <a:latin typeface="Times New Roman"/>
                <a:cs typeface="Times New Roman"/>
              </a:rPr>
              <a:t>45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lang="ru-RU" sz="1600" b="1" dirty="0" smtClean="0">
                <a:latin typeface="Times New Roman"/>
                <a:cs typeface="Times New Roman"/>
              </a:rPr>
              <a:t>46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lang="ru-RU" sz="1600" b="1" dirty="0" smtClean="0">
                <a:latin typeface="Times New Roman"/>
                <a:cs typeface="Times New Roman"/>
              </a:rPr>
              <a:t>48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lang="ru-RU" sz="1600" b="1" dirty="0" smtClean="0">
                <a:latin typeface="Times New Roman"/>
                <a:cs typeface="Times New Roman"/>
              </a:rPr>
              <a:t>49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49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5</a:t>
            </a:r>
            <a:r>
              <a:rPr lang="ru-RU" sz="1600" b="1" spc="-5" dirty="0" smtClean="0">
                <a:latin typeface="Times New Roman"/>
                <a:cs typeface="Times New Roman"/>
              </a:rPr>
              <a:t>0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5</a:t>
            </a:r>
            <a:r>
              <a:rPr lang="ru-RU" sz="1600" b="1" spc="-5" dirty="0" smtClean="0">
                <a:latin typeface="Times New Roman"/>
                <a:cs typeface="Times New Roman"/>
              </a:rPr>
              <a:t>1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5</a:t>
            </a:r>
            <a:r>
              <a:rPr lang="ru-RU" sz="1600" b="1" spc="-5" dirty="0" smtClean="0">
                <a:latin typeface="Times New Roman"/>
                <a:cs typeface="Times New Roman"/>
              </a:rPr>
              <a:t>3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60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>
                <a:latin typeface="Times New Roman"/>
                <a:cs typeface="Times New Roman"/>
              </a:rPr>
              <a:t>60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>
                <a:latin typeface="Times New Roman"/>
                <a:cs typeface="Times New Roman"/>
              </a:rPr>
              <a:t>61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6</a:t>
            </a:r>
            <a:r>
              <a:rPr lang="ru-RU" sz="1600" b="1" spc="-5" dirty="0" smtClean="0">
                <a:latin typeface="Times New Roman"/>
                <a:cs typeface="Times New Roman"/>
              </a:rPr>
              <a:t>2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6</a:t>
            </a:r>
            <a:r>
              <a:rPr lang="ru-RU" sz="1600" b="1" spc="-5" dirty="0" smtClean="0">
                <a:latin typeface="Times New Roman"/>
                <a:cs typeface="Times New Roman"/>
              </a:rPr>
              <a:t>3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>
                <a:latin typeface="Times New Roman"/>
                <a:cs typeface="Times New Roman"/>
              </a:rPr>
              <a:t>63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>
                <a:latin typeface="Times New Roman"/>
                <a:cs typeface="Times New Roman"/>
              </a:rPr>
              <a:t>64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>
                <a:latin typeface="Times New Roman"/>
                <a:cs typeface="Times New Roman"/>
              </a:rPr>
              <a:t>65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6</a:t>
            </a:r>
            <a:r>
              <a:rPr lang="ru-RU" sz="1600" b="1" spc="-5" dirty="0" smtClean="0">
                <a:latin typeface="Times New Roman"/>
                <a:cs typeface="Times New Roman"/>
              </a:rPr>
              <a:t>7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>
                <a:latin typeface="Times New Roman"/>
                <a:cs typeface="Times New Roman"/>
              </a:rPr>
              <a:t>68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85000"/>
              </a:lnSpc>
            </a:pPr>
            <a:r>
              <a:rPr sz="1600" b="1" spc="-5" dirty="0" smtClean="0">
                <a:latin typeface="Times New Roman"/>
                <a:cs typeface="Times New Roman"/>
              </a:rPr>
              <a:t>6</a:t>
            </a:r>
            <a:r>
              <a:rPr lang="ru-RU" sz="1600" b="1" spc="-5" dirty="0" smtClean="0">
                <a:latin typeface="Times New Roman"/>
                <a:cs typeface="Times New Roman"/>
              </a:rPr>
              <a:t>9</a:t>
            </a:r>
          </a:p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70</a:t>
            </a:r>
          </a:p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71</a:t>
            </a:r>
          </a:p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72</a:t>
            </a:r>
          </a:p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73</a:t>
            </a:r>
          </a:p>
          <a:p>
            <a:pPr marL="12700">
              <a:lnSpc>
                <a:spcPct val="8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75</a:t>
            </a:r>
            <a:endParaRPr sz="1600" b="1" dirty="0">
              <a:latin typeface="Times New Roman"/>
              <a:cs typeface="Times New Roman"/>
            </a:endParaRPr>
          </a:p>
        </p:txBody>
      </p:sp>
      <p:sp>
        <p:nvSpPr>
          <p:cNvPr id="9" name="object 2">
            <a:hlinkClick r:id="rId2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473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6100" y="504825"/>
            <a:ext cx="9238863" cy="662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4. </a:t>
            </a:r>
            <a:r>
              <a:rPr lang="ru-RU" sz="1600" b="1" spc="-5" dirty="0" smtClean="0">
                <a:latin typeface="Times New Roman"/>
                <a:cs typeface="Times New Roman"/>
                <a:hlinkClick r:id="rId2" action="ppaction://hlinksldjump"/>
              </a:rPr>
              <a:t>ИЗМЕРИТЕЛИ ЭЛЕКТРИЧЕСКИХ</a:t>
            </a:r>
            <a:r>
              <a:rPr lang="ru-RU" sz="1600" b="1" dirty="0" smtClean="0">
                <a:latin typeface="Times New Roman"/>
                <a:cs typeface="Times New Roman"/>
                <a:hlinkClick r:id="rId2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2" action="ppaction://hlinksldjump"/>
              </a:rPr>
              <a:t>СОПРОТИВЛЕНИЙ……………………………………………….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4.1.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sldjump"/>
              </a:rPr>
              <a:t>Общие сведения об измерителях электрических сопротивлений……………………………….....</a:t>
            </a: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1270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4.2. Косвенный метод измерения  сопротивления…………………………………………………….......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4.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3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. Непосредственный  метод измерения  сопротивления…………………………………………........</a:t>
            </a:r>
          </a:p>
          <a:p>
            <a:pPr marL="12700" indent="612775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4.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3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.1. Последовательный омметр………………………………………………………………..............</a:t>
            </a:r>
            <a:endParaRPr lang="ru-RU" sz="1600" b="1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612775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4.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3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.2. Параллельный омметр…………………………………………………………….……………....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lvl="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4.4. Мостовой метод  измерения сопротивления………………………………………………………......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5. ОСЦИЛЛОГРАФИЧЕСКИЕ ИЗМЕРИТЕЛИ………………………………………………………….......</a:t>
            </a:r>
          </a:p>
          <a:p>
            <a:pPr marL="12700" lvl="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5.1. Общие сведения об осциллографах…………………………………………………………………….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270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5.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2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. Универсальный электронно-лучевой осциллограф……………………………………….................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lvl="0" indent="612775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5.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2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.1. Электронно-лучевая трубка……………………………………………………………................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612775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5.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2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.2.  Канал вертикального отклонения луча осциллографа……………………………………....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612775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5.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2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.3.  Канал горизонтального отклонения луча осциллографа…………………………………...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lvl="0" indent="612775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5.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2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.4.  Генератор пилообразного напряжения осциллографа………………………………………..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5.3. Цифровой осциллограф……………………………………………………………………………..........</a:t>
            </a:r>
          </a:p>
          <a:p>
            <a:pPr marL="12700" lvl="0" indent="612775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5.3.1. Общие сведения о цифровых осциллографах………………………………………………......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612775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5.3.2. Структура цифрового осциллографа……………………………………………………............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lvl="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6.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ИЗМЕРИТЕЛИ  МОЩНОСТИ</a:t>
            </a:r>
            <a:r>
              <a:rPr lang="ru-RU" sz="1600" b="1" spc="-25" dirty="0" smtClean="0">
                <a:latin typeface="Times New Roman"/>
                <a:cs typeface="Times New Roman"/>
                <a:hlinkClick r:id="rId15" action="ppaction://hlinksldjump"/>
              </a:rPr>
              <a:t> 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РАДИОСИГНАЛОВ…………………………………………………….</a:t>
            </a:r>
          </a:p>
          <a:p>
            <a:pPr marL="1270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6.1. Виды измерителей мощности электрических сигналов………………………………………..........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lvl="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6.2. </a:t>
            </a:r>
            <a:r>
              <a:rPr lang="ru-RU" sz="1600" b="1" dirty="0" smtClean="0">
                <a:latin typeface="Times New Roman"/>
                <a:cs typeface="Times New Roman"/>
                <a:hlinkClick r:id="rId16" action="ppaction://hlinksldjump"/>
              </a:rPr>
              <a:t>Измерение </a:t>
            </a:r>
            <a:r>
              <a:rPr lang="ru-RU" sz="1600" b="1" spc="-5" dirty="0" smtClean="0">
                <a:latin typeface="Times New Roman"/>
                <a:cs typeface="Times New Roman"/>
                <a:hlinkClick r:id="rId16" action="ppaction://hlinksldjump"/>
              </a:rPr>
              <a:t>поглощаемой и проходной мощности………………………………………………..........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6.3. </a:t>
            </a:r>
            <a:r>
              <a:rPr lang="ru-RU" sz="1600" b="1" dirty="0" smtClean="0">
                <a:latin typeface="Times New Roman"/>
                <a:cs typeface="Times New Roman"/>
                <a:hlinkClick r:id="rId17" action="ppaction://hlinksldjump"/>
              </a:rPr>
              <a:t>Термоэлектрические 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змерители мощности…………………………………………………..............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6.4. Цифровой т</a:t>
            </a:r>
            <a:r>
              <a:rPr lang="ru-RU" sz="1600" b="1" dirty="0" smtClean="0">
                <a:latin typeface="Times New Roman"/>
                <a:cs typeface="Times New Roman"/>
                <a:hlinkClick r:id="rId18" action="ppaction://hlinksldjump"/>
              </a:rPr>
              <a:t>ермоэлектрический 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змеритель мощности…………………………………………......</a:t>
            </a:r>
          </a:p>
          <a:p>
            <a:pPr marL="12700" indent="612775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6.4.1. Конструкция цифрового ваттметра поглощаемой мощности М3-51………………………..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25400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6.4.2. Принцип работы  цифрового ваттметра М3-51…………………………………………..........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 </a:t>
            </a:r>
            <a:endParaRPr lang="ru-RU" sz="1600" b="1" spc="-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/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6.5.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Измерение мощности методом амперметра и вольтметра…………………………………………..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.</a:t>
            </a:r>
            <a:endParaRPr lang="ru-RU" sz="1600" b="1" spc="-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 algn="just" defTabSz="914400" fontAlgn="base"/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6.</a:t>
            </a:r>
            <a:r>
              <a:rPr lang="en-US" sz="1600" b="1" spc="-50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6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.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Измерение мощности </a:t>
            </a:r>
            <a:r>
              <a:rPr lang="ru-RU" sz="1600" b="1" spc="-5" dirty="0" smtClean="0">
                <a:latin typeface="Times New Roman"/>
                <a:cs typeface="Times New Roman"/>
                <a:hlinkClick r:id="rId21" action="ppaction://hlinksldjump"/>
              </a:rPr>
              <a:t>амперметром при известном сопротивлении нагрузки…………………....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indent="266700" algn="just" defTabSz="914400" fontAlgn="base"/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6.</a:t>
            </a:r>
            <a:r>
              <a:rPr lang="en-US" sz="1600" b="1" spc="-50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7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.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Измерение мощности вольтметром</a:t>
            </a:r>
            <a:r>
              <a:rPr lang="ru-RU" sz="1600" b="1" spc="-5" dirty="0" smtClean="0">
                <a:latin typeface="Times New Roman"/>
                <a:cs typeface="Times New Roman"/>
                <a:hlinkClick r:id="rId21" action="ppaction://hlinksldjump"/>
              </a:rPr>
              <a:t>  при известном сопротивлении нагрузки…………………...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08425" y="567724"/>
            <a:ext cx="391275" cy="66607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7</a:t>
            </a:r>
            <a:r>
              <a:rPr sz="1600" b="1" spc="-5" dirty="0" smtClean="0">
                <a:latin typeface="Times New Roman"/>
                <a:cs typeface="Times New Roman"/>
              </a:rPr>
              <a:t>8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sz="1600" b="1" spc="-5" dirty="0" smtClean="0">
                <a:latin typeface="Times New Roman"/>
                <a:cs typeface="Times New Roman"/>
              </a:rPr>
              <a:t>7</a:t>
            </a:r>
            <a:r>
              <a:rPr lang="ru-RU" sz="1600" b="1" spc="-5" dirty="0" smtClean="0">
                <a:latin typeface="Times New Roman"/>
                <a:cs typeface="Times New Roman"/>
              </a:rPr>
              <a:t>8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sz="1600" b="1" spc="-5" dirty="0" smtClean="0">
                <a:latin typeface="Times New Roman"/>
                <a:cs typeface="Times New Roman"/>
              </a:rPr>
              <a:t>7</a:t>
            </a:r>
            <a:r>
              <a:rPr lang="ru-RU" sz="1600" b="1" spc="-5" dirty="0" smtClean="0">
                <a:latin typeface="Times New Roman"/>
                <a:cs typeface="Times New Roman"/>
              </a:rPr>
              <a:t>9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80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lang="ru-RU" sz="1600" b="1" dirty="0" smtClean="0">
                <a:latin typeface="Times New Roman"/>
                <a:cs typeface="Times New Roman"/>
              </a:rPr>
              <a:t>80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lang="ru-RU" sz="1600" b="1" dirty="0" smtClean="0">
                <a:latin typeface="Times New Roman"/>
                <a:cs typeface="Times New Roman"/>
              </a:rPr>
              <a:t>81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lang="ru-RU" sz="1600" b="1" dirty="0" smtClean="0">
                <a:latin typeface="Times New Roman"/>
                <a:cs typeface="Times New Roman"/>
              </a:rPr>
              <a:t>82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lang="ru-RU" sz="1600" b="1" dirty="0" smtClean="0">
                <a:latin typeface="Times New Roman"/>
                <a:cs typeface="Times New Roman"/>
              </a:rPr>
              <a:t>83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lang="ru-RU" sz="1600" b="1" dirty="0" smtClean="0">
                <a:latin typeface="Times New Roman"/>
                <a:cs typeface="Times New Roman"/>
              </a:rPr>
              <a:t>83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lang="ru-RU" sz="1600" b="1" dirty="0" smtClean="0">
                <a:latin typeface="Times New Roman"/>
                <a:cs typeface="Times New Roman"/>
              </a:rPr>
              <a:t>84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sz="1600" b="1" spc="-5" dirty="0" smtClean="0">
                <a:latin typeface="Times New Roman"/>
                <a:cs typeface="Times New Roman"/>
              </a:rPr>
              <a:t>8</a:t>
            </a:r>
            <a:r>
              <a:rPr lang="ru-RU" sz="1600" b="1" spc="-5" dirty="0" smtClean="0">
                <a:latin typeface="Times New Roman"/>
                <a:cs typeface="Times New Roman"/>
              </a:rPr>
              <a:t>5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sz="1600" b="1" spc="-5" dirty="0" smtClean="0">
                <a:latin typeface="Times New Roman"/>
                <a:cs typeface="Times New Roman"/>
              </a:rPr>
              <a:t>8</a:t>
            </a:r>
            <a:r>
              <a:rPr lang="ru-RU" sz="1600" b="1" spc="-5" dirty="0" smtClean="0">
                <a:latin typeface="Times New Roman"/>
                <a:cs typeface="Times New Roman"/>
              </a:rPr>
              <a:t>6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sz="1600" b="1" spc="-5" dirty="0" smtClean="0">
                <a:latin typeface="Times New Roman"/>
                <a:cs typeface="Times New Roman"/>
              </a:rPr>
              <a:t>8</a:t>
            </a:r>
            <a:r>
              <a:rPr lang="ru-RU" sz="1600" b="1" spc="-5" dirty="0" smtClean="0">
                <a:latin typeface="Times New Roman"/>
                <a:cs typeface="Times New Roman"/>
              </a:rPr>
              <a:t>7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88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89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89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90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91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91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92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93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94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94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95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96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97</a:t>
            </a: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</a:rPr>
              <a:t>98</a:t>
            </a:r>
            <a:endParaRPr sz="1600" b="1" dirty="0">
              <a:latin typeface="Times New Roman"/>
              <a:cs typeface="Times New Roman"/>
            </a:endParaRPr>
          </a:p>
        </p:txBody>
      </p:sp>
      <p:sp>
        <p:nvSpPr>
          <p:cNvPr id="6" name="object 2">
            <a:hlinkClick r:id="rId2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7437" y="910295"/>
            <a:ext cx="9086463" cy="59590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indent="254000">
              <a:lnSpc>
                <a:spcPct val="105000"/>
              </a:lnSpc>
            </a:pP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6.</a:t>
            </a:r>
            <a:r>
              <a:rPr lang="en-US" sz="1600" b="1" spc="-5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8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Электродинамический метод измерения мощности………………………………………………..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254000">
              <a:lnSpc>
                <a:spcPct val="105000"/>
              </a:lnSpc>
            </a:pP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6.</a:t>
            </a:r>
            <a:r>
              <a:rPr lang="en-US" sz="1600" b="1" spc="-5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9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Калориметрический метод измерения  мощности …………………………………………………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254000">
              <a:lnSpc>
                <a:spcPct val="105000"/>
              </a:lnSpc>
            </a:pP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6.</a:t>
            </a:r>
            <a:r>
              <a:rPr lang="en-US" sz="1600" b="1" spc="-5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10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. </a:t>
            </a:r>
            <a:r>
              <a:rPr lang="ru-RU" sz="1600" b="1" spc="-5" dirty="0" smtClean="0">
                <a:latin typeface="Times New Roman"/>
                <a:cs typeface="Times New Roman"/>
                <a:hlinkClick r:id="rId4" action="ppaction://hlinksldjump"/>
              </a:rPr>
              <a:t>Терморезисторный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метод измерения мощности………………………………………………….. </a:t>
            </a:r>
          </a:p>
          <a:p>
            <a:pPr marL="12700" indent="704850">
              <a:lnSpc>
                <a:spcPct val="105000"/>
              </a:lnSpc>
            </a:pP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6.</a:t>
            </a:r>
            <a:r>
              <a:rPr lang="en-US" sz="1600" b="1" spc="-5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10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. 1. Характеристика  т</a:t>
            </a:r>
            <a:r>
              <a:rPr lang="ru-RU" sz="1600" b="1" spc="-5" dirty="0" smtClean="0">
                <a:latin typeface="Times New Roman"/>
                <a:cs typeface="Times New Roman"/>
                <a:hlinkClick r:id="rId4" action="ppaction://hlinksldjump"/>
              </a:rPr>
              <a:t>ерморезисторов……………………………………………………………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indent="704850">
              <a:lnSpc>
                <a:spcPct val="105000"/>
              </a:lnSpc>
            </a:pP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6.</a:t>
            </a:r>
            <a:r>
              <a:rPr lang="en-US" sz="1600" b="1" spc="-5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10</a:t>
            </a:r>
            <a:r>
              <a:rPr lang="ru-RU" sz="1600" b="1" spc="-5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. 2. </a:t>
            </a:r>
            <a:r>
              <a:rPr lang="ru-RU" sz="1600" b="1" spc="-5" dirty="0" smtClean="0">
                <a:latin typeface="Times New Roman"/>
                <a:cs typeface="Times New Roman"/>
                <a:hlinkClick r:id="rId5" action="ppaction://hlinksldjump"/>
              </a:rPr>
              <a:t>Терморезисторный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 измеритель мощности………………………………………………...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lvl="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7.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ИЗМЕРИТЕЛИ ЧАСТОТЫ И ВРЕМЕННЫХ ИНТЕРВАЛОВ………………………………………...</a:t>
            </a:r>
          </a:p>
          <a:p>
            <a:pPr marL="1270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7.1. Общие сведения об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измерителях  частоты и временных интервалов…………………………....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lvl="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7.2. </a:t>
            </a:r>
            <a:r>
              <a:rPr lang="ru-RU" sz="1600" b="1" spc="-5" dirty="0" smtClean="0">
                <a:latin typeface="Times New Roman"/>
                <a:cs typeface="Times New Roman"/>
                <a:hlinkClick r:id="rId7" action="ppaction://hlinksldjump"/>
              </a:rPr>
              <a:t>Резонансный метод измерения</a:t>
            </a:r>
            <a:r>
              <a:rPr lang="ru-RU" sz="1600" b="1" dirty="0" smtClean="0">
                <a:latin typeface="Times New Roman"/>
                <a:cs typeface="Times New Roman"/>
                <a:hlinkClick r:id="rId7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7" action="ppaction://hlinksldjump"/>
              </a:rPr>
              <a:t>частоты……………………………………………………………...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7.3.</a:t>
            </a:r>
            <a:r>
              <a:rPr lang="ru-RU" sz="1600" b="1" spc="-5" dirty="0" smtClean="0">
                <a:latin typeface="Times New Roman"/>
                <a:cs typeface="Times New Roman"/>
                <a:hlinkClick r:id="rId8" action="ppaction://hlinksldjump"/>
              </a:rPr>
              <a:t> Гетеродинный измеритель</a:t>
            </a:r>
            <a:r>
              <a:rPr lang="ru-RU" sz="1600" b="1" spc="-40" dirty="0" smtClean="0">
                <a:latin typeface="Times New Roman"/>
                <a:cs typeface="Times New Roman"/>
                <a:hlinkClick r:id="rId8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8" action="ppaction://hlinksldjump"/>
              </a:rPr>
              <a:t>частоты…………………………………………………………………..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lvl="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7.4.</a:t>
            </a:r>
            <a:r>
              <a:rPr lang="ru-RU" sz="1600" b="1" spc="-5" dirty="0" smtClean="0">
                <a:latin typeface="Times New Roman"/>
                <a:cs typeface="Times New Roman"/>
                <a:hlinkClick r:id="rId9" action="ppaction://hlinksldjump"/>
              </a:rPr>
              <a:t> Цифровой  измеритель</a:t>
            </a:r>
            <a:r>
              <a:rPr lang="ru-RU" sz="1600" b="1" spc="-40" dirty="0" smtClean="0">
                <a:latin typeface="Times New Roman"/>
                <a:cs typeface="Times New Roman"/>
                <a:hlinkClick r:id="rId9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9" action="ppaction://hlinksldjump"/>
              </a:rPr>
              <a:t>частоты…………………………………………………………………….…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7.5.</a:t>
            </a:r>
            <a:r>
              <a:rPr lang="ru-RU" sz="1600" b="1" spc="-5" dirty="0" smtClean="0">
                <a:latin typeface="Times New Roman"/>
                <a:cs typeface="Times New Roman"/>
                <a:hlinkClick r:id="rId10" action="ppaction://hlinksldjump"/>
              </a:rPr>
              <a:t> Цифровой  измеритель</a:t>
            </a:r>
            <a:r>
              <a:rPr lang="ru-RU" sz="1600" b="1" spc="-40" dirty="0" smtClean="0">
                <a:latin typeface="Times New Roman"/>
                <a:cs typeface="Times New Roman"/>
                <a:hlinkClick r:id="rId10" action="ppaction://hlinksldjump"/>
              </a:rPr>
              <a:t> периода повторения………………………………………………………..…..</a:t>
            </a:r>
            <a:endParaRPr lang="ru-RU" sz="1600" b="1" spc="-40" dirty="0" smtClean="0">
              <a:latin typeface="Times New Roman"/>
              <a:cs typeface="Times New Roman"/>
            </a:endParaRPr>
          </a:p>
          <a:p>
            <a:pPr marL="12700" lvl="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7.6.</a:t>
            </a:r>
            <a:r>
              <a:rPr lang="ru-RU" sz="1600" b="1" spc="-5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Электронно-счетный частотомер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GFC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-8010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H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……………………………………………………....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7.7.</a:t>
            </a:r>
            <a:r>
              <a:rPr lang="ru-RU" sz="1600" b="1" spc="-5" dirty="0" smtClean="0">
                <a:latin typeface="Times New Roman"/>
                <a:cs typeface="Times New Roman"/>
                <a:hlinkClick r:id="rId12" action="ppaction://hlinksldjump"/>
              </a:rPr>
              <a:t> Измеритель</a:t>
            </a:r>
            <a:r>
              <a:rPr lang="ru-RU" sz="1600" b="1" spc="-40" dirty="0" smtClean="0">
                <a:latin typeface="Times New Roman"/>
                <a:cs typeface="Times New Roman"/>
                <a:hlinkClick r:id="rId12" action="ppaction://hlinksldjump"/>
              </a:rPr>
              <a:t> фазового сдвига……………………………………………………………………………...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lvl="0">
              <a:lnSpc>
                <a:spcPct val="105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 action="ppaction://hlinksldjump"/>
              </a:rPr>
              <a:t>8. </a:t>
            </a:r>
            <a:r>
              <a:rPr lang="ru-RU" sz="1600" b="1" spc="-5" dirty="0" smtClean="0">
                <a:latin typeface="Times New Roman"/>
                <a:cs typeface="Times New Roman"/>
                <a:hlinkClick r:id="rId13" action="ppaction://hlinksldjump"/>
              </a:rPr>
              <a:t>ИЗМЕРИТЕЛЬНЫЕ</a:t>
            </a:r>
            <a:r>
              <a:rPr lang="ru-RU" sz="1600" b="1" spc="-20" dirty="0" smtClean="0">
                <a:latin typeface="Times New Roman"/>
                <a:cs typeface="Times New Roman"/>
                <a:hlinkClick r:id="rId13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3" action="ppaction://hlinksldjump"/>
              </a:rPr>
              <a:t>ГЕНЕРАТОРЫ………………………………………………………………………</a:t>
            </a:r>
          </a:p>
          <a:p>
            <a:pPr marL="1270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8.1. </a:t>
            </a:r>
            <a:r>
              <a:rPr lang="ru-RU" sz="1600" b="1" spc="-5" dirty="0" smtClean="0">
                <a:latin typeface="Times New Roman"/>
                <a:cs typeface="Times New Roman"/>
                <a:hlinkClick r:id="rId13" action="ppaction://hlinksldjump"/>
              </a:rPr>
              <a:t>Общие сведения об измерительных</a:t>
            </a:r>
            <a:r>
              <a:rPr lang="ru-RU" sz="1600" b="1" dirty="0" smtClean="0">
                <a:latin typeface="Times New Roman"/>
                <a:cs typeface="Times New Roman"/>
                <a:hlinkClick r:id="rId13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3" action="ppaction://hlinksldjump"/>
              </a:rPr>
              <a:t>генераторах……………………………………………………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8.2.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4" action="ppaction://hlinksldjump"/>
              </a:rPr>
              <a:t>Генератор низких частот………………………………………………………………………………. </a:t>
            </a: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12700" lvl="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8.3.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Генератор высоких </a:t>
            </a:r>
            <a:r>
              <a:rPr lang="ru-RU" sz="1600" b="1" dirty="0" smtClean="0">
                <a:latin typeface="Times New Roman"/>
                <a:cs typeface="Times New Roman"/>
                <a:hlinkClick r:id="rId15" action="ppaction://hlinksldjump"/>
              </a:rPr>
              <a:t>и </a:t>
            </a:r>
            <a:r>
              <a:rPr lang="ru-RU" sz="1600" b="1" spc="-5" dirty="0" smtClean="0">
                <a:latin typeface="Times New Roman"/>
                <a:cs typeface="Times New Roman"/>
                <a:hlinkClick r:id="rId15" action="ppaction://hlinksldjump"/>
              </a:rPr>
              <a:t>сверхвысоких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5" action="ppaction://hlinksldjump"/>
              </a:rPr>
              <a:t> частот…………………………………………………………. </a:t>
            </a: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1270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8.4. </a:t>
            </a:r>
            <a:r>
              <a:rPr lang="ru-RU" sz="1600" b="1" spc="-5" dirty="0" smtClean="0">
                <a:latin typeface="Times New Roman"/>
                <a:cs typeface="Times New Roman"/>
                <a:hlinkClick r:id="rId16" action="ppaction://hlinksldjump"/>
              </a:rPr>
              <a:t>Генератор  импульсных сигналов……………………………………………………………………..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 lvl="0" indent="2540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8.5. Цифровой г</a:t>
            </a:r>
            <a:r>
              <a:rPr lang="ru-RU" sz="1600" b="1" spc="-5" dirty="0" smtClean="0">
                <a:latin typeface="Times New Roman"/>
                <a:cs typeface="Times New Roman"/>
                <a:hlinkClick r:id="rId17" action="ppaction://hlinksldjump"/>
              </a:rPr>
              <a:t>енератор…………………………………………………………………………………….  </a:t>
            </a:r>
            <a:endParaRPr lang="ru-RU" sz="1600" b="1" spc="-5" dirty="0" smtClean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9. </a:t>
            </a:r>
            <a:r>
              <a:rPr lang="ru-RU" sz="1600" b="1" spc="-5" dirty="0" smtClean="0">
                <a:latin typeface="Times New Roman"/>
                <a:cs typeface="Times New Roman"/>
                <a:hlinkClick r:id="rId18" action="ppaction://hlinksldjump"/>
              </a:rPr>
              <a:t>ЭЛЕКТРИЧЕСКИЕ ИЗМЕРЕНИЯ НЕЭЛЕКТРИЧЕСКИХ</a:t>
            </a:r>
            <a:r>
              <a:rPr lang="ru-RU" sz="1600" b="1" spc="-10" dirty="0" smtClean="0">
                <a:latin typeface="Times New Roman"/>
                <a:cs typeface="Times New Roman"/>
                <a:hlinkClick r:id="rId18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18" action="ppaction://hlinksldjump"/>
              </a:rPr>
              <a:t>ВЕЛИЧИН……………………………...</a:t>
            </a:r>
          </a:p>
          <a:p>
            <a:pPr marL="12700" lvl="0" indent="254000">
              <a:lnSpc>
                <a:spcPct val="105000"/>
              </a:lnSpc>
            </a:pPr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9.1. Общие сведения об </a:t>
            </a:r>
            <a:r>
              <a:rPr lang="ru-RU" sz="1600" b="1" spc="-40" dirty="0" smtClean="0">
                <a:latin typeface="Times New Roman"/>
                <a:cs typeface="Times New Roman"/>
                <a:hlinkClick r:id="rId18" action="ppaction://hlinksldjump"/>
              </a:rPr>
              <a:t>электрическим измерениям неэлектрических величин………………………....</a:t>
            </a:r>
            <a:endParaRPr lang="ru-RU" sz="1600" b="1" spc="-40" dirty="0" smtClean="0">
              <a:latin typeface="Times New Roman"/>
              <a:cs typeface="Times New Roman"/>
            </a:endParaRPr>
          </a:p>
          <a:p>
            <a:pPr marL="12700" indent="254000">
              <a:lnSpc>
                <a:spcPct val="105000"/>
              </a:lnSpc>
            </a:pPr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9.2.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Датчики измерения неэлектрических величин……………………………………………………..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2700" lvl="0" indent="254000">
              <a:lnSpc>
                <a:spcPct val="105000"/>
              </a:lnSpc>
            </a:pPr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9.3. Измерительные схемы……………………………………………………………………………………...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56025" y="946558"/>
            <a:ext cx="543675" cy="59590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99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100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101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101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102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103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103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104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105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106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107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108</a:t>
            </a:r>
            <a:endParaRPr sz="1600" b="1" dirty="0">
              <a:latin typeface="Times New Roman"/>
              <a:cs typeface="Times New Roman"/>
            </a:endParaRP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109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110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110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111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112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113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114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115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115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116</a:t>
            </a:r>
          </a:p>
          <a:p>
            <a:pPr marL="12700">
              <a:lnSpc>
                <a:spcPct val="105000"/>
              </a:lnSpc>
            </a:pPr>
            <a:r>
              <a:rPr lang="ru-RU" sz="1600" b="1" spc="-5" dirty="0" smtClean="0">
                <a:latin typeface="Times New Roman"/>
                <a:cs typeface="Times New Roman"/>
              </a:rPr>
              <a:t>117</a:t>
            </a:r>
            <a:endParaRPr sz="1600" b="1" dirty="0">
              <a:latin typeface="Times New Roman"/>
              <a:cs typeface="Times New Roman"/>
            </a:endParaRPr>
          </a:p>
        </p:txBody>
      </p:sp>
      <p:sp>
        <p:nvSpPr>
          <p:cNvPr id="4" name="object 2">
            <a:hlinkClick r:id="rId21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Элементы средств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9901" y="733425"/>
            <a:ext cx="2514599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Деление шкалы</a:t>
            </a:r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17900" y="733425"/>
            <a:ext cx="7086600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Промежуток между двумя соседними отметками шкалы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9900" y="1571625"/>
            <a:ext cx="25146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Длина деления шкалы</a:t>
            </a:r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17900" y="1571625"/>
            <a:ext cx="70104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Расстояние между центрами двух соседних отметок шкалы</a:t>
            </a:r>
            <a:endParaRPr lang="ru-RU" dirty="0"/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3517900" y="6246138"/>
            <a:ext cx="6934200" cy="430887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 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аибольшее значение измеряемой величины на шкале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1909" y="2714625"/>
            <a:ext cx="2435389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Длина шкалы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17900" y="2562225"/>
            <a:ext cx="70104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Расстояние между крайними отметками шкалы по дуге окружности или по прямой линии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46100" y="3705225"/>
            <a:ext cx="243078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Цена деления шкалы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17900" y="3705225"/>
            <a:ext cx="70104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Разность значений величины измерения между двумя соседним отметкам шкалы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46100" y="4848225"/>
            <a:ext cx="23622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Начальное значение шкалы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17900" y="5026938"/>
            <a:ext cx="6934200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Наименьшее значение измеряемой величины на шкале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46100" y="5991225"/>
            <a:ext cx="25146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Конечное значение шкалы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8900" y="504826"/>
            <a:ext cx="152400" cy="64769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165101" y="897524"/>
            <a:ext cx="380999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165101" y="1876424"/>
            <a:ext cx="380999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27527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39719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51149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203201" y="6257924"/>
            <a:ext cx="380999" cy="304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060700" y="733424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060702" y="1724024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060702" y="2714624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060702" y="3857624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022602" y="4962524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098802" y="6257923"/>
            <a:ext cx="380999" cy="4572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7437" y="680402"/>
            <a:ext cx="9086463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lvl="0" algn="just" defTabSz="914400"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10. </a:t>
            </a:r>
            <a:r>
              <a:rPr lang="ru-RU" sz="1600" b="1" spc="30" dirty="0" smtClean="0">
                <a:latin typeface="Times New Roman"/>
                <a:cs typeface="Times New Roman"/>
                <a:hlinkClick r:id="rId2" action="ppaction://hlinksldjump"/>
              </a:rPr>
              <a:t>АВТОМАТИЗАЦИЯ ТЕХНИЧЕСКИХ</a:t>
            </a:r>
            <a:r>
              <a:rPr lang="ru-RU" sz="1600" b="1" spc="355" dirty="0" smtClean="0">
                <a:latin typeface="Times New Roman"/>
                <a:cs typeface="Times New Roman"/>
                <a:hlinkClick r:id="rId2" action="ppaction://hlinksldjump"/>
              </a:rPr>
              <a:t> </a:t>
            </a:r>
            <a:r>
              <a:rPr lang="ru-RU" sz="1600" b="1" spc="35" dirty="0" smtClean="0">
                <a:latin typeface="Times New Roman"/>
                <a:cs typeface="Times New Roman"/>
                <a:hlinkClick r:id="rId2" action="ppaction://hlinksldjump"/>
              </a:rPr>
              <a:t>ИЗМЕРЕНИЙ……………………………………………..</a:t>
            </a:r>
            <a:endParaRPr lang="ru-RU" sz="1600" b="1" dirty="0" smtClean="0">
              <a:latin typeface="Times New Roman" pitchFamily="18" charset="0"/>
              <a:cs typeface="Times New Roman" pitchFamily="18" charset="0"/>
              <a:hlinkClick r:id="rId2" action="ppaction://hlinksldjump"/>
            </a:endParaRPr>
          </a:p>
          <a:p>
            <a:pPr marL="461963" lvl="0" indent="-103188" algn="just" defTabSz="914400" fontAlgn="base"/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10.1.</a:t>
            </a:r>
            <a:r>
              <a:rPr lang="ru-RU" sz="1600" b="1" spc="-5" dirty="0" smtClean="0">
                <a:latin typeface="Times New Roman"/>
                <a:cs typeface="Times New Roman"/>
                <a:hlinkClick r:id="rId2" action="ppaction://hlinksldjump"/>
              </a:rPr>
              <a:t> Компьютерно-измерительные</a:t>
            </a:r>
            <a:r>
              <a:rPr lang="ru-RU" sz="1600" b="1" spc="-15" dirty="0" smtClean="0">
                <a:latin typeface="Times New Roman"/>
                <a:cs typeface="Times New Roman"/>
                <a:hlinkClick r:id="rId2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2" action="ppaction://hlinksldjump"/>
              </a:rPr>
              <a:t>системы…………………………………………………................</a:t>
            </a:r>
            <a:endParaRPr lang="ru-RU" sz="1600" b="1" spc="-40" dirty="0" smtClean="0">
              <a:latin typeface="Times New Roman" pitchFamily="18" charset="0"/>
              <a:cs typeface="Times New Roman" pitchFamily="18" charset="0"/>
            </a:endParaRPr>
          </a:p>
          <a:p>
            <a:pPr marL="461963" indent="-103188" algn="just" defTabSz="914400" fontAlgn="base"/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10.2.</a:t>
            </a:r>
            <a:r>
              <a:rPr lang="ru-RU" sz="1600" b="1" spc="-5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Модульный принцип объединения средств измерений в систему……………………………..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61963" indent="-103188" algn="just" defTabSz="914400" fontAlgn="base"/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10.3.</a:t>
            </a:r>
            <a:r>
              <a:rPr lang="ru-RU" sz="1600" b="1" spc="-5" dirty="0" smtClean="0">
                <a:latin typeface="Times New Roman"/>
                <a:cs typeface="Times New Roman"/>
                <a:hlinkClick r:id="rId4" action="ppaction://hlinksldjump"/>
              </a:rPr>
              <a:t> Автоматизированные средства контроля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радиотехнических средств…………………………</a:t>
            </a:r>
            <a:r>
              <a:rPr lang="ru-RU" sz="1600" b="1" spc="-5" dirty="0" smtClean="0">
                <a:latin typeface="Times New Roman"/>
                <a:cs typeface="Times New Roman"/>
                <a:hlinkClick r:id="rId4" action="ppaction://hlinksldjump"/>
              </a:rPr>
              <a:t> </a:t>
            </a:r>
          </a:p>
          <a:p>
            <a:pPr marL="461963" indent="346075" algn="just" defTabSz="914400" fontAlgn="base"/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10.3.</a:t>
            </a:r>
            <a:r>
              <a:rPr lang="ru-RU" sz="1600" b="1" spc="-5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Общие сведения о контроле радиотехнических средств………………………………...</a:t>
            </a:r>
            <a:endParaRPr lang="ru-RU" sz="1600" b="1" spc="-40" dirty="0" smtClean="0">
              <a:latin typeface="Times New Roman" pitchFamily="18" charset="0"/>
              <a:cs typeface="Times New Roman" pitchFamily="18" charset="0"/>
            </a:endParaRPr>
          </a:p>
          <a:p>
            <a:pPr marL="461963" lvl="0" indent="346075" algn="just" defTabSz="914400" fontAlgn="base"/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10.3.</a:t>
            </a:r>
            <a:r>
              <a:rPr lang="ru-RU" sz="1600" b="1" spc="-5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2. Структура АСК  РЭС…………………………………………………………………………</a:t>
            </a:r>
            <a:endParaRPr lang="ru-RU" sz="1600" b="1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461963" indent="-103188" algn="just"/>
            <a:r>
              <a:rPr lang="ru-RU" sz="1600" b="1" spc="-40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10.4</a:t>
            </a:r>
            <a:r>
              <a:rPr lang="ru-RU" sz="1600" b="1" spc="-5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.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Перспективы </a:t>
            </a:r>
            <a:r>
              <a:rPr lang="ru-RU" sz="1600" b="1" dirty="0" smtClean="0">
                <a:latin typeface="Times New Roman"/>
                <a:cs typeface="Times New Roman"/>
                <a:hlinkClick r:id="rId6" action="ppaction://hlinksldjump"/>
              </a:rPr>
              <a:t>и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основные </a:t>
            </a:r>
            <a:r>
              <a:rPr lang="ru-RU" sz="1600" b="1" dirty="0" smtClean="0">
                <a:latin typeface="Times New Roman"/>
                <a:cs typeface="Times New Roman"/>
                <a:hlinkClick r:id="rId6" action="ppaction://hlinksldjump"/>
              </a:rPr>
              <a:t>направления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развития  автоматизации</a:t>
            </a:r>
            <a:r>
              <a:rPr lang="ru-RU" sz="1600" b="1" spc="-15" dirty="0" smtClean="0">
                <a:latin typeface="Times New Roman"/>
                <a:cs typeface="Times New Roman"/>
                <a:hlinkClick r:id="rId6" action="ppaction://hlinksldjump"/>
              </a:rPr>
              <a:t> </a:t>
            </a:r>
            <a:r>
              <a:rPr lang="ru-RU" sz="1600" b="1" spc="-5" dirty="0" smtClean="0">
                <a:latin typeface="Times New Roman"/>
                <a:cs typeface="Times New Roman"/>
                <a:hlinkClick r:id="rId6" action="ppaction://hlinksldjump"/>
              </a:rPr>
              <a:t>измерений</a:t>
            </a:r>
            <a:r>
              <a:rPr lang="ru-RU" sz="1600" b="1" spc="-5" dirty="0" smtClean="0">
                <a:latin typeface="Times New Roman"/>
                <a:cs typeface="Times New Roman"/>
              </a:rPr>
              <a:t>……………….</a:t>
            </a:r>
            <a:endParaRPr lang="ru-RU" sz="1600" b="1" spc="-40" dirty="0" smtClean="0">
              <a:latin typeface="Times New Roman" pitchFamily="18" charset="0"/>
              <a:cs typeface="Times New Roman" pitchFamily="18" charset="0"/>
            </a:endParaRPr>
          </a:p>
          <a:p>
            <a:pPr marL="12700"/>
            <a:r>
              <a:rPr lang="ru-RU" sz="1600" b="1" spc="-5" dirty="0" smtClean="0">
                <a:latin typeface="Times New Roman"/>
                <a:cs typeface="Times New Roman"/>
                <a:hlinkClick r:id="rId7" action="ppaction://hlinksldjump"/>
              </a:rPr>
              <a:t>З</a:t>
            </a:r>
            <a:r>
              <a:rPr sz="1600" b="1" spc="-5" dirty="0" smtClean="0">
                <a:latin typeface="Times New Roman"/>
                <a:cs typeface="Times New Roman"/>
                <a:hlinkClick r:id="rId7" action="ppaction://hlinksldjump"/>
              </a:rPr>
              <a:t>АКЛЮЧЕНИЕ</a:t>
            </a:r>
            <a:r>
              <a:rPr lang="en-US" sz="1600" b="1" spc="-5" dirty="0" smtClean="0">
                <a:latin typeface="Times New Roman"/>
                <a:cs typeface="Times New Roman"/>
                <a:hlinkClick r:id="rId7" action="ppaction://hlinksldjump"/>
              </a:rPr>
              <a:t>………………………………………………………………………………………………….</a:t>
            </a:r>
            <a:endParaRPr sz="1600" b="1" dirty="0">
              <a:latin typeface="Times New Roman"/>
              <a:cs typeface="Times New Roman"/>
            </a:endParaRPr>
          </a:p>
          <a:p>
            <a:pPr marL="12700"/>
            <a:r>
              <a:rPr sz="1600" b="1" spc="75" dirty="0">
                <a:latin typeface="Times New Roman"/>
                <a:cs typeface="Times New Roman"/>
                <a:hlinkClick r:id="rId8" action="ppaction://hlinksldjump"/>
              </a:rPr>
              <a:t>СПИСОК</a:t>
            </a:r>
            <a:r>
              <a:rPr sz="1600" b="1" spc="190" dirty="0">
                <a:latin typeface="Times New Roman"/>
                <a:cs typeface="Times New Roman"/>
                <a:hlinkClick r:id="rId8" action="ppaction://hlinksldjump"/>
              </a:rPr>
              <a:t> </a:t>
            </a:r>
            <a:r>
              <a:rPr sz="1600" b="1" spc="85" dirty="0" smtClean="0">
                <a:latin typeface="Times New Roman"/>
                <a:cs typeface="Times New Roman"/>
                <a:hlinkClick r:id="rId8" action="ppaction://hlinksldjump"/>
              </a:rPr>
              <a:t>ЛИТЕРАТУРЫ</a:t>
            </a:r>
            <a:r>
              <a:rPr lang="ru-RU" sz="1600" b="1" spc="85" dirty="0" smtClean="0">
                <a:latin typeface="Times New Roman"/>
                <a:cs typeface="Times New Roman"/>
                <a:hlinkClick r:id="rId8" action="ppaction://hlinksldjump"/>
              </a:rPr>
              <a:t> ………………………………………………………………………………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32225" y="692761"/>
            <a:ext cx="543675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/>
            <a:r>
              <a:rPr lang="ru-RU" sz="1600" spc="-5" dirty="0" smtClean="0">
                <a:latin typeface="Times New Roman"/>
                <a:cs typeface="Times New Roman"/>
              </a:rPr>
              <a:t>118</a:t>
            </a:r>
            <a:endParaRPr sz="1600" dirty="0">
              <a:latin typeface="Times New Roman"/>
              <a:cs typeface="Times New Roman"/>
            </a:endParaRPr>
          </a:p>
          <a:p>
            <a:pPr marL="12700"/>
            <a:r>
              <a:rPr lang="ru-RU" sz="1600" spc="-5" dirty="0" smtClean="0">
                <a:latin typeface="Times New Roman"/>
                <a:cs typeface="Times New Roman"/>
              </a:rPr>
              <a:t>118</a:t>
            </a:r>
            <a:endParaRPr sz="1600" dirty="0">
              <a:latin typeface="Times New Roman"/>
              <a:cs typeface="Times New Roman"/>
            </a:endParaRPr>
          </a:p>
          <a:p>
            <a:pPr marL="12700"/>
            <a:r>
              <a:rPr lang="ru-RU" sz="1600" spc="-5" dirty="0" smtClean="0">
                <a:latin typeface="Times New Roman"/>
                <a:cs typeface="Times New Roman"/>
              </a:rPr>
              <a:t>119</a:t>
            </a:r>
            <a:endParaRPr sz="1600" dirty="0">
              <a:latin typeface="Times New Roman"/>
              <a:cs typeface="Times New Roman"/>
            </a:endParaRPr>
          </a:p>
          <a:p>
            <a:pPr marL="12700"/>
            <a:r>
              <a:rPr lang="ru-RU" sz="1600" spc="-5" dirty="0" smtClean="0">
                <a:latin typeface="Times New Roman"/>
                <a:cs typeface="Times New Roman"/>
              </a:rPr>
              <a:t>121</a:t>
            </a:r>
            <a:endParaRPr sz="1600" dirty="0">
              <a:latin typeface="Times New Roman"/>
              <a:cs typeface="Times New Roman"/>
            </a:endParaRPr>
          </a:p>
          <a:p>
            <a:pPr marL="12700"/>
            <a:r>
              <a:rPr lang="ru-RU" sz="1600" spc="-5" dirty="0" smtClean="0">
                <a:latin typeface="Times New Roman"/>
                <a:cs typeface="Times New Roman"/>
              </a:rPr>
              <a:t>121</a:t>
            </a:r>
          </a:p>
          <a:p>
            <a:pPr marL="12700"/>
            <a:r>
              <a:rPr lang="ru-RU" sz="1600" spc="-5" dirty="0" smtClean="0">
                <a:latin typeface="Times New Roman"/>
                <a:cs typeface="Times New Roman"/>
              </a:rPr>
              <a:t>122</a:t>
            </a:r>
          </a:p>
          <a:p>
            <a:pPr marL="12700"/>
            <a:r>
              <a:rPr lang="ru-RU" sz="1600" spc="-5" dirty="0" smtClean="0">
                <a:latin typeface="Times New Roman"/>
                <a:cs typeface="Times New Roman"/>
              </a:rPr>
              <a:t>123</a:t>
            </a:r>
          </a:p>
          <a:p>
            <a:pPr marL="12700"/>
            <a:r>
              <a:rPr lang="ru-RU" sz="1600" spc="-5" dirty="0" smtClean="0">
                <a:latin typeface="Times New Roman"/>
                <a:cs typeface="Times New Roman"/>
              </a:rPr>
              <a:t>124</a:t>
            </a:r>
          </a:p>
          <a:p>
            <a:pPr marL="12700"/>
            <a:r>
              <a:rPr lang="ru-RU" sz="1600" spc="-5" dirty="0" smtClean="0">
                <a:latin typeface="Times New Roman"/>
                <a:cs typeface="Times New Roman"/>
              </a:rPr>
              <a:t>125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94900" y="713422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130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17700" y="692761"/>
            <a:ext cx="6477000" cy="22542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0419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/>
                <a:cs typeface="Times New Roman"/>
              </a:rPr>
              <a:t>Учебное электронное мультимедийное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издание</a:t>
            </a:r>
            <a:endParaRPr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1389380" marR="1362075" indent="1270" algn="ctr">
              <a:lnSpc>
                <a:spcPts val="1839"/>
              </a:lnSpc>
              <a:spcBef>
                <a:spcPts val="5"/>
              </a:spcBef>
            </a:pPr>
            <a:r>
              <a:rPr sz="1600" spc="-5" dirty="0">
                <a:latin typeface="Times New Roman"/>
                <a:cs typeface="Times New Roman"/>
              </a:rPr>
              <a:t>ПАНАСЮК Юрий Николаевич  ПУДОВКИН Анатолий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Петрович</a:t>
            </a:r>
            <a:endParaRPr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 marL="12065" marR="5080" algn="ctr">
              <a:lnSpc>
                <a:spcPct val="126899"/>
              </a:lnSpc>
              <a:spcBef>
                <a:spcPts val="1565"/>
              </a:spcBef>
            </a:pPr>
            <a:r>
              <a:rPr lang="ru-RU" sz="1600" b="1" spc="-20" dirty="0" smtClean="0">
                <a:latin typeface="Times New Roman" pitchFamily="18" charset="0"/>
                <a:cs typeface="Times New Roman" pitchFamily="18" charset="0"/>
              </a:rPr>
              <a:t>ИЗМЕРИТЕЛЬНАЯ </a:t>
            </a:r>
            <a:r>
              <a:rPr lang="ru-RU" sz="1600" b="1" spc="-15" dirty="0" smtClean="0">
                <a:latin typeface="Times New Roman" pitchFamily="18" charset="0"/>
                <a:cs typeface="Times New Roman" pitchFamily="18" charset="0"/>
              </a:rPr>
              <a:t>ТЕХНИКА И ЭЛЕКТРИЧЕСКИЕ ИЗМЕРЕНИЯ</a:t>
            </a:r>
            <a:endParaRPr lang="ru-RU" sz="1500" b="1" dirty="0" smtClean="0">
              <a:latin typeface="Times New Roman"/>
              <a:cs typeface="Times New Roman"/>
            </a:endParaRPr>
          </a:p>
          <a:p>
            <a:pPr marL="19050" algn="ctr">
              <a:lnSpc>
                <a:spcPct val="100000"/>
              </a:lnSpc>
            </a:pPr>
            <a:endParaRPr lang="ru-RU" sz="1600" spc="-5" dirty="0" smtClean="0">
              <a:latin typeface="Times New Roman"/>
              <a:cs typeface="Times New Roman"/>
            </a:endParaRPr>
          </a:p>
          <a:p>
            <a:pPr marL="19050" algn="ctr">
              <a:lnSpc>
                <a:spcPct val="100000"/>
              </a:lnSpc>
            </a:pPr>
            <a:r>
              <a:rPr sz="1600" spc="-5" dirty="0" smtClean="0">
                <a:latin typeface="Times New Roman"/>
                <a:cs typeface="Times New Roman"/>
              </a:rPr>
              <a:t>Учебное</a:t>
            </a:r>
            <a:r>
              <a:rPr sz="1600" spc="-10" dirty="0" smtClean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пособие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8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131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538988"/>
              </p:ext>
            </p:extLst>
          </p:nvPr>
        </p:nvGraphicFramePr>
        <p:xfrm>
          <a:off x="1993900" y="5153025"/>
          <a:ext cx="7162798" cy="1447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20761">
                  <a:extLst>
                    <a:ext uri="{9D8B030D-6E8A-4147-A177-3AD203B41FA5}">
                      <a16:colId xmlns:a16="http://schemas.microsoft.com/office/drawing/2014/main" val="1176228334"/>
                    </a:ext>
                  </a:extLst>
                </a:gridCol>
                <a:gridCol w="4442037">
                  <a:extLst>
                    <a:ext uri="{9D8B030D-6E8A-4147-A177-3AD203B41FA5}">
                      <a16:colId xmlns:a16="http://schemas.microsoft.com/office/drawing/2014/main" val="530001883"/>
                    </a:ext>
                  </a:extLst>
                </a:gridCol>
              </a:tblGrid>
              <a:tr h="144780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spc="-5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ISBN </a:t>
                      </a:r>
                      <a:r>
                        <a:rPr lang="en-US" sz="1100" spc="-5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978-5-8265-2</a:t>
                      </a:r>
                      <a:r>
                        <a:rPr lang="ru-RU" sz="1100" spc="-5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987</a:t>
                      </a:r>
                      <a:r>
                        <a:rPr lang="en-US" sz="1100" spc="-5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1100" spc="-5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100" spc="-5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Подписано к использованию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05.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2.2026.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Тираж 50 экз. Заказ №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Издательский центр ФГБОУ ВО «ТГТУ</a:t>
                      </a:r>
                      <a:r>
                        <a:rPr lang="ru-RU" sz="1200" b="0" cap="all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392000, г. Тамбов, ул. Советская, д.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106/5, помещение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 14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de-DE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8(4752) 63-81-08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izdatelstvo@tstu.ru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39688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673350" y="3807936"/>
            <a:ext cx="53467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dirty="0">
                <a:latin typeface="Times New Roman"/>
                <a:cs typeface="Times New Roman"/>
              </a:rPr>
              <a:t>Редактор Л. В. Комбарова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Дизайн, структура, навигация  Ю. Н.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Панасюка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Обложка, упаковка, тиражирование  Т. Ю. Зотова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350" y="5407504"/>
            <a:ext cx="1606550" cy="116742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"/>
          <p:cNvSpPr>
            <a:spLocks noChangeArrowheads="1"/>
          </p:cNvSpPr>
          <p:nvPr/>
        </p:nvSpPr>
        <p:spPr bwMode="auto">
          <a:xfrm>
            <a:off x="4813300" y="4772025"/>
            <a:ext cx="5486400" cy="769441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tabLst>
                <a:tab pos="449263" algn="l"/>
                <a:tab pos="457200" algn="l"/>
              </a:tabLst>
            </a:pP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Регистрирует значение измеряемой величины.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37100" y="6059984"/>
            <a:ext cx="55753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Отсчетное устройство цифрового измерительного прибора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Элементы средств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74700" y="962025"/>
            <a:ext cx="267335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Измерительный механизм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60900" y="1038225"/>
            <a:ext cx="57150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Обеспечивает перемещение указателя на шкале  (стрелка, световое пятно)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74700" y="2409825"/>
            <a:ext cx="267335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Показывающее устройство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60900" y="2333625"/>
            <a:ext cx="57150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Обеспечивает визуальное снятие значений измеряемой величины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50900" y="3705225"/>
            <a:ext cx="25908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Указатель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13300" y="3629025"/>
            <a:ext cx="55626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Устанавливает положение стрелки  относительно отметок шкалы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50900" y="4688384"/>
            <a:ext cx="25908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Регистрирующее устройство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927100" y="6296025"/>
            <a:ext cx="25146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Цифровое табло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8900" y="504826"/>
            <a:ext cx="152400" cy="64769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7500" y="1114424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7500" y="25622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55600" y="3667125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55600" y="4802684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" y="6219824"/>
            <a:ext cx="380999" cy="685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51275" y="857249"/>
            <a:ext cx="380999" cy="1200149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51277" y="2152649"/>
            <a:ext cx="380999" cy="1200152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1" y="3286125"/>
            <a:ext cx="380999" cy="1371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1" y="4352925"/>
            <a:ext cx="380999" cy="1371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98902" y="5915024"/>
            <a:ext cx="380999" cy="12954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461625" y="7990929"/>
            <a:ext cx="86423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Свойства средств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4700" y="1038225"/>
            <a:ext cx="267335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Показание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4700" y="1800225"/>
            <a:ext cx="2673350" cy="144655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Вариация показаний измерительного прибора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0900" y="3705225"/>
            <a:ext cx="26670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Чувствительность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0900" y="4772025"/>
            <a:ext cx="25908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Порог чувствительности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7100" y="5991225"/>
            <a:ext cx="2514600" cy="110799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Чувствительный элемент средства измерений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8900" y="504826"/>
            <a:ext cx="152400" cy="64769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7500" y="9620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7500" y="22574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55600" y="3667125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55600" y="4810125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" y="6219825"/>
            <a:ext cx="380999" cy="685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2"/>
          <p:cNvSpPr>
            <a:spLocks noChangeArrowheads="1"/>
          </p:cNvSpPr>
          <p:nvPr/>
        </p:nvSpPr>
        <p:spPr bwMode="auto">
          <a:xfrm>
            <a:off x="4584700" y="4623852"/>
            <a:ext cx="5943600" cy="1138773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tabLst>
                <a:tab pos="449263" algn="l"/>
                <a:tab pos="457200" algn="l"/>
              </a:tabLst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Наименьшее значения изменения величины на входе прибора,  при котором  происходит изменения его показаний 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60900" y="6059984"/>
            <a:ext cx="57912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Элемент, который преобразует физические процессы измеряемой величины  в электрические сигналы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508500" y="988338"/>
            <a:ext cx="6019800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Значение величины или число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08500" y="1724025"/>
            <a:ext cx="6032500" cy="144655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Разность показаний прибора в одной точке измерения на шкале при плавном подходе к этой точке со стороны меньших и больших значений измеряемой величины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84700" y="3359229"/>
            <a:ext cx="59436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Отношение изменения выходного сигнала на устройстве отображения  прибора к изменению   измеряемой величины на его входе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784601" y="695323"/>
            <a:ext cx="380999" cy="1066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784601" y="1990726"/>
            <a:ext cx="380999" cy="1066799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60802" y="3438524"/>
            <a:ext cx="380999" cy="1066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22702" y="4543425"/>
            <a:ext cx="380999" cy="11430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60801" y="5953124"/>
            <a:ext cx="380999" cy="1219199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Свойства средств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4700" y="885825"/>
            <a:ext cx="267335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en-US" alt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Диапазон показаний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4700" y="2097584"/>
            <a:ext cx="267335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Диапазон измерений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0900" y="3705225"/>
            <a:ext cx="26670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Предел  измерений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8900" y="504826"/>
            <a:ext cx="152400" cy="64769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7500" y="9620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7500" y="22574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55600" y="3667125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55600" y="4810125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" y="6219825"/>
            <a:ext cx="380999" cy="685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73600" y="809625"/>
            <a:ext cx="57785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Значения в начале и в конце шкалы прибора (например, 0‒20)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08500" y="2283738"/>
            <a:ext cx="60325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Значение величины между нижним и верхним пределами  измерений прибора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84700" y="3545384"/>
            <a:ext cx="59436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Максимальное значение измеряемой величины с помощью шкалы прибора</a:t>
            </a: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60800" y="619123"/>
            <a:ext cx="380999" cy="12192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784601" y="1990726"/>
            <a:ext cx="380999" cy="1066799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60802" y="3438524"/>
            <a:ext cx="380999" cy="1066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50900" y="4924425"/>
            <a:ext cx="26670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Разрешение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584700" y="4619625"/>
            <a:ext cx="5943600" cy="116955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Наименьшее изменение значения измеряемой величины,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которое может быть обнаружено прибором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60801" y="4581524"/>
            <a:ext cx="380999" cy="1066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27100" y="6296025"/>
            <a:ext cx="26670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Градуировочная характеристика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60900" y="6288584"/>
            <a:ext cx="59436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Зависимость между значениями измеряемых величин на входе и выходе прибора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1" y="6105525"/>
            <a:ext cx="380999" cy="1066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160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Свойства средств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4700" y="988338"/>
            <a:ext cx="267335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en-US" alt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Смещение нуля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4700" y="2283738"/>
            <a:ext cx="267335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Дрейф показаний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4700" y="3552825"/>
            <a:ext cx="2819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Зона нечувствительности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900" y="504826"/>
            <a:ext cx="152400" cy="64769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7500" y="9620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7500" y="22574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17501" y="3705224"/>
            <a:ext cx="380999" cy="533402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55600" y="4802684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" y="6219825"/>
            <a:ext cx="380999" cy="685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84700" y="809625"/>
            <a:ext cx="57785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Показание  прибора не равным нулю, если величина измеряемого сигнала равна нулю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08500" y="2283738"/>
            <a:ext cx="60325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Изменение показаний прибора с течением времени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84700" y="3469184"/>
            <a:ext cx="59436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Диапазон значений измеряемой величины, который не изменяет выходной сигнал прибора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22700" y="657225"/>
            <a:ext cx="380999" cy="1143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784601" y="1990726"/>
            <a:ext cx="380999" cy="1066799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98902" y="3476624"/>
            <a:ext cx="380999" cy="990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0900" y="4772025"/>
            <a:ext cx="26670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Метрологическая исправность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84700" y="4619625"/>
            <a:ext cx="59436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Прибор по своим метрологическим характеристикам  соответствует установленным требованиям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60801" y="4581524"/>
            <a:ext cx="380999" cy="1066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27100" y="6345674"/>
            <a:ext cx="26670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Метрологическая надежность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60900" y="5915025"/>
            <a:ext cx="5562600" cy="144655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NewRoman"/>
              </a:rPr>
              <a:t>Свойство  прибора сохранять метрологические характеристик  при нормальной эксплуатации в течение заданного времени</a:t>
            </a:r>
            <a:endParaRPr lang="ru-RU" sz="2200" dirty="0">
              <a:latin typeface="TimesNewRoman"/>
              <a:cs typeface="Times New Roman" pitchFamily="18" charset="0"/>
            </a:endParaRP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1" y="6105525"/>
            <a:ext cx="380999" cy="1066799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2235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3160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Свойства средств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0900" y="1038225"/>
            <a:ext cx="267335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Метрологический отказ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7100" y="4848225"/>
            <a:ext cx="2819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Узаконенное средство измерений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900" y="504826"/>
            <a:ext cx="228600" cy="49529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" y="11906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431801" y="4962524"/>
            <a:ext cx="380999" cy="609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84700" y="809625"/>
            <a:ext cx="5778500" cy="1785104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Одна или несколько метрологических характеристик не соответствуют установленным требованиям</a:t>
            </a:r>
          </a:p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(например, класс точности  не соответствует заданному  значению  прибора)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08500" y="4848225"/>
            <a:ext cx="59436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Прибор годен  и допущен для применения по назначению после утверждения  уполномоченными органами</a:t>
            </a:r>
          </a:p>
        </p:txBody>
      </p:sp>
      <p:sp>
        <p:nvSpPr>
          <p:cNvPr id="1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60801" y="1000125"/>
            <a:ext cx="380999" cy="10668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2" y="4886324"/>
            <a:ext cx="380999" cy="76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74700" y="3063121"/>
            <a:ext cx="2819399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Неметрологический отказ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55601" y="3253621"/>
            <a:ext cx="380999" cy="457199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508501" y="2834521"/>
            <a:ext cx="5778500" cy="144655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Отказ прибора не зависит от изменения метрологических характеристик,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проявляется внезапно и может быть обнаружен без проведения поверки</a:t>
            </a:r>
            <a:r>
              <a:rPr lang="ru-RU" sz="2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60802" y="3101221"/>
            <a:ext cx="380999" cy="914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5100" y="6143625"/>
            <a:ext cx="10363200" cy="1107996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Свидетельство (метрологический сертификат) об утверждении средств измерений по назначению выдает Федеральное агентство по техническому регулированию и метрологии (Росстандарт).</a:t>
            </a:r>
          </a:p>
        </p:txBody>
      </p:sp>
      <p:sp>
        <p:nvSpPr>
          <p:cNvPr id="18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" grpId="0" animBg="1"/>
      <p:bldP spid="12" grpId="0" animBg="1"/>
      <p:bldP spid="14" grpId="0" animBg="1"/>
      <p:bldP spid="15" grpId="0" animBg="1"/>
      <p:bldP spid="17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 Методы измерений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900" y="657225"/>
            <a:ext cx="10515600" cy="769441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Метод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измерения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операции измерения прибора, которые обеспечивают результаты измерений с установленными показателями точности.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75300" y="1571625"/>
            <a:ext cx="49530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Значение измеряемой величины определяют непосредственно по показывающему средству измерений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0900" y="1826538"/>
            <a:ext cx="40386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Непосредственная оценка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8900" y="1411786"/>
            <a:ext cx="228600" cy="2217239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93700" y="18002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5041901" y="1724024"/>
            <a:ext cx="380999" cy="685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74700" y="3248025"/>
            <a:ext cx="4114799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равнение с мерой</a:t>
            </a:r>
          </a:p>
        </p:txBody>
      </p:sp>
      <p:sp>
        <p:nvSpPr>
          <p:cNvPr id="1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55601" y="3209924"/>
            <a:ext cx="380999" cy="4572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1500" y="3095625"/>
            <a:ext cx="49530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Значение измеряемой величины сравнивают с величиной меры</a:t>
            </a:r>
            <a:endParaRPr lang="ru-RU" dirty="0"/>
          </a:p>
        </p:txBody>
      </p:sp>
      <p:sp>
        <p:nvSpPr>
          <p:cNvPr id="1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5080001" y="3057524"/>
            <a:ext cx="380999" cy="76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300" y="4086225"/>
            <a:ext cx="10210800" cy="236039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2527300" y="3705225"/>
            <a:ext cx="381000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8900" y="4764584"/>
            <a:ext cx="2667001" cy="769441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Нулевой метод измерений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365500" y="4764584"/>
            <a:ext cx="2743200" cy="769441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Метод измерений замещением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718300" y="4764584"/>
            <a:ext cx="3810000" cy="769441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Дифференциальный метод измерений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93700" y="6296025"/>
            <a:ext cx="4724400" cy="430887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Метод измерений дополнением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651500" y="6296025"/>
            <a:ext cx="4173578" cy="430887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Метод  измерений совпадением</a:t>
            </a: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1155700" y="4314825"/>
            <a:ext cx="381000" cy="4572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4508500" y="4314825"/>
            <a:ext cx="381000" cy="4572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547100" y="4314825"/>
            <a:ext cx="381000" cy="4572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2832100" y="4314825"/>
            <a:ext cx="381000" cy="19812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6261100" y="4314825"/>
            <a:ext cx="381000" cy="19812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95F83C4-BC68-45AE-B54B-CFA849A707A5}"/>
              </a:ext>
            </a:extLst>
          </p:cNvPr>
          <p:cNvSpPr/>
          <p:nvPr/>
        </p:nvSpPr>
        <p:spPr>
          <a:xfrm>
            <a:off x="0" y="2028825"/>
            <a:ext cx="10693400" cy="852870"/>
          </a:xfrm>
          <a:prstGeom prst="rect">
            <a:avLst/>
          </a:prstGeom>
        </p:spPr>
        <p:txBody>
          <a:bodyPr wrap="square" lIns="100401" tIns="50201" rIns="100401" bIns="50201">
            <a:spAutoFit/>
          </a:bodyPr>
          <a:lstStyle/>
          <a:p>
            <a:pPr marL="140335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40" dirty="0">
                <a:latin typeface="Times New Roman"/>
                <a:cs typeface="Times New Roman"/>
              </a:rPr>
              <a:t>ИЗМЕРИТЕЛЬНАЯ</a:t>
            </a:r>
            <a:r>
              <a:rPr lang="ru-RU" sz="2400" b="1" spc="30" dirty="0">
                <a:latin typeface="Times New Roman"/>
                <a:cs typeface="Times New Roman"/>
              </a:rPr>
              <a:t> </a:t>
            </a:r>
            <a:r>
              <a:rPr lang="ru-RU" sz="2400" b="1" spc="35" dirty="0">
                <a:latin typeface="Times New Roman"/>
                <a:cs typeface="Times New Roman"/>
              </a:rPr>
              <a:t>ТЕХНИКА </a:t>
            </a:r>
          </a:p>
          <a:p>
            <a:pPr marL="140335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35" dirty="0">
                <a:latin typeface="Times New Roman"/>
                <a:cs typeface="Times New Roman"/>
              </a:rPr>
              <a:t>И ЭЛЕКТРИЧЕСКИЕ ИЗМЕРЕНИЯ</a:t>
            </a:r>
            <a:endParaRPr lang="ru-RU" sz="2400" dirty="0">
              <a:latin typeface="Times New Roman"/>
              <a:cs typeface="Times New Roman"/>
            </a:endParaRP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590A2F76-6F60-4339-9CFA-29A5738BCDC2}"/>
              </a:ext>
            </a:extLst>
          </p:cNvPr>
          <p:cNvSpPr txBox="1"/>
          <p:nvPr/>
        </p:nvSpPr>
        <p:spPr>
          <a:xfrm>
            <a:off x="1530276" y="390797"/>
            <a:ext cx="7496809" cy="15536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науки и </a:t>
            </a:r>
            <a:r>
              <a:rPr sz="16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Российской</a:t>
            </a:r>
            <a:r>
              <a:rPr sz="1600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indent="586740">
              <a:lnSpc>
                <a:spcPts val="1850"/>
              </a:lnSpc>
            </a:pPr>
            <a:r>
              <a:rPr sz="16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</a:t>
            </a:r>
            <a:r>
              <a:rPr sz="16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</a:t>
            </a:r>
            <a:r>
              <a:rPr sz="16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</a:t>
            </a:r>
            <a:r>
              <a:rPr sz="16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</a:t>
            </a:r>
            <a:r>
              <a:rPr sz="16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 </a:t>
            </a:r>
            <a:r>
              <a:rPr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</a:t>
            </a:r>
            <a:r>
              <a:rPr sz="16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«Тамбовский государственный технический</a:t>
            </a:r>
            <a:r>
              <a:rPr sz="1600" b="1" spc="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университет»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1600" b="1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Ю. Н. </a:t>
            </a:r>
            <a:r>
              <a:rPr sz="1600" b="1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Панасюк, </a:t>
            </a:r>
            <a:r>
              <a:rPr lang="ru-RU" sz="1600" b="1" spc="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П. </a:t>
            </a:r>
            <a:r>
              <a:rPr sz="1600" b="1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Пудовкин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99F31B05-4EF8-4021-B9D4-322BA3EA3641}"/>
              </a:ext>
            </a:extLst>
          </p:cNvPr>
          <p:cNvSpPr txBox="1"/>
          <p:nvPr/>
        </p:nvSpPr>
        <p:spPr>
          <a:xfrm>
            <a:off x="1421638" y="2943225"/>
            <a:ext cx="7898130" cy="179728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43180" algn="ctr">
              <a:lnSpc>
                <a:spcPts val="1880"/>
              </a:lnSpc>
              <a:spcBef>
                <a:spcPts val="95"/>
              </a:spcBef>
            </a:pP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Утверждено </a:t>
            </a:r>
            <a:r>
              <a:rPr sz="16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Ученым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советом</a:t>
            </a:r>
            <a:endParaRPr lang="ru-RU" sz="1600" spc="-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3180" algn="ctr">
              <a:lnSpc>
                <a:spcPts val="1880"/>
              </a:lnSpc>
              <a:spcBef>
                <a:spcPts val="95"/>
              </a:spcBef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ФГБОУ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 «Тамбовский государственный технический университет»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2545" algn="ctr">
              <a:lnSpc>
                <a:spcPts val="1839"/>
              </a:lnSpc>
            </a:pP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учебного пособия для студентов,</a:t>
            </a:r>
            <a:r>
              <a:rPr sz="1600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885"/>
              </a:lnSpc>
            </a:pPr>
            <a:r>
              <a:rPr sz="16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направлению</a:t>
            </a:r>
            <a:r>
              <a:rPr sz="16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itchFamily="18" charset="0"/>
              </a:rPr>
              <a:t>11.00.00 «Электроника, радиотехника и системы связи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</a:p>
          <a:p>
            <a:pPr algn="ctr">
              <a:lnSpc>
                <a:spcPts val="1885"/>
              </a:lnSpc>
            </a:pP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</a:t>
            </a:r>
            <a:r>
              <a:rPr sz="1600" spc="1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6714">
              <a:lnSpc>
                <a:spcPct val="100000"/>
              </a:lnSpc>
            </a:pPr>
            <a:r>
              <a:rPr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Учебное электронное мультимедийное</a:t>
            </a:r>
            <a:r>
              <a:rPr sz="1600" i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издание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6F80723B-E4FF-41A9-8833-CF7C019C52C8}"/>
              </a:ext>
            </a:extLst>
          </p:cNvPr>
          <p:cNvSpPr/>
          <p:nvPr/>
        </p:nvSpPr>
        <p:spPr>
          <a:xfrm>
            <a:off x="4894071" y="4987414"/>
            <a:ext cx="904121" cy="587093"/>
          </a:xfrm>
          <a:prstGeom prst="rect">
            <a:avLst/>
          </a:prstGeom>
          <a:blipFill>
            <a:blip r:embed="rId2" cstate="print">
              <a:lum bright="-12000" contrast="10000"/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1BDBC41C-7B07-4BCF-87F7-18052594675B}"/>
              </a:ext>
            </a:extLst>
          </p:cNvPr>
          <p:cNvSpPr/>
          <p:nvPr/>
        </p:nvSpPr>
        <p:spPr>
          <a:xfrm>
            <a:off x="522731" y="5690361"/>
            <a:ext cx="9652000" cy="18415"/>
          </a:xfrm>
          <a:custGeom>
            <a:avLst/>
            <a:gdLst/>
            <a:ahLst/>
            <a:cxnLst/>
            <a:rect l="l" t="t" r="r" b="b"/>
            <a:pathLst>
              <a:path w="9652000" h="18414">
                <a:moveTo>
                  <a:pt x="9651492" y="0"/>
                </a:moveTo>
                <a:lnTo>
                  <a:pt x="0" y="0"/>
                </a:lnTo>
                <a:lnTo>
                  <a:pt x="0" y="18287"/>
                </a:lnTo>
                <a:lnTo>
                  <a:pt x="9651492" y="18287"/>
                </a:lnTo>
                <a:lnTo>
                  <a:pt x="96514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75C80753-4AC4-4DA2-A9A8-D190B0F0B0C3}"/>
              </a:ext>
            </a:extLst>
          </p:cNvPr>
          <p:cNvSpPr txBox="1"/>
          <p:nvPr/>
        </p:nvSpPr>
        <p:spPr>
          <a:xfrm>
            <a:off x="3594100" y="5918200"/>
            <a:ext cx="3657600" cy="767518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 marR="5080" algn="ctr"/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Тамбов  </a:t>
            </a:r>
            <a:endParaRPr lang="ru-RU" sz="1600" spc="-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algn="ctr"/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</a:t>
            </a:r>
            <a:r>
              <a:rPr lang="ru-RU"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кий центр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ФГБОУ ВО</a:t>
            </a:r>
            <a:r>
              <a:rPr sz="1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«ТГТУ»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75" algn="ctr"/>
            <a:r>
              <a:rPr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99700" y="7210425"/>
            <a:ext cx="39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549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 1. Метод непосредственной оценки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62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45764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110" name="Группа 109"/>
          <p:cNvGrpSpPr/>
          <p:nvPr/>
        </p:nvGrpSpPr>
        <p:grpSpPr>
          <a:xfrm>
            <a:off x="88900" y="733425"/>
            <a:ext cx="5562600" cy="1143000"/>
            <a:chOff x="88900" y="809625"/>
            <a:chExt cx="5562600" cy="114300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88900" y="809625"/>
              <a:ext cx="5562600" cy="11430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165100" y="962025"/>
              <a:ext cx="5334000" cy="845641"/>
              <a:chOff x="241300" y="809625"/>
              <a:chExt cx="5334000" cy="845641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241300" y="885825"/>
                <a:ext cx="1981200" cy="76944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200" b="1" dirty="0">
                    <a:latin typeface="Times New Roman" pitchFamily="18" charset="0"/>
                    <a:cs typeface="Times New Roman" pitchFamily="18" charset="0"/>
                  </a:rPr>
                  <a:t>Измеряемая величина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755900" y="885825"/>
                <a:ext cx="2286000" cy="76944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200" b="1" dirty="0">
                    <a:latin typeface="Times New Roman" pitchFamily="18" charset="0"/>
                    <a:cs typeface="Times New Roman" pitchFamily="18" charset="0"/>
                  </a:rPr>
                  <a:t>Измерительный прибор</a:t>
                </a:r>
              </a:p>
            </p:txBody>
          </p:sp>
          <p:cxnSp>
            <p:nvCxnSpPr>
              <p:cNvPr id="27" name="Прямая со стрелкой 26"/>
              <p:cNvCxnSpPr>
                <a:stCxn id="25" idx="3"/>
                <a:endCxn id="26" idx="1"/>
              </p:cNvCxnSpPr>
              <p:nvPr/>
            </p:nvCxnSpPr>
            <p:spPr>
              <a:xfrm>
                <a:off x="2222500" y="1270546"/>
                <a:ext cx="533400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/>
              <p:cNvSpPr txBox="1"/>
              <p:nvPr/>
            </p:nvSpPr>
            <p:spPr>
              <a:xfrm>
                <a:off x="2298700" y="809625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endParaRPr lang="ru-RU" sz="22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9" name="Прямая со стрелкой 28"/>
              <p:cNvCxnSpPr/>
              <p:nvPr/>
            </p:nvCxnSpPr>
            <p:spPr>
              <a:xfrm>
                <a:off x="5041900" y="1270546"/>
                <a:ext cx="533400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/>
              <p:cNvSpPr txBox="1"/>
              <p:nvPr/>
            </p:nvSpPr>
            <p:spPr>
              <a:xfrm>
                <a:off x="5118100" y="809625"/>
                <a:ext cx="457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endParaRPr lang="ru-RU" sz="22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31" name="Прямоугольник 30"/>
          <p:cNvSpPr/>
          <p:nvPr/>
        </p:nvSpPr>
        <p:spPr>
          <a:xfrm>
            <a:off x="6032500" y="581025"/>
            <a:ext cx="4343400" cy="1661993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Измеряемая величина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поступает на вход измерительного прибора,  в котором  отсчетное  устройство отображает  измеренное значение величины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" name="Стрелка вправо 31"/>
          <p:cNvSpPr/>
          <p:nvPr/>
        </p:nvSpPr>
        <p:spPr>
          <a:xfrm>
            <a:off x="5651500" y="1190625"/>
            <a:ext cx="3810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10160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 2. Нулевой метод измерений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67" name="Rectangle 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45770" name="Rectangle 10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105" name="Группа 104"/>
          <p:cNvGrpSpPr/>
          <p:nvPr/>
        </p:nvGrpSpPr>
        <p:grpSpPr>
          <a:xfrm>
            <a:off x="241300" y="3324225"/>
            <a:ext cx="9829800" cy="1905000"/>
            <a:chOff x="0" y="3171825"/>
            <a:chExt cx="9613900" cy="1905000"/>
          </a:xfrm>
        </p:grpSpPr>
        <p:sp>
          <p:nvSpPr>
            <p:cNvPr id="39" name="object 6"/>
            <p:cNvSpPr/>
            <p:nvPr/>
          </p:nvSpPr>
          <p:spPr>
            <a:xfrm>
              <a:off x="0" y="3171825"/>
              <a:ext cx="9613900" cy="19050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88900" y="3400425"/>
              <a:ext cx="1981200" cy="76944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Измеряемая величина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603500" y="3400425"/>
              <a:ext cx="2590800" cy="76944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Измерительный прибор сравнения</a:t>
              </a:r>
            </a:p>
          </p:txBody>
        </p:sp>
        <p:cxnSp>
          <p:nvCxnSpPr>
            <p:cNvPr id="71" name="Прямая со стрелкой 70"/>
            <p:cNvCxnSpPr>
              <a:stCxn id="69" idx="3"/>
              <a:endCxn id="70" idx="1"/>
            </p:cNvCxnSpPr>
            <p:nvPr/>
          </p:nvCxnSpPr>
          <p:spPr>
            <a:xfrm>
              <a:off x="2070100" y="3785146"/>
              <a:ext cx="5334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2146300" y="3324225"/>
              <a:ext cx="4572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22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3" name="Прямая со стрелкой 72"/>
            <p:cNvCxnSpPr/>
            <p:nvPr/>
          </p:nvCxnSpPr>
          <p:spPr>
            <a:xfrm flipH="1" flipV="1">
              <a:off x="5194300" y="3781425"/>
              <a:ext cx="457200" cy="372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5194300" y="3248025"/>
              <a:ext cx="6096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ru-RU" sz="2200" b="1" baseline="-25000" dirty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5651500" y="3400425"/>
              <a:ext cx="1066800" cy="762000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Мера</a:t>
              </a:r>
            </a:p>
          </p:txBody>
        </p:sp>
        <p:cxnSp>
          <p:nvCxnSpPr>
            <p:cNvPr id="92" name="Прямая соединительная линия 91"/>
            <p:cNvCxnSpPr/>
            <p:nvPr/>
          </p:nvCxnSpPr>
          <p:spPr>
            <a:xfrm flipV="1">
              <a:off x="5651500" y="4010025"/>
              <a:ext cx="457200" cy="38100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/>
          </p:nvCxnSpPr>
          <p:spPr>
            <a:xfrm flipV="1">
              <a:off x="6413500" y="3248025"/>
              <a:ext cx="533400" cy="457200"/>
            </a:xfrm>
            <a:prstGeom prst="line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 стрелкой 96"/>
            <p:cNvCxnSpPr/>
            <p:nvPr/>
          </p:nvCxnSpPr>
          <p:spPr>
            <a:xfrm>
              <a:off x="6718300" y="3781425"/>
              <a:ext cx="5334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>
            <a:xfrm>
              <a:off x="7251700" y="3400425"/>
              <a:ext cx="1981200" cy="76944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Результат измерения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794500" y="3324225"/>
              <a:ext cx="6096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sz="2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2603500" y="4543425"/>
              <a:ext cx="2590800" cy="430887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Индикатор нуля</a:t>
              </a:r>
            </a:p>
          </p:txBody>
        </p:sp>
        <p:cxnSp>
          <p:nvCxnSpPr>
            <p:cNvPr id="101" name="Прямая со стрелкой 100"/>
            <p:cNvCxnSpPr>
              <a:stCxn id="70" idx="2"/>
            </p:cNvCxnSpPr>
            <p:nvPr/>
          </p:nvCxnSpPr>
          <p:spPr>
            <a:xfrm>
              <a:off x="3898900" y="4169866"/>
              <a:ext cx="0" cy="37355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3975100" y="4086225"/>
              <a:ext cx="38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solidFill>
                    <a:srgbClr val="323232"/>
                  </a:solidFill>
                  <a:latin typeface="Symbol"/>
                  <a:cs typeface="Symbol"/>
                </a:rPr>
                <a:t></a:t>
              </a:r>
              <a:endParaRPr lang="ru-RU" sz="2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6" name="Прямоугольник 105"/>
          <p:cNvSpPr/>
          <p:nvPr/>
        </p:nvSpPr>
        <p:spPr>
          <a:xfrm>
            <a:off x="88900" y="5381625"/>
            <a:ext cx="10439400" cy="1600438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715" lvl="1" indent="449580" algn="just">
              <a:lnSpc>
                <a:spcPct val="97800"/>
              </a:lnSpc>
              <a:tabLst>
                <a:tab pos="831215" algn="l"/>
              </a:tabLst>
            </a:pPr>
            <a:r>
              <a:rPr lang="ru-RU" sz="2000" spc="-5" dirty="0">
                <a:latin typeface="Times New Roman"/>
                <a:cs typeface="Times New Roman"/>
              </a:rPr>
              <a:t>На входы измерительного прибора сравнения поступает измеряемая величина 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X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и величина меры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 X</a:t>
            </a:r>
            <a:r>
              <a:rPr lang="ru-RU" sz="2000" baseline="-25000" dirty="0">
                <a:solidFill>
                  <a:srgbClr val="323232"/>
                </a:solidFill>
                <a:latin typeface="Times New Roman"/>
                <a:cs typeface="Times New Roman"/>
              </a:rPr>
              <a:t>м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, где происходит вычитание величин 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X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и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 X</a:t>
            </a:r>
            <a:r>
              <a:rPr lang="ru-RU" sz="2000" baseline="-25000" dirty="0">
                <a:solidFill>
                  <a:srgbClr val="323232"/>
                </a:solidFill>
                <a:latin typeface="Times New Roman"/>
                <a:cs typeface="Times New Roman"/>
              </a:rPr>
              <a:t>м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. На выходе </a:t>
            </a:r>
            <a:r>
              <a:rPr lang="ru-RU" sz="2000" spc="-5" dirty="0">
                <a:latin typeface="Times New Roman"/>
                <a:cs typeface="Times New Roman"/>
              </a:rPr>
              <a:t>измерительного прибора сравнения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формируется сигнал </a:t>
            </a:r>
            <a:r>
              <a:rPr lang="ru-RU" sz="2000" dirty="0">
                <a:solidFill>
                  <a:srgbClr val="323232"/>
                </a:solidFill>
                <a:latin typeface="Symbol"/>
                <a:cs typeface="Symbol"/>
              </a:rPr>
              <a:t></a:t>
            </a:r>
            <a:r>
              <a:rPr lang="ru-RU" sz="2000" spc="5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=</a:t>
            </a:r>
            <a:r>
              <a:rPr lang="ru-RU" sz="2000" spc="6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X</a:t>
            </a:r>
            <a:r>
              <a:rPr lang="ru-RU" sz="2000" i="1" spc="5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–</a:t>
            </a:r>
            <a:r>
              <a:rPr lang="ru-RU" sz="2000" spc="6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i="1" spc="-5" dirty="0">
                <a:solidFill>
                  <a:srgbClr val="323232"/>
                </a:solidFill>
                <a:latin typeface="Times New Roman"/>
                <a:cs typeface="Times New Roman"/>
              </a:rPr>
              <a:t>X</a:t>
            </a:r>
            <a:r>
              <a:rPr lang="ru-RU" sz="2000" spc="-7" baseline="-13227" dirty="0">
                <a:solidFill>
                  <a:srgbClr val="323232"/>
                </a:solidFill>
                <a:latin typeface="Times New Roman"/>
                <a:cs typeface="Times New Roman"/>
              </a:rPr>
              <a:t>м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, который  измеряется индикатором нуля.</a:t>
            </a:r>
          </a:p>
          <a:p>
            <a:pPr marL="12700" marR="5715" lvl="1" indent="449580" algn="just">
              <a:lnSpc>
                <a:spcPct val="97800"/>
              </a:lnSpc>
              <a:tabLst>
                <a:tab pos="831215" algn="l"/>
              </a:tabLst>
            </a:pPr>
            <a:r>
              <a:rPr lang="ru-RU" sz="2000" spc="-5" dirty="0">
                <a:solidFill>
                  <a:srgbClr val="323232"/>
                </a:solidFill>
                <a:latin typeface="Times New Roman"/>
                <a:cs typeface="Times New Roman"/>
              </a:rPr>
              <a:t>Изменяя</a:t>
            </a:r>
            <a:r>
              <a:rPr lang="ru-RU" sz="2000" spc="6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spc="-5" dirty="0">
                <a:solidFill>
                  <a:srgbClr val="323232"/>
                </a:solidFill>
                <a:latin typeface="Times New Roman"/>
                <a:cs typeface="Times New Roman"/>
              </a:rPr>
              <a:t>величину меры </a:t>
            </a:r>
            <a:r>
              <a:rPr lang="ru-RU" sz="2000" i="1" spc="-5" dirty="0">
                <a:solidFill>
                  <a:srgbClr val="323232"/>
                </a:solidFill>
                <a:latin typeface="Times New Roman"/>
                <a:cs typeface="Times New Roman"/>
              </a:rPr>
              <a:t>X</a:t>
            </a:r>
            <a:r>
              <a:rPr lang="ru-RU" sz="2000" spc="-7" baseline="-13227" dirty="0">
                <a:solidFill>
                  <a:srgbClr val="323232"/>
                </a:solidFill>
                <a:latin typeface="Times New Roman"/>
                <a:cs typeface="Times New Roman"/>
              </a:rPr>
              <a:t>м,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можно довести величину </a:t>
            </a:r>
            <a:r>
              <a:rPr lang="ru-RU" sz="2000" dirty="0">
                <a:solidFill>
                  <a:srgbClr val="323232"/>
                </a:solidFill>
                <a:latin typeface="Symbol"/>
                <a:cs typeface="Symbol"/>
              </a:rPr>
              <a:t>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0. </a:t>
            </a:r>
            <a:r>
              <a:rPr lang="ru-RU" sz="2000" spc="-5" dirty="0">
                <a:solidFill>
                  <a:srgbClr val="323232"/>
                </a:solidFill>
                <a:latin typeface="Times New Roman"/>
                <a:cs typeface="Times New Roman"/>
              </a:rPr>
              <a:t>Если </a:t>
            </a:r>
            <a:r>
              <a:rPr lang="ru-RU" sz="2000" dirty="0">
                <a:solidFill>
                  <a:srgbClr val="323232"/>
                </a:solidFill>
                <a:latin typeface="Symbol"/>
                <a:cs typeface="Symbol"/>
              </a:rPr>
              <a:t>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 = </a:t>
            </a:r>
            <a:r>
              <a:rPr lang="ru-RU" sz="2000" spc="-5" dirty="0">
                <a:solidFill>
                  <a:srgbClr val="323232"/>
                </a:solidFill>
                <a:latin typeface="Times New Roman"/>
                <a:cs typeface="Times New Roman"/>
              </a:rPr>
              <a:t>0, то 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X</a:t>
            </a:r>
            <a:r>
              <a:rPr lang="ru-RU" sz="2000" i="1" spc="5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=</a:t>
            </a:r>
            <a:r>
              <a:rPr lang="ru-RU" sz="2000" spc="6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i="1" spc="-5" dirty="0">
                <a:solidFill>
                  <a:srgbClr val="323232"/>
                </a:solidFill>
                <a:latin typeface="Times New Roman"/>
                <a:cs typeface="Times New Roman"/>
              </a:rPr>
              <a:t>X</a:t>
            </a:r>
            <a:r>
              <a:rPr lang="ru-RU" sz="2000" spc="-7" baseline="-13227" dirty="0">
                <a:solidFill>
                  <a:srgbClr val="323232"/>
                </a:solidFill>
                <a:latin typeface="Times New Roman"/>
                <a:cs typeface="Times New Roman"/>
              </a:rPr>
              <a:t>м</a:t>
            </a:r>
            <a:r>
              <a:rPr lang="ru-RU" sz="2000" spc="-5" dirty="0">
                <a:solidFill>
                  <a:srgbClr val="323232"/>
                </a:solidFill>
                <a:latin typeface="Times New Roman"/>
                <a:cs typeface="Times New Roman"/>
              </a:rPr>
              <a:t>, в этом случае результат измерения 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Y </a:t>
            </a:r>
            <a:r>
              <a:rPr lang="ru-RU" sz="2000" spc="-5" dirty="0">
                <a:solidFill>
                  <a:srgbClr val="323232"/>
                </a:solidFill>
                <a:latin typeface="Times New Roman"/>
                <a:cs typeface="Times New Roman"/>
              </a:rPr>
              <a:t>есть полученное значение </a:t>
            </a:r>
            <a:r>
              <a:rPr lang="ru-RU" sz="2000" spc="-10" dirty="0">
                <a:solidFill>
                  <a:srgbClr val="323232"/>
                </a:solidFill>
                <a:latin typeface="Times New Roman"/>
                <a:cs typeface="Times New Roman"/>
              </a:rPr>
              <a:t>меры</a:t>
            </a:r>
            <a:r>
              <a:rPr lang="ru-RU" sz="2000" i="1" spc="-5" dirty="0">
                <a:solidFill>
                  <a:srgbClr val="323232"/>
                </a:solidFill>
                <a:latin typeface="Times New Roman"/>
                <a:cs typeface="Times New Roman"/>
              </a:rPr>
              <a:t> X</a:t>
            </a:r>
            <a:r>
              <a:rPr lang="ru-RU" sz="2000" spc="-7" baseline="-13227" dirty="0">
                <a:solidFill>
                  <a:srgbClr val="323232"/>
                </a:solidFill>
                <a:latin typeface="Times New Roman"/>
                <a:cs typeface="Times New Roman"/>
              </a:rPr>
              <a:t>м</a:t>
            </a:r>
            <a:r>
              <a:rPr lang="ru-RU" sz="2000" spc="-10" dirty="0">
                <a:solidFill>
                  <a:srgbClr val="323232"/>
                </a:solidFill>
                <a:latin typeface="Times New Roman"/>
                <a:cs typeface="Times New Roman"/>
              </a:rPr>
              <a:t>, </a:t>
            </a:r>
            <a:r>
              <a:rPr lang="ru-RU" sz="2000" spc="-5" dirty="0">
                <a:solidFill>
                  <a:srgbClr val="323232"/>
                </a:solidFill>
                <a:latin typeface="Times New Roman"/>
                <a:cs typeface="Times New Roman"/>
              </a:rPr>
              <a:t>т.е. 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Y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= </a:t>
            </a:r>
            <a:r>
              <a:rPr lang="ru-RU" sz="2000" i="1" spc="-5" dirty="0">
                <a:solidFill>
                  <a:srgbClr val="323232"/>
                </a:solidFill>
                <a:latin typeface="Times New Roman"/>
                <a:cs typeface="Times New Roman"/>
              </a:rPr>
              <a:t>X</a:t>
            </a:r>
            <a:r>
              <a:rPr lang="ru-RU" sz="2000" spc="-7" baseline="-13227" dirty="0">
                <a:solidFill>
                  <a:srgbClr val="323232"/>
                </a:solidFill>
                <a:latin typeface="Times New Roman"/>
                <a:cs typeface="Times New Roman"/>
              </a:rPr>
              <a:t>м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108" name="Прямоугольник 107"/>
          <p:cNvSpPr/>
          <p:nvPr/>
        </p:nvSpPr>
        <p:spPr>
          <a:xfrm>
            <a:off x="165100" y="7045071"/>
            <a:ext cx="9829800" cy="393954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715" lvl="1" indent="449580" algn="just">
              <a:lnSpc>
                <a:spcPct val="97800"/>
              </a:lnSpc>
              <a:tabLst>
                <a:tab pos="831215" algn="l"/>
              </a:tabLs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Например,  измерение электрических сопротивлений по схеме моста.</a:t>
            </a:r>
            <a:endParaRPr lang="ru-RU" sz="2000" dirty="0">
              <a:solidFill>
                <a:srgbClr val="32323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0" y="2019050"/>
            <a:ext cx="5880100" cy="5847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715" lvl="1" indent="449580" algn="just">
              <a:lnSpc>
                <a:spcPct val="80000"/>
              </a:lnSpc>
              <a:tabLst>
                <a:tab pos="831215" algn="l"/>
              </a:tabLs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Например,  измерение электрического тока амперметром.</a:t>
            </a:r>
            <a:endParaRPr lang="ru-RU" sz="2000" dirty="0">
              <a:solidFill>
                <a:srgbClr val="32323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трелка вправо 41"/>
          <p:cNvSpPr/>
          <p:nvPr/>
        </p:nvSpPr>
        <p:spPr>
          <a:xfrm rot="5400000">
            <a:off x="5175250" y="5172075"/>
            <a:ext cx="2667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106" grpId="0" animBg="1"/>
      <p:bldP spid="108" grpId="0" animBg="1"/>
      <p:bldP spid="109" grpId="0" animBg="1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1.6.3.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 измерений замещением </a:t>
            </a:r>
          </a:p>
        </p:txBody>
      </p:sp>
      <p:sp>
        <p:nvSpPr>
          <p:cNvPr id="246786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67" name="Группа 66"/>
          <p:cNvGrpSpPr/>
          <p:nvPr/>
        </p:nvGrpSpPr>
        <p:grpSpPr>
          <a:xfrm>
            <a:off x="393700" y="885825"/>
            <a:ext cx="9982200" cy="2895600"/>
            <a:chOff x="393700" y="885825"/>
            <a:chExt cx="9982200" cy="2895600"/>
          </a:xfrm>
        </p:grpSpPr>
        <p:sp>
          <p:nvSpPr>
            <p:cNvPr id="6" name="object 6"/>
            <p:cNvSpPr/>
            <p:nvPr/>
          </p:nvSpPr>
          <p:spPr>
            <a:xfrm>
              <a:off x="393700" y="885825"/>
              <a:ext cx="9982200" cy="2895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65300" y="1038225"/>
              <a:ext cx="2025692" cy="76944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Измеряемая величина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889500" y="1876425"/>
              <a:ext cx="2291033" cy="76944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Измерительный прибор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898900" y="962025"/>
              <a:ext cx="46746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22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 flipH="1" flipV="1">
              <a:off x="2364633" y="3095625"/>
              <a:ext cx="467467" cy="372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3898900" y="2714625"/>
              <a:ext cx="609600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ru-RU" sz="2200" b="1" baseline="-25000" dirty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814988" y="2714625"/>
              <a:ext cx="1090757" cy="762000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Мера</a:t>
              </a: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814988" y="3324225"/>
              <a:ext cx="467467" cy="3810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3594100" y="2562225"/>
              <a:ext cx="545379" cy="457200"/>
            </a:xfrm>
            <a:prstGeom prst="line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7175500" y="2257425"/>
              <a:ext cx="1143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8318500" y="1876425"/>
              <a:ext cx="1873292" cy="76944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Отсчетное устройство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437410" y="2638425"/>
              <a:ext cx="623290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sz="2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6100" y="2714625"/>
              <a:ext cx="1828800" cy="76944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Результат измерения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404100" y="1800225"/>
              <a:ext cx="1066800" cy="6565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ru-RU" sz="2200" b="1" baseline="-25000" dirty="0">
                  <a:latin typeface="Times New Roman" pitchFamily="18" charset="0"/>
                  <a:cs typeface="Times New Roman" pitchFamily="18" charset="0"/>
                </a:rPr>
                <a:t>1,</a:t>
              </a:r>
              <a:r>
                <a:rPr lang="ru-RU" sz="2200" b="1" i="1" baseline="-25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ru-RU" sz="2200" b="1" baseline="-25000" dirty="0">
                  <a:latin typeface="Times New Roman" pitchFamily="18" charset="0"/>
                  <a:cs typeface="Times New Roman" pitchFamily="18" charset="0"/>
                </a:rPr>
                <a:t>2 </a:t>
              </a:r>
            </a:p>
            <a:p>
              <a:r>
                <a:rPr lang="ru-RU" sz="2200" b="1" i="1" baseline="-250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2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3" name="Прямая со стрелкой 42"/>
            <p:cNvCxnSpPr>
              <a:stCxn id="7" idx="3"/>
            </p:cNvCxnSpPr>
            <p:nvPr/>
          </p:nvCxnSpPr>
          <p:spPr>
            <a:xfrm flipV="1">
              <a:off x="3790992" y="1419225"/>
              <a:ext cx="641308" cy="372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/>
            <p:nvPr/>
          </p:nvCxnSpPr>
          <p:spPr>
            <a:xfrm>
              <a:off x="4432300" y="1419225"/>
              <a:ext cx="0" cy="6858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7"/>
            <p:cNvCxnSpPr/>
            <p:nvPr/>
          </p:nvCxnSpPr>
          <p:spPr>
            <a:xfrm flipV="1">
              <a:off x="3898900" y="3171825"/>
              <a:ext cx="533400" cy="372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/>
            <p:nvPr/>
          </p:nvCxnSpPr>
          <p:spPr>
            <a:xfrm flipV="1">
              <a:off x="4432300" y="2409825"/>
              <a:ext cx="0" cy="7620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 стрелкой 54"/>
            <p:cNvCxnSpPr/>
            <p:nvPr/>
          </p:nvCxnSpPr>
          <p:spPr>
            <a:xfrm>
              <a:off x="4508500" y="2257425"/>
              <a:ext cx="381000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>
              <a:off x="4203700" y="2105025"/>
              <a:ext cx="304800" cy="15240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6787" name="Rectangle 3"/>
          <p:cNvSpPr>
            <a:spLocks noChangeArrowheads="1"/>
          </p:cNvSpPr>
          <p:nvPr/>
        </p:nvSpPr>
        <p:spPr bwMode="auto">
          <a:xfrm>
            <a:off x="241300" y="4195703"/>
            <a:ext cx="10058400" cy="2862322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Измерение методом замещения состоит в следующем. Сначала на вход измерительного прибора подают измеряемую величину </a:t>
            </a:r>
            <a:r>
              <a:rPr kumimoji="0" lang="ru-RU" sz="2000" b="0" i="1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отмечают показания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отсчетному устройству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прибора. Затем вместо измеряемой величины </a:t>
            </a:r>
            <a:r>
              <a:rPr lang="ru-RU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вход измерительного прибора подают с выхода меры величину  </a:t>
            </a:r>
            <a:r>
              <a:rPr lang="ru-RU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этом случае отсчетное устройство прибора регистрирует показание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осле этого регулировкой меры добиваются, чтобы значение величины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было равно величине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Результатом измерения величины </a:t>
            </a:r>
            <a:r>
              <a:rPr lang="ru-RU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 значение величины меры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которое соответствует величине </a:t>
            </a:r>
            <a:r>
              <a:rPr lang="ru-RU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indent="45720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Таким образом, погрешность измерения величины </a:t>
            </a:r>
            <a:r>
              <a:rPr lang="ru-RU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зависит от погрешности измерительного прибора, так как </a:t>
            </a:r>
            <a:r>
              <a:rPr lang="ru-RU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5003800" y="3857625"/>
            <a:ext cx="4572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7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1.6.4. 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Дифференциальный метод измерений </a:t>
            </a:r>
          </a:p>
        </p:txBody>
      </p:sp>
      <p:sp>
        <p:nvSpPr>
          <p:cNvPr id="24781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55" name="Группа 54"/>
          <p:cNvGrpSpPr/>
          <p:nvPr/>
        </p:nvGrpSpPr>
        <p:grpSpPr>
          <a:xfrm>
            <a:off x="165100" y="885825"/>
            <a:ext cx="10439400" cy="2895600"/>
            <a:chOff x="165100" y="885825"/>
            <a:chExt cx="10439400" cy="2895600"/>
          </a:xfrm>
        </p:grpSpPr>
        <p:sp>
          <p:nvSpPr>
            <p:cNvPr id="6" name="object 6"/>
            <p:cNvSpPr/>
            <p:nvPr/>
          </p:nvSpPr>
          <p:spPr>
            <a:xfrm>
              <a:off x="165100" y="885825"/>
              <a:ext cx="10439400" cy="2895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65100" y="1038225"/>
              <a:ext cx="2025692" cy="76944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Измеряемая величина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36867" y="1876425"/>
              <a:ext cx="2291033" cy="76944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Измерительный прибор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55900" y="962025"/>
              <a:ext cx="46746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22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93900" y="2638425"/>
              <a:ext cx="609600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ru-RU" sz="2200" b="1" baseline="-25000" dirty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65100" y="2714625"/>
              <a:ext cx="1828800" cy="762000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Мера</a:t>
              </a:r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>
              <a:off x="7327900" y="2257425"/>
              <a:ext cx="4572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7785100" y="1876425"/>
              <a:ext cx="2057400" cy="76944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Суммирующее устройство</a:t>
              </a:r>
            </a:p>
          </p:txBody>
        </p:sp>
        <p:cxnSp>
          <p:nvCxnSpPr>
            <p:cNvPr id="20" name="Прямая со стрелкой 19"/>
            <p:cNvCxnSpPr>
              <a:stCxn id="7" idx="3"/>
            </p:cNvCxnSpPr>
            <p:nvPr/>
          </p:nvCxnSpPr>
          <p:spPr>
            <a:xfrm flipV="1">
              <a:off x="2190792" y="1419225"/>
              <a:ext cx="1327108" cy="372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3517900" y="1419225"/>
              <a:ext cx="0" cy="4572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1993900" y="3095625"/>
              <a:ext cx="16002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603500" y="1876425"/>
              <a:ext cx="1905000" cy="76944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latin typeface="Times New Roman" pitchFamily="18" charset="0"/>
                  <a:cs typeface="Times New Roman" pitchFamily="18" charset="0"/>
                </a:rPr>
                <a:t>Вычитающее устройство</a:t>
              </a:r>
            </a:p>
          </p:txBody>
        </p:sp>
        <p:cxnSp>
          <p:nvCxnSpPr>
            <p:cNvPr id="40" name="Прямая со стрелкой 39"/>
            <p:cNvCxnSpPr/>
            <p:nvPr/>
          </p:nvCxnSpPr>
          <p:spPr>
            <a:xfrm flipV="1">
              <a:off x="3594100" y="2638425"/>
              <a:ext cx="0" cy="4572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>
              <a:endCxn id="8" idx="1"/>
            </p:cNvCxnSpPr>
            <p:nvPr/>
          </p:nvCxnSpPr>
          <p:spPr>
            <a:xfrm>
              <a:off x="4508500" y="2257425"/>
              <a:ext cx="528367" cy="372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3594100" y="3095625"/>
              <a:ext cx="5257800" cy="0"/>
            </a:xfrm>
            <a:prstGeom prst="line">
              <a:avLst/>
            </a:prstGeom>
            <a:ln w="28575"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/>
            <p:nvPr/>
          </p:nvCxnSpPr>
          <p:spPr>
            <a:xfrm flipV="1">
              <a:off x="8851900" y="2638425"/>
              <a:ext cx="0" cy="45720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4584700" y="1795760"/>
              <a:ext cx="30480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2400" b="1" dirty="0">
                  <a:latin typeface="Times New Roman" pitchFamily="18" charset="0"/>
                  <a:cs typeface="Times New Roman" pitchFamily="18" charset="0"/>
                </a:rPr>
                <a:t>ε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327900" y="1724025"/>
              <a:ext cx="45720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2400" b="1" dirty="0">
                  <a:latin typeface="Times New Roman" pitchFamily="18" charset="0"/>
                  <a:cs typeface="Times New Roman" pitchFamily="18" charset="0"/>
                </a:rPr>
                <a:t>ε</a:t>
              </a:r>
              <a:r>
                <a:rPr lang="ru-RU" sz="2400" b="1" baseline="-25000" dirty="0">
                  <a:latin typeface="Times New Roman" pitchFamily="18" charset="0"/>
                  <a:cs typeface="Times New Roman" pitchFamily="18" charset="0"/>
                </a:rPr>
                <a:t>и</a:t>
              </a:r>
            </a:p>
          </p:txBody>
        </p:sp>
        <p:cxnSp>
          <p:nvCxnSpPr>
            <p:cNvPr id="52" name="Прямая со стрелкой 51"/>
            <p:cNvCxnSpPr/>
            <p:nvPr/>
          </p:nvCxnSpPr>
          <p:spPr>
            <a:xfrm>
              <a:off x="9842500" y="2257425"/>
              <a:ext cx="6096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9981210" y="1800225"/>
              <a:ext cx="623290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200" b="1" i="1" dirty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sz="2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165100" y="4010025"/>
            <a:ext cx="10439400" cy="3108543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5715" lvl="1" indent="447675" algn="just">
              <a:lnSpc>
                <a:spcPct val="97800"/>
              </a:lnSpc>
              <a:tabLst>
                <a:tab pos="831215" algn="l"/>
              </a:tabLst>
            </a:pPr>
            <a:r>
              <a:rPr lang="ru-RU" sz="2000" spc="-5" dirty="0">
                <a:latin typeface="Times New Roman"/>
                <a:cs typeface="Times New Roman"/>
              </a:rPr>
              <a:t>На входы вычитающего устройства поступает измеряемая величина 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X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и величина меры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 X</a:t>
            </a:r>
            <a:r>
              <a:rPr lang="ru-RU" sz="2000" baseline="-25000" dirty="0">
                <a:solidFill>
                  <a:srgbClr val="323232"/>
                </a:solidFill>
                <a:latin typeface="Times New Roman"/>
                <a:cs typeface="Times New Roman"/>
              </a:rPr>
              <a:t>м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, где происходит вычитание величин 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X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и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 X</a:t>
            </a:r>
            <a:r>
              <a:rPr lang="ru-RU" sz="2000" baseline="-25000" dirty="0">
                <a:solidFill>
                  <a:srgbClr val="323232"/>
                </a:solidFill>
                <a:latin typeface="Times New Roman"/>
                <a:cs typeface="Times New Roman"/>
              </a:rPr>
              <a:t>м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. На выходе вычитающего устройства </a:t>
            </a:r>
            <a:r>
              <a:rPr lang="ru-RU" sz="2000" spc="-5" dirty="0">
                <a:latin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формируется сигнал </a:t>
            </a:r>
            <a:r>
              <a:rPr lang="en-US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</a:t>
            </a:r>
            <a:r>
              <a:rPr lang="ru-RU" sz="2000" spc="5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=</a:t>
            </a:r>
            <a:r>
              <a:rPr lang="ru-RU" sz="2000" spc="6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i="1" dirty="0">
                <a:solidFill>
                  <a:srgbClr val="323232"/>
                </a:solidFill>
                <a:latin typeface="Times New Roman"/>
                <a:cs typeface="Times New Roman"/>
              </a:rPr>
              <a:t>X</a:t>
            </a:r>
            <a:r>
              <a:rPr lang="ru-RU" sz="2000" i="1" spc="5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–</a:t>
            </a:r>
            <a:r>
              <a:rPr lang="ru-RU" sz="2000" spc="60" dirty="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lang="ru-RU" sz="2000" i="1" spc="-5" dirty="0">
                <a:solidFill>
                  <a:srgbClr val="323232"/>
                </a:solidFill>
                <a:latin typeface="Times New Roman"/>
                <a:cs typeface="Times New Roman"/>
              </a:rPr>
              <a:t>X</a:t>
            </a:r>
            <a:r>
              <a:rPr lang="ru-RU" sz="2000" spc="-7" baseline="-13227" dirty="0">
                <a:solidFill>
                  <a:srgbClr val="323232"/>
                </a:solidFill>
                <a:latin typeface="Times New Roman"/>
                <a:cs typeface="Times New Roman"/>
              </a:rPr>
              <a:t>м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, который  поступает на вход измерительного прибора. Измерительный прибор измеряет величину сигнала </a:t>
            </a:r>
            <a:r>
              <a:rPr lang="en-US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</a:t>
            </a:r>
            <a:r>
              <a:rPr lang="ru-RU" sz="2000" dirty="0">
                <a:solidFill>
                  <a:srgbClr val="323232"/>
                </a:solidFill>
                <a:latin typeface="Symbol"/>
                <a:cs typeface="Symbol"/>
              </a:rPr>
              <a:t>. </a:t>
            </a:r>
            <a:r>
              <a:rPr lang="ru-RU" sz="2000" dirty="0">
                <a:solidFill>
                  <a:srgbClr val="323232"/>
                </a:solidFill>
                <a:latin typeface="Times New Roman" pitchFamily="18" charset="0"/>
                <a:cs typeface="Times New Roman" pitchFamily="18" charset="0"/>
              </a:rPr>
              <a:t>На выходе измерительного прибора формируется измеренное  </a:t>
            </a:r>
            <a:r>
              <a:rPr lang="ru-RU" sz="2000" dirty="0">
                <a:solidFill>
                  <a:srgbClr val="323232"/>
                </a:solidFill>
                <a:latin typeface="Symbol"/>
                <a:cs typeface="Symbol"/>
              </a:rPr>
              <a:t> </a:t>
            </a:r>
            <a:r>
              <a:rPr lang="ru-RU" sz="2000" dirty="0">
                <a:solidFill>
                  <a:srgbClr val="323232"/>
                </a:solidFill>
                <a:latin typeface="Times New Roman" pitchFamily="18" charset="0"/>
                <a:cs typeface="Times New Roman" pitchFamily="18" charset="0"/>
              </a:rPr>
              <a:t>значение разности измеряемой величины и меры </a:t>
            </a:r>
            <a:r>
              <a:rPr lang="en-US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</a:t>
            </a:r>
            <a:r>
              <a:rPr lang="ru-RU" sz="2000" baseline="-25000" dirty="0">
                <a:solidFill>
                  <a:srgbClr val="323232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>
                <a:solidFill>
                  <a:srgbClr val="323232"/>
                </a:solidFill>
                <a:latin typeface="Symbol"/>
                <a:cs typeface="Symbol"/>
              </a:rPr>
              <a:t> = </a:t>
            </a:r>
            <a:r>
              <a:rPr lang="en-US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 </a:t>
            </a:r>
            <a:r>
              <a:rPr lang="ru-RU" sz="2000" spc="50" dirty="0">
                <a:solidFill>
                  <a:srgbClr val="323232"/>
                </a:solidFill>
                <a:latin typeface="Times New Roman"/>
                <a:cs typeface="Times New Roman"/>
              </a:rPr>
              <a:t>± </a:t>
            </a:r>
            <a:r>
              <a:rPr lang="el-GR" sz="2000" dirty="0">
                <a:solidFill>
                  <a:srgbClr val="323232"/>
                </a:solidFill>
                <a:latin typeface="Times New Roman"/>
                <a:cs typeface="Times New Roman"/>
              </a:rPr>
              <a:t>Δ</a:t>
            </a:r>
            <a:r>
              <a:rPr lang="ru-RU" sz="2000" baseline="-25000" dirty="0">
                <a:solidFill>
                  <a:srgbClr val="323232"/>
                </a:solidFill>
                <a:latin typeface="Symbol"/>
                <a:cs typeface="Symbol"/>
                <a:sym typeface="Symbol"/>
              </a:rPr>
              <a:t>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.</a:t>
            </a:r>
          </a:p>
          <a:p>
            <a:pPr marL="0" marR="5715" lvl="1" indent="447675" algn="just">
              <a:lnSpc>
                <a:spcPct val="97800"/>
              </a:lnSpc>
              <a:tabLst>
                <a:tab pos="831215" algn="l"/>
              </a:tabLst>
            </a:pPr>
            <a:r>
              <a:rPr lang="el-GR" sz="2000" dirty="0">
                <a:solidFill>
                  <a:srgbClr val="323232"/>
                </a:solidFill>
                <a:latin typeface="Times New Roman"/>
                <a:cs typeface="Times New Roman"/>
              </a:rPr>
              <a:t>Δ</a:t>
            </a:r>
            <a:r>
              <a:rPr lang="ru-RU" sz="2000" baseline="-25000" dirty="0">
                <a:solidFill>
                  <a:srgbClr val="323232"/>
                </a:solidFill>
                <a:latin typeface="Symbol"/>
                <a:cs typeface="Symbol"/>
                <a:sym typeface="Symbol"/>
              </a:rPr>
              <a:t>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  <a:sym typeface="Symbol"/>
              </a:rPr>
              <a:t> ‒ </a:t>
            </a:r>
            <a:r>
              <a:rPr lang="ru-RU" sz="2000" dirty="0">
                <a:solidFill>
                  <a:srgbClr val="323232"/>
                </a:solidFill>
                <a:latin typeface="Times New Roman" pitchFamily="18" charset="0"/>
                <a:cs typeface="Times New Roman" pitchFamily="18" charset="0"/>
              </a:rPr>
              <a:t>погрешность измерительного прибора</a:t>
            </a:r>
            <a:r>
              <a:rPr lang="ru-RU" sz="2000" dirty="0">
                <a:solidFill>
                  <a:srgbClr val="323232"/>
                </a:solidFill>
                <a:latin typeface="Times New Roman"/>
                <a:cs typeface="Times New Roman"/>
              </a:rPr>
              <a:t> при измерении величины </a:t>
            </a:r>
            <a:r>
              <a:rPr lang="ru-RU" sz="2000" dirty="0">
                <a:solidFill>
                  <a:srgbClr val="323232"/>
                </a:solidFill>
                <a:latin typeface="Symbol"/>
                <a:cs typeface="Symbol"/>
                <a:sym typeface="Symbol"/>
              </a:rPr>
              <a:t>. </a:t>
            </a:r>
            <a:r>
              <a:rPr lang="ru-RU" sz="2000" dirty="0">
                <a:solidFill>
                  <a:srgbClr val="323232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На выходе  суммирующего устройства получаем результат измерения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en-US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</a:t>
            </a:r>
            <a:r>
              <a:rPr lang="ru-RU" sz="2000" baseline="-25000" dirty="0">
                <a:solidFill>
                  <a:srgbClr val="323232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+(</a:t>
            </a:r>
            <a:r>
              <a:rPr lang="en-US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 </a:t>
            </a:r>
            <a:r>
              <a:rPr lang="ru-RU" sz="2000" spc="50" dirty="0">
                <a:solidFill>
                  <a:srgbClr val="323232"/>
                </a:solidFill>
                <a:latin typeface="Times New Roman"/>
                <a:cs typeface="Times New Roman"/>
              </a:rPr>
              <a:t>± </a:t>
            </a:r>
            <a:r>
              <a:rPr lang="el-GR" sz="2000" dirty="0">
                <a:solidFill>
                  <a:srgbClr val="323232"/>
                </a:solidFill>
                <a:latin typeface="Times New Roman"/>
                <a:cs typeface="Times New Roman"/>
              </a:rPr>
              <a:t>Δ</a:t>
            </a:r>
            <a:r>
              <a:rPr lang="ru-RU" sz="2000" baseline="-25000" dirty="0">
                <a:solidFill>
                  <a:srgbClr val="323232"/>
                </a:solidFill>
                <a:latin typeface="Symbol"/>
                <a:cs typeface="Symbol"/>
                <a:sym typeface="Symbol"/>
              </a:rPr>
              <a:t>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</a:p>
          <a:p>
            <a:pPr marL="0" marR="5715" lvl="1" indent="447675" algn="just">
              <a:lnSpc>
                <a:spcPct val="97800"/>
              </a:lnSpc>
              <a:tabLst>
                <a:tab pos="831215" algn="l"/>
              </a:tabLst>
            </a:pP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Использование  дифференциального метода целесообразно, если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>
                <a:solidFill>
                  <a:srgbClr val="333333"/>
                </a:solidFill>
                <a:latin typeface="Times New Roman"/>
                <a:ea typeface="Times New Roman" pitchFamily="18" charset="0"/>
                <a:cs typeface="Times New Roman"/>
              </a:rPr>
              <a:t>&gt;&gt; </a:t>
            </a:r>
            <a:r>
              <a:rPr lang="en-US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тогда точность результата измерения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зависит в целом от точности величин меры </a:t>
            </a:r>
            <a:r>
              <a:rPr lang="en-US" sz="2000" i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2000" baseline="-30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323232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0" marR="5715" lvl="1" indent="447675" algn="just">
              <a:lnSpc>
                <a:spcPct val="97800"/>
              </a:lnSpc>
              <a:tabLst>
                <a:tab pos="831215" algn="l"/>
              </a:tabLst>
            </a:pPr>
            <a:r>
              <a:rPr lang="ru-RU" sz="2000" baseline="-25000" dirty="0">
                <a:solidFill>
                  <a:srgbClr val="32323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323232"/>
              </a:solidFill>
              <a:latin typeface="Times New Roman"/>
              <a:cs typeface="Times New Roman"/>
            </a:endParaRPr>
          </a:p>
        </p:txBody>
      </p:sp>
      <p:sp>
        <p:nvSpPr>
          <p:cNvPr id="2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5080000" y="3781425"/>
            <a:ext cx="3048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измерений  дополнением и совпадением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80100" y="724495"/>
            <a:ext cx="4813300" cy="923330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354013" algn="just">
              <a:lnSpc>
                <a:spcPct val="90000"/>
              </a:lnSpc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Метод  измерений совпадением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использует  совпадения отметок шкал или периодических сигналов.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5100" y="809625"/>
            <a:ext cx="5422900" cy="1754326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    Метод измерения дополнением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‒ значение измеряемой величины дополняется мерой этой же величины с таким расчетом, чтобы на прибор сравнения воздействовала их сумма, равная заранее заданному значению. 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48836" name="Picture 4"/>
          <p:cNvPicPr>
            <a:picLocks noChangeAspect="1" noChangeArrowheads="1"/>
          </p:cNvPicPr>
          <p:nvPr/>
        </p:nvPicPr>
        <p:blipFill>
          <a:blip r:embed="rId2" cstate="print">
            <a:lum bright="-33000" contrast="13000"/>
          </a:blip>
          <a:srcRect/>
          <a:stretch>
            <a:fillRect/>
          </a:stretch>
        </p:blipFill>
        <p:spPr bwMode="auto">
          <a:xfrm>
            <a:off x="6413500" y="3629025"/>
            <a:ext cx="3538671" cy="205781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880100" y="1814632"/>
            <a:ext cx="4737100" cy="1661993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lvl="0" indent="354013">
              <a:lnSpc>
                <a:spcPct val="90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Например, при измерении длины с помощью штангенциркуля с нониусом наблюдают совпадение делений шкал основной и Нониуса. </a:t>
            </a:r>
          </a:p>
          <a:p>
            <a:pPr lvl="0" indent="354013">
              <a:lnSpc>
                <a:spcPct val="9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рисунке значение измеряемой величины равно 7, 6 мм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80100" y="5838825"/>
            <a:ext cx="4572000" cy="1477328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177800" algn="just">
              <a:lnSpc>
                <a:spcPct val="90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Основная шкала и шкала Нониуса имеют 10 делений, но длина шкалы Нониуса равна 9 делений основной шкалы (точность измерения равна ± 0,1 мм).</a:t>
            </a:r>
            <a:endParaRPr lang="ru-RU" dirty="0"/>
          </a:p>
        </p:txBody>
      </p:sp>
      <p:sp>
        <p:nvSpPr>
          <p:cNvPr id="1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7937500" y="581025"/>
            <a:ext cx="381000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7937500" y="1647825"/>
            <a:ext cx="381000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013700" y="3476625"/>
            <a:ext cx="381000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089900" y="5686425"/>
            <a:ext cx="381000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8900" y="2790825"/>
            <a:ext cx="5486400" cy="1200329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7675">
              <a:lnSpc>
                <a:spcPct val="9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Например, для  измерения больших токов амперметрами, рассчитанными на малые токи,  используются шунты, которые являются величиной меры для протекания тока. </a:t>
            </a: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>
            <a:lum bright="-29000"/>
          </a:blip>
          <a:srcRect/>
          <a:stretch>
            <a:fillRect/>
          </a:stretch>
        </p:blipFill>
        <p:spPr bwMode="auto">
          <a:xfrm>
            <a:off x="927100" y="4238625"/>
            <a:ext cx="3352800" cy="1430375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48840" name="Rectangle 8"/>
          <p:cNvSpPr>
            <a:spLocks noChangeArrowheads="1"/>
          </p:cNvSpPr>
          <p:nvPr/>
        </p:nvSpPr>
        <p:spPr bwMode="auto">
          <a:xfrm>
            <a:off x="165100" y="5991225"/>
            <a:ext cx="5486400" cy="1200329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Сопротивление шунта (мера)</a:t>
            </a:r>
            <a:r>
              <a:rPr kumimoji="0" lang="ru-RU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 сопротивление амперметра </a:t>
            </a:r>
            <a:r>
              <a:rPr lang="en-US" sz="20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30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известны, следовательно, измеренное значение  тока    </a:t>
            </a:r>
            <a:r>
              <a:rPr kumimoji="0" lang="en-US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kumimoji="0" lang="ru-RU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 регистрироваться амперметром А.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2222500" y="581025"/>
            <a:ext cx="381000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2374900" y="2562225"/>
            <a:ext cx="381000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2374900" y="4010025"/>
            <a:ext cx="381000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2374900" y="5686425"/>
            <a:ext cx="381000" cy="304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bject 2">
            <a:hlinkClick r:id="rId4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4884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Шкалы  электроизмерительных  приборов</a:t>
            </a: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7334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.1.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Классификация  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шкал  электроизмерительных  приборов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5100" y="1266825"/>
            <a:ext cx="10363200" cy="38862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9900" y="1495425"/>
            <a:ext cx="2545056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Безнулевая 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96489" y="1521738"/>
            <a:ext cx="2177969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Нулевая 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22500" y="2817138"/>
            <a:ext cx="3083280" cy="430887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Односторонняя 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42100" y="2790825"/>
            <a:ext cx="3032369" cy="430887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Двухсторонняя 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74900" y="4036338"/>
            <a:ext cx="3044488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Симметричная 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94500" y="4036338"/>
            <a:ext cx="3286797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Несимметричная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6948" y="5678984"/>
            <a:ext cx="1878463" cy="769441"/>
          </a:xfrm>
          <a:prstGeom prst="rect">
            <a:avLst/>
          </a:prstGeom>
          <a:solidFill>
            <a:srgbClr val="DAA6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Равномерная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86348" y="5678984"/>
            <a:ext cx="2207079" cy="769441"/>
          </a:xfrm>
          <a:prstGeom prst="rect">
            <a:avLst/>
          </a:prstGeom>
          <a:solidFill>
            <a:srgbClr val="DAA6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Неравномерная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905748" y="5678984"/>
            <a:ext cx="1622047" cy="769441"/>
          </a:xfrm>
          <a:prstGeom prst="rect">
            <a:avLst/>
          </a:prstGeom>
          <a:solidFill>
            <a:srgbClr val="DAA6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Степенная 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шкала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936443" y="5678984"/>
            <a:ext cx="2600520" cy="769441"/>
          </a:xfrm>
          <a:prstGeom prst="rect">
            <a:avLst/>
          </a:prstGeom>
          <a:solidFill>
            <a:srgbClr val="DAA6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Логарифмическая 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шкала  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1689100" y="1190625"/>
            <a:ext cx="381000" cy="304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7708900" y="1190625"/>
            <a:ext cx="381000" cy="304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213100" y="2257425"/>
            <a:ext cx="5943600" cy="1524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3213100" y="2409825"/>
            <a:ext cx="381000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166100" y="2409825"/>
            <a:ext cx="381000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7632700" y="1952625"/>
            <a:ext cx="381000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670300" y="3552825"/>
            <a:ext cx="5943600" cy="1524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3670300" y="3705225"/>
            <a:ext cx="381000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623300" y="3705225"/>
            <a:ext cx="381000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089900" y="3248025"/>
            <a:ext cx="381000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927100" y="5153025"/>
            <a:ext cx="381000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3898900" y="5153025"/>
            <a:ext cx="381000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6565900" y="5153025"/>
            <a:ext cx="381000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9156700" y="5153025"/>
            <a:ext cx="381000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.2. Типы шкал  электроизмерительных  приборов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8900" y="809625"/>
            <a:ext cx="2743200" cy="144655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Безнулевая шкала </a:t>
            </a:r>
          </a:p>
          <a:p>
            <a:pPr algn="ctr"/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не имеет нулевую отметку  нижнего и верхнего пределов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8177" name="Picture 1"/>
          <p:cNvPicPr>
            <a:picLocks noChangeAspect="1" noChangeArrowheads="1"/>
          </p:cNvPicPr>
          <p:nvPr/>
        </p:nvPicPr>
        <p:blipFill>
          <a:blip r:embed="rId2" cstate="print"/>
          <a:srcRect l="20506" t="47871" r="32897" b="37268"/>
          <a:stretch>
            <a:fillRect/>
          </a:stretch>
        </p:blipFill>
        <p:spPr bwMode="auto">
          <a:xfrm>
            <a:off x="3441700" y="809625"/>
            <a:ext cx="7119834" cy="16049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88900" y="2714625"/>
            <a:ext cx="4343400" cy="110799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Односторонняя нулевая шкала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имеет нулевую отметку, нуль размещен в начале шкалы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469900" y="4162425"/>
            <a:ext cx="3352800" cy="2667000"/>
            <a:chOff x="774700" y="4238625"/>
            <a:chExt cx="3352800" cy="266700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774700" y="4238625"/>
              <a:ext cx="3352800" cy="2667000"/>
            </a:xfrm>
            <a:prstGeom prst="rect">
              <a:avLst/>
            </a:prstGeom>
            <a:solidFill>
              <a:srgbClr val="95968E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32" name="Рисунок 31" descr="Вольтметр"/>
            <p:cNvPicPr/>
            <p:nvPr/>
          </p:nvPicPr>
          <p:blipFill>
            <a:blip r:embed="rId3" cstate="print"/>
            <a:srcRect l="6522" t="7895" r="6863" b="5263"/>
            <a:stretch>
              <a:fillRect/>
            </a:stretch>
          </p:blipFill>
          <p:spPr bwMode="auto">
            <a:xfrm>
              <a:off x="1003300" y="4314825"/>
              <a:ext cx="3048000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Прямоугольник 32"/>
          <p:cNvSpPr/>
          <p:nvPr/>
        </p:nvSpPr>
        <p:spPr>
          <a:xfrm>
            <a:off x="4660900" y="2714625"/>
            <a:ext cx="5638800" cy="11387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Двухсторонняя нулевая шкала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имеет нулевую отметку, которая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расположена между начальной и конечной отметками</a:t>
            </a:r>
          </a:p>
        </p:txBody>
      </p:sp>
      <p:pic>
        <p:nvPicPr>
          <p:cNvPr id="34" name="Рисунок 33" descr="Симметричная шкала"/>
          <p:cNvPicPr/>
          <p:nvPr/>
        </p:nvPicPr>
        <p:blipFill>
          <a:blip r:embed="rId4" cstate="print"/>
          <a:srcRect l="5000" t="5016" r="5000" b="37304"/>
          <a:stretch>
            <a:fillRect/>
          </a:stretch>
        </p:blipFill>
        <p:spPr bwMode="auto">
          <a:xfrm>
            <a:off x="4127500" y="5153025"/>
            <a:ext cx="2743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>
            <a:off x="4127500" y="4238625"/>
            <a:ext cx="2971800" cy="430887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lIns="0" rIns="0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Симметричная шкала 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404100" y="4264938"/>
            <a:ext cx="3200400" cy="430887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lIns="0" rIns="0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Несимметричная шкала </a:t>
            </a:r>
            <a:endParaRPr lang="ru-RU" dirty="0"/>
          </a:p>
        </p:txBody>
      </p:sp>
      <p:sp>
        <p:nvSpPr>
          <p:cNvPr id="41" name="Стрелка вправо 40"/>
          <p:cNvSpPr/>
          <p:nvPr/>
        </p:nvSpPr>
        <p:spPr>
          <a:xfrm>
            <a:off x="2832100" y="1266825"/>
            <a:ext cx="609600" cy="3810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8181" name="Picture 5"/>
          <p:cNvPicPr>
            <a:picLocks noChangeAspect="1" noChangeArrowheads="1"/>
          </p:cNvPicPr>
          <p:nvPr/>
        </p:nvPicPr>
        <p:blipFill>
          <a:blip r:embed="rId5" cstate="print"/>
          <a:srcRect l="45000" t="24074" r="12083" b="13241"/>
          <a:stretch>
            <a:fillRect/>
          </a:stretch>
        </p:blipFill>
        <p:spPr bwMode="auto">
          <a:xfrm>
            <a:off x="7230765" y="4875413"/>
            <a:ext cx="2992735" cy="24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Стрелка вниз 47"/>
          <p:cNvSpPr/>
          <p:nvPr/>
        </p:nvSpPr>
        <p:spPr>
          <a:xfrm>
            <a:off x="1917700" y="3857625"/>
            <a:ext cx="5334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Стрелка вниз 48"/>
          <p:cNvSpPr/>
          <p:nvPr/>
        </p:nvSpPr>
        <p:spPr>
          <a:xfrm>
            <a:off x="5194300" y="3857625"/>
            <a:ext cx="533400" cy="4572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Стрелка вниз 49"/>
          <p:cNvSpPr/>
          <p:nvPr/>
        </p:nvSpPr>
        <p:spPr>
          <a:xfrm>
            <a:off x="8318500" y="3857625"/>
            <a:ext cx="533400" cy="4572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Стрелка вниз 50"/>
          <p:cNvSpPr/>
          <p:nvPr/>
        </p:nvSpPr>
        <p:spPr>
          <a:xfrm>
            <a:off x="5118100" y="4619625"/>
            <a:ext cx="533400" cy="533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Стрелка вниз 51"/>
          <p:cNvSpPr/>
          <p:nvPr/>
        </p:nvSpPr>
        <p:spPr>
          <a:xfrm>
            <a:off x="8470900" y="4695825"/>
            <a:ext cx="5334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object 2">
            <a:hlinkClick r:id="rId6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3" grpId="0" animBg="1"/>
      <p:bldP spid="35" grpId="0" animBg="1"/>
      <p:bldP spid="37" grpId="0" animBg="1"/>
      <p:bldP spid="41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7500" y="809625"/>
            <a:ext cx="1878463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Равномерная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631" y="1879536"/>
            <a:ext cx="2207079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Неравномерная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шкала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0900" y="5457825"/>
            <a:ext cx="86868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Степенная</a:t>
            </a:r>
            <a:r>
              <a:rPr lang="en-US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шкала </a:t>
            </a:r>
            <a:r>
              <a:rPr lang="en-US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имеет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расширяющие или сужающие деления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900" y="2867025"/>
            <a:ext cx="3429000" cy="144655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Логарифмическая шкала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используется для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измерения переменного напряжения в децибелах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Типы шкал  электроизмерительных  приборов</a:t>
            </a:r>
          </a:p>
        </p:txBody>
      </p:sp>
      <p:pic>
        <p:nvPicPr>
          <p:cNvPr id="13" name="Рисунок 12" descr="Измерительные шкалы прибора Ц4354-М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00" y="733425"/>
            <a:ext cx="6858000" cy="4572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5" name="Стрелка вправо 14"/>
          <p:cNvSpPr/>
          <p:nvPr/>
        </p:nvSpPr>
        <p:spPr>
          <a:xfrm rot="640356">
            <a:off x="2189741" y="1259347"/>
            <a:ext cx="3393744" cy="228600"/>
          </a:xfrm>
          <a:prstGeom prst="rightArrow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451100" y="2261147"/>
            <a:ext cx="3048000" cy="72478"/>
          </a:xfrm>
          <a:prstGeom prst="line">
            <a:avLst/>
          </a:prstGeom>
          <a:ln w="19050">
            <a:solidFill>
              <a:srgbClr val="00206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8" idx="3"/>
          </p:cNvCxnSpPr>
          <p:nvPr/>
        </p:nvCxnSpPr>
        <p:spPr>
          <a:xfrm>
            <a:off x="2457710" y="2264257"/>
            <a:ext cx="3346190" cy="374168"/>
          </a:xfrm>
          <a:prstGeom prst="line">
            <a:avLst/>
          </a:prstGeom>
          <a:ln w="19050">
            <a:solidFill>
              <a:srgbClr val="00206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3517900" y="2790825"/>
            <a:ext cx="2667000" cy="68580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Группа 40"/>
          <p:cNvGrpSpPr/>
          <p:nvPr/>
        </p:nvGrpSpPr>
        <p:grpSpPr>
          <a:xfrm>
            <a:off x="393700" y="6067425"/>
            <a:ext cx="9850598" cy="1371600"/>
            <a:chOff x="469900" y="6067425"/>
            <a:chExt cx="9850598" cy="1371600"/>
          </a:xfrm>
        </p:grpSpPr>
        <p:pic>
          <p:nvPicPr>
            <p:cNvPr id="177160" name="Picture 8"/>
            <p:cNvPicPr>
              <a:picLocks noChangeAspect="1" noChangeArrowheads="1"/>
            </p:cNvPicPr>
            <p:nvPr/>
          </p:nvPicPr>
          <p:blipFill>
            <a:blip r:embed="rId3" cstate="print">
              <a:lum bright="-40000"/>
            </a:blip>
            <a:srcRect t="5096" b="8280"/>
            <a:stretch>
              <a:fillRect/>
            </a:stretch>
          </p:blipFill>
          <p:spPr bwMode="auto">
            <a:xfrm>
              <a:off x="469900" y="6143625"/>
              <a:ext cx="9850598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TextBox 37"/>
            <p:cNvSpPr txBox="1"/>
            <p:nvPr/>
          </p:nvSpPr>
          <p:spPr>
            <a:xfrm>
              <a:off x="1841500" y="6067425"/>
              <a:ext cx="20574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Степень 2 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612900" y="6753225"/>
              <a:ext cx="20574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Степень 0,5 </a:t>
              </a:r>
            </a:p>
          </p:txBody>
        </p:sp>
      </p:grpSp>
      <p:sp>
        <p:nvSpPr>
          <p:cNvPr id="40" name="Стрелка вниз 39"/>
          <p:cNvSpPr/>
          <p:nvPr/>
        </p:nvSpPr>
        <p:spPr>
          <a:xfrm>
            <a:off x="4965700" y="5915025"/>
            <a:ext cx="3048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object 2">
            <a:hlinkClick r:id="rId4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2235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5" grpId="0" animBg="1"/>
      <p:bldP spid="4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1.8.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Метрологические</a:t>
            </a:r>
            <a:r>
              <a:rPr lang="ru-RU" sz="2400" b="1" spc="-1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характеристики средств измерений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FF86C0-7AB9-4427-BB78-8028C254C44B}"/>
              </a:ext>
            </a:extLst>
          </p:cNvPr>
          <p:cNvSpPr txBox="1"/>
          <p:nvPr/>
        </p:nvSpPr>
        <p:spPr>
          <a:xfrm>
            <a:off x="765444" y="2794959"/>
            <a:ext cx="32766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102235" indent="-12700" algn="ctr">
              <a:tabLst>
                <a:tab pos="884555" algn="l"/>
              </a:tabLst>
            </a:pPr>
            <a:r>
              <a:rPr lang="ru-RU" sz="2200" spc="-5" dirty="0">
                <a:latin typeface="Times New Roman"/>
                <a:cs typeface="Times New Roman"/>
              </a:rPr>
              <a:t>Зависимость параметров выходного </a:t>
            </a:r>
            <a:r>
              <a:rPr lang="ru-RU" sz="2200" dirty="0">
                <a:latin typeface="Times New Roman"/>
                <a:cs typeface="Times New Roman"/>
              </a:rPr>
              <a:t>и </a:t>
            </a:r>
            <a:r>
              <a:rPr lang="ru-RU" sz="2200" spc="-5" dirty="0">
                <a:latin typeface="Times New Roman"/>
                <a:cs typeface="Times New Roman"/>
              </a:rPr>
              <a:t>входного </a:t>
            </a:r>
            <a:r>
              <a:rPr lang="ru-RU" sz="2200" dirty="0">
                <a:latin typeface="Times New Roman"/>
                <a:cs typeface="Times New Roman"/>
              </a:rPr>
              <a:t>сигналов приборов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F7BF28-E4B8-457A-A582-8A4811B1409E}"/>
              </a:ext>
            </a:extLst>
          </p:cNvPr>
          <p:cNvSpPr txBox="1"/>
          <p:nvPr/>
        </p:nvSpPr>
        <p:spPr>
          <a:xfrm>
            <a:off x="76200" y="733425"/>
            <a:ext cx="10604500" cy="769441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b="1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Метрологические характеристики средств измерений 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определяют получение результатов измерений величин и их погрешности.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DF61B5-2128-4755-AADC-6BCFB47E54AE}"/>
              </a:ext>
            </a:extLst>
          </p:cNvPr>
          <p:cNvSpPr txBox="1"/>
          <p:nvPr/>
        </p:nvSpPr>
        <p:spPr>
          <a:xfrm>
            <a:off x="1376551" y="1802292"/>
            <a:ext cx="2217549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latin typeface="Times New Roman"/>
                <a:cs typeface="Times New Roman"/>
              </a:rPr>
              <a:t>1. Функция  преобразования </a:t>
            </a:r>
            <a:endParaRPr lang="ru-RU" sz="2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7D81F4-8287-495B-8F1E-413DA0807890}"/>
              </a:ext>
            </a:extLst>
          </p:cNvPr>
          <p:cNvSpPr txBox="1"/>
          <p:nvPr/>
        </p:nvSpPr>
        <p:spPr>
          <a:xfrm>
            <a:off x="4432300" y="1724025"/>
            <a:ext cx="5791200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spc="-5" dirty="0">
                <a:latin typeface="Times New Roman"/>
                <a:cs typeface="Times New Roman"/>
              </a:rPr>
              <a:t>Для электромеханического амперметра функция преобразования</a:t>
            </a:r>
            <a:r>
              <a:rPr lang="ru-RU" sz="2200" spc="-20" dirty="0">
                <a:latin typeface="Times New Roman"/>
                <a:cs typeface="Times New Roman"/>
              </a:rPr>
              <a:t> </a:t>
            </a:r>
            <a:r>
              <a:rPr lang="ru-RU" sz="2200" spc="-10" dirty="0">
                <a:latin typeface="Times New Roman"/>
                <a:cs typeface="Times New Roman"/>
              </a:rPr>
              <a:t>вид</a:t>
            </a:r>
            <a:endParaRPr lang="ru-RU" sz="2200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501364EB-B9C3-429A-96E4-0C6E14A2D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7100" y="31718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498767CA-2330-4E7C-9DF2-2E6D845DED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544944"/>
              </p:ext>
            </p:extLst>
          </p:nvPr>
        </p:nvGraphicFramePr>
        <p:xfrm>
          <a:off x="4437147" y="2867024"/>
          <a:ext cx="909553" cy="392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715" name="Формула" r:id="rId3" imgW="12192000" imgH="5181600" progId="Equation.3">
                  <p:embed/>
                </p:oleObj>
              </mc:Choice>
              <mc:Fallback>
                <p:oleObj name="Формула" r:id="rId3" imgW="12192000" imgH="5181600" progId="Equation.3">
                  <p:embed/>
                  <p:pic>
                    <p:nvPicPr>
                      <p:cNvPr id="0" name="Picture 2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7147" y="2867024"/>
                        <a:ext cx="909553" cy="39224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3DA86B73-D5F7-4D5F-9644-658706C9BF85}"/>
              </a:ext>
            </a:extLst>
          </p:cNvPr>
          <p:cNvSpPr txBox="1"/>
          <p:nvPr/>
        </p:nvSpPr>
        <p:spPr>
          <a:xfrm>
            <a:off x="5750884" y="2637608"/>
            <a:ext cx="4853616" cy="1015663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ток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входе 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прибор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α 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угол поворота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стрелки прибора.</a:t>
            </a:r>
          </a:p>
          <a:p>
            <a:pPr>
              <a:spcAft>
                <a:spcPts val="0"/>
              </a:spcAft>
            </a:pP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коэффициент пропорциональности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48CDF0EB-2C74-4A0E-9DBA-DB730D3F96F7}"/>
              </a:ext>
            </a:extLst>
          </p:cNvPr>
          <p:cNvSpPr/>
          <p:nvPr/>
        </p:nvSpPr>
        <p:spPr>
          <a:xfrm>
            <a:off x="110208" y="1502866"/>
            <a:ext cx="207292" cy="593615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57">
            <a:extLst>
              <a:ext uri="{FF2B5EF4-FFF2-40B4-BE49-F238E27FC236}">
                <a16:creationId xmlns:a16="http://schemas.microsoft.com/office/drawing/2014/main" id="{01788B26-BD65-4FE0-ABAA-C77F300C6081}"/>
              </a:ext>
            </a:extLst>
          </p:cNvPr>
          <p:cNvSpPr/>
          <p:nvPr/>
        </p:nvSpPr>
        <p:spPr>
          <a:xfrm rot="16200000">
            <a:off x="656526" y="1689798"/>
            <a:ext cx="380999" cy="1059053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57">
            <a:extLst>
              <a:ext uri="{FF2B5EF4-FFF2-40B4-BE49-F238E27FC236}">
                <a16:creationId xmlns:a16="http://schemas.microsoft.com/office/drawing/2014/main" id="{EECE2337-4876-4191-9A7F-9197E1C86DA3}"/>
              </a:ext>
            </a:extLst>
          </p:cNvPr>
          <p:cNvSpPr/>
          <p:nvPr/>
        </p:nvSpPr>
        <p:spPr>
          <a:xfrm rot="16200000">
            <a:off x="447883" y="5818649"/>
            <a:ext cx="380999" cy="57375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низ 57">
            <a:extLst>
              <a:ext uri="{FF2B5EF4-FFF2-40B4-BE49-F238E27FC236}">
                <a16:creationId xmlns:a16="http://schemas.microsoft.com/office/drawing/2014/main" id="{AA180A5C-A262-4819-B8BF-268403AAE006}"/>
              </a:ext>
            </a:extLst>
          </p:cNvPr>
          <p:cNvSpPr/>
          <p:nvPr/>
        </p:nvSpPr>
        <p:spPr>
          <a:xfrm rot="16200000">
            <a:off x="355600" y="4163636"/>
            <a:ext cx="380999" cy="4572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47">
            <a:extLst>
              <a:ext uri="{FF2B5EF4-FFF2-40B4-BE49-F238E27FC236}">
                <a16:creationId xmlns:a16="http://schemas.microsoft.com/office/drawing/2014/main" id="{886AAF5B-8C86-4CC2-87AD-B4A27F433F88}"/>
              </a:ext>
            </a:extLst>
          </p:cNvPr>
          <p:cNvSpPr/>
          <p:nvPr/>
        </p:nvSpPr>
        <p:spPr>
          <a:xfrm>
            <a:off x="2108200" y="2530946"/>
            <a:ext cx="5334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57">
            <a:extLst>
              <a:ext uri="{FF2B5EF4-FFF2-40B4-BE49-F238E27FC236}">
                <a16:creationId xmlns:a16="http://schemas.microsoft.com/office/drawing/2014/main" id="{C77E637E-DF78-4C9A-978C-56BE40BDABFA}"/>
              </a:ext>
            </a:extLst>
          </p:cNvPr>
          <p:cNvSpPr/>
          <p:nvPr/>
        </p:nvSpPr>
        <p:spPr>
          <a:xfrm rot="16200000">
            <a:off x="3822701" y="1689644"/>
            <a:ext cx="380999" cy="8382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низ 47">
            <a:extLst>
              <a:ext uri="{FF2B5EF4-FFF2-40B4-BE49-F238E27FC236}">
                <a16:creationId xmlns:a16="http://schemas.microsoft.com/office/drawing/2014/main" id="{F8E3142C-8745-4C78-94B7-E083E8119863}"/>
              </a:ext>
            </a:extLst>
          </p:cNvPr>
          <p:cNvSpPr/>
          <p:nvPr/>
        </p:nvSpPr>
        <p:spPr>
          <a:xfrm>
            <a:off x="4584700" y="2493465"/>
            <a:ext cx="533400" cy="373557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1EAE6450-783A-46EF-8898-2327F08EBDE2}"/>
              </a:ext>
            </a:extLst>
          </p:cNvPr>
          <p:cNvSpPr/>
          <p:nvPr/>
        </p:nvSpPr>
        <p:spPr>
          <a:xfrm rot="16200000">
            <a:off x="5367025" y="2875409"/>
            <a:ext cx="380999" cy="386723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F59C85-25D6-4445-AF87-AE31A2C805B9}"/>
              </a:ext>
            </a:extLst>
          </p:cNvPr>
          <p:cNvSpPr txBox="1"/>
          <p:nvPr/>
        </p:nvSpPr>
        <p:spPr>
          <a:xfrm>
            <a:off x="765444" y="4083908"/>
            <a:ext cx="3164429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latin typeface="Times New Roman"/>
                <a:cs typeface="Times New Roman"/>
              </a:rPr>
              <a:t>2.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Чувствительность прибора</a:t>
            </a:r>
            <a:endParaRPr lang="ru-RU" sz="2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D8023E-1A34-48BD-B573-55AE6932B50D}"/>
              </a:ext>
            </a:extLst>
          </p:cNvPr>
          <p:cNvSpPr txBox="1"/>
          <p:nvPr/>
        </p:nvSpPr>
        <p:spPr>
          <a:xfrm>
            <a:off x="4301617" y="3857625"/>
            <a:ext cx="3712083" cy="163121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tabLst>
                <a:tab pos="695325" algn="l"/>
                <a:tab pos="5238115" algn="l"/>
              </a:tabLst>
            </a:pPr>
            <a:r>
              <a:rPr lang="ru-RU" sz="2400" spc="-5" dirty="0">
                <a:latin typeface="Times New Roman"/>
                <a:cs typeface="Times New Roman"/>
              </a:rPr>
              <a:t>Отношение в приборе</a:t>
            </a:r>
            <a:r>
              <a:rPr lang="ru-RU" sz="2400" spc="125" dirty="0">
                <a:latin typeface="Times New Roman"/>
                <a:cs typeface="Times New Roman"/>
              </a:rPr>
              <a:t> </a:t>
            </a:r>
            <a:r>
              <a:rPr lang="ru-RU" sz="2400" spc="-5" dirty="0">
                <a:latin typeface="Times New Roman"/>
                <a:cs typeface="Times New Roman"/>
              </a:rPr>
              <a:t>приращения выходного сигнала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sz="2800" i="1" baseline="-18518" dirty="0">
                <a:latin typeface="Times New Roman"/>
                <a:cs typeface="Times New Roman"/>
              </a:rPr>
              <a:t>y </a:t>
            </a:r>
            <a:r>
              <a:rPr lang="ru-RU" sz="2400" spc="-5" dirty="0">
                <a:latin typeface="Times New Roman"/>
                <a:cs typeface="Times New Roman"/>
              </a:rPr>
              <a:t>  к</a:t>
            </a:r>
            <a:r>
              <a:rPr lang="ru-RU" sz="2400" spc="265" dirty="0">
                <a:latin typeface="Times New Roman"/>
                <a:cs typeface="Times New Roman"/>
              </a:rPr>
              <a:t> </a:t>
            </a:r>
            <a:r>
              <a:rPr lang="ru-RU" sz="2400" spc="-5" dirty="0">
                <a:latin typeface="Times New Roman"/>
                <a:cs typeface="Times New Roman"/>
              </a:rPr>
              <a:t>приращению входного сигнала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sz="2800" i="1" baseline="-18518" dirty="0">
                <a:latin typeface="Times New Roman"/>
                <a:cs typeface="Times New Roman"/>
              </a:rPr>
              <a:t>x</a:t>
            </a:r>
            <a:endParaRPr lang="ru-RU" sz="2200" dirty="0"/>
          </a:p>
        </p:txBody>
      </p:sp>
      <p:sp>
        <p:nvSpPr>
          <p:cNvPr id="31" name="Стрелка вниз 57">
            <a:extLst>
              <a:ext uri="{FF2B5EF4-FFF2-40B4-BE49-F238E27FC236}">
                <a16:creationId xmlns:a16="http://schemas.microsoft.com/office/drawing/2014/main" id="{BE81FB7E-310B-4F97-A1F5-DCD336CCD5E2}"/>
              </a:ext>
            </a:extLst>
          </p:cNvPr>
          <p:cNvSpPr/>
          <p:nvPr/>
        </p:nvSpPr>
        <p:spPr>
          <a:xfrm rot="16200000">
            <a:off x="3914387" y="4308957"/>
            <a:ext cx="380999" cy="350027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1">
            <a:extLst>
              <a:ext uri="{FF2B5EF4-FFF2-40B4-BE49-F238E27FC236}">
                <a16:creationId xmlns:a16="http://schemas.microsoft.com/office/drawing/2014/main" id="{D587F2F2-AAD2-4184-BD2B-DF3532DDA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5044" y="5298461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846E60E9-D474-41F9-83E7-ED8E1068B3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22827"/>
              </p:ext>
            </p:extLst>
          </p:nvPr>
        </p:nvGraphicFramePr>
        <p:xfrm>
          <a:off x="8586788" y="4210050"/>
          <a:ext cx="1601787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716" name="Формула" r:id="rId5" imgW="21336000" imgH="12496800" progId="Equation.3">
                  <p:embed/>
                </p:oleObj>
              </mc:Choice>
              <mc:Fallback>
                <p:oleObj name="Формула" r:id="rId5" imgW="21336000" imgH="12496800" progId="Equation.3">
                  <p:embed/>
                  <p:pic>
                    <p:nvPicPr>
                      <p:cNvPr id="0" name="Picture 2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6788" y="4210050"/>
                        <a:ext cx="1601787" cy="93186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Стрелка вниз 57">
            <a:extLst>
              <a:ext uri="{FF2B5EF4-FFF2-40B4-BE49-F238E27FC236}">
                <a16:creationId xmlns:a16="http://schemas.microsoft.com/office/drawing/2014/main" id="{0F49E45B-E8A7-4AA8-812A-22E83BC80A51}"/>
              </a:ext>
            </a:extLst>
          </p:cNvPr>
          <p:cNvSpPr/>
          <p:nvPr/>
        </p:nvSpPr>
        <p:spPr>
          <a:xfrm rot="16200000">
            <a:off x="8120603" y="4427036"/>
            <a:ext cx="380999" cy="55137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255E8CF-2BC3-4DAD-A2A6-D81B03509D66}"/>
              </a:ext>
            </a:extLst>
          </p:cNvPr>
          <p:cNvSpPr txBox="1"/>
          <p:nvPr/>
        </p:nvSpPr>
        <p:spPr>
          <a:xfrm>
            <a:off x="925258" y="5686425"/>
            <a:ext cx="1830642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Диапазон измерений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BD0708D-63CF-4CEC-8055-A68037A9B589}"/>
              </a:ext>
            </a:extLst>
          </p:cNvPr>
          <p:cNvSpPr txBox="1"/>
          <p:nvPr/>
        </p:nvSpPr>
        <p:spPr>
          <a:xfrm>
            <a:off x="3822700" y="5762625"/>
            <a:ext cx="64008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Значения измеряемой величины прибора, для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которой погрешности находятся в зоне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допуска</a:t>
            </a:r>
            <a:endParaRPr lang="ru-RU" sz="2200" dirty="0"/>
          </a:p>
        </p:txBody>
      </p:sp>
      <p:sp>
        <p:nvSpPr>
          <p:cNvPr id="36" name="Стрелка вниз 57">
            <a:extLst>
              <a:ext uri="{FF2B5EF4-FFF2-40B4-BE49-F238E27FC236}">
                <a16:creationId xmlns:a16="http://schemas.microsoft.com/office/drawing/2014/main" id="{116CE668-67F9-43B5-BFF1-E9BF02658450}"/>
              </a:ext>
            </a:extLst>
          </p:cNvPr>
          <p:cNvSpPr/>
          <p:nvPr/>
        </p:nvSpPr>
        <p:spPr>
          <a:xfrm rot="16200000">
            <a:off x="3089814" y="5561299"/>
            <a:ext cx="380999" cy="1084772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трелка вниз 57">
            <a:extLst>
              <a:ext uri="{FF2B5EF4-FFF2-40B4-BE49-F238E27FC236}">
                <a16:creationId xmlns:a16="http://schemas.microsoft.com/office/drawing/2014/main" id="{33573012-262E-4C10-88A0-D828D0F336DD}"/>
              </a:ext>
            </a:extLst>
          </p:cNvPr>
          <p:cNvSpPr/>
          <p:nvPr/>
        </p:nvSpPr>
        <p:spPr>
          <a:xfrm rot="16200000">
            <a:off x="413876" y="6801808"/>
            <a:ext cx="380999" cy="57375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CD4300-9D73-4F12-BD9A-655F8399C5AE}"/>
              </a:ext>
            </a:extLst>
          </p:cNvPr>
          <p:cNvSpPr txBox="1"/>
          <p:nvPr/>
        </p:nvSpPr>
        <p:spPr>
          <a:xfrm>
            <a:off x="891251" y="6669584"/>
            <a:ext cx="1830642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Диапазон показаний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DEB0E8D-83B6-4567-B381-74B823A96096}"/>
              </a:ext>
            </a:extLst>
          </p:cNvPr>
          <p:cNvSpPr txBox="1"/>
          <p:nvPr/>
        </p:nvSpPr>
        <p:spPr>
          <a:xfrm>
            <a:off x="3788693" y="6677025"/>
            <a:ext cx="5215607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64820" algn="ctr"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Значения шкалы между ее начальным и конечным значениями прибора</a:t>
            </a:r>
          </a:p>
        </p:txBody>
      </p:sp>
      <p:sp>
        <p:nvSpPr>
          <p:cNvPr id="40" name="Стрелка вниз 57">
            <a:extLst>
              <a:ext uri="{FF2B5EF4-FFF2-40B4-BE49-F238E27FC236}">
                <a16:creationId xmlns:a16="http://schemas.microsoft.com/office/drawing/2014/main" id="{3954C8D8-45D4-4650-89C7-6D8403DDD374}"/>
              </a:ext>
            </a:extLst>
          </p:cNvPr>
          <p:cNvSpPr/>
          <p:nvPr/>
        </p:nvSpPr>
        <p:spPr>
          <a:xfrm rot="16200000">
            <a:off x="3055807" y="6477539"/>
            <a:ext cx="380999" cy="1084772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31" grpId="0" animBg="1"/>
      <p:bldP spid="30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ABDAD0A7-0A76-43D7-B1C6-86DBA4BC8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Метрологические</a:t>
            </a:r>
            <a:r>
              <a:rPr lang="ru-RU" sz="2400" b="1" spc="-1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характеристики средств измерений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8D4F59-CEFB-4BC8-AEF9-A250883F02A6}"/>
              </a:ext>
            </a:extLst>
          </p:cNvPr>
          <p:cNvSpPr/>
          <p:nvPr/>
        </p:nvSpPr>
        <p:spPr>
          <a:xfrm>
            <a:off x="110208" y="581025"/>
            <a:ext cx="207291" cy="6781800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трелка вниз 57">
            <a:extLst>
              <a:ext uri="{FF2B5EF4-FFF2-40B4-BE49-F238E27FC236}">
                <a16:creationId xmlns:a16="http://schemas.microsoft.com/office/drawing/2014/main" id="{05A92EAC-35B7-46A0-8166-D334F4F539A7}"/>
              </a:ext>
            </a:extLst>
          </p:cNvPr>
          <p:cNvSpPr/>
          <p:nvPr/>
        </p:nvSpPr>
        <p:spPr>
          <a:xfrm rot="16200000">
            <a:off x="430879" y="5914738"/>
            <a:ext cx="380999" cy="57375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57">
            <a:extLst>
              <a:ext uri="{FF2B5EF4-FFF2-40B4-BE49-F238E27FC236}">
                <a16:creationId xmlns:a16="http://schemas.microsoft.com/office/drawing/2014/main" id="{B9E59744-6D05-4BD7-A51B-4BEC751679AF}"/>
              </a:ext>
            </a:extLst>
          </p:cNvPr>
          <p:cNvSpPr/>
          <p:nvPr/>
        </p:nvSpPr>
        <p:spPr>
          <a:xfrm rot="16200000">
            <a:off x="430879" y="6657400"/>
            <a:ext cx="380999" cy="57375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57">
            <a:extLst>
              <a:ext uri="{FF2B5EF4-FFF2-40B4-BE49-F238E27FC236}">
                <a16:creationId xmlns:a16="http://schemas.microsoft.com/office/drawing/2014/main" id="{C7593E9F-1951-4531-B227-C2DF13F2C84D}"/>
              </a:ext>
            </a:extLst>
          </p:cNvPr>
          <p:cNvSpPr/>
          <p:nvPr/>
        </p:nvSpPr>
        <p:spPr>
          <a:xfrm rot="16200000">
            <a:off x="447883" y="865649"/>
            <a:ext cx="380999" cy="57375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DE5BD6-0DF7-4F5F-9E8A-2692AF11B3D2}"/>
              </a:ext>
            </a:extLst>
          </p:cNvPr>
          <p:cNvSpPr txBox="1"/>
          <p:nvPr/>
        </p:nvSpPr>
        <p:spPr>
          <a:xfrm>
            <a:off x="925258" y="733425"/>
            <a:ext cx="1602042" cy="955646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Цена деления шкалы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C02100-DA50-45C2-AE10-0C98CB4D302E}"/>
              </a:ext>
            </a:extLst>
          </p:cNvPr>
          <p:cNvSpPr txBox="1"/>
          <p:nvPr/>
        </p:nvSpPr>
        <p:spPr>
          <a:xfrm>
            <a:off x="3213100" y="809625"/>
            <a:ext cx="3634450" cy="956416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Разность между двумя соседними отметками шкалы аналогового прибора</a:t>
            </a:r>
            <a:endParaRPr lang="ru-RU" sz="2200" dirty="0"/>
          </a:p>
        </p:txBody>
      </p:sp>
      <p:sp>
        <p:nvSpPr>
          <p:cNvPr id="11" name="Стрелка вниз 57">
            <a:extLst>
              <a:ext uri="{FF2B5EF4-FFF2-40B4-BE49-F238E27FC236}">
                <a16:creationId xmlns:a16="http://schemas.microsoft.com/office/drawing/2014/main" id="{FBDA716F-186E-45F3-8A14-E48DF7ACA38F}"/>
              </a:ext>
            </a:extLst>
          </p:cNvPr>
          <p:cNvSpPr/>
          <p:nvPr/>
        </p:nvSpPr>
        <p:spPr>
          <a:xfrm rot="16200000">
            <a:off x="2679701" y="995970"/>
            <a:ext cx="380999" cy="68580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57">
            <a:extLst>
              <a:ext uri="{FF2B5EF4-FFF2-40B4-BE49-F238E27FC236}">
                <a16:creationId xmlns:a16="http://schemas.microsoft.com/office/drawing/2014/main" id="{13A1F4E4-946C-44D2-8619-101A6BFFB2BE}"/>
              </a:ext>
            </a:extLst>
          </p:cNvPr>
          <p:cNvSpPr/>
          <p:nvPr/>
        </p:nvSpPr>
        <p:spPr>
          <a:xfrm rot="16200000">
            <a:off x="377398" y="1907297"/>
            <a:ext cx="380999" cy="57375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70D8EA-A5A3-4C60-B075-DA5786D0CFAB}"/>
              </a:ext>
            </a:extLst>
          </p:cNvPr>
          <p:cNvSpPr txBox="1"/>
          <p:nvPr/>
        </p:nvSpPr>
        <p:spPr>
          <a:xfrm>
            <a:off x="849978" y="1876425"/>
            <a:ext cx="2134522" cy="66787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Входное сопротивление 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6867B3-AEB2-453D-99F8-DDD4DB37F32F}"/>
              </a:ext>
            </a:extLst>
          </p:cNvPr>
          <p:cNvSpPr txBox="1"/>
          <p:nvPr/>
        </p:nvSpPr>
        <p:spPr>
          <a:xfrm>
            <a:off x="3679919" y="1949887"/>
            <a:ext cx="4790981" cy="6678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64820" algn="ctr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Характеризует влияние прибора на точность измеряемых величин</a:t>
            </a:r>
          </a:p>
        </p:txBody>
      </p:sp>
      <p:sp>
        <p:nvSpPr>
          <p:cNvPr id="15" name="Стрелка вниз 57">
            <a:extLst>
              <a:ext uri="{FF2B5EF4-FFF2-40B4-BE49-F238E27FC236}">
                <a16:creationId xmlns:a16="http://schemas.microsoft.com/office/drawing/2014/main" id="{84F05DE6-0677-4D01-AFEA-EA9017CE4BE4}"/>
              </a:ext>
            </a:extLst>
          </p:cNvPr>
          <p:cNvSpPr/>
          <p:nvPr/>
        </p:nvSpPr>
        <p:spPr>
          <a:xfrm rot="16200000">
            <a:off x="3141710" y="1937305"/>
            <a:ext cx="380999" cy="69541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7ACAFB-0A3E-46AB-BF1B-65000399E3A5}"/>
              </a:ext>
            </a:extLst>
          </p:cNvPr>
          <p:cNvSpPr txBox="1"/>
          <p:nvPr/>
        </p:nvSpPr>
        <p:spPr>
          <a:xfrm>
            <a:off x="7251700" y="813262"/>
            <a:ext cx="3381829" cy="956416"/>
          </a:xfrm>
          <a:prstGeom prst="rect">
            <a:avLst/>
          </a:prstGeom>
          <a:solidFill>
            <a:srgbClr val="00FFFF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цифровых приборов – цена единицы младшего разряда</a:t>
            </a:r>
            <a:endParaRPr lang="ru-RU" sz="2200" dirty="0"/>
          </a:p>
        </p:txBody>
      </p:sp>
      <p:sp>
        <p:nvSpPr>
          <p:cNvPr id="17" name="Стрелка вниз 57">
            <a:extLst>
              <a:ext uri="{FF2B5EF4-FFF2-40B4-BE49-F238E27FC236}">
                <a16:creationId xmlns:a16="http://schemas.microsoft.com/office/drawing/2014/main" id="{7E749B5B-3FCA-4792-87CC-27DD7C2441A8}"/>
              </a:ext>
            </a:extLst>
          </p:cNvPr>
          <p:cNvSpPr/>
          <p:nvPr/>
        </p:nvSpPr>
        <p:spPr>
          <a:xfrm rot="16200000">
            <a:off x="6844599" y="1124935"/>
            <a:ext cx="380999" cy="433206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8F240A-5B56-4A06-9860-D6A31CA66E95}"/>
              </a:ext>
            </a:extLst>
          </p:cNvPr>
          <p:cNvSpPr txBox="1"/>
          <p:nvPr/>
        </p:nvSpPr>
        <p:spPr>
          <a:xfrm>
            <a:off x="850900" y="2963115"/>
            <a:ext cx="2364042" cy="380104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7. Погрешность 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1016A9-C200-4D4A-86AE-118951157A75}"/>
              </a:ext>
            </a:extLst>
          </p:cNvPr>
          <p:cNvSpPr txBox="1"/>
          <p:nvPr/>
        </p:nvSpPr>
        <p:spPr>
          <a:xfrm>
            <a:off x="3877423" y="2790825"/>
            <a:ext cx="5888878" cy="6678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Основная характеристика прибора,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которая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определяется при его поверке   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Стрелка вниз 57">
            <a:extLst>
              <a:ext uri="{FF2B5EF4-FFF2-40B4-BE49-F238E27FC236}">
                <a16:creationId xmlns:a16="http://schemas.microsoft.com/office/drawing/2014/main" id="{89BFAE91-5D27-479C-B740-E9337845537E}"/>
              </a:ext>
            </a:extLst>
          </p:cNvPr>
          <p:cNvSpPr/>
          <p:nvPr/>
        </p:nvSpPr>
        <p:spPr>
          <a:xfrm rot="16200000">
            <a:off x="3364867" y="2805905"/>
            <a:ext cx="380999" cy="69541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DFFB7D6E-09C3-4A16-BD3F-31298F9C9777}"/>
              </a:ext>
            </a:extLst>
          </p:cNvPr>
          <p:cNvSpPr/>
          <p:nvPr/>
        </p:nvSpPr>
        <p:spPr>
          <a:xfrm rot="16200000">
            <a:off x="401604" y="2894003"/>
            <a:ext cx="380999" cy="57375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AF3EB8D-9060-41DD-816B-652024D9210D}"/>
              </a:ext>
            </a:extLst>
          </p:cNvPr>
          <p:cNvSpPr/>
          <p:nvPr/>
        </p:nvSpPr>
        <p:spPr>
          <a:xfrm>
            <a:off x="1384300" y="3552826"/>
            <a:ext cx="8010897" cy="188424"/>
          </a:xfrm>
          <a:prstGeom prst="rect">
            <a:avLst/>
          </a:prstGeom>
          <a:solidFill>
            <a:srgbClr val="008BBC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28" name="Стрелка: вниз 27">
            <a:extLst>
              <a:ext uri="{FF2B5EF4-FFF2-40B4-BE49-F238E27FC236}">
                <a16:creationId xmlns:a16="http://schemas.microsoft.com/office/drawing/2014/main" id="{B49F8D58-5495-4E50-8E7E-46B90AE7CA45}"/>
              </a:ext>
            </a:extLst>
          </p:cNvPr>
          <p:cNvSpPr/>
          <p:nvPr/>
        </p:nvSpPr>
        <p:spPr>
          <a:xfrm>
            <a:off x="2701009" y="3741249"/>
            <a:ext cx="283491" cy="228600"/>
          </a:xfrm>
          <a:prstGeom prst="downArrow">
            <a:avLst/>
          </a:prstGeom>
          <a:solidFill>
            <a:srgbClr val="008BBC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30" name="Стрелка: вниз 29">
            <a:extLst>
              <a:ext uri="{FF2B5EF4-FFF2-40B4-BE49-F238E27FC236}">
                <a16:creationId xmlns:a16="http://schemas.microsoft.com/office/drawing/2014/main" id="{28FFFD31-3D31-45AB-A774-45995F243812}"/>
              </a:ext>
            </a:extLst>
          </p:cNvPr>
          <p:cNvSpPr/>
          <p:nvPr/>
        </p:nvSpPr>
        <p:spPr>
          <a:xfrm>
            <a:off x="8339809" y="3741249"/>
            <a:ext cx="283491" cy="228600"/>
          </a:xfrm>
          <a:prstGeom prst="downArrow">
            <a:avLst/>
          </a:prstGeom>
          <a:solidFill>
            <a:srgbClr val="008BBC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31" name="Стрелка: вниз 30">
            <a:extLst>
              <a:ext uri="{FF2B5EF4-FFF2-40B4-BE49-F238E27FC236}">
                <a16:creationId xmlns:a16="http://schemas.microsoft.com/office/drawing/2014/main" id="{7A6D2E2B-D750-45F4-9465-0DF1168CCC8E}"/>
              </a:ext>
            </a:extLst>
          </p:cNvPr>
          <p:cNvSpPr/>
          <p:nvPr/>
        </p:nvSpPr>
        <p:spPr>
          <a:xfrm>
            <a:off x="1751599" y="3324225"/>
            <a:ext cx="318501" cy="228600"/>
          </a:xfrm>
          <a:prstGeom prst="downArrow">
            <a:avLst/>
          </a:prstGeom>
          <a:solidFill>
            <a:srgbClr val="008BBC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7ADF68-490E-4231-BDA8-5BB52E387B49}"/>
              </a:ext>
            </a:extLst>
          </p:cNvPr>
          <p:cNvSpPr txBox="1"/>
          <p:nvPr/>
        </p:nvSpPr>
        <p:spPr>
          <a:xfrm>
            <a:off x="427708" y="3942258"/>
            <a:ext cx="4537992" cy="863313"/>
          </a:xfrm>
          <a:prstGeom prst="rect">
            <a:avLst/>
          </a:prstGeom>
          <a:solidFill>
            <a:srgbClr val="FFC000"/>
          </a:solidFill>
          <a:ln w="12700">
            <a:solidFill>
              <a:srgbClr val="FF0000"/>
            </a:solidFill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Основная погрешность (нормальные условия работы приборов)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04E13C-F697-45F2-ACA2-F17C98E5AED5}"/>
              </a:ext>
            </a:extLst>
          </p:cNvPr>
          <p:cNvSpPr txBox="1"/>
          <p:nvPr/>
        </p:nvSpPr>
        <p:spPr>
          <a:xfrm>
            <a:off x="6465521" y="3965096"/>
            <a:ext cx="4138979" cy="863313"/>
          </a:xfrm>
          <a:prstGeom prst="rect">
            <a:avLst/>
          </a:prstGeom>
          <a:solidFill>
            <a:srgbClr val="FFC000"/>
          </a:solidFill>
          <a:ln w="12700">
            <a:solidFill>
              <a:srgbClr val="FF0000"/>
            </a:solidFill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Дополнительная погрешность (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работа приборов отличается отормальных условий) 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3E525D-1180-4B66-96F1-25BC75C08645}"/>
              </a:ext>
            </a:extLst>
          </p:cNvPr>
          <p:cNvSpPr txBox="1"/>
          <p:nvPr/>
        </p:nvSpPr>
        <p:spPr>
          <a:xfrm>
            <a:off x="696661" y="5000625"/>
            <a:ext cx="9374439" cy="667875"/>
          </a:xfrm>
          <a:prstGeom prst="rect">
            <a:avLst/>
          </a:prstGeom>
          <a:solidFill>
            <a:srgbClr val="00FFFF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Нормальны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условия: температура 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20 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x-none" sz="22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2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атмосферное давление 750 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30 мм. рт. ст.; относительная влажность воздуха 60 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x-none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15 %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7" name="Стрелка: вниз 36">
            <a:extLst>
              <a:ext uri="{FF2B5EF4-FFF2-40B4-BE49-F238E27FC236}">
                <a16:creationId xmlns:a16="http://schemas.microsoft.com/office/drawing/2014/main" id="{48AD2AEF-DE12-4A88-8372-9EAEDA5D5B9B}"/>
              </a:ext>
            </a:extLst>
          </p:cNvPr>
          <p:cNvSpPr/>
          <p:nvPr/>
        </p:nvSpPr>
        <p:spPr>
          <a:xfrm>
            <a:off x="2984500" y="4828409"/>
            <a:ext cx="304800" cy="172216"/>
          </a:xfrm>
          <a:prstGeom prst="downArrow">
            <a:avLst/>
          </a:prstGeom>
          <a:solidFill>
            <a:srgbClr val="008BBC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13149F9-A948-470B-9CD3-8FE5CB645700}"/>
              </a:ext>
            </a:extLst>
          </p:cNvPr>
          <p:cNvSpPr txBox="1"/>
          <p:nvPr/>
        </p:nvSpPr>
        <p:spPr>
          <a:xfrm>
            <a:off x="927101" y="5838825"/>
            <a:ext cx="1708648" cy="66787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8. Класс точности 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53FC772-700B-4671-9C53-A6F2BFEF53AD}"/>
              </a:ext>
            </a:extLst>
          </p:cNvPr>
          <p:cNvSpPr txBox="1"/>
          <p:nvPr/>
        </p:nvSpPr>
        <p:spPr>
          <a:xfrm>
            <a:off x="3441700" y="5838825"/>
            <a:ext cx="6430875" cy="6678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Характеризуется пределами допускаемых основной  дополнительной погрешностями </a:t>
            </a:r>
          </a:p>
        </p:txBody>
      </p:sp>
      <p:sp>
        <p:nvSpPr>
          <p:cNvPr id="43" name="Стрелка вниз 57">
            <a:extLst>
              <a:ext uri="{FF2B5EF4-FFF2-40B4-BE49-F238E27FC236}">
                <a16:creationId xmlns:a16="http://schemas.microsoft.com/office/drawing/2014/main" id="{31A57618-1396-4CB7-AB48-4BEBE44FD953}"/>
              </a:ext>
            </a:extLst>
          </p:cNvPr>
          <p:cNvSpPr/>
          <p:nvPr/>
        </p:nvSpPr>
        <p:spPr>
          <a:xfrm rot="16200000">
            <a:off x="2821299" y="5794165"/>
            <a:ext cx="380999" cy="759424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0C81F3B-4A35-4E4B-ADF4-F400C454BC89}"/>
              </a:ext>
            </a:extLst>
          </p:cNvPr>
          <p:cNvSpPr txBox="1"/>
          <p:nvPr/>
        </p:nvSpPr>
        <p:spPr>
          <a:xfrm>
            <a:off x="927100" y="6600825"/>
            <a:ext cx="2492451" cy="66787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9. Динамическая характеристика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E3736D0-A7A0-483A-8C4B-2975DDFD2C71}"/>
              </a:ext>
            </a:extLst>
          </p:cNvPr>
          <p:cNvSpPr txBox="1"/>
          <p:nvPr/>
        </p:nvSpPr>
        <p:spPr>
          <a:xfrm>
            <a:off x="3975100" y="6749588"/>
            <a:ext cx="5257800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Зависит от инерционных свойств прибора </a:t>
            </a:r>
          </a:p>
        </p:txBody>
      </p:sp>
      <p:sp>
        <p:nvSpPr>
          <p:cNvPr id="46" name="Стрелка вниз 57">
            <a:extLst>
              <a:ext uri="{FF2B5EF4-FFF2-40B4-BE49-F238E27FC236}">
                <a16:creationId xmlns:a16="http://schemas.microsoft.com/office/drawing/2014/main" id="{25D278CA-C55D-4245-A972-851D724981C5}"/>
              </a:ext>
            </a:extLst>
          </p:cNvPr>
          <p:cNvSpPr/>
          <p:nvPr/>
        </p:nvSpPr>
        <p:spPr>
          <a:xfrm rot="16200000">
            <a:off x="3517902" y="6677024"/>
            <a:ext cx="380999" cy="53340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7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DE6F11C6-157A-405C-856E-98C7E6453A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1.9. Нем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етрологические</a:t>
            </a:r>
            <a:r>
              <a:rPr lang="ru-RU" sz="2400" b="1" spc="-1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характеристики средств измерений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04B50-A1E6-41A9-9A0A-41985CD63C6F}"/>
              </a:ext>
            </a:extLst>
          </p:cNvPr>
          <p:cNvSpPr txBox="1"/>
          <p:nvPr/>
        </p:nvSpPr>
        <p:spPr>
          <a:xfrm>
            <a:off x="1098805" y="6600825"/>
            <a:ext cx="2743200" cy="66864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Массогабаритные параметры</a:t>
            </a:r>
            <a:endParaRPr lang="ru-RU" sz="2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BACFAD-321C-473D-AA09-1B9F651FAF8A}"/>
              </a:ext>
            </a:extLst>
          </p:cNvPr>
          <p:cNvSpPr txBox="1"/>
          <p:nvPr/>
        </p:nvSpPr>
        <p:spPr>
          <a:xfrm>
            <a:off x="1041400" y="671095"/>
            <a:ext cx="2743200" cy="576312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 lIns="3600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Показатели надежности</a:t>
            </a:r>
            <a:endParaRPr lang="ru-RU" sz="2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F1A89E-A57D-45ED-8F7B-25F77839EA05}"/>
              </a:ext>
            </a:extLst>
          </p:cNvPr>
          <p:cNvSpPr txBox="1"/>
          <p:nvPr/>
        </p:nvSpPr>
        <p:spPr>
          <a:xfrm>
            <a:off x="1041400" y="1419225"/>
            <a:ext cx="2743200" cy="576312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 lIns="3600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лектрическая прочность </a:t>
            </a:r>
            <a:endParaRPr lang="ru-RU" sz="2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8CE7C8-3757-435B-850F-B916B4AF8803}"/>
              </a:ext>
            </a:extLst>
          </p:cNvPr>
          <p:cNvSpPr txBox="1"/>
          <p:nvPr/>
        </p:nvSpPr>
        <p:spPr>
          <a:xfrm>
            <a:off x="1041400" y="2181225"/>
            <a:ext cx="2667000" cy="66787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Сопротивление изоляции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F6B61B-6819-43F5-903E-DA2A6C0C8F3F}"/>
              </a:ext>
            </a:extLst>
          </p:cNvPr>
          <p:cNvSpPr txBox="1"/>
          <p:nvPr/>
        </p:nvSpPr>
        <p:spPr>
          <a:xfrm>
            <a:off x="1041400" y="3095625"/>
            <a:ext cx="2743200" cy="955646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Устойчивость к климатическим воздействиям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1F903F-0905-4353-8D07-2C880D684456}"/>
              </a:ext>
            </a:extLst>
          </p:cNvPr>
          <p:cNvSpPr txBox="1"/>
          <p:nvPr/>
        </p:nvSpPr>
        <p:spPr>
          <a:xfrm>
            <a:off x="1060707" y="5381625"/>
            <a:ext cx="2933700" cy="66864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Время установления рабочего режима</a:t>
            </a:r>
            <a:endParaRPr lang="ru-RU" sz="22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83EA6C-A867-48C6-AF74-5E3536C81AD2}"/>
              </a:ext>
            </a:extLst>
          </p:cNvPr>
          <p:cNvSpPr txBox="1"/>
          <p:nvPr/>
        </p:nvSpPr>
        <p:spPr>
          <a:xfrm>
            <a:off x="5346700" y="657225"/>
            <a:ext cx="4724400" cy="66864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Безотказность, долговечность, сохраняемость, ремонтопригодность</a:t>
            </a:r>
            <a:endParaRPr lang="ru-RU" sz="2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EF810B-FB3A-4A15-B5E0-B9CDCA7F5B64}"/>
              </a:ext>
            </a:extLst>
          </p:cNvPr>
          <p:cNvSpPr txBox="1"/>
          <p:nvPr/>
        </p:nvSpPr>
        <p:spPr>
          <a:xfrm>
            <a:off x="5346700" y="1571625"/>
            <a:ext cx="4724400" cy="380873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Величина пробивного напряжения</a:t>
            </a:r>
            <a:endParaRPr lang="ru-RU" sz="2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102F14-E24D-4DD5-B18D-B351A2C86CE9}"/>
              </a:ext>
            </a:extLst>
          </p:cNvPr>
          <p:cNvSpPr txBox="1"/>
          <p:nvPr/>
        </p:nvSpPr>
        <p:spPr>
          <a:xfrm>
            <a:off x="5270500" y="2257425"/>
            <a:ext cx="4800600" cy="66864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Характеризует </a:t>
            </a:r>
            <a:r>
              <a:rPr lang="ru-RU" sz="22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изоляции между двумя проводниками</a:t>
            </a:r>
            <a:endParaRPr lang="ru-RU" sz="22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DAB56C4-49C9-4EBF-9060-F7EDA76E33DD}"/>
              </a:ext>
            </a:extLst>
          </p:cNvPr>
          <p:cNvSpPr/>
          <p:nvPr/>
        </p:nvSpPr>
        <p:spPr>
          <a:xfrm>
            <a:off x="110208" y="581025"/>
            <a:ext cx="207291" cy="6781800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низ 57">
            <a:extLst>
              <a:ext uri="{FF2B5EF4-FFF2-40B4-BE49-F238E27FC236}">
                <a16:creationId xmlns:a16="http://schemas.microsoft.com/office/drawing/2014/main" id="{F034486F-060B-4EC3-9848-6ACBFD46E764}"/>
              </a:ext>
            </a:extLst>
          </p:cNvPr>
          <p:cNvSpPr/>
          <p:nvPr/>
        </p:nvSpPr>
        <p:spPr>
          <a:xfrm rot="16200000">
            <a:off x="488951" y="3228974"/>
            <a:ext cx="380999" cy="723902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низ 57">
            <a:extLst>
              <a:ext uri="{FF2B5EF4-FFF2-40B4-BE49-F238E27FC236}">
                <a16:creationId xmlns:a16="http://schemas.microsoft.com/office/drawing/2014/main" id="{4491D01A-F2FE-4F24-B6BE-70B76BE27A68}"/>
              </a:ext>
            </a:extLst>
          </p:cNvPr>
          <p:cNvSpPr/>
          <p:nvPr/>
        </p:nvSpPr>
        <p:spPr>
          <a:xfrm rot="16200000">
            <a:off x="486242" y="6602037"/>
            <a:ext cx="380999" cy="684476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57">
            <a:extLst>
              <a:ext uri="{FF2B5EF4-FFF2-40B4-BE49-F238E27FC236}">
                <a16:creationId xmlns:a16="http://schemas.microsoft.com/office/drawing/2014/main" id="{EF984077-433F-4B02-99CC-7D0625A25075}"/>
              </a:ext>
            </a:extLst>
          </p:cNvPr>
          <p:cNvSpPr/>
          <p:nvPr/>
        </p:nvSpPr>
        <p:spPr>
          <a:xfrm rot="16200000">
            <a:off x="471948" y="655178"/>
            <a:ext cx="380999" cy="689894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низ 57">
            <a:extLst>
              <a:ext uri="{FF2B5EF4-FFF2-40B4-BE49-F238E27FC236}">
                <a16:creationId xmlns:a16="http://schemas.microsoft.com/office/drawing/2014/main" id="{FE2A14BD-A7F8-4B6B-B432-1CF1C6A45E9B}"/>
              </a:ext>
            </a:extLst>
          </p:cNvPr>
          <p:cNvSpPr/>
          <p:nvPr/>
        </p:nvSpPr>
        <p:spPr>
          <a:xfrm rot="16200000">
            <a:off x="470712" y="1305735"/>
            <a:ext cx="380999" cy="76037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3FD304F1-E6C5-4200-B313-FA0D90FDD2DC}"/>
              </a:ext>
            </a:extLst>
          </p:cNvPr>
          <p:cNvSpPr/>
          <p:nvPr/>
        </p:nvSpPr>
        <p:spPr>
          <a:xfrm rot="16200000">
            <a:off x="482815" y="2156038"/>
            <a:ext cx="380999" cy="736173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858DAAFB-4FF7-419D-90E2-6DE2E641F8BC}"/>
              </a:ext>
            </a:extLst>
          </p:cNvPr>
          <p:cNvSpPr/>
          <p:nvPr/>
        </p:nvSpPr>
        <p:spPr>
          <a:xfrm rot="16200000">
            <a:off x="466527" y="5362574"/>
            <a:ext cx="380999" cy="723902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F1DF496C-8001-49BB-BC43-499A05BFF248}"/>
              </a:ext>
            </a:extLst>
          </p:cNvPr>
          <p:cNvSpPr/>
          <p:nvPr/>
        </p:nvSpPr>
        <p:spPr>
          <a:xfrm rot="16200000">
            <a:off x="4375151" y="241932"/>
            <a:ext cx="380999" cy="1562102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81D8700E-9837-4B07-BAFE-FD4872BA5CBE}"/>
              </a:ext>
            </a:extLst>
          </p:cNvPr>
          <p:cNvSpPr/>
          <p:nvPr/>
        </p:nvSpPr>
        <p:spPr>
          <a:xfrm rot="16200000">
            <a:off x="4375151" y="981074"/>
            <a:ext cx="380999" cy="1562102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842447AE-8F2D-4129-BBBD-A56C42E2FCA6}"/>
              </a:ext>
            </a:extLst>
          </p:cNvPr>
          <p:cNvSpPr/>
          <p:nvPr/>
        </p:nvSpPr>
        <p:spPr>
          <a:xfrm rot="16200000">
            <a:off x="4298950" y="1743074"/>
            <a:ext cx="380999" cy="1562102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36F334-8105-4B7E-87AB-F0EC5C8D32A9}"/>
              </a:ext>
            </a:extLst>
          </p:cNvPr>
          <p:cNvSpPr txBox="1"/>
          <p:nvPr/>
        </p:nvSpPr>
        <p:spPr>
          <a:xfrm>
            <a:off x="5234678" y="3248025"/>
            <a:ext cx="5348514" cy="6678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2D35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Стабильность  к изменению температуры, влажности, атмосферного давления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46E6C5-6240-43E0-A7A0-ED9A17F8805E}"/>
              </a:ext>
            </a:extLst>
          </p:cNvPr>
          <p:cNvSpPr txBox="1"/>
          <p:nvPr/>
        </p:nvSpPr>
        <p:spPr>
          <a:xfrm>
            <a:off x="1060707" y="4238625"/>
            <a:ext cx="2743200" cy="955646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Устойчивость к механическим воздействиям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низ 57">
            <a:extLst>
              <a:ext uri="{FF2B5EF4-FFF2-40B4-BE49-F238E27FC236}">
                <a16:creationId xmlns:a16="http://schemas.microsoft.com/office/drawing/2014/main" id="{7EE32A9E-DF99-4390-BEF7-104CFB24A136}"/>
              </a:ext>
            </a:extLst>
          </p:cNvPr>
          <p:cNvSpPr/>
          <p:nvPr/>
        </p:nvSpPr>
        <p:spPr>
          <a:xfrm rot="16200000">
            <a:off x="4319139" y="2865884"/>
            <a:ext cx="380999" cy="145007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низ 57">
            <a:extLst>
              <a:ext uri="{FF2B5EF4-FFF2-40B4-BE49-F238E27FC236}">
                <a16:creationId xmlns:a16="http://schemas.microsoft.com/office/drawing/2014/main" id="{5C3D6B60-CACB-4F79-BFE9-80E9AFA5FEFD}"/>
              </a:ext>
            </a:extLst>
          </p:cNvPr>
          <p:cNvSpPr/>
          <p:nvPr/>
        </p:nvSpPr>
        <p:spPr>
          <a:xfrm rot="16200000">
            <a:off x="512658" y="4330705"/>
            <a:ext cx="380999" cy="723902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5E94CCF-D23B-4B42-B9EC-72BB90F43D50}"/>
              </a:ext>
            </a:extLst>
          </p:cNvPr>
          <p:cNvSpPr txBox="1"/>
          <p:nvPr/>
        </p:nvSpPr>
        <p:spPr>
          <a:xfrm>
            <a:off x="5234678" y="4391025"/>
            <a:ext cx="5348514" cy="6678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Стойкость к допустимым воздействиям вибрации и ударов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трелка вниз 57">
            <a:extLst>
              <a:ext uri="{FF2B5EF4-FFF2-40B4-BE49-F238E27FC236}">
                <a16:creationId xmlns:a16="http://schemas.microsoft.com/office/drawing/2014/main" id="{DFC87A41-A78B-4158-B66F-87B18A7F7F7A}"/>
              </a:ext>
            </a:extLst>
          </p:cNvPr>
          <p:cNvSpPr/>
          <p:nvPr/>
        </p:nvSpPr>
        <p:spPr>
          <a:xfrm rot="16200000">
            <a:off x="4328793" y="4080620"/>
            <a:ext cx="380999" cy="145007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F9A279A-E226-41B2-B57A-3CF0279B757F}"/>
              </a:ext>
            </a:extLst>
          </p:cNvPr>
          <p:cNvSpPr txBox="1"/>
          <p:nvPr/>
        </p:nvSpPr>
        <p:spPr>
          <a:xfrm>
            <a:off x="5234677" y="5229225"/>
            <a:ext cx="5163647" cy="1107996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Промежуток времени для установки требуемых параметров  измерительного прибора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трелка вниз 57">
            <a:extLst>
              <a:ext uri="{FF2B5EF4-FFF2-40B4-BE49-F238E27FC236}">
                <a16:creationId xmlns:a16="http://schemas.microsoft.com/office/drawing/2014/main" id="{D262615D-ACD9-42BD-8E63-AD1E070AA765}"/>
              </a:ext>
            </a:extLst>
          </p:cNvPr>
          <p:cNvSpPr/>
          <p:nvPr/>
        </p:nvSpPr>
        <p:spPr>
          <a:xfrm rot="16200000">
            <a:off x="4424043" y="5163087"/>
            <a:ext cx="380999" cy="124027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5F91F5-EB18-4805-A7FD-B025745AD430}"/>
              </a:ext>
            </a:extLst>
          </p:cNvPr>
          <p:cNvSpPr txBox="1"/>
          <p:nvPr/>
        </p:nvSpPr>
        <p:spPr>
          <a:xfrm>
            <a:off x="5142243" y="6600825"/>
            <a:ext cx="4776457" cy="6678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весу и размерам измерительного прибора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трелка вниз 57">
            <a:extLst>
              <a:ext uri="{FF2B5EF4-FFF2-40B4-BE49-F238E27FC236}">
                <a16:creationId xmlns:a16="http://schemas.microsoft.com/office/drawing/2014/main" id="{8CA53967-73F1-402F-A132-7A30F6C3A79E}"/>
              </a:ext>
            </a:extLst>
          </p:cNvPr>
          <p:cNvSpPr/>
          <p:nvPr/>
        </p:nvSpPr>
        <p:spPr>
          <a:xfrm rot="16200000">
            <a:off x="4288925" y="6279413"/>
            <a:ext cx="380999" cy="124027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862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7437" y="693673"/>
            <a:ext cx="1443990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645"/>
              </a:lnSpc>
              <a:spcBef>
                <a:spcPts val="95"/>
              </a:spcBef>
            </a:pPr>
            <a:r>
              <a:rPr sz="1400" spc="-15" dirty="0">
                <a:latin typeface="Times New Roman"/>
                <a:cs typeface="Times New Roman"/>
              </a:rPr>
              <a:t>УДК </a:t>
            </a:r>
            <a:r>
              <a:rPr sz="1400" spc="-20" dirty="0">
                <a:latin typeface="Times New Roman"/>
                <a:cs typeface="Times New Roman"/>
              </a:rPr>
              <a:t>621.37</a:t>
            </a:r>
            <a:r>
              <a:rPr sz="1400" spc="-150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(076.5)</a:t>
            </a:r>
            <a:endParaRPr sz="1400" dirty="0">
              <a:latin typeface="Times New Roman"/>
              <a:cs typeface="Times New Roman"/>
            </a:endParaRPr>
          </a:p>
          <a:p>
            <a:pPr marL="12700" marR="487680">
              <a:lnSpc>
                <a:spcPts val="1610"/>
              </a:lnSpc>
              <a:spcBef>
                <a:spcPts val="80"/>
              </a:spcBef>
            </a:pPr>
            <a:r>
              <a:rPr sz="1400" spc="-15" dirty="0" err="1" smtClean="0">
                <a:latin typeface="Times New Roman"/>
                <a:cs typeface="Times New Roman"/>
              </a:rPr>
              <a:t>ББК</a:t>
            </a:r>
            <a:r>
              <a:rPr lang="ru-RU" sz="1400" spc="-15" dirty="0" smtClean="0">
                <a:latin typeface="Times New Roman"/>
                <a:cs typeface="Times New Roman"/>
              </a:rPr>
              <a:t> </a:t>
            </a:r>
            <a:r>
              <a:rPr sz="1400" spc="-120" dirty="0" smtClean="0">
                <a:latin typeface="Times New Roman"/>
                <a:cs typeface="Times New Roman"/>
              </a:rPr>
              <a:t> </a:t>
            </a:r>
            <a:r>
              <a:rPr sz="1400" spc="-25" dirty="0" smtClean="0">
                <a:latin typeface="Times New Roman"/>
                <a:cs typeface="Times New Roman"/>
              </a:rPr>
              <a:t>842я73  </a:t>
            </a:r>
            <a:r>
              <a:rPr lang="ru-RU" sz="1400" spc="-25" dirty="0" smtClean="0">
                <a:latin typeface="Times New Roman"/>
                <a:cs typeface="Times New Roman"/>
              </a:rPr>
              <a:t/>
            </a:r>
            <a:br>
              <a:rPr lang="ru-RU" sz="1400" spc="-25" dirty="0" smtClean="0">
                <a:latin typeface="Times New Roman"/>
                <a:cs typeface="Times New Roman"/>
              </a:rPr>
            </a:br>
            <a:r>
              <a:rPr lang="ru-RU" sz="1400" spc="-25" dirty="0" smtClean="0">
                <a:latin typeface="Times New Roman"/>
                <a:cs typeface="Times New Roman"/>
              </a:rPr>
              <a:t>         </a:t>
            </a:r>
            <a:r>
              <a:rPr sz="1400" spc="-25" dirty="0" smtClean="0">
                <a:latin typeface="Times New Roman"/>
                <a:cs typeface="Times New Roman"/>
              </a:rPr>
              <a:t>П88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55184" y="1404169"/>
            <a:ext cx="136652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Times New Roman"/>
                <a:cs typeface="Times New Roman"/>
              </a:rPr>
              <a:t>Р</a:t>
            </a:r>
            <a:r>
              <a:rPr sz="1500" spc="-55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е</a:t>
            </a:r>
            <a:r>
              <a:rPr sz="1500" spc="-55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ц</a:t>
            </a:r>
            <a:r>
              <a:rPr sz="1500" spc="-55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е</a:t>
            </a:r>
            <a:r>
              <a:rPr sz="1500" spc="-55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н</a:t>
            </a:r>
            <a:r>
              <a:rPr sz="1500" spc="-60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з</a:t>
            </a:r>
            <a:r>
              <a:rPr sz="1500" spc="-55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е</a:t>
            </a:r>
            <a:r>
              <a:rPr sz="1500" spc="-60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н</a:t>
            </a:r>
            <a:r>
              <a:rPr sz="1500" spc="-55" dirty="0">
                <a:latin typeface="Times New Roman"/>
                <a:cs typeface="Times New Roman"/>
              </a:rPr>
              <a:t> </a:t>
            </a:r>
            <a:r>
              <a:rPr sz="1500" spc="-15" dirty="0">
                <a:latin typeface="Times New Roman"/>
                <a:cs typeface="Times New Roman"/>
              </a:rPr>
              <a:t>ты:</a:t>
            </a:r>
            <a:endParaRPr sz="15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7437" y="3095625"/>
            <a:ext cx="34671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20" dirty="0">
                <a:latin typeface="Times New Roman"/>
                <a:cs typeface="Times New Roman"/>
              </a:rPr>
              <a:t>П</a:t>
            </a:r>
            <a:r>
              <a:rPr sz="1500" spc="-25" dirty="0">
                <a:latin typeface="Times New Roman"/>
                <a:cs typeface="Times New Roman"/>
              </a:rPr>
              <a:t>88</a:t>
            </a:r>
            <a:endParaRPr sz="15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04449" y="1761356"/>
            <a:ext cx="9117330" cy="27058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8335" marR="1006475" algn="ctr">
              <a:lnSpc>
                <a:spcPts val="1610"/>
              </a:lnSpc>
              <a:spcBef>
                <a:spcPts val="215"/>
              </a:spcBef>
            </a:pPr>
            <a:r>
              <a:rPr lang="ru-RU" sz="1500" spc="-5" dirty="0" smtClean="0">
                <a:latin typeface="Times New Roman"/>
                <a:cs typeface="Times New Roman"/>
              </a:rPr>
              <a:t>Кандидат технических наук,</a:t>
            </a:r>
            <a:r>
              <a:rPr lang="ru-RU" sz="1500" dirty="0" smtClean="0">
                <a:latin typeface="Times New Roman"/>
                <a:cs typeface="Times New Roman"/>
              </a:rPr>
              <a:t>  </a:t>
            </a:r>
            <a:r>
              <a:rPr lang="ru-RU" sz="1500" spc="-5" dirty="0" smtClean="0">
                <a:latin typeface="Times New Roman"/>
                <a:cs typeface="Times New Roman"/>
              </a:rPr>
              <a:t>доцент кафедры теоретической </a:t>
            </a:r>
            <a:r>
              <a:rPr lang="ru-RU" sz="1500" dirty="0" smtClean="0">
                <a:latin typeface="Times New Roman"/>
                <a:cs typeface="Times New Roman"/>
              </a:rPr>
              <a:t>и </a:t>
            </a:r>
            <a:r>
              <a:rPr lang="ru-RU" sz="1500" spc="-5" dirty="0" smtClean="0">
                <a:latin typeface="Times New Roman"/>
                <a:cs typeface="Times New Roman"/>
              </a:rPr>
              <a:t>экспериментальной физики  ФГБОУ </a:t>
            </a:r>
            <a:r>
              <a:rPr lang="ru-RU" sz="1500" dirty="0" smtClean="0">
                <a:latin typeface="Times New Roman"/>
                <a:cs typeface="Times New Roman"/>
              </a:rPr>
              <a:t>ВО </a:t>
            </a:r>
            <a:r>
              <a:rPr lang="ru-RU" sz="1500" spc="-5" dirty="0" smtClean="0">
                <a:latin typeface="Times New Roman"/>
                <a:cs typeface="Times New Roman"/>
              </a:rPr>
              <a:t>«ТГУ им. </a:t>
            </a:r>
            <a:r>
              <a:rPr lang="ru-RU" sz="1500" dirty="0" smtClean="0">
                <a:latin typeface="Times New Roman"/>
                <a:cs typeface="Times New Roman"/>
              </a:rPr>
              <a:t>Г. </a:t>
            </a:r>
            <a:r>
              <a:rPr lang="ru-RU" sz="1500" spc="-5" dirty="0" smtClean="0">
                <a:latin typeface="Times New Roman"/>
                <a:cs typeface="Times New Roman"/>
              </a:rPr>
              <a:t>Р.</a:t>
            </a:r>
            <a:r>
              <a:rPr lang="ru-RU" sz="1500" spc="-20" dirty="0" smtClean="0">
                <a:latin typeface="Times New Roman"/>
                <a:cs typeface="Times New Roman"/>
              </a:rPr>
              <a:t>  </a:t>
            </a:r>
            <a:r>
              <a:rPr lang="ru-RU" sz="1500" spc="-5" dirty="0" smtClean="0">
                <a:latin typeface="Times New Roman"/>
                <a:cs typeface="Times New Roman"/>
              </a:rPr>
              <a:t>Державина»</a:t>
            </a:r>
            <a:endParaRPr lang="ru-RU" sz="1500" dirty="0" smtClean="0">
              <a:latin typeface="Times New Roman"/>
              <a:cs typeface="Times New Roman"/>
            </a:endParaRPr>
          </a:p>
          <a:p>
            <a:pPr marR="355600" algn="ctr">
              <a:lnSpc>
                <a:spcPts val="1540"/>
              </a:lnSpc>
            </a:pPr>
            <a:r>
              <a:rPr lang="ru-RU" sz="1500" i="1" spc="-5" dirty="0" smtClean="0">
                <a:latin typeface="Times New Roman"/>
                <a:cs typeface="Times New Roman"/>
              </a:rPr>
              <a:t>Д. А.</a:t>
            </a:r>
            <a:r>
              <a:rPr lang="ru-RU" sz="1500" i="1" spc="-15" dirty="0" smtClean="0">
                <a:latin typeface="Times New Roman"/>
                <a:cs typeface="Times New Roman"/>
              </a:rPr>
              <a:t> Чистилин</a:t>
            </a:r>
            <a:endParaRPr lang="ru-RU" sz="1500" dirty="0" smtClean="0">
              <a:latin typeface="Times New Roman"/>
              <a:cs typeface="Times New Roman"/>
            </a:endParaRPr>
          </a:p>
          <a:p>
            <a:pPr marL="471170" marR="896619" algn="ctr">
              <a:lnSpc>
                <a:spcPts val="1730"/>
              </a:lnSpc>
              <a:spcBef>
                <a:spcPts val="70"/>
              </a:spcBef>
            </a:pPr>
            <a:r>
              <a:rPr lang="ru-RU" sz="1500" dirty="0" smtClean="0">
                <a:latin typeface="Times New Roman"/>
                <a:cs typeface="Times New Roman"/>
              </a:rPr>
              <a:t>Кандидат </a:t>
            </a:r>
            <a:r>
              <a:rPr lang="ru-RU" sz="1500" spc="-5" dirty="0">
                <a:latin typeface="Times New Roman"/>
                <a:cs typeface="Times New Roman"/>
              </a:rPr>
              <a:t>технических </a:t>
            </a:r>
            <a:r>
              <a:rPr lang="ru-RU" sz="1500" spc="-5" dirty="0" smtClean="0">
                <a:latin typeface="Times New Roman"/>
                <a:cs typeface="Times New Roman"/>
              </a:rPr>
              <a:t>наук,  </a:t>
            </a:r>
            <a:r>
              <a:rPr lang="ru-RU" sz="1500" dirty="0" smtClean="0">
                <a:latin typeface="Times New Roman"/>
                <a:cs typeface="Times New Roman"/>
              </a:rPr>
              <a:t>доцент </a:t>
            </a:r>
            <a:r>
              <a:rPr lang="ru-RU" sz="1500" spc="-5" dirty="0">
                <a:latin typeface="Times New Roman"/>
                <a:cs typeface="Times New Roman"/>
              </a:rPr>
              <a:t>кафедры </a:t>
            </a:r>
            <a:r>
              <a:rPr lang="ru-RU" sz="1500" dirty="0">
                <a:latin typeface="Times New Roman"/>
                <a:cs typeface="Times New Roman"/>
              </a:rPr>
              <a:t>«Конструирование </a:t>
            </a:r>
            <a:r>
              <a:rPr lang="ru-RU" sz="1500" spc="-5" dirty="0">
                <a:latin typeface="Times New Roman"/>
                <a:cs typeface="Times New Roman"/>
              </a:rPr>
              <a:t>радиоэлектронных </a:t>
            </a:r>
            <a:r>
              <a:rPr lang="ru-RU" sz="1500" dirty="0">
                <a:latin typeface="Times New Roman"/>
                <a:cs typeface="Times New Roman"/>
              </a:rPr>
              <a:t>и  </a:t>
            </a:r>
            <a:r>
              <a:rPr lang="ru-RU" sz="1500" spc="-5" dirty="0">
                <a:latin typeface="Times New Roman"/>
                <a:cs typeface="Times New Roman"/>
              </a:rPr>
              <a:t>микропроцессорных систем» ФГБОУ ВО</a:t>
            </a:r>
            <a:r>
              <a:rPr lang="ru-RU" sz="1500" spc="10" dirty="0">
                <a:latin typeface="Times New Roman"/>
                <a:cs typeface="Times New Roman"/>
              </a:rPr>
              <a:t> </a:t>
            </a:r>
            <a:r>
              <a:rPr lang="ru-RU" sz="1500" spc="10" dirty="0" smtClean="0">
                <a:latin typeface="Times New Roman"/>
                <a:cs typeface="Times New Roman"/>
              </a:rPr>
              <a:t>«</a:t>
            </a:r>
            <a:r>
              <a:rPr lang="ru-RU" sz="1500" dirty="0" err="1" smtClean="0">
                <a:latin typeface="Times New Roman"/>
                <a:cs typeface="Times New Roman"/>
              </a:rPr>
              <a:t>ТГТУ</a:t>
            </a:r>
            <a:r>
              <a:rPr lang="ru-RU" sz="1500" dirty="0" smtClean="0">
                <a:latin typeface="Times New Roman"/>
                <a:cs typeface="Times New Roman"/>
              </a:rPr>
              <a:t>»</a:t>
            </a:r>
            <a:endParaRPr lang="ru-RU" sz="1500" dirty="0">
              <a:latin typeface="Times New Roman"/>
              <a:cs typeface="Times New Roman"/>
            </a:endParaRPr>
          </a:p>
          <a:p>
            <a:pPr marR="424815" algn="ctr">
              <a:lnSpc>
                <a:spcPts val="1685"/>
              </a:lnSpc>
            </a:pPr>
            <a:r>
              <a:rPr lang="ru-RU" sz="1500" i="1" dirty="0" smtClean="0">
                <a:latin typeface="Times New Roman"/>
                <a:cs typeface="Times New Roman"/>
              </a:rPr>
              <a:t>Р. Ю.</a:t>
            </a:r>
            <a:r>
              <a:rPr lang="ru-RU" sz="1500" i="1" spc="-5" dirty="0" smtClean="0">
                <a:latin typeface="Times New Roman"/>
                <a:cs typeface="Times New Roman"/>
              </a:rPr>
              <a:t> </a:t>
            </a:r>
            <a:r>
              <a:rPr lang="ru-RU" sz="1500" i="1" spc="-5" dirty="0" err="1" smtClean="0">
                <a:latin typeface="Times New Roman"/>
                <a:cs typeface="Times New Roman"/>
              </a:rPr>
              <a:t>Курносов</a:t>
            </a:r>
            <a:endParaRPr lang="ru-RU" sz="1500" dirty="0">
              <a:latin typeface="Times New Roman"/>
              <a:cs typeface="Times New Roman"/>
            </a:endParaRPr>
          </a:p>
          <a:p>
            <a:pPr marL="121920">
              <a:lnSpc>
                <a:spcPts val="1764"/>
              </a:lnSpc>
              <a:spcBef>
                <a:spcPts val="835"/>
              </a:spcBef>
            </a:pPr>
            <a:r>
              <a:rPr lang="ru-RU" sz="1500" b="1" spc="-20" dirty="0" smtClean="0">
                <a:latin typeface="Times New Roman"/>
                <a:cs typeface="Times New Roman"/>
              </a:rPr>
              <a:t>       </a:t>
            </a:r>
            <a:r>
              <a:rPr sz="1500" b="1" spc="-20" dirty="0" err="1" smtClean="0">
                <a:latin typeface="Times New Roman"/>
                <a:cs typeface="Times New Roman"/>
              </a:rPr>
              <a:t>Панасюк</a:t>
            </a:r>
            <a:r>
              <a:rPr sz="1500" b="1" spc="-20" dirty="0">
                <a:latin typeface="Times New Roman"/>
                <a:cs typeface="Times New Roman"/>
              </a:rPr>
              <a:t>,</a:t>
            </a:r>
            <a:r>
              <a:rPr sz="1500" b="1" spc="325" dirty="0">
                <a:latin typeface="Times New Roman"/>
                <a:cs typeface="Times New Roman"/>
              </a:rPr>
              <a:t> </a:t>
            </a:r>
            <a:r>
              <a:rPr sz="1500" b="1" spc="-15" dirty="0" smtClean="0">
                <a:latin typeface="Times New Roman"/>
                <a:cs typeface="Times New Roman"/>
              </a:rPr>
              <a:t>Ю.</a:t>
            </a:r>
            <a:r>
              <a:rPr lang="ru-RU" sz="1500" b="1" spc="-15" dirty="0" smtClean="0">
                <a:latin typeface="Times New Roman"/>
                <a:cs typeface="Times New Roman"/>
              </a:rPr>
              <a:t> </a:t>
            </a:r>
            <a:r>
              <a:rPr sz="1500" b="1" spc="-15" dirty="0" smtClean="0">
                <a:latin typeface="Times New Roman"/>
                <a:cs typeface="Times New Roman"/>
              </a:rPr>
              <a:t>Н.</a:t>
            </a:r>
            <a:endParaRPr sz="1500" b="1" dirty="0" smtClean="0">
              <a:latin typeface="Times New Roman"/>
              <a:cs typeface="Times New Roman"/>
            </a:endParaRPr>
          </a:p>
          <a:p>
            <a:pPr marL="182563" indent="-90488" algn="just">
              <a:lnSpc>
                <a:spcPts val="1725"/>
              </a:lnSpc>
            </a:pPr>
            <a:r>
              <a:rPr lang="ru-RU" sz="1500" spc="-2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100" spc="-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500" spc="-20" dirty="0" smtClean="0">
                <a:latin typeface="Times New Roman" pitchFamily="18" charset="0"/>
                <a:cs typeface="Times New Roman" pitchFamily="18" charset="0"/>
              </a:rPr>
              <a:t>Измерительная </a:t>
            </a:r>
            <a:r>
              <a:rPr sz="1500" spc="-15" dirty="0" smtClean="0">
                <a:latin typeface="Times New Roman" pitchFamily="18" charset="0"/>
                <a:cs typeface="Times New Roman" pitchFamily="18" charset="0"/>
              </a:rPr>
              <a:t>техника</a:t>
            </a:r>
            <a:r>
              <a:rPr lang="ru-RU" sz="1500" spc="-15" dirty="0" smtClean="0">
                <a:latin typeface="Times New Roman" pitchFamily="18" charset="0"/>
                <a:cs typeface="Times New Roman" pitchFamily="18" charset="0"/>
              </a:rPr>
              <a:t> и электрические измерения</a:t>
            </a:r>
            <a:r>
              <a:rPr sz="15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500" spc="-25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sz="1500" spc="-25" dirty="0" err="1" smtClean="0">
                <a:latin typeface="Times New Roman" pitchFamily="18" charset="0"/>
                <a:cs typeface="Times New Roman" pitchFamily="18" charset="0"/>
              </a:rPr>
              <a:t>Электронный</a:t>
            </a:r>
            <a:r>
              <a:rPr sz="1500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500" spc="-20" dirty="0" err="1" smtClean="0">
                <a:latin typeface="Times New Roman" pitchFamily="18" charset="0"/>
                <a:cs typeface="Times New Roman" pitchFamily="18" charset="0"/>
              </a:rPr>
              <a:t>ресурс</a:t>
            </a:r>
            <a:r>
              <a:rPr lang="ru-RU" sz="1500" spc="-20" dirty="0" smtClean="0">
                <a:latin typeface="Times New Roman" pitchFamily="18" charset="0"/>
                <a:cs typeface="Times New Roman" pitchFamily="18" charset="0"/>
              </a:rPr>
              <a:t>, мультимедиа</a:t>
            </a:r>
            <a:r>
              <a:rPr sz="1500" spc="-2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1500" spc="-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500" spc="-20" dirty="0" smtClean="0">
                <a:latin typeface="Times New Roman" pitchFamily="18" charset="0"/>
                <a:cs typeface="Times New Roman" pitchFamily="18" charset="0"/>
              </a:rPr>
              <a:t>: учебное </a:t>
            </a:r>
            <a:r>
              <a:rPr sz="1500" spc="-15" dirty="0" smtClean="0">
                <a:latin typeface="Times New Roman" pitchFamily="18" charset="0"/>
                <a:cs typeface="Times New Roman" pitchFamily="18" charset="0"/>
              </a:rPr>
              <a:t>пособие </a:t>
            </a:r>
            <a:r>
              <a:rPr sz="15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500" dirty="0" smtClean="0">
                <a:latin typeface="Times New Roman" pitchFamily="18" charset="0"/>
                <a:cs typeface="Times New Roman" pitchFamily="18" charset="0"/>
              </a:rPr>
            </a:br>
            <a:r>
              <a:rPr sz="1500" spc="-15" dirty="0" smtClean="0">
                <a:latin typeface="Times New Roman" pitchFamily="18" charset="0"/>
                <a:cs typeface="Times New Roman" pitchFamily="18" charset="0"/>
              </a:rPr>
              <a:t>Ю.</a:t>
            </a:r>
            <a:r>
              <a:rPr lang="ru-RU" sz="15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500" spc="-15" dirty="0" smtClean="0">
                <a:latin typeface="Times New Roman" pitchFamily="18" charset="0"/>
                <a:cs typeface="Times New Roman" pitchFamily="18" charset="0"/>
              </a:rPr>
              <a:t>Н. </a:t>
            </a:r>
            <a:r>
              <a:rPr sz="1500" spc="-20" dirty="0" smtClean="0">
                <a:latin typeface="Times New Roman" pitchFamily="18" charset="0"/>
                <a:cs typeface="Times New Roman" pitchFamily="18" charset="0"/>
              </a:rPr>
              <a:t>Панасюк, </a:t>
            </a:r>
            <a:r>
              <a:rPr sz="15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500" spc="-10" dirty="0" smtClean="0">
                <a:latin typeface="Times New Roman" pitchFamily="18" charset="0"/>
                <a:cs typeface="Times New Roman" pitchFamily="18" charset="0"/>
              </a:rPr>
              <a:t>А. П.</a:t>
            </a:r>
            <a:r>
              <a:rPr sz="1500" spc="-1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500" spc="-20" dirty="0" smtClean="0">
                <a:latin typeface="Times New Roman" pitchFamily="18" charset="0"/>
                <a:cs typeface="Times New Roman" pitchFamily="18" charset="0"/>
              </a:rPr>
              <a:t>Пудовкин.</a:t>
            </a:r>
            <a:r>
              <a:rPr lang="ru-RU" sz="1500" spc="-2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sz="15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sz="1500" spc="-5" dirty="0">
                <a:latin typeface="Times New Roman" pitchFamily="18" charset="0"/>
                <a:cs typeface="Times New Roman" pitchFamily="18" charset="0"/>
              </a:rPr>
              <a:t>Тамбов</a:t>
            </a:r>
            <a:r>
              <a:rPr lang="ru-RU" sz="15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500" spc="-5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sz="1500" spc="-5" dirty="0" err="1" smtClean="0">
                <a:latin typeface="Times New Roman" pitchFamily="18" charset="0"/>
                <a:cs typeface="Times New Roman" pitchFamily="18" charset="0"/>
              </a:rPr>
              <a:t>Изд</a:t>
            </a:r>
            <a:r>
              <a:rPr lang="ru-RU" sz="1500" spc="-5" dirty="0" err="1" smtClean="0">
                <a:latin typeface="Times New Roman" pitchFamily="18" charset="0"/>
                <a:cs typeface="Times New Roman" pitchFamily="18" charset="0"/>
              </a:rPr>
              <a:t>ательский</a:t>
            </a:r>
            <a:r>
              <a:rPr lang="ru-RU" sz="1500" spc="-5" dirty="0" smtClean="0">
                <a:latin typeface="Times New Roman" pitchFamily="18" charset="0"/>
                <a:cs typeface="Times New Roman" pitchFamily="18" charset="0"/>
              </a:rPr>
              <a:t> центр</a:t>
            </a:r>
            <a:r>
              <a:rPr sz="15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500" dirty="0">
                <a:latin typeface="Times New Roman" pitchFamily="18" charset="0"/>
                <a:cs typeface="Times New Roman" pitchFamily="18" charset="0"/>
              </a:rPr>
              <a:t>ФГБОУ ВО </a:t>
            </a:r>
            <a:r>
              <a:rPr sz="1500" spc="-5" dirty="0">
                <a:latin typeface="Times New Roman" pitchFamily="18" charset="0"/>
                <a:cs typeface="Times New Roman" pitchFamily="18" charset="0"/>
              </a:rPr>
              <a:t>«ТГТУ», </a:t>
            </a:r>
            <a:r>
              <a:rPr sz="1500" spc="-5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500" spc="-5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sz="1500" spc="-5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sz="15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500" dirty="0">
                <a:latin typeface="Times New Roman" pitchFamily="18" charset="0"/>
                <a:ea typeface="TimesNewRoman"/>
                <a:cs typeface="Times New Roman" pitchFamily="18" charset="0"/>
              </a:rPr>
              <a:t>1 электрон. опт. диск </a:t>
            </a:r>
            <a:r>
              <a:rPr lang="ru-RU" sz="1500" dirty="0" smtClean="0">
                <a:latin typeface="Times New Roman" pitchFamily="18" charset="0"/>
                <a:ea typeface="TimesNewRoman"/>
                <a:cs typeface="Times New Roman" pitchFamily="18" charset="0"/>
              </a:rPr>
              <a:t>(</a:t>
            </a:r>
            <a:r>
              <a:rPr lang="en-US" sz="1500" dirty="0">
                <a:latin typeface="Times New Roman" pitchFamily="18" charset="0"/>
                <a:ea typeface="TimesNewRoman"/>
                <a:cs typeface="Times New Roman" pitchFamily="18" charset="0"/>
              </a:rPr>
              <a:t>CD</a:t>
            </a:r>
            <a:r>
              <a:rPr lang="ru-RU" sz="1500" dirty="0">
                <a:latin typeface="Times New Roman" pitchFamily="18" charset="0"/>
                <a:ea typeface="TimesNewRoman"/>
                <a:cs typeface="Times New Roman" pitchFamily="18" charset="0"/>
              </a:rPr>
              <a:t>-</a:t>
            </a:r>
            <a:r>
              <a:rPr lang="en-US" sz="1500" dirty="0">
                <a:latin typeface="Times New Roman" pitchFamily="18" charset="0"/>
                <a:ea typeface="TimesNewRoman"/>
                <a:cs typeface="Times New Roman" pitchFamily="18" charset="0"/>
              </a:rPr>
              <a:t>ROM</a:t>
            </a:r>
            <a:r>
              <a:rPr lang="ru-RU" sz="1500" dirty="0">
                <a:latin typeface="Times New Roman" pitchFamily="18" charset="0"/>
                <a:ea typeface="TimesNewRoman"/>
                <a:cs typeface="Times New Roman" pitchFamily="18" charset="0"/>
              </a:rPr>
              <a:t>). – 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Системные требования : ПК не ниже класса </a:t>
            </a:r>
            <a:r>
              <a:rPr lang="ru-RU" sz="15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Pentium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 </a:t>
            </a:r>
            <a:r>
              <a:rPr lang="ru-RU" sz="15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RAM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512 </a:t>
            </a:r>
            <a:r>
              <a:rPr lang="ru-RU" sz="15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Mb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 необходимое место </a:t>
            </a:r>
            <a:r>
              <a:rPr lang="ru-RU" sz="1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15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HDD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00,0 </a:t>
            </a:r>
            <a:r>
              <a:rPr lang="ru-RU" sz="15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Mb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 </a:t>
            </a:r>
            <a:r>
              <a:rPr lang="ru-RU" sz="15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7/8/10/11 ; дисковод </a:t>
            </a:r>
            <a:r>
              <a:rPr lang="ru-RU" sz="15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CD-ROM</a:t>
            </a:r>
            <a:r>
              <a:rPr lang="ru-RU" sz="1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мышь. – </a:t>
            </a:r>
            <a:r>
              <a:rPr lang="ru-RU" sz="15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Загл</a:t>
            </a:r>
            <a:r>
              <a:rPr lang="ru-RU" sz="1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 экрана</a:t>
            </a:r>
            <a:r>
              <a:rPr lang="ru-RU" sz="1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</a:t>
            </a:r>
          </a:p>
          <a:p>
            <a:pPr marL="182563" indent="-90488" algn="just">
              <a:lnSpc>
                <a:spcPts val="1725"/>
              </a:lnSpc>
            </a:pPr>
            <a:r>
              <a:rPr lang="en-US" sz="1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ISBN </a:t>
            </a:r>
            <a:r>
              <a:rPr lang="ru-RU" sz="1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978-5-8265-2987-4.</a:t>
            </a:r>
            <a:endParaRPr sz="15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55699" y="4385862"/>
            <a:ext cx="8966079" cy="2055562"/>
          </a:xfrm>
          <a:prstGeom prst="rect">
            <a:avLst/>
          </a:prstGeom>
        </p:spPr>
        <p:txBody>
          <a:bodyPr vert="horz" wrap="square" lIns="0" tIns="120014" rIns="0" bIns="0" rtlCol="0">
            <a:spAutoFit/>
          </a:bodyPr>
          <a:lstStyle/>
          <a:p>
            <a:pPr marL="12700" marR="5080" algn="just">
              <a:lnSpc>
                <a:spcPct val="95800"/>
              </a:lnSpc>
              <a:spcBef>
                <a:spcPts val="919"/>
              </a:spcBef>
            </a:pPr>
            <a:r>
              <a:rPr lang="ru-RU" sz="1500" spc="-5" dirty="0" smtClean="0">
                <a:latin typeface="Times New Roman"/>
                <a:cs typeface="Times New Roman"/>
              </a:rPr>
              <a:t>       </a:t>
            </a:r>
            <a:r>
              <a:rPr sz="1500" spc="-5" dirty="0" err="1" smtClean="0">
                <a:latin typeface="Times New Roman"/>
                <a:cs typeface="Times New Roman"/>
              </a:rPr>
              <a:t>Изложены</a:t>
            </a:r>
            <a:r>
              <a:rPr sz="1500" spc="-5" dirty="0" smtClean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основные термины и определения </a:t>
            </a:r>
            <a:r>
              <a:rPr sz="1500" spc="-5" dirty="0">
                <a:latin typeface="Times New Roman"/>
                <a:cs typeface="Times New Roman"/>
              </a:rPr>
              <a:t>метрологии, основы метрологии, вопросы теории погрешности  средств измерения, обработки </a:t>
            </a:r>
            <a:r>
              <a:rPr sz="1500" dirty="0">
                <a:latin typeface="Times New Roman"/>
                <a:cs typeface="Times New Roman"/>
              </a:rPr>
              <a:t>результатов </a:t>
            </a:r>
            <a:r>
              <a:rPr sz="1500" spc="-5" dirty="0">
                <a:latin typeface="Times New Roman"/>
                <a:cs typeface="Times New Roman"/>
              </a:rPr>
              <a:t>измерений, принципа работы </a:t>
            </a:r>
            <a:r>
              <a:rPr sz="1500" dirty="0">
                <a:latin typeface="Times New Roman"/>
                <a:cs typeface="Times New Roman"/>
              </a:rPr>
              <a:t>технических </a:t>
            </a:r>
            <a:r>
              <a:rPr sz="1500" spc="-5" dirty="0" smtClean="0">
                <a:latin typeface="Times New Roman"/>
                <a:cs typeface="Times New Roman"/>
              </a:rPr>
              <a:t>средств</a:t>
            </a:r>
            <a:r>
              <a:rPr lang="ru-RU" sz="1500" spc="-5" dirty="0" smtClean="0">
                <a:latin typeface="Times New Roman"/>
                <a:cs typeface="Times New Roman"/>
              </a:rPr>
              <a:t> измерения</a:t>
            </a:r>
            <a:r>
              <a:rPr sz="1500" spc="-5" dirty="0" smtClean="0">
                <a:latin typeface="Times New Roman"/>
                <a:cs typeface="Times New Roman"/>
              </a:rPr>
              <a:t>.</a:t>
            </a:r>
            <a:endParaRPr sz="150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ts val="1730"/>
              </a:lnSpc>
              <a:spcBef>
                <a:spcPts val="40"/>
              </a:spcBef>
              <a:tabLst>
                <a:tab pos="8526145" algn="l"/>
              </a:tabLst>
            </a:pPr>
            <a:r>
              <a:rPr lang="ru-RU" sz="1500" dirty="0" smtClean="0">
                <a:latin typeface="Times New Roman"/>
                <a:cs typeface="Times New Roman"/>
              </a:rPr>
              <a:t>       </a:t>
            </a:r>
            <a:r>
              <a:rPr sz="1500" dirty="0" err="1" smtClean="0">
                <a:latin typeface="Times New Roman"/>
                <a:cs typeface="Times New Roman"/>
              </a:rPr>
              <a:t>Предназначено</a:t>
            </a:r>
            <a:r>
              <a:rPr sz="1500" spc="85" dirty="0" smtClean="0">
                <a:latin typeface="Times New Roman"/>
                <a:cs typeface="Times New Roman"/>
              </a:rPr>
              <a:t> </a:t>
            </a:r>
            <a:r>
              <a:rPr sz="1500" spc="-5" dirty="0">
                <a:latin typeface="Times New Roman"/>
                <a:cs typeface="Times New Roman"/>
              </a:rPr>
              <a:t>для</a:t>
            </a:r>
            <a:r>
              <a:rPr sz="1500" spc="80" dirty="0">
                <a:latin typeface="Times New Roman"/>
                <a:cs typeface="Times New Roman"/>
              </a:rPr>
              <a:t> </a:t>
            </a:r>
            <a:r>
              <a:rPr sz="1500" spc="-5" dirty="0">
                <a:latin typeface="Times New Roman"/>
                <a:cs typeface="Times New Roman"/>
              </a:rPr>
              <a:t>студентов,</a:t>
            </a:r>
            <a:r>
              <a:rPr sz="1500" spc="85" dirty="0">
                <a:latin typeface="Times New Roman"/>
                <a:cs typeface="Times New Roman"/>
              </a:rPr>
              <a:t> </a:t>
            </a:r>
            <a:r>
              <a:rPr lang="ru-RU" sz="1500" spc="-15" dirty="0" smtClean="0">
                <a:latin typeface="Times New Roman" pitchFamily="18" charset="0"/>
                <a:ea typeface="MingLiU_HKSCS-ExtB" pitchFamily="18" charset="-120"/>
                <a:cs typeface="Times New Roman" pitchFamily="18" charset="0"/>
              </a:rPr>
              <a:t>обучающихся </a:t>
            </a:r>
            <a:r>
              <a:rPr lang="ru-RU" sz="1500" spc="-5" dirty="0">
                <a:latin typeface="Times New Roman" pitchFamily="18" charset="0"/>
                <a:ea typeface="MingLiU_HKSCS-ExtB" pitchFamily="18" charset="-120"/>
                <a:cs typeface="Times New Roman" pitchFamily="18" charset="0"/>
              </a:rPr>
              <a:t>по </a:t>
            </a:r>
            <a:r>
              <a:rPr lang="ru-RU" sz="1500" spc="-5" dirty="0" smtClean="0">
                <a:latin typeface="Times New Roman" pitchFamily="18" charset="0"/>
                <a:ea typeface="MingLiU_HKSCS-ExtB" pitchFamily="18" charset="-120"/>
                <a:cs typeface="Times New Roman" pitchFamily="18" charset="0"/>
              </a:rPr>
              <a:t>направлению </a:t>
            </a:r>
            <a:r>
              <a:rPr lang="ru-RU" sz="1500" spc="-5" dirty="0">
                <a:latin typeface="Times New Roman" pitchFamily="18" charset="0"/>
                <a:ea typeface="MingLiU_HKSCS-ExtB" pitchFamily="18" charset="-120"/>
                <a:cs typeface="Times New Roman" pitchFamily="18" charset="0"/>
              </a:rPr>
              <a:t>11.00.00 «Электроника, радиотехника и системы связи», </a:t>
            </a:r>
            <a:r>
              <a:rPr lang="ru-RU" sz="1500" spc="-5" dirty="0" smtClean="0">
                <a:latin typeface="Times New Roman" pitchFamily="18" charset="0"/>
                <a:ea typeface="MingLiU_HKSCS-ExtB" pitchFamily="18" charset="-120"/>
                <a:cs typeface="Times New Roman" pitchFamily="18" charset="0"/>
              </a:rPr>
              <a:t>всех </a:t>
            </a:r>
            <a:r>
              <a:rPr lang="ru-RU" sz="1500" spc="-5" dirty="0">
                <a:latin typeface="Times New Roman" pitchFamily="18" charset="0"/>
                <a:ea typeface="MingLiU_HKSCS-ExtB" pitchFamily="18" charset="-120"/>
                <a:cs typeface="Times New Roman" pitchFamily="18" charset="0"/>
              </a:rPr>
              <a:t>форм </a:t>
            </a:r>
            <a:r>
              <a:rPr lang="ru-RU" sz="1500" spc="-5" dirty="0" smtClean="0">
                <a:latin typeface="Times New Roman" pitchFamily="18" charset="0"/>
                <a:ea typeface="MingLiU_HKSCS-ExtB" pitchFamily="18" charset="-120"/>
                <a:cs typeface="Times New Roman" pitchFamily="18" charset="0"/>
              </a:rPr>
              <a:t>обучения.</a:t>
            </a:r>
            <a:endParaRPr lang="ru-RU" sz="1500" spc="-5" dirty="0">
              <a:latin typeface="Times New Roman" pitchFamily="18" charset="0"/>
              <a:ea typeface="MingLiU_HKSCS-ExtB" pitchFamily="18" charset="-120"/>
              <a:cs typeface="Times New Roman" pitchFamily="18" charset="0"/>
            </a:endParaRPr>
          </a:p>
          <a:p>
            <a:pPr marL="12700" marR="5080" algn="r">
              <a:lnSpc>
                <a:spcPts val="1730"/>
              </a:lnSpc>
              <a:spcBef>
                <a:spcPts val="40"/>
              </a:spcBef>
              <a:tabLst>
                <a:tab pos="8526145" algn="l"/>
              </a:tabLst>
            </a:pPr>
            <a:r>
              <a:rPr lang="ru-RU" sz="1500" spc="-15" dirty="0" smtClean="0">
                <a:latin typeface="Times New Roman" pitchFamily="18" charset="0"/>
                <a:ea typeface="MingLiU_HKSCS-ExtB" pitchFamily="18" charset="-120"/>
                <a:cs typeface="Times New Roman" pitchFamily="18" charset="0"/>
              </a:rPr>
              <a:t> </a:t>
            </a:r>
            <a:r>
              <a:rPr sz="1400" spc="-15" dirty="0" err="1" smtClean="0">
                <a:latin typeface="Times New Roman"/>
                <a:cs typeface="Times New Roman"/>
              </a:rPr>
              <a:t>УДК</a:t>
            </a:r>
            <a:r>
              <a:rPr sz="1400" spc="-15" dirty="0" smtClean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621.37</a:t>
            </a:r>
            <a:r>
              <a:rPr sz="1400" spc="-165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(076.5)</a:t>
            </a:r>
            <a:endParaRPr sz="1400" dirty="0">
              <a:latin typeface="Times New Roman"/>
              <a:cs typeface="Times New Roman"/>
            </a:endParaRPr>
          </a:p>
          <a:p>
            <a:pPr marR="24130">
              <a:lnSpc>
                <a:spcPts val="1610"/>
              </a:lnSpc>
            </a:pPr>
            <a:r>
              <a:rPr lang="ru-RU" sz="1400" spc="-15" dirty="0" smtClean="0">
                <a:latin typeface="Times New Roman"/>
                <a:cs typeface="Times New Roman"/>
              </a:rPr>
              <a:t>                                                                                                                                                                                   </a:t>
            </a:r>
            <a:r>
              <a:rPr sz="1400" spc="-15" dirty="0" err="1" smtClean="0">
                <a:latin typeface="Times New Roman"/>
                <a:cs typeface="Times New Roman"/>
              </a:rPr>
              <a:t>ББК</a:t>
            </a:r>
            <a:r>
              <a:rPr sz="1400" spc="-120" dirty="0" smtClean="0">
                <a:latin typeface="Times New Roman"/>
                <a:cs typeface="Times New Roman"/>
              </a:rPr>
              <a:t> </a:t>
            </a:r>
            <a:r>
              <a:rPr lang="ru-RU" sz="1400" spc="-120" dirty="0" smtClean="0">
                <a:latin typeface="Times New Roman"/>
                <a:cs typeface="Times New Roman"/>
              </a:rPr>
              <a:t> </a:t>
            </a:r>
            <a:r>
              <a:rPr sz="1400" spc="-25" dirty="0" smtClean="0">
                <a:latin typeface="Times New Roman"/>
                <a:cs typeface="Times New Roman"/>
              </a:rPr>
              <a:t>з842я73</a:t>
            </a:r>
            <a:endParaRPr sz="1400" dirty="0">
              <a:latin typeface="Times New Roman"/>
              <a:cs typeface="Times New Roman"/>
            </a:endParaRPr>
          </a:p>
          <a:p>
            <a:pPr marL="439420" algn="ctr">
              <a:lnSpc>
                <a:spcPts val="1610"/>
              </a:lnSpc>
            </a:pPr>
            <a:r>
              <a:rPr sz="1400" spc="-20" dirty="0">
                <a:latin typeface="Times New Roman"/>
                <a:cs typeface="Times New Roman"/>
              </a:rPr>
              <a:t>Все</a:t>
            </a:r>
            <a:r>
              <a:rPr sz="1400" spc="-45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права</a:t>
            </a:r>
            <a:r>
              <a:rPr sz="1400" spc="-40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на</a:t>
            </a:r>
            <a:r>
              <a:rPr sz="1400" spc="-45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размножение</a:t>
            </a:r>
            <a:r>
              <a:rPr sz="1400" spc="-4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и</a:t>
            </a:r>
            <a:r>
              <a:rPr sz="1400" spc="-45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распространение</a:t>
            </a:r>
            <a:r>
              <a:rPr sz="1400" spc="-4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в</a:t>
            </a:r>
            <a:r>
              <a:rPr sz="1400" spc="-40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любой</a:t>
            </a:r>
            <a:r>
              <a:rPr sz="1400" spc="-40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форме</a:t>
            </a:r>
            <a:r>
              <a:rPr sz="1400" spc="-40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остаются</a:t>
            </a:r>
            <a:r>
              <a:rPr sz="1400" spc="-40" dirty="0">
                <a:latin typeface="Times New Roman"/>
                <a:cs typeface="Times New Roman"/>
              </a:rPr>
              <a:t> </a:t>
            </a:r>
            <a:r>
              <a:rPr sz="1400" spc="-15" dirty="0">
                <a:latin typeface="Times New Roman"/>
                <a:cs typeface="Times New Roman"/>
              </a:rPr>
              <a:t>за</a:t>
            </a:r>
            <a:r>
              <a:rPr sz="1400" spc="-45" dirty="0">
                <a:latin typeface="Times New Roman"/>
                <a:cs typeface="Times New Roman"/>
              </a:rPr>
              <a:t> </a:t>
            </a:r>
            <a:r>
              <a:rPr sz="1400" spc="-25" dirty="0">
                <a:latin typeface="Times New Roman"/>
                <a:cs typeface="Times New Roman"/>
              </a:rPr>
              <a:t>разработчиком.</a:t>
            </a:r>
            <a:endParaRPr sz="1400" dirty="0">
              <a:latin typeface="Times New Roman"/>
              <a:cs typeface="Times New Roman"/>
            </a:endParaRPr>
          </a:p>
          <a:p>
            <a:pPr marL="439420" algn="ctr">
              <a:lnSpc>
                <a:spcPts val="1645"/>
              </a:lnSpc>
            </a:pPr>
            <a:r>
              <a:rPr sz="1400" spc="-20" dirty="0">
                <a:latin typeface="Times New Roman"/>
                <a:cs typeface="Times New Roman"/>
              </a:rPr>
              <a:t>Нелегальное копирование </a:t>
            </a:r>
            <a:r>
              <a:rPr sz="1400" spc="-5" dirty="0">
                <a:latin typeface="Times New Roman"/>
                <a:cs typeface="Times New Roman"/>
              </a:rPr>
              <a:t>и </a:t>
            </a:r>
            <a:r>
              <a:rPr sz="1400" spc="-20" dirty="0">
                <a:latin typeface="Times New Roman"/>
                <a:cs typeface="Times New Roman"/>
              </a:rPr>
              <a:t>использование данного </a:t>
            </a:r>
            <a:r>
              <a:rPr sz="1400" spc="-25" dirty="0">
                <a:latin typeface="Times New Roman"/>
                <a:cs typeface="Times New Roman"/>
              </a:rPr>
              <a:t>продукта</a:t>
            </a:r>
            <a:r>
              <a:rPr sz="1400" spc="-175" dirty="0">
                <a:latin typeface="Times New Roman"/>
                <a:cs typeface="Times New Roman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запрещено</a:t>
            </a:r>
            <a:r>
              <a:rPr sz="1200" spc="-20" dirty="0">
                <a:latin typeface="Times New Roman"/>
                <a:cs typeface="Times New Roman"/>
              </a:rPr>
              <a:t>.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91526" y="6524625"/>
            <a:ext cx="6301873" cy="873315"/>
          </a:xfrm>
          <a:prstGeom prst="rect">
            <a:avLst/>
          </a:prstGeom>
        </p:spPr>
        <p:txBody>
          <a:bodyPr vert="horz" wrap="square" lIns="0" tIns="26669" rIns="0" bIns="0" rtlCol="0">
            <a:spAutoFit/>
          </a:bodyPr>
          <a:lstStyle/>
          <a:p>
            <a:pPr marL="12700" marR="5080">
              <a:lnSpc>
                <a:spcPts val="1610"/>
              </a:lnSpc>
              <a:spcBef>
                <a:spcPts val="209"/>
              </a:spcBef>
            </a:pPr>
            <a:r>
              <a:rPr sz="1400" spc="-5" dirty="0" smtClean="0">
                <a:latin typeface="Times New Roman"/>
                <a:cs typeface="Times New Roman"/>
              </a:rPr>
              <a:t>© </a:t>
            </a:r>
            <a:r>
              <a:rPr lang="ru-RU" sz="1400" spc="80" dirty="0" smtClean="0">
                <a:latin typeface="Times New Roman"/>
                <a:cs typeface="Times New Roman"/>
              </a:rPr>
              <a:t>Федеральное </a:t>
            </a:r>
            <a:r>
              <a:rPr lang="ru-RU" sz="1400" spc="80" dirty="0">
                <a:latin typeface="Times New Roman"/>
                <a:cs typeface="Times New Roman"/>
              </a:rPr>
              <a:t>государственное </a:t>
            </a:r>
            <a:r>
              <a:rPr lang="ru-RU" sz="1400" spc="80" dirty="0" smtClean="0">
                <a:latin typeface="Times New Roman"/>
                <a:cs typeface="Times New Roman"/>
              </a:rPr>
              <a:t>бюджетное образовательное </a:t>
            </a:r>
            <a:br>
              <a:rPr lang="ru-RU" sz="1400" spc="80" dirty="0" smtClean="0">
                <a:latin typeface="Times New Roman"/>
                <a:cs typeface="Times New Roman"/>
              </a:rPr>
            </a:br>
            <a:r>
              <a:rPr lang="ru-RU" sz="1400" spc="80" dirty="0" smtClean="0">
                <a:latin typeface="Times New Roman"/>
                <a:cs typeface="Times New Roman"/>
              </a:rPr>
              <a:t>    учреждение </a:t>
            </a:r>
            <a:r>
              <a:rPr lang="ru-RU" sz="1400" spc="80" dirty="0">
                <a:latin typeface="Times New Roman"/>
                <a:cs typeface="Times New Roman"/>
              </a:rPr>
              <a:t>высшего </a:t>
            </a:r>
            <a:r>
              <a:rPr lang="ru-RU" sz="1400" spc="80" dirty="0" smtClean="0">
                <a:latin typeface="Times New Roman"/>
                <a:cs typeface="Times New Roman"/>
              </a:rPr>
              <a:t>образования «Тамбовский государственный</a:t>
            </a:r>
            <a:br>
              <a:rPr lang="ru-RU" sz="1400" spc="80" dirty="0" smtClean="0">
                <a:latin typeface="Times New Roman"/>
                <a:cs typeface="Times New Roman"/>
              </a:rPr>
            </a:br>
            <a:r>
              <a:rPr lang="ru-RU" sz="1400" spc="80" dirty="0" smtClean="0">
                <a:latin typeface="Times New Roman"/>
                <a:cs typeface="Times New Roman"/>
              </a:rPr>
              <a:t>    </a:t>
            </a:r>
            <a:r>
              <a:rPr lang="ru-RU" sz="1400" spc="80" dirty="0">
                <a:latin typeface="Times New Roman"/>
                <a:cs typeface="Times New Roman"/>
              </a:rPr>
              <a:t>технический </a:t>
            </a:r>
            <a:r>
              <a:rPr lang="ru-RU" sz="1400" spc="80" dirty="0" smtClean="0">
                <a:latin typeface="Times New Roman"/>
                <a:cs typeface="Times New Roman"/>
              </a:rPr>
              <a:t>    </a:t>
            </a:r>
            <a:r>
              <a:rPr lang="ru-RU" sz="1400" spc="80" dirty="0">
                <a:latin typeface="Times New Roman"/>
                <a:cs typeface="Times New Roman"/>
              </a:rPr>
              <a:t>университет» (</a:t>
            </a:r>
            <a:r>
              <a:rPr lang="ru-RU" sz="1400" spc="80" dirty="0" err="1">
                <a:latin typeface="Times New Roman"/>
                <a:cs typeface="Times New Roman"/>
              </a:rPr>
              <a:t>ФГБОУ</a:t>
            </a:r>
            <a:r>
              <a:rPr lang="ru-RU" sz="1400" spc="80" dirty="0">
                <a:latin typeface="Times New Roman"/>
                <a:cs typeface="Times New Roman"/>
              </a:rPr>
              <a:t> ВО «</a:t>
            </a:r>
            <a:r>
              <a:rPr lang="ru-RU" sz="1400" spc="80" dirty="0" err="1">
                <a:latin typeface="Times New Roman"/>
                <a:cs typeface="Times New Roman"/>
              </a:rPr>
              <a:t>ТГТУ</a:t>
            </a:r>
            <a:r>
              <a:rPr lang="ru-RU" sz="1400" spc="80" dirty="0">
                <a:latin typeface="Times New Roman"/>
                <a:cs typeface="Times New Roman"/>
              </a:rPr>
              <a:t>»), 2026</a:t>
            </a:r>
          </a:p>
          <a:p>
            <a:pPr marL="12700" marR="5080">
              <a:lnSpc>
                <a:spcPts val="1610"/>
              </a:lnSpc>
              <a:spcBef>
                <a:spcPts val="209"/>
              </a:spcBef>
            </a:pP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17149" y="6524625"/>
            <a:ext cx="20425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ISBN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978-5-8265-2987-4</a:t>
            </a:r>
            <a:endParaRPr lang="ru-RU" sz="1400" dirty="0"/>
          </a:p>
        </p:txBody>
      </p:sp>
      <p:sp>
        <p:nvSpPr>
          <p:cNvPr id="13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99700" y="7210425"/>
            <a:ext cx="39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1C9008B5-B8C7-43E4-A355-C694DA459E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ctr">
              <a:lnSpc>
                <a:spcPct val="100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1.10.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Системы физических</a:t>
            </a:r>
            <a:r>
              <a:rPr lang="ru-RU" sz="2400" b="1" spc="-1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величин СИ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E747F5DA-25CB-4873-BEB1-2C84B7A39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657225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ctr"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1.10.1.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Основные 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и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дополнительные единицы</a:t>
            </a:r>
            <a:r>
              <a:rPr lang="ru-RU" sz="2400" b="1" spc="-6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2447A0-E7F7-4F8B-8472-3C0B1B3F2574}"/>
              </a:ext>
            </a:extLst>
          </p:cNvPr>
          <p:cNvSpPr txBox="1"/>
          <p:nvPr/>
        </p:nvSpPr>
        <p:spPr>
          <a:xfrm>
            <a:off x="3443515" y="1190625"/>
            <a:ext cx="3884385" cy="430887"/>
          </a:xfrm>
          <a:prstGeom prst="rect">
            <a:avLst/>
          </a:prstGeom>
          <a:solidFill>
            <a:srgbClr val="FFD85D"/>
          </a:solidFill>
          <a:ln>
            <a:solidFill>
              <a:srgbClr val="FF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2514600" marR="0" lvl="0" indent="-2514600" algn="ctr" defTabSz="1008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spc="-5" dirty="0">
                <a:latin typeface="Times New Roman"/>
                <a:cs typeface="Times New Roman"/>
              </a:rPr>
              <a:t>Основные единицы </a:t>
            </a:r>
            <a:endParaRPr lang="ru-RU" sz="2200" b="1" dirty="0">
              <a:latin typeface="Times New Roman"/>
              <a:cs typeface="Times New Roman"/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1F9A04C2-14FC-4062-BB83-92A8D26BE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247119"/>
              </p:ext>
            </p:extLst>
          </p:nvPr>
        </p:nvGraphicFramePr>
        <p:xfrm>
          <a:off x="144000" y="1611487"/>
          <a:ext cx="10437635" cy="37701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4007016053"/>
                    </a:ext>
                  </a:extLst>
                </a:gridCol>
                <a:gridCol w="1442891">
                  <a:extLst>
                    <a:ext uri="{9D8B030D-6E8A-4147-A177-3AD203B41FA5}">
                      <a16:colId xmlns:a16="http://schemas.microsoft.com/office/drawing/2014/main" val="677663493"/>
                    </a:ext>
                  </a:extLst>
                </a:gridCol>
                <a:gridCol w="2050424">
                  <a:extLst>
                    <a:ext uri="{9D8B030D-6E8A-4147-A177-3AD203B41FA5}">
                      <a16:colId xmlns:a16="http://schemas.microsoft.com/office/drawing/2014/main" val="1344002085"/>
                    </a:ext>
                  </a:extLst>
                </a:gridCol>
                <a:gridCol w="1139124">
                  <a:extLst>
                    <a:ext uri="{9D8B030D-6E8A-4147-A177-3AD203B41FA5}">
                      <a16:colId xmlns:a16="http://schemas.microsoft.com/office/drawing/2014/main" val="1342608548"/>
                    </a:ext>
                  </a:extLst>
                </a:gridCol>
                <a:gridCol w="1974482">
                  <a:extLst>
                    <a:ext uri="{9D8B030D-6E8A-4147-A177-3AD203B41FA5}">
                      <a16:colId xmlns:a16="http://schemas.microsoft.com/office/drawing/2014/main" val="966262643"/>
                    </a:ext>
                  </a:extLst>
                </a:gridCol>
                <a:gridCol w="1670714">
                  <a:extLst>
                    <a:ext uri="{9D8B030D-6E8A-4147-A177-3AD203B41FA5}">
                      <a16:colId xmlns:a16="http://schemas.microsoft.com/office/drawing/2014/main" val="947322351"/>
                    </a:ext>
                  </a:extLst>
                </a:gridCol>
              </a:tblGrid>
              <a:tr h="357558">
                <a:tc rowSpan="2">
                  <a:txBody>
                    <a:bodyPr/>
                    <a:lstStyle/>
                    <a:p>
                      <a:pPr marL="153670" algn="ctr">
                        <a:lnSpc>
                          <a:spcPct val="100000"/>
                        </a:lnSpc>
                        <a:spcBef>
                          <a:spcPts val="1405"/>
                        </a:spcBef>
                      </a:pPr>
                      <a:endParaRPr lang="ru-RU" sz="1000" spc="-5" dirty="0">
                        <a:latin typeface="Times New Roman"/>
                        <a:cs typeface="Times New Roman"/>
                      </a:endParaRPr>
                    </a:p>
                    <a:p>
                      <a:pPr marL="153670" algn="ctr">
                        <a:lnSpc>
                          <a:spcPct val="100000"/>
                        </a:lnSpc>
                        <a:spcBef>
                          <a:spcPts val="140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Величина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8610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Единица</a:t>
                      </a:r>
                      <a:r>
                        <a:rPr sz="2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измерения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329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Обозначение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41275" algn="ctr">
                        <a:lnSpc>
                          <a:spcPct val="100000"/>
                        </a:lnSpc>
                        <a:spcBef>
                          <a:spcPts val="1405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Символы р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азмерност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и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660110"/>
                  </a:ext>
                </a:extLst>
              </a:tr>
              <a:tr h="4967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84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4963" indent="-334963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русское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международное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русское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международное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843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755335"/>
                  </a:ext>
                </a:extLst>
              </a:tr>
              <a:tr h="361031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Длина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метр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meter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m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L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36579"/>
                  </a:ext>
                </a:extLst>
              </a:tr>
              <a:tr h="361031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Масса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килограмм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kilogram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кг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spc="-5" dirty="0">
                          <a:latin typeface="Times New Roman"/>
                          <a:cs typeface="Times New Roman"/>
                        </a:rPr>
                        <a:t>kg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M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95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7571"/>
                  </a:ext>
                </a:extLst>
              </a:tr>
              <a:tr h="361031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Время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marL="319088" indent="-319088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секунда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second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s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T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E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479479"/>
                  </a:ext>
                </a:extLst>
              </a:tr>
              <a:tr h="361031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Сила</a:t>
                      </a: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тока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marL="401638" indent="-401638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ампер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ampere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A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I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9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259290"/>
                  </a:ext>
                </a:extLst>
              </a:tr>
              <a:tr h="507192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Температура</a:t>
                      </a:r>
                      <a:endParaRPr lang="ru-RU"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2525"/>
                    </a:solidFill>
                  </a:tcPr>
                </a:tc>
                <a:tc>
                  <a:txBody>
                    <a:bodyPr/>
                    <a:lstStyle/>
                    <a:p>
                      <a:pPr marL="311150" indent="-31115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кельвин</a:t>
                      </a:r>
                      <a:endParaRPr lang="ru-RU"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252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kelvin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52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525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K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52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200" i="0" dirty="0">
                          <a:latin typeface="Times New Roman"/>
                          <a:cs typeface="Times New Roman"/>
                        </a:rPr>
                        <a:t>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25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8743616"/>
                  </a:ext>
                </a:extLst>
              </a:tr>
              <a:tr h="361031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Сила</a:t>
                      </a:r>
                      <a:r>
                        <a:rPr sz="22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света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19088" indent="-319088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кандела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candela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кд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spc="-5" dirty="0">
                          <a:latin typeface="Times New Roman"/>
                          <a:cs typeface="Times New Roman"/>
                        </a:rPr>
                        <a:t>cd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J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816903"/>
                  </a:ext>
                </a:extLst>
              </a:tr>
              <a:tr h="532916">
                <a:tc>
                  <a:txBody>
                    <a:bodyPr/>
                    <a:lstStyle/>
                    <a:p>
                      <a:pPr marL="2540"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Количество вещества</a:t>
                      </a:r>
                      <a:endParaRPr lang="ru-RU"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моль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mole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32639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моль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200" i="1" spc="-5" dirty="0">
                          <a:latin typeface="Times New Roman"/>
                          <a:cs typeface="Times New Roman"/>
                        </a:rPr>
                        <a:t>mol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200" i="1" dirty="0">
                          <a:latin typeface="Times New Roman"/>
                          <a:cs typeface="Times New Roman"/>
                        </a:rPr>
                        <a:t>N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721763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0C0149F-3C44-4766-9066-DAA01C79494B}"/>
              </a:ext>
            </a:extLst>
          </p:cNvPr>
          <p:cNvSpPr txBox="1"/>
          <p:nvPr/>
        </p:nvSpPr>
        <p:spPr>
          <a:xfrm>
            <a:off x="2679700" y="5381625"/>
            <a:ext cx="3884385" cy="430887"/>
          </a:xfrm>
          <a:prstGeom prst="rect">
            <a:avLst/>
          </a:prstGeom>
          <a:solidFill>
            <a:srgbClr val="FFD85D"/>
          </a:solidFill>
          <a:ln>
            <a:solidFill>
              <a:srgbClr val="FF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2514600" marR="0" lvl="0" indent="-2514600" algn="ctr" defTabSz="1008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spc="-5" dirty="0">
                <a:latin typeface="Times New Roman"/>
                <a:cs typeface="Times New Roman"/>
              </a:rPr>
              <a:t>Дополнительные единицы </a:t>
            </a:r>
            <a:endParaRPr lang="ru-RU" sz="2200" b="1" dirty="0">
              <a:latin typeface="Times New Roman"/>
              <a:cs typeface="Times New Roman"/>
            </a:endParaRP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D7270040-31AD-427E-85F0-F7F17298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114681"/>
              </p:ext>
            </p:extLst>
          </p:nvPr>
        </p:nvGraphicFramePr>
        <p:xfrm>
          <a:off x="88900" y="5838825"/>
          <a:ext cx="10437635" cy="15763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3228192043"/>
                    </a:ext>
                  </a:extLst>
                </a:gridCol>
                <a:gridCol w="1442891">
                  <a:extLst>
                    <a:ext uri="{9D8B030D-6E8A-4147-A177-3AD203B41FA5}">
                      <a16:colId xmlns:a16="http://schemas.microsoft.com/office/drawing/2014/main" val="1397328699"/>
                    </a:ext>
                  </a:extLst>
                </a:gridCol>
                <a:gridCol w="2050424">
                  <a:extLst>
                    <a:ext uri="{9D8B030D-6E8A-4147-A177-3AD203B41FA5}">
                      <a16:colId xmlns:a16="http://schemas.microsoft.com/office/drawing/2014/main" val="1334653921"/>
                    </a:ext>
                  </a:extLst>
                </a:gridCol>
                <a:gridCol w="1139124">
                  <a:extLst>
                    <a:ext uri="{9D8B030D-6E8A-4147-A177-3AD203B41FA5}">
                      <a16:colId xmlns:a16="http://schemas.microsoft.com/office/drawing/2014/main" val="2693697375"/>
                    </a:ext>
                  </a:extLst>
                </a:gridCol>
                <a:gridCol w="1974482">
                  <a:extLst>
                    <a:ext uri="{9D8B030D-6E8A-4147-A177-3AD203B41FA5}">
                      <a16:colId xmlns:a16="http://schemas.microsoft.com/office/drawing/2014/main" val="3053171616"/>
                    </a:ext>
                  </a:extLst>
                </a:gridCol>
                <a:gridCol w="1670714">
                  <a:extLst>
                    <a:ext uri="{9D8B030D-6E8A-4147-A177-3AD203B41FA5}">
                      <a16:colId xmlns:a16="http://schemas.microsoft.com/office/drawing/2014/main" val="3535701342"/>
                    </a:ext>
                  </a:extLst>
                </a:gridCol>
              </a:tblGrid>
              <a:tr h="357558">
                <a:tc rowSpan="2">
                  <a:txBody>
                    <a:bodyPr/>
                    <a:lstStyle/>
                    <a:p>
                      <a:pPr marL="153670" algn="ctr">
                        <a:lnSpc>
                          <a:spcPct val="100000"/>
                        </a:lnSpc>
                        <a:spcBef>
                          <a:spcPts val="1405"/>
                        </a:spcBef>
                      </a:pPr>
                      <a:endParaRPr lang="ru-RU" sz="1000" spc="-5" dirty="0">
                        <a:latin typeface="Times New Roman"/>
                        <a:cs typeface="Times New Roman"/>
                      </a:endParaRPr>
                    </a:p>
                    <a:p>
                      <a:pPr marL="153670" algn="ctr">
                        <a:lnSpc>
                          <a:spcPct val="100000"/>
                        </a:lnSpc>
                        <a:spcBef>
                          <a:spcPts val="140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еличина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8610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Единица</a:t>
                      </a:r>
                      <a:r>
                        <a:rPr sz="2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измерения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92329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Обозначение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41275" algn="ctr">
                        <a:lnSpc>
                          <a:spcPct val="100000"/>
                        </a:lnSpc>
                        <a:spcBef>
                          <a:spcPts val="1405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Символы р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азмерност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и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730493"/>
                  </a:ext>
                </a:extLst>
              </a:tr>
              <a:tr h="4967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84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4963" indent="-334963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русское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международное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русское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международное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843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8963752"/>
                  </a:ext>
                </a:extLst>
              </a:tr>
              <a:tr h="361031">
                <a:tc>
                  <a:txBody>
                    <a:bodyPr/>
                    <a:lstStyle/>
                    <a:p>
                      <a:pPr marL="10223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Плоский</a:t>
                      </a:r>
                      <a:r>
                        <a:rPr sz="22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угол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4445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радиан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58419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radian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58419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рад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7048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spc="-5" dirty="0">
                          <a:latin typeface="Times New Roman"/>
                          <a:cs typeface="Times New Roman"/>
                        </a:rPr>
                        <a:t>rad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43624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2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(α)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3027072"/>
                  </a:ext>
                </a:extLst>
              </a:tr>
              <a:tr h="361031">
                <a:tc>
                  <a:txBody>
                    <a:bodyPr/>
                    <a:lstStyle/>
                    <a:p>
                      <a:pPr marL="10223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Телесный</a:t>
                      </a:r>
                      <a:r>
                        <a:rPr sz="22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угол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стерадиан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L="58419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steradian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L="5778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ср</a:t>
                      </a:r>
                    </a:p>
                  </a:txBody>
                  <a:tcPr marL="0" marR="0" marT="234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L="7048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i="1" spc="-5" dirty="0">
                          <a:latin typeface="Times New Roman"/>
                          <a:cs typeface="Times New Roman"/>
                        </a:rPr>
                        <a:t>sr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L="42227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2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(ω)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95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5611209"/>
                  </a:ext>
                </a:extLst>
              </a:tr>
            </a:tbl>
          </a:graphicData>
        </a:graphic>
      </p:graphicFrame>
      <p:sp>
        <p:nvSpPr>
          <p:cNvPr id="8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47300" y="72675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979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032416"/>
              </p:ext>
            </p:extLst>
          </p:nvPr>
        </p:nvGraphicFramePr>
        <p:xfrm>
          <a:off x="88900" y="657225"/>
          <a:ext cx="10515601" cy="6263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42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8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1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42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83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48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0515">
                <a:tc rowSpan="2">
                  <a:txBody>
                    <a:bodyPr/>
                    <a:lstStyle/>
                    <a:p>
                      <a:pPr marL="153670" algn="ctr">
                        <a:lnSpc>
                          <a:spcPct val="100000"/>
                        </a:lnSpc>
                        <a:spcBef>
                          <a:spcPts val="140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Величина</a:t>
                      </a: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8610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Единица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измерения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92329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Обозначение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41275" algn="ctr">
                        <a:lnSpc>
                          <a:spcPct val="100000"/>
                        </a:lnSpc>
                        <a:spcBef>
                          <a:spcPts val="140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Символы р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азмерност</a:t>
                      </a: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и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Выражение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413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51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84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85"/>
                        </a:spcBef>
                        <a:tabLst/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русское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международное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русское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международное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843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413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633914"/>
                  </a:ext>
                </a:extLst>
              </a:tr>
              <a:tr h="309245"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Частота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герц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hertz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Гц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Hz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tooltip="Секунда (мера времени)"/>
                        </a:rPr>
                        <a:t>с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Сила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ньютон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newton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marL="1905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i="1" dirty="0">
                          <a:latin typeface="Times New Roman"/>
                          <a:cs typeface="Times New Roman"/>
                        </a:rPr>
                        <a:t>N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LMT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BE3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 tooltip="Килограмм"/>
                        </a:rPr>
                        <a:t>кг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 tooltip="Метр (мера)"/>
                        </a:rPr>
                        <a:t>м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 tooltip="Секунда"/>
                        </a:rPr>
                        <a:t>с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6BE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Давление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паскаль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pascal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marR="31369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Па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marR="19177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i="1" spc="-5" dirty="0">
                          <a:latin typeface="Times New Roman"/>
                          <a:cs typeface="Times New Roman"/>
                        </a:rPr>
                        <a:t>Pa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−1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19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6" tooltip="Ньютон (единица)"/>
                        </a:rPr>
                        <a:t>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 tooltip="Квадратный метр"/>
                        </a:rPr>
                        <a:t>м</a:t>
                      </a:r>
                      <a:r>
                        <a:rPr lang="ru-RU" sz="2000" u="none" strike="noStrike" baseline="300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 tooltip="Квадратный метр"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19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245"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Энергия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джоуль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joule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R="29337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Дж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i="1" dirty="0">
                          <a:latin typeface="Times New Roman"/>
                          <a:cs typeface="Times New Roman"/>
                        </a:rPr>
                        <a:t>J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6" tooltip="Ньютон (единица)"/>
                        </a:rPr>
                        <a:t>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 tooltip="Метр (мера)"/>
                        </a:rPr>
                        <a:t>м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Мощность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ватт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watt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Вт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i="1" dirty="0">
                          <a:latin typeface="Times New Roman"/>
                          <a:cs typeface="Times New Roman"/>
                        </a:rPr>
                        <a:t>W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 tooltip="Джоуль (единица)"/>
                        </a:rPr>
                        <a:t>Дж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tooltip="Секунда (мера времени)"/>
                        </a:rPr>
                        <a:t>с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495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245"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Заряд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AE78D6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кулон</a:t>
                      </a: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AE78D6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coulomb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AE78D6"/>
                    </a:solidFill>
                  </a:tcPr>
                </a:tc>
                <a:tc>
                  <a:txBody>
                    <a:bodyPr/>
                    <a:lstStyle/>
                    <a:p>
                      <a:pPr marR="31369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Кл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AE78D6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i="1" dirty="0">
                          <a:latin typeface="Times New Roman"/>
                          <a:cs typeface="Times New Roman"/>
                        </a:rPr>
                        <a:t>C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AE78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AE78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9" tooltip="Ампер (единица)"/>
                        </a:rPr>
                        <a:t>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tooltip="Секунда (мера времени)"/>
                        </a:rPr>
                        <a:t>с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AE78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Напряжение</a:t>
                      </a:r>
                      <a:endParaRPr lang="ru-RU"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000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6D6D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вольт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6D6D"/>
                    </a:solidFill>
                  </a:tcPr>
                </a:tc>
                <a:tc>
                  <a:txBody>
                    <a:bodyPr/>
                    <a:lstStyle/>
                    <a:p>
                      <a:pPr marL="19050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volt</a:t>
                      </a:r>
                    </a:p>
                  </a:txBody>
                  <a:tcPr marL="0" marR="0" marT="140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6D6D"/>
                    </a:solidFill>
                  </a:tcPr>
                </a:tc>
                <a:tc>
                  <a:txBody>
                    <a:bodyPr/>
                    <a:lstStyle/>
                    <a:p>
                      <a:pPr marL="17463" indent="-17463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lang="ru-RU" sz="2000" dirty="0">
                          <a:latin typeface="Times New Roman"/>
                          <a:cs typeface="Times New Roman"/>
                        </a:rPr>
                        <a:t>В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6D6D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2000" i="1" dirty="0">
                          <a:latin typeface="Times New Roman"/>
                          <a:cs typeface="Times New Roman"/>
                        </a:rPr>
                        <a:t>V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6D6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−3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 tooltip="Джоуль (единица)"/>
                        </a:rPr>
                        <a:t>Дж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0" tooltip="Кулон (мера)"/>
                        </a:rPr>
                        <a:t>Кл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D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9245"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мкость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B4DE86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фарад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B4DE86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farad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B4DE86"/>
                    </a:solidFill>
                  </a:tcPr>
                </a:tc>
                <a:tc>
                  <a:txBody>
                    <a:bodyPr/>
                    <a:lstStyle/>
                    <a:p>
                      <a:pPr marR="35179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dirty="0">
                          <a:latin typeface="Times New Roman"/>
                          <a:cs typeface="Times New Roman"/>
                        </a:rPr>
                        <a:t>   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Ф</a:t>
                      </a: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B4DE86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i="1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B4DE8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−1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B4DE8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1" tooltip="Кулон (единица)"/>
                        </a:rPr>
                        <a:t>Кл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2" tooltip="Вольт (мера)"/>
                        </a:rPr>
                        <a:t>В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B4DE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опротивление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ом</a:t>
                      </a: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ohm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 marR="29400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Ом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Ω</a:t>
                      </a: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−3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8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3" tooltip="Вольт (единица)"/>
                        </a:rPr>
                        <a:t>В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4" tooltip="Ампер (мера)"/>
                        </a:rPr>
                        <a:t>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роводимость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сименс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siemens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marR="30035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См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i="1" dirty="0">
                          <a:latin typeface="Times New Roman"/>
                          <a:cs typeface="Times New Roman"/>
                        </a:rPr>
                        <a:t>S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−1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5" tooltip="Ом"/>
                        </a:rPr>
                        <a:t>ом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−1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4" tooltip="Ампер (мера)"/>
                        </a:rPr>
                        <a:t>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2" tooltip="Вольт (мера)"/>
                        </a:rPr>
                        <a:t>В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81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42925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Магнитный поток</a:t>
                      </a:r>
                      <a:endParaRPr lang="ru-RU" sz="2000" b="1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4784FF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вебер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4784FF"/>
                    </a:solidFil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weber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4784FF"/>
                    </a:solidFill>
                  </a:tcPr>
                </a:tc>
                <a:tc>
                  <a:txBody>
                    <a:bodyPr/>
                    <a:lstStyle/>
                    <a:p>
                      <a:pPr marR="31369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Вб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4784FF"/>
                    </a:solidFill>
                  </a:tcPr>
                </a:tc>
                <a:tc>
                  <a:txBody>
                    <a:bodyPr/>
                    <a:lstStyle/>
                    <a:p>
                      <a:pPr marR="169545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000" i="1" spc="-10" dirty="0">
                          <a:latin typeface="Times New Roman"/>
                          <a:cs typeface="Times New Roman"/>
                        </a:rPr>
                        <a:t>Wb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4784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4784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3" tooltip="Вольт (единица)"/>
                        </a:rPr>
                        <a:t>В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tooltip="Секунда (мера времени)"/>
                        </a:rPr>
                        <a:t>с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478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42925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Магнитная и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ндукция</a:t>
                      </a: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тесла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tesla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marR="32004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Тл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000" i="1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6" tooltip="Вебер"/>
                        </a:rPr>
                        <a:t>Вб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 tooltip="Квадратный метр"/>
                        </a:rPr>
                        <a:t>м</a:t>
                      </a:r>
                      <a:r>
                        <a:rPr lang="ru-RU" sz="2000" u="none" strike="noStrike" baseline="300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 tooltip="Квадратный метр"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Индуктивность</a:t>
                      </a: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генри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henry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marR="31940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Гн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i="1" dirty="0">
                          <a:latin typeface="Times New Roman"/>
                          <a:cs typeface="Times New Roman"/>
                        </a:rPr>
                        <a:t>H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6" tooltip="Вебер"/>
                        </a:rPr>
                        <a:t>Вб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9" tooltip="Ампер (единица)"/>
                        </a:rPr>
                        <a:t>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Световой поток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1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люмен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1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lumen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blipFill>
                      <a:blip r:embed="rId1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R="31813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лм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1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R="20256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i="1" spc="-5" dirty="0">
                          <a:latin typeface="Times New Roman"/>
                          <a:cs typeface="Times New Roman"/>
                        </a:rPr>
                        <a:t>lm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1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1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8" tooltip="Кандела"/>
                        </a:rPr>
                        <a:t>кд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9" tooltip="Стерадиан"/>
                        </a:rPr>
                        <a:t>ср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17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9245"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Освещенность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2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люкс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2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lux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2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R="332740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2000" spc="-5" dirty="0">
                          <a:latin typeface="Times New Roman"/>
                          <a:cs typeface="Times New Roman"/>
                        </a:rPr>
                        <a:t>   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лк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2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lx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2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−2</a:t>
                      </a:r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20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1" tooltip="Люмен"/>
                        </a:rPr>
                        <a:t>лм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 tooltip="Квадратный метр"/>
                        </a:rPr>
                        <a:t>м</a:t>
                      </a:r>
                      <a:r>
                        <a:rPr lang="ru-RU" sz="2000" u="none" strike="noStrike" baseline="300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 tooltip="Квадратный метр"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blipFill>
                      <a:blip r:embed="rId20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Rectangle 24">
            <a:extLst>
              <a:ext uri="{FF2B5EF4-FFF2-40B4-BE49-F238E27FC236}">
                <a16:creationId xmlns:a16="http://schemas.microsoft.com/office/drawing/2014/main" id="{6DBE5FF2-1DD8-4604-BB1D-A9078545C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2" y="36028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ctr"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1.10.2.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Производные единицы</a:t>
            </a:r>
            <a:r>
              <a:rPr lang="ru-RU" sz="2400" b="1" spc="-7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  <a:endParaRPr lang="ru-RU" sz="2400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2">
            <a:hlinkClick r:id="rId2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2DAFB9A0-9AA2-49BD-B5F1-97FF60B13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2" y="63728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ctr">
              <a:lnSpc>
                <a:spcPct val="85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1.10.3. </a:t>
            </a:r>
            <a:r>
              <a:rPr lang="ru-RU" sz="24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Несистемные единицы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76FC37-154C-4673-B4D4-D19A68A65CCE}"/>
              </a:ext>
            </a:extLst>
          </p:cNvPr>
          <p:cNvSpPr txBox="1"/>
          <p:nvPr/>
        </p:nvSpPr>
        <p:spPr>
          <a:xfrm>
            <a:off x="992989" y="581025"/>
            <a:ext cx="2829710" cy="3808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Минута</a:t>
            </a:r>
            <a:r>
              <a:rPr lang="ru-RU" sz="2200" b="1" spc="-5" dirty="0">
                <a:latin typeface="Times New Roman"/>
                <a:cs typeface="Times New Roman"/>
              </a:rPr>
              <a:t>, </a:t>
            </a: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час</a:t>
            </a:r>
            <a:r>
              <a:rPr lang="ru-RU" sz="2200" b="1" spc="-5" dirty="0">
                <a:latin typeface="Times New Roman"/>
                <a:cs typeface="Times New Roman"/>
              </a:rPr>
              <a:t>, </a:t>
            </a: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сутки</a:t>
            </a:r>
            <a:endParaRPr lang="ru-RU" sz="2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62F9FA-59A4-411C-B985-2E4680E78DFD}"/>
              </a:ext>
            </a:extLst>
          </p:cNvPr>
          <p:cNvSpPr txBox="1"/>
          <p:nvPr/>
        </p:nvSpPr>
        <p:spPr>
          <a:xfrm>
            <a:off x="4356100" y="581025"/>
            <a:ext cx="4191001" cy="380104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интервалов времени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6F79B4-A169-4BB5-8FFD-1C27EA1B0503}"/>
              </a:ext>
            </a:extLst>
          </p:cNvPr>
          <p:cNvSpPr txBox="1"/>
          <p:nvPr/>
        </p:nvSpPr>
        <p:spPr>
          <a:xfrm>
            <a:off x="4325255" y="1307604"/>
            <a:ext cx="4526645" cy="380104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Единицы измерения плоских углов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9FC0D9-96A3-410D-9D6B-EA9642C98A91}"/>
              </a:ext>
            </a:extLst>
          </p:cNvPr>
          <p:cNvSpPr txBox="1"/>
          <p:nvPr/>
        </p:nvSpPr>
        <p:spPr>
          <a:xfrm>
            <a:off x="992989" y="1155204"/>
            <a:ext cx="2829711" cy="66864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Угловой градус,</a:t>
            </a:r>
            <a:r>
              <a:rPr lang="ru-RU" sz="2200" b="1" spc="-5" dirty="0">
                <a:latin typeface="Times New Roman"/>
                <a:cs typeface="Times New Roman"/>
              </a:rPr>
              <a:t> </a:t>
            </a:r>
          </a:p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угловая минута</a:t>
            </a:r>
            <a:endParaRPr lang="ru-RU" sz="22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3C3CDC-38C4-4589-90CC-BDE458C7C22E}"/>
              </a:ext>
            </a:extLst>
          </p:cNvPr>
          <p:cNvSpPr txBox="1"/>
          <p:nvPr/>
        </p:nvSpPr>
        <p:spPr>
          <a:xfrm>
            <a:off x="992989" y="2069604"/>
            <a:ext cx="1255607" cy="3808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Литр</a:t>
            </a:r>
            <a:endParaRPr lang="ru-RU" sz="22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179BED-83B7-424C-AC25-0AF1A468A420}"/>
              </a:ext>
            </a:extLst>
          </p:cNvPr>
          <p:cNvSpPr txBox="1"/>
          <p:nvPr/>
        </p:nvSpPr>
        <p:spPr>
          <a:xfrm>
            <a:off x="4337956" y="2029721"/>
            <a:ext cx="6037944" cy="380104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Мера емкости, равная 1 кубическому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дециметру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B4F92A-93EF-4711-961A-38B4F9654D5C}"/>
              </a:ext>
            </a:extLst>
          </p:cNvPr>
          <p:cNvSpPr txBox="1"/>
          <p:nvPr/>
        </p:nvSpPr>
        <p:spPr>
          <a:xfrm>
            <a:off x="4319620" y="2714625"/>
            <a:ext cx="4514136" cy="380104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Масса, равная 1000 килограммов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6BFCE6-3B1A-407C-B2DC-59FC16B1B010}"/>
              </a:ext>
            </a:extLst>
          </p:cNvPr>
          <p:cNvSpPr txBox="1"/>
          <p:nvPr/>
        </p:nvSpPr>
        <p:spPr>
          <a:xfrm>
            <a:off x="1032782" y="2714625"/>
            <a:ext cx="1255607" cy="3808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Тонна</a:t>
            </a:r>
            <a:endParaRPr lang="ru-RU" sz="22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97700D-7DF3-4828-BDF3-F959A92A660A}"/>
              </a:ext>
            </a:extLst>
          </p:cNvPr>
          <p:cNvSpPr txBox="1"/>
          <p:nvPr/>
        </p:nvSpPr>
        <p:spPr>
          <a:xfrm>
            <a:off x="1032782" y="3400425"/>
            <a:ext cx="1255607" cy="3808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Непер</a:t>
            </a:r>
            <a:endParaRPr lang="ru-RU" sz="22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4D1519-7AF6-4C16-B622-2EFE69D7DCD5}"/>
              </a:ext>
            </a:extLst>
          </p:cNvPr>
          <p:cNvSpPr txBox="1"/>
          <p:nvPr/>
        </p:nvSpPr>
        <p:spPr>
          <a:xfrm>
            <a:off x="4270635" y="3324225"/>
            <a:ext cx="4608480" cy="406265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Непер  = </a:t>
            </a:r>
            <a:r>
              <a:rPr lang="en-US" sz="2400" b="0" i="1" u="none" strike="noStrike" dirty="0">
                <a:effectLst/>
                <a:latin typeface="Arial" panose="020B0604020202020204" pitchFamily="34" charset="0"/>
              </a:rPr>
              <a:t> </a:t>
            </a:r>
            <a:r>
              <a:rPr lang="en-US" sz="2200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ln(</a:t>
            </a:r>
            <a:r>
              <a:rPr lang="en-US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2,718</a:t>
            </a:r>
            <a:r>
              <a:rPr lang="en-US" sz="2200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)</a:t>
            </a:r>
            <a:r>
              <a:rPr lang="ru-RU" sz="2200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по амплитуде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373FC7-B69F-48E9-A290-A1253D8C302F}"/>
              </a:ext>
            </a:extLst>
          </p:cNvPr>
          <p:cNvSpPr txBox="1"/>
          <p:nvPr/>
        </p:nvSpPr>
        <p:spPr>
          <a:xfrm>
            <a:off x="994144" y="4010025"/>
            <a:ext cx="1522845" cy="3808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Децибел</a:t>
            </a:r>
            <a:endParaRPr lang="ru-RU" sz="22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BA33EEF-876F-4F0E-832B-EF712045530B}"/>
              </a:ext>
            </a:extLst>
          </p:cNvPr>
          <p:cNvSpPr txBox="1"/>
          <p:nvPr/>
        </p:nvSpPr>
        <p:spPr>
          <a:xfrm>
            <a:off x="4319620" y="4010921"/>
            <a:ext cx="5980080" cy="380104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Децибел </a:t>
            </a:r>
            <a:r>
              <a:rPr lang="ru-RU" sz="2200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= 10</a:t>
            </a:r>
            <a:r>
              <a:rPr lang="en-US" sz="2200" spc="-5" dirty="0" err="1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lg</a:t>
            </a:r>
            <a:r>
              <a:rPr lang="en-US" sz="2200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</a:t>
            </a:r>
            <a:r>
              <a:rPr lang="ru-RU" sz="2200" i="1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Р</a:t>
            </a:r>
            <a:r>
              <a:rPr lang="ru-RU" sz="2200" spc="-5" baseline="-25000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lang="ru-RU" sz="2200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/</a:t>
            </a:r>
            <a:r>
              <a:rPr lang="ru-RU" sz="2200" i="1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Р</a:t>
            </a:r>
            <a:r>
              <a:rPr lang="ru-RU" sz="2200" spc="-5" baseline="-25000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lang="en-US" sz="2200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)</a:t>
            </a:r>
            <a:r>
              <a:rPr lang="ru-RU" sz="2200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= </a:t>
            </a:r>
            <a:r>
              <a:rPr lang="ru-RU" sz="2200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r>
              <a:rPr lang="en-US" sz="2200" spc="-5" dirty="0" err="1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lg</a:t>
            </a:r>
            <a:r>
              <a:rPr lang="en-US" sz="2200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</a:t>
            </a:r>
            <a:r>
              <a:rPr lang="ru-RU" sz="2200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lang="en-US" sz="2200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)</a:t>
            </a:r>
            <a:r>
              <a:rPr lang="ru-RU" sz="2200" spc="-5" dirty="0" smtClean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200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по мощности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9BEC94-A3B4-42AD-9936-19555355082E}"/>
              </a:ext>
            </a:extLst>
          </p:cNvPr>
          <p:cNvSpPr txBox="1"/>
          <p:nvPr/>
        </p:nvSpPr>
        <p:spPr>
          <a:xfrm>
            <a:off x="965775" y="4772025"/>
            <a:ext cx="2362200" cy="3808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Электронвольт</a:t>
            </a:r>
            <a:endParaRPr lang="ru-RU" sz="22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0D7421-63F5-4C03-951C-6B062728ED6F}"/>
              </a:ext>
            </a:extLst>
          </p:cNvPr>
          <p:cNvSpPr txBox="1"/>
          <p:nvPr/>
        </p:nvSpPr>
        <p:spPr>
          <a:xfrm>
            <a:off x="4251972" y="4597289"/>
            <a:ext cx="6037944" cy="667875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измерения электрической энергии в атомной физике, 1 эВ = 1,6·10</a:t>
            </a:r>
            <a:r>
              <a:rPr lang="ru-RU" sz="2200" b="0" i="0" baseline="30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-19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Дж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3C4A86F-CAA3-4FD4-AFC1-4831A0CDE963}"/>
              </a:ext>
            </a:extLst>
          </p:cNvPr>
          <p:cNvSpPr txBox="1"/>
          <p:nvPr/>
        </p:nvSpPr>
        <p:spPr>
          <a:xfrm>
            <a:off x="988538" y="5610225"/>
            <a:ext cx="2197921" cy="66864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Атомная единица массы</a:t>
            </a:r>
            <a:endParaRPr lang="ru-RU" sz="2200" b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A6DBFE-B6B8-40A5-A47C-CBA5E86C72AE}"/>
              </a:ext>
            </a:extLst>
          </p:cNvPr>
          <p:cNvSpPr txBox="1"/>
          <p:nvPr/>
        </p:nvSpPr>
        <p:spPr>
          <a:xfrm>
            <a:off x="4279900" y="5379976"/>
            <a:ext cx="5943600" cy="95564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0" i="0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массы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0" i="0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200" b="0" i="0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атомов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атомных ядер и </a:t>
            </a:r>
            <a:r>
              <a:rPr lang="ru-RU" sz="2200" b="0" i="0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элементарных частиц, 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 а. е. м. = 1,660 539 068 92(52)⋅10</a:t>
            </a:r>
            <a:r>
              <a:rPr lang="ru-RU" sz="2200" b="0" i="0" baseline="30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−27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кг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F7E178-BCE5-45C3-AC3F-B905FFF8CE54}"/>
              </a:ext>
            </a:extLst>
          </p:cNvPr>
          <p:cNvSpPr txBox="1"/>
          <p:nvPr/>
        </p:nvSpPr>
        <p:spPr>
          <a:xfrm>
            <a:off x="927100" y="6694951"/>
            <a:ext cx="2590800" cy="66864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Астрономическая единица</a:t>
            </a:r>
            <a:endParaRPr lang="ru-RU" sz="22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88B1EB-00B1-49BD-A7B9-CCB7A5C9F740}"/>
              </a:ext>
            </a:extLst>
          </p:cNvPr>
          <p:cNvSpPr txBox="1"/>
          <p:nvPr/>
        </p:nvSpPr>
        <p:spPr>
          <a:xfrm>
            <a:off x="4251972" y="6446776"/>
            <a:ext cx="5133328" cy="95564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измерения расстояний между объектами Солнечной системы, равна расстоянию от Земли до Солнца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7BB8E58-C4DD-4FA6-8A29-0985D0E6ED69}"/>
              </a:ext>
            </a:extLst>
          </p:cNvPr>
          <p:cNvSpPr/>
          <p:nvPr/>
        </p:nvSpPr>
        <p:spPr>
          <a:xfrm>
            <a:off x="110208" y="352425"/>
            <a:ext cx="207291" cy="678180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77B7F12D-89F4-437F-9E3B-1ACCDD5DAF05}"/>
              </a:ext>
            </a:extLst>
          </p:cNvPr>
          <p:cNvSpPr/>
          <p:nvPr/>
        </p:nvSpPr>
        <p:spPr>
          <a:xfrm rot="16200000">
            <a:off x="471524" y="2562161"/>
            <a:ext cx="380999" cy="762003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7D37119A-E9CE-4E2A-808B-B0130B75A6F4}"/>
              </a:ext>
            </a:extLst>
          </p:cNvPr>
          <p:cNvSpPr/>
          <p:nvPr/>
        </p:nvSpPr>
        <p:spPr>
          <a:xfrm rot="16200000">
            <a:off x="471523" y="5578886"/>
            <a:ext cx="380999" cy="684476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трелка вниз 57">
            <a:extLst>
              <a:ext uri="{FF2B5EF4-FFF2-40B4-BE49-F238E27FC236}">
                <a16:creationId xmlns:a16="http://schemas.microsoft.com/office/drawing/2014/main" id="{9131E54A-3F6F-4E1E-9415-B3FA9FC3C9C5}"/>
              </a:ext>
            </a:extLst>
          </p:cNvPr>
          <p:cNvSpPr/>
          <p:nvPr/>
        </p:nvSpPr>
        <p:spPr>
          <a:xfrm rot="16200000">
            <a:off x="471948" y="484443"/>
            <a:ext cx="380999" cy="689894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низ 57">
            <a:extLst>
              <a:ext uri="{FF2B5EF4-FFF2-40B4-BE49-F238E27FC236}">
                <a16:creationId xmlns:a16="http://schemas.microsoft.com/office/drawing/2014/main" id="{11B2BAD9-2A9E-4186-A1F3-EAA913417A6D}"/>
              </a:ext>
            </a:extLst>
          </p:cNvPr>
          <p:cNvSpPr/>
          <p:nvPr/>
        </p:nvSpPr>
        <p:spPr>
          <a:xfrm rot="16200000">
            <a:off x="452474" y="1095372"/>
            <a:ext cx="380999" cy="723903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низ 57">
            <a:extLst>
              <a:ext uri="{FF2B5EF4-FFF2-40B4-BE49-F238E27FC236}">
                <a16:creationId xmlns:a16="http://schemas.microsoft.com/office/drawing/2014/main" id="{E9E7032D-B9B4-48A3-B5D8-60073E5527BE}"/>
              </a:ext>
            </a:extLst>
          </p:cNvPr>
          <p:cNvSpPr/>
          <p:nvPr/>
        </p:nvSpPr>
        <p:spPr>
          <a:xfrm rot="16200000">
            <a:off x="445002" y="1965250"/>
            <a:ext cx="380999" cy="660547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57">
            <a:extLst>
              <a:ext uri="{FF2B5EF4-FFF2-40B4-BE49-F238E27FC236}">
                <a16:creationId xmlns:a16="http://schemas.microsoft.com/office/drawing/2014/main" id="{F354771B-61EB-4E05-AE3F-58EAB209111F}"/>
              </a:ext>
            </a:extLst>
          </p:cNvPr>
          <p:cNvSpPr/>
          <p:nvPr/>
        </p:nvSpPr>
        <p:spPr>
          <a:xfrm rot="16200000">
            <a:off x="452476" y="3826621"/>
            <a:ext cx="380999" cy="723902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трелка вниз 57">
            <a:extLst>
              <a:ext uri="{FF2B5EF4-FFF2-40B4-BE49-F238E27FC236}">
                <a16:creationId xmlns:a16="http://schemas.microsoft.com/office/drawing/2014/main" id="{AEAC8301-8A3A-4909-BEFC-9B59A6C88EE5}"/>
              </a:ext>
            </a:extLst>
          </p:cNvPr>
          <p:cNvSpPr/>
          <p:nvPr/>
        </p:nvSpPr>
        <p:spPr>
          <a:xfrm rot="16200000">
            <a:off x="487388" y="3251000"/>
            <a:ext cx="380999" cy="723902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трелка вниз 57">
            <a:extLst>
              <a:ext uri="{FF2B5EF4-FFF2-40B4-BE49-F238E27FC236}">
                <a16:creationId xmlns:a16="http://schemas.microsoft.com/office/drawing/2014/main" id="{A20DF55F-7F21-429F-89D2-A3E1B6510969}"/>
              </a:ext>
            </a:extLst>
          </p:cNvPr>
          <p:cNvSpPr/>
          <p:nvPr/>
        </p:nvSpPr>
        <p:spPr>
          <a:xfrm rot="16200000">
            <a:off x="462858" y="4687197"/>
            <a:ext cx="380999" cy="670365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трелка вниз 57">
            <a:extLst>
              <a:ext uri="{FF2B5EF4-FFF2-40B4-BE49-F238E27FC236}">
                <a16:creationId xmlns:a16="http://schemas.microsoft.com/office/drawing/2014/main" id="{C8B19A88-CA17-4302-8223-18728241435F}"/>
              </a:ext>
            </a:extLst>
          </p:cNvPr>
          <p:cNvSpPr/>
          <p:nvPr/>
        </p:nvSpPr>
        <p:spPr>
          <a:xfrm rot="16200000">
            <a:off x="433038" y="6659353"/>
            <a:ext cx="380999" cy="684476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низ 57">
            <a:extLst>
              <a:ext uri="{FF2B5EF4-FFF2-40B4-BE49-F238E27FC236}">
                <a16:creationId xmlns:a16="http://schemas.microsoft.com/office/drawing/2014/main" id="{6215C16D-051F-4027-8682-93AD01033A58}"/>
              </a:ext>
            </a:extLst>
          </p:cNvPr>
          <p:cNvSpPr/>
          <p:nvPr/>
        </p:nvSpPr>
        <p:spPr>
          <a:xfrm rot="16200000">
            <a:off x="3122673" y="1880342"/>
            <a:ext cx="380999" cy="2049566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трелка вниз 57">
            <a:extLst>
              <a:ext uri="{FF2B5EF4-FFF2-40B4-BE49-F238E27FC236}">
                <a16:creationId xmlns:a16="http://schemas.microsoft.com/office/drawing/2014/main" id="{F69177C7-3D9D-4BC6-92C7-446D11BDD966}"/>
              </a:ext>
            </a:extLst>
          </p:cNvPr>
          <p:cNvSpPr/>
          <p:nvPr/>
        </p:nvSpPr>
        <p:spPr>
          <a:xfrm rot="16200000">
            <a:off x="3533105" y="5402312"/>
            <a:ext cx="380999" cy="107429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трелка вниз 57">
            <a:extLst>
              <a:ext uri="{FF2B5EF4-FFF2-40B4-BE49-F238E27FC236}">
                <a16:creationId xmlns:a16="http://schemas.microsoft.com/office/drawing/2014/main" id="{DEAEE0ED-F818-4FB8-B41A-5AE818636DB7}"/>
              </a:ext>
            </a:extLst>
          </p:cNvPr>
          <p:cNvSpPr/>
          <p:nvPr/>
        </p:nvSpPr>
        <p:spPr>
          <a:xfrm rot="16200000">
            <a:off x="3898901" y="581024"/>
            <a:ext cx="380999" cy="5334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трелка вниз 57">
            <a:extLst>
              <a:ext uri="{FF2B5EF4-FFF2-40B4-BE49-F238E27FC236}">
                <a16:creationId xmlns:a16="http://schemas.microsoft.com/office/drawing/2014/main" id="{A6D4F346-9C9D-4043-BA6B-7967EF649369}"/>
              </a:ext>
            </a:extLst>
          </p:cNvPr>
          <p:cNvSpPr/>
          <p:nvPr/>
        </p:nvSpPr>
        <p:spPr>
          <a:xfrm rot="16200000">
            <a:off x="3880659" y="1227196"/>
            <a:ext cx="380999" cy="496922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трелка вниз 57">
            <a:extLst>
              <a:ext uri="{FF2B5EF4-FFF2-40B4-BE49-F238E27FC236}">
                <a16:creationId xmlns:a16="http://schemas.microsoft.com/office/drawing/2014/main" id="{C0840994-FF62-49CB-9607-1ECCCD8DC369}"/>
              </a:ext>
            </a:extLst>
          </p:cNvPr>
          <p:cNvSpPr/>
          <p:nvPr/>
        </p:nvSpPr>
        <p:spPr>
          <a:xfrm rot="16200000">
            <a:off x="3103011" y="1174413"/>
            <a:ext cx="380999" cy="2089825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трелка вниз 57">
            <a:extLst>
              <a:ext uri="{FF2B5EF4-FFF2-40B4-BE49-F238E27FC236}">
                <a16:creationId xmlns:a16="http://schemas.microsoft.com/office/drawing/2014/main" id="{0E1B839D-A98F-45D1-B0E5-138E4945D0B8}"/>
              </a:ext>
            </a:extLst>
          </p:cNvPr>
          <p:cNvSpPr/>
          <p:nvPr/>
        </p:nvSpPr>
        <p:spPr>
          <a:xfrm rot="16200000">
            <a:off x="3246046" y="3287352"/>
            <a:ext cx="380999" cy="1839109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трелка вниз 57">
            <a:extLst>
              <a:ext uri="{FF2B5EF4-FFF2-40B4-BE49-F238E27FC236}">
                <a16:creationId xmlns:a16="http://schemas.microsoft.com/office/drawing/2014/main" id="{344F3A59-FB50-456B-9EF9-676DF1A365D1}"/>
              </a:ext>
            </a:extLst>
          </p:cNvPr>
          <p:cNvSpPr/>
          <p:nvPr/>
        </p:nvSpPr>
        <p:spPr>
          <a:xfrm rot="16200000">
            <a:off x="3093645" y="2595170"/>
            <a:ext cx="380999" cy="199151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трелка вниз 57">
            <a:extLst>
              <a:ext uri="{FF2B5EF4-FFF2-40B4-BE49-F238E27FC236}">
                <a16:creationId xmlns:a16="http://schemas.microsoft.com/office/drawing/2014/main" id="{36E5B8A1-D2A5-43EA-A203-FBCD0951AE17}"/>
              </a:ext>
            </a:extLst>
          </p:cNvPr>
          <p:cNvSpPr/>
          <p:nvPr/>
        </p:nvSpPr>
        <p:spPr>
          <a:xfrm rot="16200000">
            <a:off x="3598941" y="4501060"/>
            <a:ext cx="380999" cy="92293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трелка вниз 57">
            <a:extLst>
              <a:ext uri="{FF2B5EF4-FFF2-40B4-BE49-F238E27FC236}">
                <a16:creationId xmlns:a16="http://schemas.microsoft.com/office/drawing/2014/main" id="{5CFFCF96-3EE4-4BD8-9E57-60DB5B437B12}"/>
              </a:ext>
            </a:extLst>
          </p:cNvPr>
          <p:cNvSpPr/>
          <p:nvPr/>
        </p:nvSpPr>
        <p:spPr>
          <a:xfrm rot="16200000">
            <a:off x="3708401" y="6638925"/>
            <a:ext cx="380999" cy="76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3272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33" grpId="0" animBg="1"/>
      <p:bldP spid="20" grpId="0" animBg="1"/>
      <p:bldP spid="22" grpId="0" animBg="1"/>
      <p:bldP spid="24" grpId="0" animBg="1"/>
      <p:bldP spid="26" grpId="0" animBg="1"/>
      <p:bldP spid="28" grpId="0" animBg="1"/>
      <p:bldP spid="30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>
            <a:extLst>
              <a:ext uri="{FF2B5EF4-FFF2-40B4-BE49-F238E27FC236}">
                <a16:creationId xmlns:a16="http://schemas.microsoft.com/office/drawing/2014/main" id="{DCFAF8B7-8F31-44D1-AFC1-D1BF4397A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3" y="63728"/>
            <a:ext cx="10693593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818515" lvl="1" indent="-355600" algn="ctr">
              <a:lnSpc>
                <a:spcPct val="85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Несистемные единицы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535320-8481-4613-9197-CF6BB9DD150F}"/>
              </a:ext>
            </a:extLst>
          </p:cNvPr>
          <p:cNvSpPr txBox="1"/>
          <p:nvPr/>
        </p:nvSpPr>
        <p:spPr>
          <a:xfrm>
            <a:off x="1064217" y="581025"/>
            <a:ext cx="2057400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Морская миля</a:t>
            </a:r>
            <a:endParaRPr lang="ru-RU" sz="2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F80099-432C-43D2-971C-4A0D130A8D97}"/>
              </a:ext>
            </a:extLst>
          </p:cNvPr>
          <p:cNvSpPr txBox="1"/>
          <p:nvPr/>
        </p:nvSpPr>
        <p:spPr>
          <a:xfrm>
            <a:off x="1064217" y="1162277"/>
            <a:ext cx="2057400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узел</a:t>
            </a:r>
            <a:endParaRPr lang="ru-RU" sz="2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B7E5B3-7418-4AFB-B1ED-E94BC7EAAF3C}"/>
              </a:ext>
            </a:extLst>
          </p:cNvPr>
          <p:cNvSpPr txBox="1"/>
          <p:nvPr/>
        </p:nvSpPr>
        <p:spPr>
          <a:xfrm>
            <a:off x="1064217" y="1800225"/>
            <a:ext cx="2057400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Ар</a:t>
            </a:r>
            <a:r>
              <a:rPr lang="ru-RU" sz="2200" b="1" dirty="0">
                <a:latin typeface="Times New Roman"/>
                <a:cs typeface="Times New Roman"/>
              </a:rPr>
              <a:t> </a:t>
            </a:r>
            <a:r>
              <a:rPr lang="ru-RU" sz="2200" b="1" spc="-5" dirty="0">
                <a:latin typeface="Times New Roman"/>
                <a:cs typeface="Times New Roman"/>
              </a:rPr>
              <a:t>(</a:t>
            </a: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гектар</a:t>
            </a:r>
            <a:r>
              <a:rPr lang="ru-RU" sz="2200" b="1" spc="-5" dirty="0">
                <a:latin typeface="Times New Roman"/>
                <a:cs typeface="Times New Roman"/>
              </a:rPr>
              <a:t>)</a:t>
            </a:r>
            <a:endParaRPr lang="ru-RU" sz="22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B37758-550F-4104-9116-A99DBDE5232D}"/>
              </a:ext>
            </a:extLst>
          </p:cNvPr>
          <p:cNvSpPr txBox="1"/>
          <p:nvPr/>
        </p:nvSpPr>
        <p:spPr>
          <a:xfrm>
            <a:off x="1064217" y="2486025"/>
            <a:ext cx="2057400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Бар</a:t>
            </a:r>
            <a:endParaRPr lang="ru-RU" sz="22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CAC030-1250-43AC-8DBE-B9DE493B6D63}"/>
              </a:ext>
            </a:extLst>
          </p:cNvPr>
          <p:cNvSpPr txBox="1"/>
          <p:nvPr/>
        </p:nvSpPr>
        <p:spPr>
          <a:xfrm>
            <a:off x="1079500" y="3171825"/>
            <a:ext cx="2057400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Ангстрем</a:t>
            </a:r>
            <a:endParaRPr lang="ru-RU" sz="22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658483-6878-4702-94C6-0C9FF91C2DDC}"/>
              </a:ext>
            </a:extLst>
          </p:cNvPr>
          <p:cNvSpPr txBox="1"/>
          <p:nvPr/>
        </p:nvSpPr>
        <p:spPr>
          <a:xfrm>
            <a:off x="1064217" y="3933825"/>
            <a:ext cx="2057400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Барн</a:t>
            </a:r>
            <a:endParaRPr lang="ru-RU" sz="22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C3CB74-1259-4594-B8D9-0B5BCE3C4A30}"/>
              </a:ext>
            </a:extLst>
          </p:cNvPr>
          <p:cNvSpPr txBox="1"/>
          <p:nvPr/>
        </p:nvSpPr>
        <p:spPr>
          <a:xfrm>
            <a:off x="1064217" y="4619625"/>
            <a:ext cx="2057400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Процент</a:t>
            </a:r>
            <a:endParaRPr lang="ru-RU" sz="22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39A033-9428-447D-AC73-7A9CE17CA9B7}"/>
              </a:ext>
            </a:extLst>
          </p:cNvPr>
          <p:cNvSpPr txBox="1"/>
          <p:nvPr/>
        </p:nvSpPr>
        <p:spPr>
          <a:xfrm>
            <a:off x="1064217" y="5450762"/>
            <a:ext cx="2057400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Град</a:t>
            </a:r>
            <a:endParaRPr lang="ru-RU" sz="2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78D2B6-42FE-4A55-88B9-42FFDB614BCD}"/>
              </a:ext>
            </a:extLst>
          </p:cNvPr>
          <p:cNvSpPr txBox="1"/>
          <p:nvPr/>
        </p:nvSpPr>
        <p:spPr>
          <a:xfrm>
            <a:off x="1064217" y="6212762"/>
            <a:ext cx="2057400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Световой </a:t>
            </a: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год</a:t>
            </a:r>
            <a:endParaRPr lang="ru-RU" sz="22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9F7047-A55D-4568-9829-17187982EFBB}"/>
              </a:ext>
            </a:extLst>
          </p:cNvPr>
          <p:cNvSpPr txBox="1"/>
          <p:nvPr/>
        </p:nvSpPr>
        <p:spPr>
          <a:xfrm>
            <a:off x="1064217" y="6974067"/>
            <a:ext cx="2072683" cy="38087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Парсек</a:t>
            </a:r>
            <a:endParaRPr lang="ru-RU" sz="22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3F59BC-C6E5-427A-AD14-3DB7EF617EB1}"/>
              </a:ext>
            </a:extLst>
          </p:cNvPr>
          <p:cNvSpPr txBox="1"/>
          <p:nvPr/>
        </p:nvSpPr>
        <p:spPr>
          <a:xfrm>
            <a:off x="4508499" y="581025"/>
            <a:ext cx="3505201" cy="40626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0" i="0" dirty="0">
                <a:solidFill>
                  <a:srgbClr val="47474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равно 1852 </a:t>
            </a:r>
            <a:r>
              <a:rPr lang="ru-RU" sz="220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30F3F9-9D35-498E-847B-6E373FC75C7B}"/>
              </a:ext>
            </a:extLst>
          </p:cNvPr>
          <p:cNvSpPr txBox="1"/>
          <p:nvPr/>
        </p:nvSpPr>
        <p:spPr>
          <a:xfrm>
            <a:off x="4502151" y="1114425"/>
            <a:ext cx="3527167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Один узел равен 1852 м/ч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763F9E-F868-47CF-A75D-CDDA0D6FA74C}"/>
              </a:ext>
            </a:extLst>
          </p:cNvPr>
          <p:cNvSpPr txBox="1"/>
          <p:nvPr/>
        </p:nvSpPr>
        <p:spPr>
          <a:xfrm>
            <a:off x="4495210" y="3172721"/>
            <a:ext cx="6033089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Один ангстрем равен 10</a:t>
            </a:r>
            <a:r>
              <a:rPr lang="ru-RU" sz="2200" b="0" i="0" baseline="3000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−10</a:t>
            </a:r>
            <a:r>
              <a:rPr lang="ru-RU" sz="22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м  </a:t>
            </a:r>
            <a:r>
              <a:rPr lang="ru-RU" sz="2200" b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b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и оптика)</a:t>
            </a:r>
            <a:r>
              <a:rPr lang="ru-RU" sz="2200" b="0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7127551-809B-4BA1-B137-DB7D6847A3D4}"/>
              </a:ext>
            </a:extLst>
          </p:cNvPr>
          <p:cNvSpPr txBox="1"/>
          <p:nvPr/>
        </p:nvSpPr>
        <p:spPr>
          <a:xfrm>
            <a:off x="4488860" y="3914375"/>
            <a:ext cx="5521323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Один барн = 10</a:t>
            </a:r>
            <a:r>
              <a:rPr lang="ru-RU" sz="2200" b="0" i="0" baseline="300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−28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</a:t>
            </a:r>
            <a:r>
              <a:rPr lang="ru-RU" sz="22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(ядерная физика)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ED3519-D2EB-4A2C-BD18-147873A8CC73}"/>
              </a:ext>
            </a:extLst>
          </p:cNvPr>
          <p:cNvSpPr txBox="1"/>
          <p:nvPr/>
        </p:nvSpPr>
        <p:spPr>
          <a:xfrm>
            <a:off x="4495801" y="1783462"/>
            <a:ext cx="4279899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равна 100 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2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(10000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2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BF715D-BEDA-42F0-8112-D87AC9F201F7}"/>
              </a:ext>
            </a:extLst>
          </p:cNvPr>
          <p:cNvSpPr txBox="1"/>
          <p:nvPr/>
        </p:nvSpPr>
        <p:spPr>
          <a:xfrm>
            <a:off x="4496555" y="2467733"/>
            <a:ext cx="5269745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Один бар =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22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≈ 1 атм = 760 мм. рт. ст 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BDD9316-1F69-47E8-BA74-8CA0C6832DB7}"/>
              </a:ext>
            </a:extLst>
          </p:cNvPr>
          <p:cNvSpPr txBox="1"/>
          <p:nvPr/>
        </p:nvSpPr>
        <p:spPr>
          <a:xfrm>
            <a:off x="4505581" y="4543425"/>
            <a:ext cx="4117719" cy="40626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сотая часть величины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18CA5BE-C0C5-48C5-AA3B-1AEBAB5106CE}"/>
              </a:ext>
            </a:extLst>
          </p:cNvPr>
          <p:cNvSpPr txBox="1"/>
          <p:nvPr/>
        </p:nvSpPr>
        <p:spPr>
          <a:xfrm>
            <a:off x="3911600" y="5381625"/>
            <a:ext cx="6388100" cy="40626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сотая часть прямого угла (геодезия)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F1EDFA-4EF0-4170-8777-16C023781BB5}"/>
              </a:ext>
            </a:extLst>
          </p:cNvPr>
          <p:cNvSpPr txBox="1"/>
          <p:nvPr/>
        </p:nvSpPr>
        <p:spPr>
          <a:xfrm>
            <a:off x="3911600" y="6365162"/>
            <a:ext cx="6781800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Световой год  = 9 460 730 472 580 800 м  (астрономия)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E0D3DD-57DA-4345-9B30-080DEFF12D9A}"/>
              </a:ext>
            </a:extLst>
          </p:cNvPr>
          <p:cNvSpPr txBox="1"/>
          <p:nvPr/>
        </p:nvSpPr>
        <p:spPr>
          <a:xfrm>
            <a:off x="3816199" y="6905625"/>
            <a:ext cx="6254901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Парсек = 3,26156377716… </a:t>
            </a:r>
            <a:r>
              <a:rPr lang="ru-RU" sz="2200" b="0" i="0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световых годов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3996E001-15A1-4F49-B026-C4E226EDED78}"/>
              </a:ext>
            </a:extLst>
          </p:cNvPr>
          <p:cNvSpPr/>
          <p:nvPr/>
        </p:nvSpPr>
        <p:spPr>
          <a:xfrm>
            <a:off x="88900" y="401751"/>
            <a:ext cx="227827" cy="6883977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Стрелка вниз 57">
            <a:extLst>
              <a:ext uri="{FF2B5EF4-FFF2-40B4-BE49-F238E27FC236}">
                <a16:creationId xmlns:a16="http://schemas.microsoft.com/office/drawing/2014/main" id="{008FA235-6D28-4609-B36E-2AF29B185F98}"/>
              </a:ext>
            </a:extLst>
          </p:cNvPr>
          <p:cNvSpPr/>
          <p:nvPr/>
        </p:nvSpPr>
        <p:spPr>
          <a:xfrm rot="16200000">
            <a:off x="498092" y="2278342"/>
            <a:ext cx="380999" cy="79611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трелка вниз 57">
            <a:extLst>
              <a:ext uri="{FF2B5EF4-FFF2-40B4-BE49-F238E27FC236}">
                <a16:creationId xmlns:a16="http://schemas.microsoft.com/office/drawing/2014/main" id="{9BEF994B-7EFF-4B62-A371-EC0DCC48D17A}"/>
              </a:ext>
            </a:extLst>
          </p:cNvPr>
          <p:cNvSpPr/>
          <p:nvPr/>
        </p:nvSpPr>
        <p:spPr>
          <a:xfrm rot="16200000">
            <a:off x="514366" y="5258504"/>
            <a:ext cx="380999" cy="76356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трелка вниз 57">
            <a:extLst>
              <a:ext uri="{FF2B5EF4-FFF2-40B4-BE49-F238E27FC236}">
                <a16:creationId xmlns:a16="http://schemas.microsoft.com/office/drawing/2014/main" id="{A36E9617-02BC-4624-8755-C2B3ACA767A4}"/>
              </a:ext>
            </a:extLst>
          </p:cNvPr>
          <p:cNvSpPr/>
          <p:nvPr/>
        </p:nvSpPr>
        <p:spPr>
          <a:xfrm rot="16200000">
            <a:off x="501865" y="384389"/>
            <a:ext cx="380999" cy="77427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трелка вниз 57">
            <a:extLst>
              <a:ext uri="{FF2B5EF4-FFF2-40B4-BE49-F238E27FC236}">
                <a16:creationId xmlns:a16="http://schemas.microsoft.com/office/drawing/2014/main" id="{9C95DD88-03A8-4079-9B40-8DF971367D95}"/>
              </a:ext>
            </a:extLst>
          </p:cNvPr>
          <p:cNvSpPr/>
          <p:nvPr/>
        </p:nvSpPr>
        <p:spPr>
          <a:xfrm rot="16200000">
            <a:off x="507218" y="999343"/>
            <a:ext cx="380999" cy="763563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трелка вниз 57">
            <a:extLst>
              <a:ext uri="{FF2B5EF4-FFF2-40B4-BE49-F238E27FC236}">
                <a16:creationId xmlns:a16="http://schemas.microsoft.com/office/drawing/2014/main" id="{9BDE2CB5-A3FE-440E-B9F8-3EDA2664053D}"/>
              </a:ext>
            </a:extLst>
          </p:cNvPr>
          <p:cNvSpPr/>
          <p:nvPr/>
        </p:nvSpPr>
        <p:spPr>
          <a:xfrm rot="16200000">
            <a:off x="514365" y="1608942"/>
            <a:ext cx="380999" cy="763564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трелка вниз 57">
            <a:extLst>
              <a:ext uri="{FF2B5EF4-FFF2-40B4-BE49-F238E27FC236}">
                <a16:creationId xmlns:a16="http://schemas.microsoft.com/office/drawing/2014/main" id="{6C36AC0A-41CD-4B9E-AD32-33368F3D4455}"/>
              </a:ext>
            </a:extLst>
          </p:cNvPr>
          <p:cNvSpPr/>
          <p:nvPr/>
        </p:nvSpPr>
        <p:spPr>
          <a:xfrm rot="16200000">
            <a:off x="501865" y="3779129"/>
            <a:ext cx="380999" cy="723902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трелка вниз 57">
            <a:extLst>
              <a:ext uri="{FF2B5EF4-FFF2-40B4-BE49-F238E27FC236}">
                <a16:creationId xmlns:a16="http://schemas.microsoft.com/office/drawing/2014/main" id="{FE8F49E3-70F2-4B35-9CC0-A97A999086FC}"/>
              </a:ext>
            </a:extLst>
          </p:cNvPr>
          <p:cNvSpPr/>
          <p:nvPr/>
        </p:nvSpPr>
        <p:spPr>
          <a:xfrm rot="16200000">
            <a:off x="494520" y="2951611"/>
            <a:ext cx="380999" cy="788964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трелка вниз 57">
            <a:extLst>
              <a:ext uri="{FF2B5EF4-FFF2-40B4-BE49-F238E27FC236}">
                <a16:creationId xmlns:a16="http://schemas.microsoft.com/office/drawing/2014/main" id="{B4499D69-1E8A-42A7-AD25-D5B2398B9F0F}"/>
              </a:ext>
            </a:extLst>
          </p:cNvPr>
          <p:cNvSpPr/>
          <p:nvPr/>
        </p:nvSpPr>
        <p:spPr>
          <a:xfrm rot="16200000">
            <a:off x="506216" y="4425589"/>
            <a:ext cx="380999" cy="71520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трелка вниз 57">
            <a:extLst>
              <a:ext uri="{FF2B5EF4-FFF2-40B4-BE49-F238E27FC236}">
                <a16:creationId xmlns:a16="http://schemas.microsoft.com/office/drawing/2014/main" id="{240CC1DC-D281-4830-8BB1-9CDCE62CE342}"/>
              </a:ext>
            </a:extLst>
          </p:cNvPr>
          <p:cNvSpPr/>
          <p:nvPr/>
        </p:nvSpPr>
        <p:spPr>
          <a:xfrm rot="16200000">
            <a:off x="496214" y="6034822"/>
            <a:ext cx="380999" cy="73520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Стрелка вниз 57">
            <a:extLst>
              <a:ext uri="{FF2B5EF4-FFF2-40B4-BE49-F238E27FC236}">
                <a16:creationId xmlns:a16="http://schemas.microsoft.com/office/drawing/2014/main" id="{B2CB33C0-0A4F-4DDC-BCAF-67DC31E19549}"/>
              </a:ext>
            </a:extLst>
          </p:cNvPr>
          <p:cNvSpPr/>
          <p:nvPr/>
        </p:nvSpPr>
        <p:spPr>
          <a:xfrm rot="16200000">
            <a:off x="500854" y="6745474"/>
            <a:ext cx="380999" cy="80163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трелка вниз 57">
            <a:extLst>
              <a:ext uri="{FF2B5EF4-FFF2-40B4-BE49-F238E27FC236}">
                <a16:creationId xmlns:a16="http://schemas.microsoft.com/office/drawing/2014/main" id="{5B1AFCC4-F70C-4D7A-BEA1-0CFEA319D3F2}"/>
              </a:ext>
            </a:extLst>
          </p:cNvPr>
          <p:cNvSpPr/>
          <p:nvPr/>
        </p:nvSpPr>
        <p:spPr>
          <a:xfrm rot="16200000">
            <a:off x="3622380" y="2000418"/>
            <a:ext cx="380999" cy="135196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Стрелка вниз 57">
            <a:extLst>
              <a:ext uri="{FF2B5EF4-FFF2-40B4-BE49-F238E27FC236}">
                <a16:creationId xmlns:a16="http://schemas.microsoft.com/office/drawing/2014/main" id="{F7E15DDD-F35D-437D-86BD-425AF253BF56}"/>
              </a:ext>
            </a:extLst>
          </p:cNvPr>
          <p:cNvSpPr/>
          <p:nvPr/>
        </p:nvSpPr>
        <p:spPr>
          <a:xfrm rot="16200000">
            <a:off x="3321095" y="5258505"/>
            <a:ext cx="380999" cy="76356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Стрелка вниз 57">
            <a:extLst>
              <a:ext uri="{FF2B5EF4-FFF2-40B4-BE49-F238E27FC236}">
                <a16:creationId xmlns:a16="http://schemas.microsoft.com/office/drawing/2014/main" id="{6270F5A0-1DC6-4A44-8459-74DE87A8FAA8}"/>
              </a:ext>
            </a:extLst>
          </p:cNvPr>
          <p:cNvSpPr/>
          <p:nvPr/>
        </p:nvSpPr>
        <p:spPr>
          <a:xfrm rot="16200000">
            <a:off x="3615263" y="621827"/>
            <a:ext cx="380999" cy="136619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Стрелка вниз 57">
            <a:extLst>
              <a:ext uri="{FF2B5EF4-FFF2-40B4-BE49-F238E27FC236}">
                <a16:creationId xmlns:a16="http://schemas.microsoft.com/office/drawing/2014/main" id="{8B290BD1-C623-4A0D-98AF-86CC236BD6EB}"/>
              </a:ext>
            </a:extLst>
          </p:cNvPr>
          <p:cNvSpPr/>
          <p:nvPr/>
        </p:nvSpPr>
        <p:spPr>
          <a:xfrm rot="16200000">
            <a:off x="3622012" y="1308025"/>
            <a:ext cx="380999" cy="136540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Стрелка вниз 57">
            <a:extLst>
              <a:ext uri="{FF2B5EF4-FFF2-40B4-BE49-F238E27FC236}">
                <a16:creationId xmlns:a16="http://schemas.microsoft.com/office/drawing/2014/main" id="{33C798AB-97B0-4C40-8C71-A142860AA401}"/>
              </a:ext>
            </a:extLst>
          </p:cNvPr>
          <p:cNvSpPr/>
          <p:nvPr/>
        </p:nvSpPr>
        <p:spPr>
          <a:xfrm rot="16200000">
            <a:off x="3625677" y="3462046"/>
            <a:ext cx="380999" cy="135806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Стрелка вниз 57">
            <a:extLst>
              <a:ext uri="{FF2B5EF4-FFF2-40B4-BE49-F238E27FC236}">
                <a16:creationId xmlns:a16="http://schemas.microsoft.com/office/drawing/2014/main" id="{E8E93750-334B-41E8-B6EA-CBDF5B899E11}"/>
              </a:ext>
            </a:extLst>
          </p:cNvPr>
          <p:cNvSpPr/>
          <p:nvPr/>
        </p:nvSpPr>
        <p:spPr>
          <a:xfrm rot="16200000">
            <a:off x="3622381" y="2670113"/>
            <a:ext cx="380999" cy="135196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Стрелка вниз 57">
            <a:extLst>
              <a:ext uri="{FF2B5EF4-FFF2-40B4-BE49-F238E27FC236}">
                <a16:creationId xmlns:a16="http://schemas.microsoft.com/office/drawing/2014/main" id="{DBCEEE9B-4DAB-43EC-ABE2-0452AFE706EC}"/>
              </a:ext>
            </a:extLst>
          </p:cNvPr>
          <p:cNvSpPr/>
          <p:nvPr/>
        </p:nvSpPr>
        <p:spPr>
          <a:xfrm rot="16200000">
            <a:off x="3622380" y="4107210"/>
            <a:ext cx="380999" cy="135196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Стрелка вниз 57">
            <a:extLst>
              <a:ext uri="{FF2B5EF4-FFF2-40B4-BE49-F238E27FC236}">
                <a16:creationId xmlns:a16="http://schemas.microsoft.com/office/drawing/2014/main" id="{46966953-59B7-4F7D-A863-3DBB7C197D27}"/>
              </a:ext>
            </a:extLst>
          </p:cNvPr>
          <p:cNvSpPr/>
          <p:nvPr/>
        </p:nvSpPr>
        <p:spPr>
          <a:xfrm rot="16200000">
            <a:off x="3336157" y="6085706"/>
            <a:ext cx="380999" cy="80163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Стрелка вниз 57">
            <a:extLst>
              <a:ext uri="{FF2B5EF4-FFF2-40B4-BE49-F238E27FC236}">
                <a16:creationId xmlns:a16="http://schemas.microsoft.com/office/drawing/2014/main" id="{CBF4A298-C7BD-48CC-A89C-2B81EE365D2A}"/>
              </a:ext>
            </a:extLst>
          </p:cNvPr>
          <p:cNvSpPr/>
          <p:nvPr/>
        </p:nvSpPr>
        <p:spPr>
          <a:xfrm rot="16200000">
            <a:off x="3286050" y="6806642"/>
            <a:ext cx="380999" cy="67929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Стрелка вниз 57">
            <a:extLst>
              <a:ext uri="{FF2B5EF4-FFF2-40B4-BE49-F238E27FC236}">
                <a16:creationId xmlns:a16="http://schemas.microsoft.com/office/drawing/2014/main" id="{F68A0E36-1239-42CD-8A8E-9736EFDE81EE}"/>
              </a:ext>
            </a:extLst>
          </p:cNvPr>
          <p:cNvSpPr/>
          <p:nvPr/>
        </p:nvSpPr>
        <p:spPr>
          <a:xfrm rot="16200000">
            <a:off x="3621285" y="101906"/>
            <a:ext cx="380999" cy="1380732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2047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30" grpId="0" animBg="1"/>
      <p:bldP spid="32" grpId="0" animBg="1"/>
      <p:bldP spid="33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>
            <a:extLst>
              <a:ext uri="{FF2B5EF4-FFF2-40B4-BE49-F238E27FC236}">
                <a16:creationId xmlns:a16="http://schemas.microsoft.com/office/drawing/2014/main" id="{1C54BC25-BF49-44FC-8F37-4E1AE8A70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2" y="36028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ctr"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Несистемные единицы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233186-A771-4691-8FC7-22C3922A2BC9}"/>
              </a:ext>
            </a:extLst>
          </p:cNvPr>
          <p:cNvSpPr txBox="1"/>
          <p:nvPr/>
        </p:nvSpPr>
        <p:spPr>
          <a:xfrm>
            <a:off x="1231900" y="607338"/>
            <a:ext cx="1874157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Диоптрия</a:t>
            </a:r>
            <a:endParaRPr lang="ru-RU" sz="2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184A02-02BB-4D85-93B7-746DCCA1B811}"/>
              </a:ext>
            </a:extLst>
          </p:cNvPr>
          <p:cNvSpPr txBox="1"/>
          <p:nvPr/>
        </p:nvSpPr>
        <p:spPr>
          <a:xfrm>
            <a:off x="1155700" y="1128760"/>
            <a:ext cx="2177143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Киловатт-час</a:t>
            </a:r>
            <a:endParaRPr lang="ru-RU" sz="2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39DEC4-B006-463B-B2C8-367F9B9DF195}"/>
              </a:ext>
            </a:extLst>
          </p:cNvPr>
          <p:cNvSpPr txBox="1"/>
          <p:nvPr/>
        </p:nvSpPr>
        <p:spPr>
          <a:xfrm>
            <a:off x="1175656" y="1747320"/>
            <a:ext cx="2177143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Вольт-ампер</a:t>
            </a:r>
            <a:endParaRPr lang="ru-RU" sz="2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C2A7A5-8CFB-4CE3-A9C7-622752CAB28C}"/>
              </a:ext>
            </a:extLst>
          </p:cNvPr>
          <p:cNvSpPr txBox="1"/>
          <p:nvPr/>
        </p:nvSpPr>
        <p:spPr>
          <a:xfrm>
            <a:off x="1155700" y="2512338"/>
            <a:ext cx="2209800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Вар</a:t>
            </a:r>
            <a:endParaRPr lang="ru-RU" sz="22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94983B-7818-49ED-BA04-F6889B6EF523}"/>
              </a:ext>
            </a:extLst>
          </p:cNvPr>
          <p:cNvSpPr txBox="1"/>
          <p:nvPr/>
        </p:nvSpPr>
        <p:spPr>
          <a:xfrm>
            <a:off x="1185181" y="3185941"/>
            <a:ext cx="2167618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Ампер-час</a:t>
            </a:r>
            <a:endParaRPr lang="ru-RU" sz="22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F68E85-F774-4140-803A-A6119E3906C9}"/>
              </a:ext>
            </a:extLst>
          </p:cNvPr>
          <p:cNvSpPr txBox="1"/>
          <p:nvPr/>
        </p:nvSpPr>
        <p:spPr>
          <a:xfrm>
            <a:off x="1207331" y="3781425"/>
            <a:ext cx="2131234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Карат</a:t>
            </a:r>
            <a:endParaRPr lang="ru-RU" sz="22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F41088-9EFB-4A83-B6A5-DCDC14526833}"/>
              </a:ext>
            </a:extLst>
          </p:cNvPr>
          <p:cNvSpPr txBox="1"/>
          <p:nvPr/>
        </p:nvSpPr>
        <p:spPr>
          <a:xfrm>
            <a:off x="1231899" y="4391025"/>
            <a:ext cx="2112539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Текс</a:t>
            </a:r>
            <a:endParaRPr lang="ru-RU" sz="22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FC138D-3EF1-4D8D-A3B1-8976303A366B}"/>
              </a:ext>
            </a:extLst>
          </p:cNvPr>
          <p:cNvSpPr txBox="1"/>
          <p:nvPr/>
        </p:nvSpPr>
        <p:spPr>
          <a:xfrm>
            <a:off x="1155700" y="5153025"/>
            <a:ext cx="2286000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Гал</a:t>
            </a:r>
            <a:endParaRPr lang="ru-RU" sz="22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766F68-A310-48C2-8304-1DA06272AD90}"/>
              </a:ext>
            </a:extLst>
          </p:cNvPr>
          <p:cNvSpPr txBox="1"/>
          <p:nvPr/>
        </p:nvSpPr>
        <p:spPr>
          <a:xfrm>
            <a:off x="1157265" y="5865138"/>
            <a:ext cx="2513035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Оборот </a:t>
            </a:r>
            <a:r>
              <a:rPr lang="ru-RU" sz="2200" b="1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в </a:t>
            </a: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секунду</a:t>
            </a:r>
            <a:endParaRPr lang="ru-RU" sz="22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36B7B2-10F0-40EB-9631-864E23639D71}"/>
              </a:ext>
            </a:extLst>
          </p:cNvPr>
          <p:cNvSpPr txBox="1"/>
          <p:nvPr/>
        </p:nvSpPr>
        <p:spPr>
          <a:xfrm>
            <a:off x="1157265" y="6600825"/>
            <a:ext cx="2360635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Оборот </a:t>
            </a:r>
            <a:r>
              <a:rPr lang="ru-RU" sz="2200" b="1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в</a:t>
            </a:r>
            <a:r>
              <a:rPr lang="ru-RU" sz="2200" b="1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200" b="1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минуту</a:t>
            </a:r>
            <a:endParaRPr lang="ru-RU" sz="2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B0C417-DC97-4414-9E44-D08468B74935}"/>
              </a:ext>
            </a:extLst>
          </p:cNvPr>
          <p:cNvSpPr txBox="1"/>
          <p:nvPr/>
        </p:nvSpPr>
        <p:spPr>
          <a:xfrm>
            <a:off x="4724399" y="581025"/>
            <a:ext cx="5791201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Единица измерения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оптической силы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линз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D5C53F-F207-44AA-8FEF-C328CA078300}"/>
              </a:ext>
            </a:extLst>
          </p:cNvPr>
          <p:cNvSpPr txBox="1"/>
          <p:nvPr/>
        </p:nvSpPr>
        <p:spPr>
          <a:xfrm>
            <a:off x="4718051" y="1114425"/>
            <a:ext cx="5886449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измерения количества энергии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7A8025-C9C1-481C-B9CF-5443EA4E3E47}"/>
              </a:ext>
            </a:extLst>
          </p:cNvPr>
          <p:cNvSpPr txBox="1"/>
          <p:nvPr/>
        </p:nvSpPr>
        <p:spPr>
          <a:xfrm>
            <a:off x="4711111" y="3248921"/>
            <a:ext cx="5886450" cy="380104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измерения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электрического заряда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39CD58-A05E-469C-94FB-1C8DD1767768}"/>
              </a:ext>
            </a:extLst>
          </p:cNvPr>
          <p:cNvSpPr txBox="1"/>
          <p:nvPr/>
        </p:nvSpPr>
        <p:spPr>
          <a:xfrm>
            <a:off x="4704760" y="3839108"/>
            <a:ext cx="5521323" cy="40626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0" i="0" dirty="0">
                <a:effectLst/>
                <a:latin typeface="Arial" panose="020B0604020202020204" pitchFamily="34" charset="0"/>
              </a:rPr>
              <a:t>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массы тела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равная 0,2 грамма 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88A879-AFD8-47EB-91B5-D98062D16B88}"/>
              </a:ext>
            </a:extLst>
          </p:cNvPr>
          <p:cNvSpPr txBox="1"/>
          <p:nvPr/>
        </p:nvSpPr>
        <p:spPr>
          <a:xfrm>
            <a:off x="4711701" y="1647825"/>
            <a:ext cx="5886449" cy="6678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измерения величины полной мощности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электрического тока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E90521-C185-49A7-A0C2-056CB88FDE7F}"/>
              </a:ext>
            </a:extLst>
          </p:cNvPr>
          <p:cNvSpPr txBox="1"/>
          <p:nvPr/>
        </p:nvSpPr>
        <p:spPr>
          <a:xfrm>
            <a:off x="4712455" y="2409825"/>
            <a:ext cx="5891456" cy="66864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измерения реактивной электрической мощности 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8A11B9-EBD6-4B35-8B54-120BA35A36F0}"/>
              </a:ext>
            </a:extLst>
          </p:cNvPr>
          <p:cNvSpPr txBox="1"/>
          <p:nvPr/>
        </p:nvSpPr>
        <p:spPr>
          <a:xfrm>
            <a:off x="4721481" y="4391025"/>
            <a:ext cx="5794119" cy="6678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 </a:t>
            </a:r>
            <a:r>
              <a:rPr lang="ru-RU" sz="220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линейной плотности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тела</a:t>
            </a:r>
          </a:p>
          <a:p>
            <a:pPr algn="ctr">
              <a:lnSpc>
                <a:spcPct val="85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 </a:t>
            </a:r>
            <a:r>
              <a:rPr lang="ru-RU" sz="2200" spc="-5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текс = 9 ден, 1 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 = 0,05 г/450 м) 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84BD66-F1F7-426A-AB3A-6311EF66395E}"/>
              </a:ext>
            </a:extLst>
          </p:cNvPr>
          <p:cNvSpPr txBox="1"/>
          <p:nvPr/>
        </p:nvSpPr>
        <p:spPr>
          <a:xfrm>
            <a:off x="4584700" y="5229225"/>
            <a:ext cx="5930900" cy="40626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0" i="0" dirty="0">
                <a:effectLst/>
                <a:latin typeface="Arial" panose="020B0604020202020204" pitchFamily="34" charset="0"/>
              </a:rPr>
              <a:t> 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измерения ускорения, равная 1 см/с²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CC403C-74B3-48FB-AFBC-3AAB570DF961}"/>
              </a:ext>
            </a:extLst>
          </p:cNvPr>
          <p:cNvSpPr txBox="1"/>
          <p:nvPr/>
        </p:nvSpPr>
        <p:spPr>
          <a:xfrm>
            <a:off x="4584700" y="5838825"/>
            <a:ext cx="5930900" cy="380873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угловой скорости и угловой частоты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A9EBBB1-5C1D-49AD-8423-F6C093436D31}"/>
              </a:ext>
            </a:extLst>
          </p:cNvPr>
          <p:cNvSpPr txBox="1"/>
          <p:nvPr/>
        </p:nvSpPr>
        <p:spPr>
          <a:xfrm>
            <a:off x="4432301" y="6448425"/>
            <a:ext cx="6032470" cy="667875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частоты вращения</a:t>
            </a:r>
          </a:p>
          <a:p>
            <a:pPr algn="ctr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об/мин = 2</a:t>
            </a:r>
            <a:r>
              <a:rPr lang="el-GR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π 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рад/мин = 2</a:t>
            </a:r>
            <a:r>
              <a:rPr lang="el-GR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</a:t>
            </a:r>
            <a:r>
              <a:rPr lang="el-GR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с) ≈ 0,1 рад/с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8B07C775-3B0D-4D73-BEFF-FCCE80059667}"/>
              </a:ext>
            </a:extLst>
          </p:cNvPr>
          <p:cNvSpPr/>
          <p:nvPr/>
        </p:nvSpPr>
        <p:spPr>
          <a:xfrm rot="16200000">
            <a:off x="3838280" y="2076745"/>
            <a:ext cx="380999" cy="135196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B01E93E0-23F4-409C-8DB3-E3BE7B6FB8CD}"/>
              </a:ext>
            </a:extLst>
          </p:cNvPr>
          <p:cNvSpPr/>
          <p:nvPr/>
        </p:nvSpPr>
        <p:spPr>
          <a:xfrm rot="16200000">
            <a:off x="3821918" y="4847442"/>
            <a:ext cx="380999" cy="114456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низ 57">
            <a:extLst>
              <a:ext uri="{FF2B5EF4-FFF2-40B4-BE49-F238E27FC236}">
                <a16:creationId xmlns:a16="http://schemas.microsoft.com/office/drawing/2014/main" id="{F7DB0263-1B7D-4BE4-A4F8-ECB8BF98EFE1}"/>
              </a:ext>
            </a:extLst>
          </p:cNvPr>
          <p:cNvSpPr/>
          <p:nvPr/>
        </p:nvSpPr>
        <p:spPr>
          <a:xfrm rot="16200000">
            <a:off x="3831163" y="621827"/>
            <a:ext cx="380999" cy="136619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низ 57">
            <a:extLst>
              <a:ext uri="{FF2B5EF4-FFF2-40B4-BE49-F238E27FC236}">
                <a16:creationId xmlns:a16="http://schemas.microsoft.com/office/drawing/2014/main" id="{CF84C482-0844-48BE-8559-81EEE98320AB}"/>
              </a:ext>
            </a:extLst>
          </p:cNvPr>
          <p:cNvSpPr/>
          <p:nvPr/>
        </p:nvSpPr>
        <p:spPr>
          <a:xfrm rot="16200000">
            <a:off x="3837912" y="1308025"/>
            <a:ext cx="380999" cy="136540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трелка вниз 57">
            <a:extLst>
              <a:ext uri="{FF2B5EF4-FFF2-40B4-BE49-F238E27FC236}">
                <a16:creationId xmlns:a16="http://schemas.microsoft.com/office/drawing/2014/main" id="{076637AC-AAF3-454E-B8EF-5A9404B32813}"/>
              </a:ext>
            </a:extLst>
          </p:cNvPr>
          <p:cNvSpPr/>
          <p:nvPr/>
        </p:nvSpPr>
        <p:spPr>
          <a:xfrm rot="16200000">
            <a:off x="3841577" y="3386779"/>
            <a:ext cx="380999" cy="135806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трелка вниз 57">
            <a:extLst>
              <a:ext uri="{FF2B5EF4-FFF2-40B4-BE49-F238E27FC236}">
                <a16:creationId xmlns:a16="http://schemas.microsoft.com/office/drawing/2014/main" id="{31E7FE5C-4D10-43C7-AEF2-21ADBA9CE080}"/>
              </a:ext>
            </a:extLst>
          </p:cNvPr>
          <p:cNvSpPr/>
          <p:nvPr/>
        </p:nvSpPr>
        <p:spPr>
          <a:xfrm rot="16200000">
            <a:off x="3838281" y="2746313"/>
            <a:ext cx="380999" cy="135196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низ 57">
            <a:extLst>
              <a:ext uri="{FF2B5EF4-FFF2-40B4-BE49-F238E27FC236}">
                <a16:creationId xmlns:a16="http://schemas.microsoft.com/office/drawing/2014/main" id="{2C0B5646-B4D5-4ECB-A8F5-66E42A0C6FDB}"/>
              </a:ext>
            </a:extLst>
          </p:cNvPr>
          <p:cNvSpPr/>
          <p:nvPr/>
        </p:nvSpPr>
        <p:spPr>
          <a:xfrm rot="16200000">
            <a:off x="3838280" y="3954810"/>
            <a:ext cx="380999" cy="135196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трелка вниз 57">
            <a:extLst>
              <a:ext uri="{FF2B5EF4-FFF2-40B4-BE49-F238E27FC236}">
                <a16:creationId xmlns:a16="http://schemas.microsoft.com/office/drawing/2014/main" id="{4822B345-5A65-4CFD-B4E2-75AAC452F4F4}"/>
              </a:ext>
            </a:extLst>
          </p:cNvPr>
          <p:cNvSpPr/>
          <p:nvPr/>
        </p:nvSpPr>
        <p:spPr>
          <a:xfrm rot="16200000">
            <a:off x="3937909" y="5594449"/>
            <a:ext cx="380999" cy="91621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низ 57">
            <a:extLst>
              <a:ext uri="{FF2B5EF4-FFF2-40B4-BE49-F238E27FC236}">
                <a16:creationId xmlns:a16="http://schemas.microsoft.com/office/drawing/2014/main" id="{DF501406-A20A-4E67-B9A1-94619D353B3A}"/>
              </a:ext>
            </a:extLst>
          </p:cNvPr>
          <p:cNvSpPr/>
          <p:nvPr/>
        </p:nvSpPr>
        <p:spPr>
          <a:xfrm rot="16200000">
            <a:off x="3784601" y="6410324"/>
            <a:ext cx="380999" cy="91440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57">
            <a:extLst>
              <a:ext uri="{FF2B5EF4-FFF2-40B4-BE49-F238E27FC236}">
                <a16:creationId xmlns:a16="http://schemas.microsoft.com/office/drawing/2014/main" id="{AC50F81B-E16F-471D-8B13-154F188F1AA8}"/>
              </a:ext>
            </a:extLst>
          </p:cNvPr>
          <p:cNvSpPr/>
          <p:nvPr/>
        </p:nvSpPr>
        <p:spPr>
          <a:xfrm rot="16200000">
            <a:off x="3721554" y="-13725"/>
            <a:ext cx="380999" cy="1611994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92EFDC92-60F5-4E6A-8CA9-6E28ABED2399}"/>
              </a:ext>
            </a:extLst>
          </p:cNvPr>
          <p:cNvSpPr/>
          <p:nvPr/>
        </p:nvSpPr>
        <p:spPr>
          <a:xfrm>
            <a:off x="228629" y="401751"/>
            <a:ext cx="249626" cy="658007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Стрелка вниз 57">
            <a:extLst>
              <a:ext uri="{FF2B5EF4-FFF2-40B4-BE49-F238E27FC236}">
                <a16:creationId xmlns:a16="http://schemas.microsoft.com/office/drawing/2014/main" id="{2C142F39-1357-47E0-89D9-316942F81986}"/>
              </a:ext>
            </a:extLst>
          </p:cNvPr>
          <p:cNvSpPr/>
          <p:nvPr/>
        </p:nvSpPr>
        <p:spPr>
          <a:xfrm rot="16200000">
            <a:off x="637821" y="2278342"/>
            <a:ext cx="380999" cy="79611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трелка вниз 57">
            <a:extLst>
              <a:ext uri="{FF2B5EF4-FFF2-40B4-BE49-F238E27FC236}">
                <a16:creationId xmlns:a16="http://schemas.microsoft.com/office/drawing/2014/main" id="{4E39B700-9908-479D-82EA-2C3CED299362}"/>
              </a:ext>
            </a:extLst>
          </p:cNvPr>
          <p:cNvSpPr/>
          <p:nvPr/>
        </p:nvSpPr>
        <p:spPr>
          <a:xfrm rot="16200000">
            <a:off x="654095" y="5037942"/>
            <a:ext cx="380999" cy="76356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низ 57">
            <a:extLst>
              <a:ext uri="{FF2B5EF4-FFF2-40B4-BE49-F238E27FC236}">
                <a16:creationId xmlns:a16="http://schemas.microsoft.com/office/drawing/2014/main" id="{E5EC5238-9B0E-416E-BEC8-6D13A1DF2D96}"/>
              </a:ext>
            </a:extLst>
          </p:cNvPr>
          <p:cNvSpPr/>
          <p:nvPr/>
        </p:nvSpPr>
        <p:spPr>
          <a:xfrm rot="16200000">
            <a:off x="641594" y="384389"/>
            <a:ext cx="380999" cy="77427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трелка вниз 57">
            <a:extLst>
              <a:ext uri="{FF2B5EF4-FFF2-40B4-BE49-F238E27FC236}">
                <a16:creationId xmlns:a16="http://schemas.microsoft.com/office/drawing/2014/main" id="{A54CE29B-961E-40D7-A38F-D83C25E8A2DE}"/>
              </a:ext>
            </a:extLst>
          </p:cNvPr>
          <p:cNvSpPr/>
          <p:nvPr/>
        </p:nvSpPr>
        <p:spPr>
          <a:xfrm rot="16200000">
            <a:off x="646947" y="999343"/>
            <a:ext cx="380999" cy="763563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трелка вниз 57">
            <a:extLst>
              <a:ext uri="{FF2B5EF4-FFF2-40B4-BE49-F238E27FC236}">
                <a16:creationId xmlns:a16="http://schemas.microsoft.com/office/drawing/2014/main" id="{D0D153B3-BC40-4A96-B65D-F04F6DF8E041}"/>
              </a:ext>
            </a:extLst>
          </p:cNvPr>
          <p:cNvSpPr/>
          <p:nvPr/>
        </p:nvSpPr>
        <p:spPr>
          <a:xfrm rot="16200000">
            <a:off x="654094" y="1608942"/>
            <a:ext cx="380999" cy="763564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трелка вниз 57">
            <a:extLst>
              <a:ext uri="{FF2B5EF4-FFF2-40B4-BE49-F238E27FC236}">
                <a16:creationId xmlns:a16="http://schemas.microsoft.com/office/drawing/2014/main" id="{EBA9995F-ECCD-4E21-AF99-0EF31C91A7B5}"/>
              </a:ext>
            </a:extLst>
          </p:cNvPr>
          <p:cNvSpPr/>
          <p:nvPr/>
        </p:nvSpPr>
        <p:spPr>
          <a:xfrm rot="16200000">
            <a:off x="641594" y="3686174"/>
            <a:ext cx="380999" cy="723902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трелка вниз 57">
            <a:extLst>
              <a:ext uri="{FF2B5EF4-FFF2-40B4-BE49-F238E27FC236}">
                <a16:creationId xmlns:a16="http://schemas.microsoft.com/office/drawing/2014/main" id="{4011EB4A-32F7-4608-904E-46E8E93C77E1}"/>
              </a:ext>
            </a:extLst>
          </p:cNvPr>
          <p:cNvSpPr/>
          <p:nvPr/>
        </p:nvSpPr>
        <p:spPr>
          <a:xfrm rot="16200000">
            <a:off x="634249" y="2951611"/>
            <a:ext cx="380999" cy="788964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трелка вниз 57">
            <a:extLst>
              <a:ext uri="{FF2B5EF4-FFF2-40B4-BE49-F238E27FC236}">
                <a16:creationId xmlns:a16="http://schemas.microsoft.com/office/drawing/2014/main" id="{F099E174-F3F2-44AD-894C-B4D214AA0384}"/>
              </a:ext>
            </a:extLst>
          </p:cNvPr>
          <p:cNvSpPr/>
          <p:nvPr/>
        </p:nvSpPr>
        <p:spPr>
          <a:xfrm rot="16200000">
            <a:off x="645945" y="4300125"/>
            <a:ext cx="380999" cy="71520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трелка вниз 57">
            <a:extLst>
              <a:ext uri="{FF2B5EF4-FFF2-40B4-BE49-F238E27FC236}">
                <a16:creationId xmlns:a16="http://schemas.microsoft.com/office/drawing/2014/main" id="{589C23F5-88E9-496A-9432-60508E8B86FA}"/>
              </a:ext>
            </a:extLst>
          </p:cNvPr>
          <p:cNvSpPr/>
          <p:nvPr/>
        </p:nvSpPr>
        <p:spPr>
          <a:xfrm rot="16200000">
            <a:off x="635943" y="5737921"/>
            <a:ext cx="380999" cy="73520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трелка вниз 57">
            <a:extLst>
              <a:ext uri="{FF2B5EF4-FFF2-40B4-BE49-F238E27FC236}">
                <a16:creationId xmlns:a16="http://schemas.microsoft.com/office/drawing/2014/main" id="{45310DC7-6A86-448D-85D7-8B4990F1E1CF}"/>
              </a:ext>
            </a:extLst>
          </p:cNvPr>
          <p:cNvSpPr/>
          <p:nvPr/>
        </p:nvSpPr>
        <p:spPr>
          <a:xfrm rot="16200000">
            <a:off x="640583" y="6466708"/>
            <a:ext cx="380999" cy="801635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178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4">
            <a:extLst>
              <a:ext uri="{FF2B5EF4-FFF2-40B4-BE49-F238E27FC236}">
                <a16:creationId xmlns:a16="http://schemas.microsoft.com/office/drawing/2014/main" id="{7519685F-188A-4F8A-8A4B-3CA81FB08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2" y="63729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ctr">
              <a:lnSpc>
                <a:spcPct val="85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1.10.4.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Кратные 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и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дольные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единицы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394882B4-CAB6-4EC9-9D58-1118C6B98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100" y="809625"/>
            <a:ext cx="3296025" cy="4062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818515" lvl="1" indent="-355600" algn="ctr">
              <a:lnSpc>
                <a:spcPct val="85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spc="-5" dirty="0">
                <a:latin typeface="Times New Roman"/>
                <a:cs typeface="Times New Roman"/>
              </a:rPr>
              <a:t>Кратные единицы</a:t>
            </a:r>
            <a:endParaRPr lang="ru-RU" sz="2400" b="1" dirty="0">
              <a:latin typeface="Times New Roman"/>
              <a:cs typeface="Times New Roman"/>
            </a:endParaRPr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0AEFFB4A-C32E-4F14-BF0E-3CE9185B7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7300" y="814888"/>
            <a:ext cx="3268811" cy="4062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818515" lvl="1" indent="-355600" algn="ctr">
              <a:lnSpc>
                <a:spcPct val="85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spc="-5" dirty="0">
                <a:latin typeface="Times New Roman"/>
                <a:cs typeface="Times New Roman"/>
              </a:rPr>
              <a:t>Дольные</a:t>
            </a:r>
            <a:r>
              <a:rPr lang="ru-RU" sz="2400" b="1" dirty="0"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latin typeface="Times New Roman"/>
                <a:cs typeface="Times New Roman"/>
              </a:rPr>
              <a:t>единицы</a:t>
            </a:r>
            <a:endParaRPr lang="ru-RU" sz="2400" b="1" dirty="0">
              <a:latin typeface="Times New Roman"/>
              <a:cs typeface="Times New Roman"/>
            </a:endParaRPr>
          </a:p>
        </p:txBody>
      </p:sp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0EEA3189-8AC5-4690-8532-3D209EFE18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059041"/>
              </p:ext>
            </p:extLst>
          </p:nvPr>
        </p:nvGraphicFramePr>
        <p:xfrm>
          <a:off x="88899" y="2010443"/>
          <a:ext cx="4953001" cy="49869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2723">
                  <a:extLst>
                    <a:ext uri="{9D8B030D-6E8A-4147-A177-3AD203B41FA5}">
                      <a16:colId xmlns:a16="http://schemas.microsoft.com/office/drawing/2014/main" val="2076374960"/>
                    </a:ext>
                  </a:extLst>
                </a:gridCol>
                <a:gridCol w="833064">
                  <a:extLst>
                    <a:ext uri="{9D8B030D-6E8A-4147-A177-3AD203B41FA5}">
                      <a16:colId xmlns:a16="http://schemas.microsoft.com/office/drawing/2014/main" val="2223954796"/>
                    </a:ext>
                  </a:extLst>
                </a:gridCol>
                <a:gridCol w="1023612">
                  <a:extLst>
                    <a:ext uri="{9D8B030D-6E8A-4147-A177-3AD203B41FA5}">
                      <a16:colId xmlns:a16="http://schemas.microsoft.com/office/drawing/2014/main" val="1595834741"/>
                    </a:ext>
                  </a:extLst>
                </a:gridCol>
                <a:gridCol w="2133602">
                  <a:extLst>
                    <a:ext uri="{9D8B030D-6E8A-4147-A177-3AD203B41FA5}">
                      <a16:colId xmlns:a16="http://schemas.microsoft.com/office/drawing/2014/main" val="3608059623"/>
                    </a:ext>
                  </a:extLst>
                </a:gridCol>
              </a:tblGrid>
              <a:tr h="26018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Мно-житель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При-</a:t>
                      </a:r>
                    </a:p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ставка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Обозначение приставки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770759"/>
                  </a:ext>
                </a:extLst>
              </a:tr>
              <a:tr h="2601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Русское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Международное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7382200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209020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104221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450771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751030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мега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816103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кило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462039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гекто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BA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873339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876542"/>
                  </a:ext>
                </a:extLst>
              </a:tr>
            </a:tbl>
          </a:graphicData>
        </a:graphic>
      </p:graphicFrame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A10C9E11-3424-459D-A780-2F7999E2B8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335373"/>
              </p:ext>
            </p:extLst>
          </p:nvPr>
        </p:nvGraphicFramePr>
        <p:xfrm>
          <a:off x="5346508" y="2010443"/>
          <a:ext cx="5246584" cy="49869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4592">
                  <a:extLst>
                    <a:ext uri="{9D8B030D-6E8A-4147-A177-3AD203B41FA5}">
                      <a16:colId xmlns:a16="http://schemas.microsoft.com/office/drawing/2014/main" val="299868497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5462658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960081339"/>
                    </a:ext>
                  </a:extLst>
                </a:gridCol>
                <a:gridCol w="2198392">
                  <a:extLst>
                    <a:ext uri="{9D8B030D-6E8A-4147-A177-3AD203B41FA5}">
                      <a16:colId xmlns:a16="http://schemas.microsoft.com/office/drawing/2014/main" val="3892263220"/>
                    </a:ext>
                  </a:extLst>
                </a:gridCol>
              </a:tblGrid>
              <a:tr h="26018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Мно-житель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При-ставка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Обозначение приставки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388472"/>
                  </a:ext>
                </a:extLst>
              </a:tr>
              <a:tr h="2601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Русское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Международное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0960217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деци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25020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санти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BA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780760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милли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9EE2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052774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µ</a:t>
                      </a: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386043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нано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123811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пико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697036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181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фемто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181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181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1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457828"/>
                  </a:ext>
                </a:extLst>
              </a:tr>
              <a:tr h="534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2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атто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27" marR="9427" marT="9427" marB="942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332770"/>
                  </a:ext>
                </a:extLst>
              </a:tr>
            </a:tbl>
          </a:graphicData>
        </a:graphic>
      </p:graphicFrame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BF43844D-D01C-4DB7-904E-D896B5EA396F}"/>
              </a:ext>
            </a:extLst>
          </p:cNvPr>
          <p:cNvSpPr/>
          <p:nvPr/>
        </p:nvSpPr>
        <p:spPr>
          <a:xfrm>
            <a:off x="2070100" y="469994"/>
            <a:ext cx="381000" cy="33963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7FA6365D-2912-44D3-BF0A-80A5C1AF641B}"/>
              </a:ext>
            </a:extLst>
          </p:cNvPr>
          <p:cNvSpPr/>
          <p:nvPr/>
        </p:nvSpPr>
        <p:spPr>
          <a:xfrm>
            <a:off x="8115300" y="452578"/>
            <a:ext cx="381000" cy="33963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4EBFBA8F-7BF8-4811-A6ED-D9D49B139840}"/>
              </a:ext>
            </a:extLst>
          </p:cNvPr>
          <p:cNvSpPr/>
          <p:nvPr/>
        </p:nvSpPr>
        <p:spPr>
          <a:xfrm>
            <a:off x="2070100" y="1179465"/>
            <a:ext cx="381000" cy="830978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AAAD5CC9-697A-4B44-ABE8-909A03B8CC2A}"/>
              </a:ext>
            </a:extLst>
          </p:cNvPr>
          <p:cNvSpPr/>
          <p:nvPr/>
        </p:nvSpPr>
        <p:spPr>
          <a:xfrm>
            <a:off x="8128001" y="1199762"/>
            <a:ext cx="381000" cy="830978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  <p:bldP spid="19" grpId="0" animBg="1"/>
      <p:bldP spid="20" grpId="0" animBg="1"/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B125FB8-36E4-49BE-84BB-D36920862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2" y="63729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ctr">
              <a:lnSpc>
                <a:spcPct val="85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1.11. Поверка и калибровка средств измерений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0E77FA12-2372-4C29-A56C-63075CE6C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555760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ctr">
              <a:lnSpc>
                <a:spcPct val="85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1.11.1. Поверка средств измерений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69B437-00C1-442B-8C08-CE701DDEA937}"/>
              </a:ext>
            </a:extLst>
          </p:cNvPr>
          <p:cNvSpPr txBox="1"/>
          <p:nvPr/>
        </p:nvSpPr>
        <p:spPr>
          <a:xfrm>
            <a:off x="241300" y="1047791"/>
            <a:ext cx="10134600" cy="667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>
              <a:lnSpc>
                <a:spcPct val="85000"/>
              </a:lnSpc>
            </a:pPr>
            <a:r>
              <a:rPr lang="ru-RU" sz="2200" b="1" i="1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Поверка средств измерений </a:t>
            </a:r>
            <a:r>
              <a:rPr lang="ru-RU" sz="2200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(СИ) –</a:t>
            </a:r>
            <a:r>
              <a:rPr lang="ru-RU" sz="2200" b="0" i="0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работа, которая </a:t>
            </a:r>
            <a:r>
              <a:rPr lang="ru-RU" sz="2200" dirty="0">
                <a:solidFill>
                  <a:srgbClr val="303B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оценку соответствия </a:t>
            </a:r>
            <a:r>
              <a:rPr lang="ru-RU" sz="2200" b="0" i="0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метрологических характеристик СИ установленным требованиям.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2791AB-E3D5-4FA0-88A6-1EE246EA45F6}"/>
              </a:ext>
            </a:extLst>
          </p:cNvPr>
          <p:cNvSpPr txBox="1"/>
          <p:nvPr/>
        </p:nvSpPr>
        <p:spPr>
          <a:xfrm>
            <a:off x="850901" y="1800225"/>
            <a:ext cx="8839200" cy="380104"/>
          </a:xfrm>
          <a:prstGeom prst="rect">
            <a:avLst/>
          </a:prstGeom>
          <a:solidFill>
            <a:srgbClr val="FFC0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 algn="ctr">
              <a:lnSpc>
                <a:spcPct val="85000"/>
              </a:lnSpc>
            </a:pPr>
            <a:r>
              <a:rPr lang="ru-RU" sz="2200" b="1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Виды поверок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782FC6B-88B7-457A-8411-A7E764B4DD2D}"/>
              </a:ext>
            </a:extLst>
          </p:cNvPr>
          <p:cNvSpPr/>
          <p:nvPr/>
        </p:nvSpPr>
        <p:spPr>
          <a:xfrm>
            <a:off x="393699" y="2333626"/>
            <a:ext cx="2543367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поверка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E8678E7-D775-4941-AB59-5D516D25E478}"/>
              </a:ext>
            </a:extLst>
          </p:cNvPr>
          <p:cNvSpPr/>
          <p:nvPr/>
        </p:nvSpPr>
        <p:spPr>
          <a:xfrm>
            <a:off x="3467100" y="2333625"/>
            <a:ext cx="3149599" cy="430888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Периодическая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поверка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D7C5931-8F22-40BF-98AC-EDDD40A10B4D}"/>
              </a:ext>
            </a:extLst>
          </p:cNvPr>
          <p:cNvSpPr/>
          <p:nvPr/>
        </p:nvSpPr>
        <p:spPr>
          <a:xfrm>
            <a:off x="7146733" y="2333625"/>
            <a:ext cx="3229167" cy="430889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Внеочередная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поверка </a:t>
            </a:r>
            <a:r>
              <a:rPr lang="ru-RU" sz="2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F18D1E1-0BE6-4531-9ECD-6F6217EC1754}"/>
              </a:ext>
            </a:extLst>
          </p:cNvPr>
          <p:cNvSpPr/>
          <p:nvPr/>
        </p:nvSpPr>
        <p:spPr>
          <a:xfrm>
            <a:off x="25400" y="2867025"/>
            <a:ext cx="3152968" cy="91440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в эксплуатацию нового экземпляра СИ или после ремонта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1BF16E6-4ACB-4453-9E81-4D8018B0293E}"/>
              </a:ext>
            </a:extLst>
          </p:cNvPr>
          <p:cNvSpPr/>
          <p:nvPr/>
        </p:nvSpPr>
        <p:spPr>
          <a:xfrm>
            <a:off x="3448051" y="2906255"/>
            <a:ext cx="3428999" cy="87517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00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Межповерочный интервал в соответствии с требованиями на каждое СИ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5E6BE1-E126-4D83-978F-3D164E9F9117}"/>
              </a:ext>
            </a:extLst>
          </p:cNvPr>
          <p:cNvSpPr/>
          <p:nvPr/>
        </p:nvSpPr>
        <p:spPr>
          <a:xfrm>
            <a:off x="7092759" y="2906255"/>
            <a:ext cx="3559366" cy="87517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Несоответствия знака поверки или повреждения знака поверки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пломбы СИ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04FBC0-0AE6-4886-9E00-586770E2FF8E}"/>
              </a:ext>
            </a:extLst>
          </p:cNvPr>
          <p:cNvSpPr txBox="1"/>
          <p:nvPr/>
        </p:nvSpPr>
        <p:spPr>
          <a:xfrm>
            <a:off x="622299" y="4049497"/>
            <a:ext cx="8839200" cy="380104"/>
          </a:xfrm>
          <a:prstGeom prst="rect">
            <a:avLst/>
          </a:prstGeom>
          <a:solidFill>
            <a:srgbClr val="FFC0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 algn="ctr">
              <a:lnSpc>
                <a:spcPct val="85000"/>
              </a:lnSpc>
            </a:pPr>
            <a:r>
              <a:rPr lang="ru-RU" sz="2200" b="1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Право поверки СИ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B2DCCF-101F-4A2E-89FD-10090CA18155}"/>
              </a:ext>
            </a:extLst>
          </p:cNvPr>
          <p:cNvSpPr txBox="1"/>
          <p:nvPr/>
        </p:nvSpPr>
        <p:spPr>
          <a:xfrm>
            <a:off x="415324" y="4619625"/>
            <a:ext cx="1984182" cy="104644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научные метрологические центры (ГНМЦ)</a:t>
            </a:r>
            <a:endParaRPr lang="ru-RU" sz="20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72E09E-6097-4D14-9198-59AC961C8647}"/>
              </a:ext>
            </a:extLst>
          </p:cNvPr>
          <p:cNvSpPr txBox="1"/>
          <p:nvPr/>
        </p:nvSpPr>
        <p:spPr>
          <a:xfrm>
            <a:off x="2565725" y="4618376"/>
            <a:ext cx="2291703" cy="130805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 центры метрологии, стандартизации и сертификации (ЦСМ)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045254-F900-4B2F-B589-D791A73271DC}"/>
              </a:ext>
            </a:extLst>
          </p:cNvPr>
          <p:cNvSpPr txBox="1"/>
          <p:nvPr/>
        </p:nvSpPr>
        <p:spPr>
          <a:xfrm>
            <a:off x="5251774" y="4618376"/>
            <a:ext cx="1984182" cy="130805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Юридические и физические лица, аккредитованные </a:t>
            </a:r>
          </a:p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установленном порядке</a:t>
            </a:r>
            <a:endParaRPr lang="ru-RU" sz="20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9C49928-9C2F-4905-8BA0-07C35127FF79}"/>
              </a:ext>
            </a:extLst>
          </p:cNvPr>
          <p:cNvSpPr txBox="1"/>
          <p:nvPr/>
        </p:nvSpPr>
        <p:spPr>
          <a:xfrm>
            <a:off x="7630302" y="4613420"/>
            <a:ext cx="2865811" cy="130805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Контрольно-поверочные пункты предприятий, где осуществляется  производство и ремонт СИ</a:t>
            </a:r>
            <a:endParaRPr lang="ru-RU" sz="20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1EC341E-5E6B-4752-84CB-FBD90672BDFC}"/>
              </a:ext>
            </a:extLst>
          </p:cNvPr>
          <p:cNvSpPr txBox="1"/>
          <p:nvPr/>
        </p:nvSpPr>
        <p:spPr>
          <a:xfrm>
            <a:off x="926908" y="6150847"/>
            <a:ext cx="8839200" cy="380104"/>
          </a:xfrm>
          <a:prstGeom prst="rect">
            <a:avLst/>
          </a:prstGeom>
          <a:solidFill>
            <a:srgbClr val="FFC0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 algn="ctr">
              <a:lnSpc>
                <a:spcPct val="85000"/>
              </a:lnSpc>
            </a:pPr>
            <a:r>
              <a:rPr lang="ru-RU" sz="2200" b="1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поверки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AAE38C-3040-4299-871F-AB3814700832}"/>
              </a:ext>
            </a:extLst>
          </p:cNvPr>
          <p:cNvSpPr txBox="1"/>
          <p:nvPr/>
        </p:nvSpPr>
        <p:spPr>
          <a:xfrm>
            <a:off x="6001787" y="6731139"/>
            <a:ext cx="3799073" cy="707886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в паспорте с подписью поверителя и знаком поверки </a:t>
            </a:r>
            <a:endParaRPr lang="ru-RU" sz="20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75770C1-D062-410E-BDA0-FDFA5F915CFB}"/>
              </a:ext>
            </a:extLst>
          </p:cNvPr>
          <p:cNvSpPr txBox="1"/>
          <p:nvPr/>
        </p:nvSpPr>
        <p:spPr>
          <a:xfrm>
            <a:off x="469900" y="6717369"/>
            <a:ext cx="1810074" cy="40011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Знак поверки  </a:t>
            </a:r>
            <a:endParaRPr lang="ru-RU" sz="20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576BEEB-6CDB-4579-8775-7A25F35E38C5}"/>
              </a:ext>
            </a:extLst>
          </p:cNvPr>
          <p:cNvSpPr txBox="1"/>
          <p:nvPr/>
        </p:nvSpPr>
        <p:spPr>
          <a:xfrm>
            <a:off x="2604796" y="6755656"/>
            <a:ext cx="3072169" cy="40011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видетельство о поверке</a:t>
            </a:r>
            <a:endParaRPr lang="ru-RU" sz="2000" dirty="0"/>
          </a:p>
        </p:txBody>
      </p:sp>
      <p:sp>
        <p:nvSpPr>
          <p:cNvPr id="29" name="Стрелка: вниз 28">
            <a:extLst>
              <a:ext uri="{FF2B5EF4-FFF2-40B4-BE49-F238E27FC236}">
                <a16:creationId xmlns:a16="http://schemas.microsoft.com/office/drawing/2014/main" id="{B66BF973-9289-443F-AFF3-D2D4F657C7AB}"/>
              </a:ext>
            </a:extLst>
          </p:cNvPr>
          <p:cNvSpPr/>
          <p:nvPr/>
        </p:nvSpPr>
        <p:spPr>
          <a:xfrm>
            <a:off x="1601884" y="2184045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: вниз 29">
            <a:extLst>
              <a:ext uri="{FF2B5EF4-FFF2-40B4-BE49-F238E27FC236}">
                <a16:creationId xmlns:a16="http://schemas.microsoft.com/office/drawing/2014/main" id="{9ECB2A13-167D-4E19-BE9B-9594E8DFAEC3}"/>
              </a:ext>
            </a:extLst>
          </p:cNvPr>
          <p:cNvSpPr/>
          <p:nvPr/>
        </p:nvSpPr>
        <p:spPr>
          <a:xfrm>
            <a:off x="5118100" y="2178508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: вниз 30">
            <a:extLst>
              <a:ext uri="{FF2B5EF4-FFF2-40B4-BE49-F238E27FC236}">
                <a16:creationId xmlns:a16="http://schemas.microsoft.com/office/drawing/2014/main" id="{A3FE804B-5F04-4F21-8325-F949852BBCDA}"/>
              </a:ext>
            </a:extLst>
          </p:cNvPr>
          <p:cNvSpPr/>
          <p:nvPr/>
        </p:nvSpPr>
        <p:spPr>
          <a:xfrm>
            <a:off x="8607233" y="2191240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: вниз 31">
            <a:extLst>
              <a:ext uri="{FF2B5EF4-FFF2-40B4-BE49-F238E27FC236}">
                <a16:creationId xmlns:a16="http://schemas.microsoft.com/office/drawing/2014/main" id="{AF153420-D64A-4A3C-8861-4FF7CA29ADDB}"/>
              </a:ext>
            </a:extLst>
          </p:cNvPr>
          <p:cNvSpPr/>
          <p:nvPr/>
        </p:nvSpPr>
        <p:spPr>
          <a:xfrm>
            <a:off x="8688557" y="2770677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трелка: вниз 32">
            <a:extLst>
              <a:ext uri="{FF2B5EF4-FFF2-40B4-BE49-F238E27FC236}">
                <a16:creationId xmlns:a16="http://schemas.microsoft.com/office/drawing/2014/main" id="{5E5698B6-EFEB-4F04-964B-6C122D5F8CCD}"/>
              </a:ext>
            </a:extLst>
          </p:cNvPr>
          <p:cNvSpPr/>
          <p:nvPr/>
        </p:nvSpPr>
        <p:spPr>
          <a:xfrm>
            <a:off x="5059726" y="2762692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Стрелка: вниз 33">
            <a:extLst>
              <a:ext uri="{FF2B5EF4-FFF2-40B4-BE49-F238E27FC236}">
                <a16:creationId xmlns:a16="http://schemas.microsoft.com/office/drawing/2014/main" id="{62E3BF0C-D875-49F0-9CC8-A001D6A4ED7B}"/>
              </a:ext>
            </a:extLst>
          </p:cNvPr>
          <p:cNvSpPr/>
          <p:nvPr/>
        </p:nvSpPr>
        <p:spPr>
          <a:xfrm>
            <a:off x="1621395" y="2743431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Стрелка: вниз 34">
            <a:extLst>
              <a:ext uri="{FF2B5EF4-FFF2-40B4-BE49-F238E27FC236}">
                <a16:creationId xmlns:a16="http://schemas.microsoft.com/office/drawing/2014/main" id="{59C1FF98-4264-4E13-9A58-F3C451554523}"/>
              </a:ext>
            </a:extLst>
          </p:cNvPr>
          <p:cNvSpPr/>
          <p:nvPr/>
        </p:nvSpPr>
        <p:spPr>
          <a:xfrm>
            <a:off x="1052212" y="4443952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Стрелка: вниз 35">
            <a:extLst>
              <a:ext uri="{FF2B5EF4-FFF2-40B4-BE49-F238E27FC236}">
                <a16:creationId xmlns:a16="http://schemas.microsoft.com/office/drawing/2014/main" id="{E770FE76-1C85-40AB-9208-4456C3CB8370}"/>
              </a:ext>
            </a:extLst>
          </p:cNvPr>
          <p:cNvSpPr/>
          <p:nvPr/>
        </p:nvSpPr>
        <p:spPr>
          <a:xfrm>
            <a:off x="3594100" y="4466516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Стрелка: вниз 36">
            <a:extLst>
              <a:ext uri="{FF2B5EF4-FFF2-40B4-BE49-F238E27FC236}">
                <a16:creationId xmlns:a16="http://schemas.microsoft.com/office/drawing/2014/main" id="{7F571D81-E254-4619-9C5C-192A09D076C2}"/>
              </a:ext>
            </a:extLst>
          </p:cNvPr>
          <p:cNvSpPr/>
          <p:nvPr/>
        </p:nvSpPr>
        <p:spPr>
          <a:xfrm>
            <a:off x="6113529" y="4464253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Стрелка: вниз 37">
            <a:extLst>
              <a:ext uri="{FF2B5EF4-FFF2-40B4-BE49-F238E27FC236}">
                <a16:creationId xmlns:a16="http://schemas.microsoft.com/office/drawing/2014/main" id="{851C7F75-F9F6-450A-AED6-765AD6D6BC60}"/>
              </a:ext>
            </a:extLst>
          </p:cNvPr>
          <p:cNvSpPr/>
          <p:nvPr/>
        </p:nvSpPr>
        <p:spPr>
          <a:xfrm>
            <a:off x="8660041" y="4464252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Стрелка: вниз 38">
            <a:extLst>
              <a:ext uri="{FF2B5EF4-FFF2-40B4-BE49-F238E27FC236}">
                <a16:creationId xmlns:a16="http://schemas.microsoft.com/office/drawing/2014/main" id="{E5339052-FB6D-4950-9CF6-5FCB1E8EAFA5}"/>
              </a:ext>
            </a:extLst>
          </p:cNvPr>
          <p:cNvSpPr/>
          <p:nvPr/>
        </p:nvSpPr>
        <p:spPr>
          <a:xfrm>
            <a:off x="1052212" y="6555749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Стрелка: вниз 39">
            <a:extLst>
              <a:ext uri="{FF2B5EF4-FFF2-40B4-BE49-F238E27FC236}">
                <a16:creationId xmlns:a16="http://schemas.microsoft.com/office/drawing/2014/main" id="{F30AFFDA-BEC1-4FAC-A9F9-ACADE74E7ACE}"/>
              </a:ext>
            </a:extLst>
          </p:cNvPr>
          <p:cNvSpPr/>
          <p:nvPr/>
        </p:nvSpPr>
        <p:spPr>
          <a:xfrm>
            <a:off x="3975100" y="6558012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: вниз 40">
            <a:extLst>
              <a:ext uri="{FF2B5EF4-FFF2-40B4-BE49-F238E27FC236}">
                <a16:creationId xmlns:a16="http://schemas.microsoft.com/office/drawing/2014/main" id="{24D85593-C00C-4547-880C-A33EABCC6E2B}"/>
              </a:ext>
            </a:extLst>
          </p:cNvPr>
          <p:cNvSpPr/>
          <p:nvPr/>
        </p:nvSpPr>
        <p:spPr>
          <a:xfrm>
            <a:off x="7890144" y="6558059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6412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9" grpId="0" animBg="1"/>
      <p:bldP spid="21" grpId="0" animBg="1"/>
      <p:bldP spid="22" grpId="0" animBg="1"/>
      <p:bldP spid="24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96288656-7942-4A1B-A573-14AC17D9DD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7625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ctr">
              <a:lnSpc>
                <a:spcPct val="85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1.11.2. Калибровка средств измерений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516990-BE0B-4C35-AA9D-90E85877580E}"/>
              </a:ext>
            </a:extLst>
          </p:cNvPr>
          <p:cNvSpPr txBox="1"/>
          <p:nvPr/>
        </p:nvSpPr>
        <p:spPr>
          <a:xfrm>
            <a:off x="241300" y="539656"/>
            <a:ext cx="10134600" cy="6686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>
              <a:lnSpc>
                <a:spcPct val="85000"/>
              </a:lnSpc>
            </a:pPr>
            <a:r>
              <a:rPr lang="ru-RU" sz="2200" b="1" i="1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Калибровка средств измерений </a:t>
            </a:r>
            <a:r>
              <a:rPr lang="ru-RU" sz="2200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(СИ) –</a:t>
            </a:r>
            <a:r>
              <a:rPr lang="ru-RU" sz="2200" b="0" i="0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действительных значений метрологических характеристик СИ.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E22052-1A8E-46B6-90A0-DAE3F9DF33C0}"/>
              </a:ext>
            </a:extLst>
          </p:cNvPr>
          <p:cNvSpPr txBox="1"/>
          <p:nvPr/>
        </p:nvSpPr>
        <p:spPr>
          <a:xfrm>
            <a:off x="850901" y="1292090"/>
            <a:ext cx="8839200" cy="380104"/>
          </a:xfrm>
          <a:prstGeom prst="rect">
            <a:avLst/>
          </a:prstGeom>
          <a:solidFill>
            <a:srgbClr val="FFC0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 algn="ctr">
              <a:lnSpc>
                <a:spcPct val="85000"/>
              </a:lnSpc>
            </a:pPr>
            <a:r>
              <a:rPr lang="ru-RU" sz="2200" b="1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Виды калибровки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3E7FE12-DBEB-48A8-9BAA-B50901ACB4FF}"/>
              </a:ext>
            </a:extLst>
          </p:cNvPr>
          <p:cNvSpPr/>
          <p:nvPr/>
        </p:nvSpPr>
        <p:spPr>
          <a:xfrm>
            <a:off x="60133" y="1825491"/>
            <a:ext cx="3000567" cy="430887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калибровка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A5D3B63-EE29-48BE-B68F-342323E5C30A}"/>
              </a:ext>
            </a:extLst>
          </p:cNvPr>
          <p:cNvSpPr/>
          <p:nvPr/>
        </p:nvSpPr>
        <p:spPr>
          <a:xfrm>
            <a:off x="3263901" y="1825490"/>
            <a:ext cx="3454399" cy="430888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Периодическая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калибровка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C102C36-87EA-4F91-9850-175E004F4699}"/>
              </a:ext>
            </a:extLst>
          </p:cNvPr>
          <p:cNvSpPr/>
          <p:nvPr/>
        </p:nvSpPr>
        <p:spPr>
          <a:xfrm>
            <a:off x="6841933" y="1825490"/>
            <a:ext cx="3533967" cy="430889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sz="2200" b="0" i="0" dirty="0" smtClean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5000"/>
              </a:lnSpc>
            </a:pPr>
            <a:r>
              <a:rPr lang="ru-RU" sz="2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Внеочередная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калибровка</a:t>
            </a:r>
          </a:p>
          <a:p>
            <a:pPr algn="ctr">
              <a:lnSpc>
                <a:spcPct val="85000"/>
              </a:lnSpc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7113B1E-8A71-477F-99FE-51A75C9F5EE4}"/>
              </a:ext>
            </a:extLst>
          </p:cNvPr>
          <p:cNvSpPr/>
          <p:nvPr/>
        </p:nvSpPr>
        <p:spPr>
          <a:xfrm>
            <a:off x="25400" y="2358890"/>
            <a:ext cx="2696681" cy="91440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ремонта и при ввозе по импорту 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9551B1D-8877-404A-A1AB-1F87EC32F16C}"/>
              </a:ext>
            </a:extLst>
          </p:cNvPr>
          <p:cNvSpPr/>
          <p:nvPr/>
        </p:nvSpPr>
        <p:spPr>
          <a:xfrm>
            <a:off x="3475061" y="2392497"/>
            <a:ext cx="2405039" cy="87517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ежкалибровочные интервалы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E03D99-7A68-4DA8-ADF6-534A7A0D191A}"/>
              </a:ext>
            </a:extLst>
          </p:cNvPr>
          <p:cNvSpPr txBox="1"/>
          <p:nvPr/>
        </p:nvSpPr>
        <p:spPr>
          <a:xfrm>
            <a:off x="622299" y="3541362"/>
            <a:ext cx="8839200" cy="380104"/>
          </a:xfrm>
          <a:prstGeom prst="rect">
            <a:avLst/>
          </a:prstGeom>
          <a:solidFill>
            <a:srgbClr val="FFC0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 algn="ctr">
              <a:lnSpc>
                <a:spcPct val="85000"/>
              </a:lnSpc>
            </a:pPr>
            <a:r>
              <a:rPr lang="ru-RU" sz="2200" b="1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Право калибровки СИ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045DD5-A486-4391-8936-8A564AFF6AA2}"/>
              </a:ext>
            </a:extLst>
          </p:cNvPr>
          <p:cNvSpPr txBox="1"/>
          <p:nvPr/>
        </p:nvSpPr>
        <p:spPr>
          <a:xfrm>
            <a:off x="415323" y="4111490"/>
            <a:ext cx="3047401" cy="78483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научные метрологические центры (ГНМЦ)</a:t>
            </a:r>
            <a:endParaRPr lang="ru-RU" sz="20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27073C-4CB2-46D9-8734-BA17D212B36C}"/>
              </a:ext>
            </a:extLst>
          </p:cNvPr>
          <p:cNvSpPr txBox="1"/>
          <p:nvPr/>
        </p:nvSpPr>
        <p:spPr>
          <a:xfrm>
            <a:off x="3664597" y="4110241"/>
            <a:ext cx="2291703" cy="78483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Метрологические службы юридических лиц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039FB4-8B46-4B96-A4DF-7A464CAA3C49}"/>
              </a:ext>
            </a:extLst>
          </p:cNvPr>
          <p:cNvSpPr txBox="1"/>
          <p:nvPr/>
        </p:nvSpPr>
        <p:spPr>
          <a:xfrm>
            <a:off x="6304220" y="4098515"/>
            <a:ext cx="3142926" cy="784830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лица, аттестованные в качестве поверителей</a:t>
            </a:r>
            <a:endParaRPr lang="ru-RU" sz="20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C04EB0-4E8C-4CB0-94C6-7F52BF382C56}"/>
              </a:ext>
            </a:extLst>
          </p:cNvPr>
          <p:cNvSpPr txBox="1"/>
          <p:nvPr/>
        </p:nvSpPr>
        <p:spPr>
          <a:xfrm>
            <a:off x="926908" y="6150847"/>
            <a:ext cx="8839200" cy="380104"/>
          </a:xfrm>
          <a:prstGeom prst="rect">
            <a:avLst/>
          </a:prstGeom>
          <a:solidFill>
            <a:srgbClr val="FFC0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 algn="ctr">
              <a:lnSpc>
                <a:spcPct val="85000"/>
              </a:lnSpc>
            </a:pPr>
            <a:r>
              <a:rPr lang="ru-RU" sz="2200" b="1" dirty="0">
                <a:solidFill>
                  <a:srgbClr val="303B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калибровки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43C0E5-F6DC-4C2C-8842-9645A98FDB71}"/>
              </a:ext>
            </a:extLst>
          </p:cNvPr>
          <p:cNvSpPr txBox="1"/>
          <p:nvPr/>
        </p:nvSpPr>
        <p:spPr>
          <a:xfrm>
            <a:off x="1155700" y="6717369"/>
            <a:ext cx="1981200" cy="707886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Калибровочный  знак</a:t>
            </a:r>
            <a:endParaRPr lang="ru-RU" sz="20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F4C7A0-2E39-4EED-BEA0-188F19455580}"/>
              </a:ext>
            </a:extLst>
          </p:cNvPr>
          <p:cNvSpPr txBox="1"/>
          <p:nvPr/>
        </p:nvSpPr>
        <p:spPr>
          <a:xfrm>
            <a:off x="3811296" y="6755656"/>
            <a:ext cx="5497804" cy="707886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 о калибровке</a:t>
            </a:r>
            <a:r>
              <a:rPr lang="ru-RU" sz="2000" b="0" i="0" dirty="0">
                <a:solidFill>
                  <a:srgbClr val="47474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с указанием факта и характеристик СИ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5E0EAE9B-C453-4144-A404-8AA93E529DD2}"/>
              </a:ext>
            </a:extLst>
          </p:cNvPr>
          <p:cNvSpPr/>
          <p:nvPr/>
        </p:nvSpPr>
        <p:spPr>
          <a:xfrm>
            <a:off x="1308100" y="1675910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D3979CEA-056B-4E3E-8EB5-F59F2F3ED650}"/>
              </a:ext>
            </a:extLst>
          </p:cNvPr>
          <p:cNvSpPr/>
          <p:nvPr/>
        </p:nvSpPr>
        <p:spPr>
          <a:xfrm>
            <a:off x="4051300" y="1670373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: вниз 21">
            <a:extLst>
              <a:ext uri="{FF2B5EF4-FFF2-40B4-BE49-F238E27FC236}">
                <a16:creationId xmlns:a16="http://schemas.microsoft.com/office/drawing/2014/main" id="{8CEB9213-7E55-47DB-9D76-422308FDBDD2}"/>
              </a:ext>
            </a:extLst>
          </p:cNvPr>
          <p:cNvSpPr/>
          <p:nvPr/>
        </p:nvSpPr>
        <p:spPr>
          <a:xfrm>
            <a:off x="8394700" y="1683105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: вниз 22">
            <a:extLst>
              <a:ext uri="{FF2B5EF4-FFF2-40B4-BE49-F238E27FC236}">
                <a16:creationId xmlns:a16="http://schemas.microsoft.com/office/drawing/2014/main" id="{D421C13E-3F9F-41B7-AE09-C2C8511BE297}"/>
              </a:ext>
            </a:extLst>
          </p:cNvPr>
          <p:cNvSpPr/>
          <p:nvPr/>
        </p:nvSpPr>
        <p:spPr>
          <a:xfrm>
            <a:off x="8013700" y="2257426"/>
            <a:ext cx="381000" cy="22860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90920D9A-0AD8-4AC8-A760-E687BC82BBA5}"/>
              </a:ext>
            </a:extLst>
          </p:cNvPr>
          <p:cNvSpPr/>
          <p:nvPr/>
        </p:nvSpPr>
        <p:spPr>
          <a:xfrm>
            <a:off x="4584700" y="2254146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: вниз 24">
            <a:extLst>
              <a:ext uri="{FF2B5EF4-FFF2-40B4-BE49-F238E27FC236}">
                <a16:creationId xmlns:a16="http://schemas.microsoft.com/office/drawing/2014/main" id="{E088E178-333E-4DA6-AFF7-79714C4F54CC}"/>
              </a:ext>
            </a:extLst>
          </p:cNvPr>
          <p:cNvSpPr/>
          <p:nvPr/>
        </p:nvSpPr>
        <p:spPr>
          <a:xfrm>
            <a:off x="1231900" y="2235296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: вниз 25">
            <a:extLst>
              <a:ext uri="{FF2B5EF4-FFF2-40B4-BE49-F238E27FC236}">
                <a16:creationId xmlns:a16="http://schemas.microsoft.com/office/drawing/2014/main" id="{05B301E9-1A3E-4FE4-B82D-3DDD4FEFAC13}"/>
              </a:ext>
            </a:extLst>
          </p:cNvPr>
          <p:cNvSpPr/>
          <p:nvPr/>
        </p:nvSpPr>
        <p:spPr>
          <a:xfrm>
            <a:off x="1765300" y="3935817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трелка: вниз 26">
            <a:extLst>
              <a:ext uri="{FF2B5EF4-FFF2-40B4-BE49-F238E27FC236}">
                <a16:creationId xmlns:a16="http://schemas.microsoft.com/office/drawing/2014/main" id="{B9A74F21-F682-4DE3-8E01-889439725F1C}"/>
              </a:ext>
            </a:extLst>
          </p:cNvPr>
          <p:cNvSpPr/>
          <p:nvPr/>
        </p:nvSpPr>
        <p:spPr>
          <a:xfrm>
            <a:off x="4692972" y="3958381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: вниз 28">
            <a:extLst>
              <a:ext uri="{FF2B5EF4-FFF2-40B4-BE49-F238E27FC236}">
                <a16:creationId xmlns:a16="http://schemas.microsoft.com/office/drawing/2014/main" id="{0E546F79-0D85-441D-85E3-7A3D6F8175A0}"/>
              </a:ext>
            </a:extLst>
          </p:cNvPr>
          <p:cNvSpPr/>
          <p:nvPr/>
        </p:nvSpPr>
        <p:spPr>
          <a:xfrm>
            <a:off x="7556500" y="3956117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: вниз 29">
            <a:extLst>
              <a:ext uri="{FF2B5EF4-FFF2-40B4-BE49-F238E27FC236}">
                <a16:creationId xmlns:a16="http://schemas.microsoft.com/office/drawing/2014/main" id="{BB234176-9570-4B23-80DE-D89D7E44932C}"/>
              </a:ext>
            </a:extLst>
          </p:cNvPr>
          <p:cNvSpPr/>
          <p:nvPr/>
        </p:nvSpPr>
        <p:spPr>
          <a:xfrm>
            <a:off x="1738012" y="6555749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: вниз 30">
            <a:extLst>
              <a:ext uri="{FF2B5EF4-FFF2-40B4-BE49-F238E27FC236}">
                <a16:creationId xmlns:a16="http://schemas.microsoft.com/office/drawing/2014/main" id="{9FEC2E67-82ED-4380-9C8C-208A14CDC815}"/>
              </a:ext>
            </a:extLst>
          </p:cNvPr>
          <p:cNvSpPr/>
          <p:nvPr/>
        </p:nvSpPr>
        <p:spPr>
          <a:xfrm>
            <a:off x="6870700" y="6558012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4201CC2-EA0F-4772-AD90-D1374405DAD4}"/>
              </a:ext>
            </a:extLst>
          </p:cNvPr>
          <p:cNvSpPr txBox="1"/>
          <p:nvPr/>
        </p:nvSpPr>
        <p:spPr>
          <a:xfrm>
            <a:off x="6273800" y="2473711"/>
            <a:ext cx="4288824" cy="877163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Повреждение калибровочного клейма,  </a:t>
            </a:r>
          </a:p>
          <a:p>
            <a:pPr algn="ctr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 длительного хранения, </a:t>
            </a:r>
          </a:p>
          <a:p>
            <a:pPr algn="ctr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неудовлетворительная работе СИ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114EB0-EA8F-444E-9524-C9390018C7DE}"/>
              </a:ext>
            </a:extLst>
          </p:cNvPr>
          <p:cNvSpPr txBox="1"/>
          <p:nvPr/>
        </p:nvSpPr>
        <p:spPr>
          <a:xfrm>
            <a:off x="361950" y="5045060"/>
            <a:ext cx="10013950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ru-RU" sz="2200" b="0" i="0" dirty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Результаты калибровки определяют действительное </a:t>
            </a:r>
            <a:r>
              <a:rPr lang="ru-RU" sz="22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</a:t>
            </a:r>
            <a:r>
              <a:rPr lang="ru-RU" sz="2200" b="0" i="0" dirty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измеряемой величины, поправки к показаниям, погрешность СИ.</a:t>
            </a:r>
          </a:p>
        </p:txBody>
      </p:sp>
      <p:sp>
        <p:nvSpPr>
          <p:cNvPr id="32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5992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4" grpId="0" animBg="1"/>
      <p:bldP spid="3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24BEC41C-41ED-4D89-91D1-E4690BB5B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47625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18515" lvl="1" indent="-355600" algn="just">
              <a:lnSpc>
                <a:spcPct val="85000"/>
              </a:lnSpc>
              <a:spcBef>
                <a:spcPts val="100"/>
              </a:spcBef>
              <a:tabLst>
                <a:tab pos="819150" algn="l"/>
              </a:tabLs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1.11.3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Отличие поверки от калибровки средств измерений</a:t>
            </a:r>
            <a:endParaRPr lang="ru-RU" sz="2400" b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90B265FA-2CD4-4CE1-8C19-1E6CA2B95D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795994"/>
              </p:ext>
            </p:extLst>
          </p:nvPr>
        </p:nvGraphicFramePr>
        <p:xfrm>
          <a:off x="317500" y="657225"/>
          <a:ext cx="101092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1900">
                  <a:extLst>
                    <a:ext uri="{9D8B030D-6E8A-4147-A177-3AD203B41FA5}">
                      <a16:colId xmlns:a16="http://schemas.microsoft.com/office/drawing/2014/main" val="2883753470"/>
                    </a:ext>
                  </a:extLst>
                </a:gridCol>
                <a:gridCol w="5067300">
                  <a:extLst>
                    <a:ext uri="{9D8B030D-6E8A-4147-A177-3AD203B41FA5}">
                      <a16:colId xmlns:a16="http://schemas.microsoft.com/office/drawing/2014/main" val="209725178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Отличие поверки от калибровки 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4366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Поверка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Калибровка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A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137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Сфера государственного регулирования по обеспечению единства измерений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Добровольное решение, не заменяет процедуру поверки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A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422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Метрологические характеристики в пределах допустимых для них норм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Действительные значения метрологических характеристик</a:t>
                      </a:r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A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3010799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Выполнять поверку аккредитованные в национальной системе аккредитации юридические лица и индивидуальные предприниматели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Калибровку могут проводить и организации, которые не аккредитованы в национальной системе аккредитации </a:t>
                      </a:r>
                    </a:p>
                    <a:p>
                      <a:pPr algn="ctr"/>
                      <a:endParaRPr lang="ru-RU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A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41506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3448846-19B3-4594-B3C6-6C6DFD9119CD}"/>
              </a:ext>
            </a:extLst>
          </p:cNvPr>
          <p:cNvSpPr txBox="1"/>
          <p:nvPr/>
        </p:nvSpPr>
        <p:spPr>
          <a:xfrm>
            <a:off x="774700" y="4619625"/>
            <a:ext cx="8839200" cy="380104"/>
          </a:xfrm>
          <a:prstGeom prst="rect">
            <a:avLst/>
          </a:prstGeom>
          <a:solidFill>
            <a:srgbClr val="00206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 algn="ctr">
              <a:lnSpc>
                <a:spcPct val="85000"/>
              </a:lnSpc>
            </a:pPr>
            <a:r>
              <a:rPr lang="ru-RU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поверки (калибровки) </a:t>
            </a:r>
            <a:r>
              <a:rPr lang="ru-RU" sz="2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478424-2C01-4431-AB7E-4FE9E4F1F02C}"/>
              </a:ext>
            </a:extLst>
          </p:cNvPr>
          <p:cNvSpPr txBox="1"/>
          <p:nvPr/>
        </p:nvSpPr>
        <p:spPr>
          <a:xfrm>
            <a:off x="241300" y="5189753"/>
            <a:ext cx="2569176" cy="575542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Непосредственное сличение с эталоном</a:t>
            </a:r>
            <a:endParaRPr lang="ru-RU" sz="22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E009AF-84F6-497B-A2F1-6B28096F2854}"/>
              </a:ext>
            </a:extLst>
          </p:cNvPr>
          <p:cNvSpPr txBox="1"/>
          <p:nvPr/>
        </p:nvSpPr>
        <p:spPr>
          <a:xfrm>
            <a:off x="3158396" y="5188504"/>
            <a:ext cx="2950305" cy="575542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Сличение с помощью компаратора</a:t>
            </a:r>
            <a:endParaRPr lang="ru-RU" sz="22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ED27C7-9682-40C1-A66A-8607293BAD4E}"/>
              </a:ext>
            </a:extLst>
          </p:cNvPr>
          <p:cNvSpPr txBox="1"/>
          <p:nvPr/>
        </p:nvSpPr>
        <p:spPr>
          <a:xfrm>
            <a:off x="6380423" y="5182609"/>
            <a:ext cx="1480878" cy="575542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Прямые измерения</a:t>
            </a:r>
            <a:endParaRPr lang="ru-RU" sz="22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CA8FB3DF-7C90-4964-813F-C5F983310986}"/>
              </a:ext>
            </a:extLst>
          </p:cNvPr>
          <p:cNvSpPr/>
          <p:nvPr/>
        </p:nvSpPr>
        <p:spPr>
          <a:xfrm>
            <a:off x="1308100" y="5014080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ED132ECF-DC1B-43D7-A166-FE9475B4CB73}"/>
              </a:ext>
            </a:extLst>
          </p:cNvPr>
          <p:cNvSpPr/>
          <p:nvPr/>
        </p:nvSpPr>
        <p:spPr>
          <a:xfrm>
            <a:off x="4845373" y="5036644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07D8C64D-0AB9-475D-977D-7986C4C423EA}"/>
              </a:ext>
            </a:extLst>
          </p:cNvPr>
          <p:cNvSpPr/>
          <p:nvPr/>
        </p:nvSpPr>
        <p:spPr>
          <a:xfrm>
            <a:off x="6870700" y="5000625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7E255A-3ADB-44FD-B410-F62AA72E1956}"/>
              </a:ext>
            </a:extLst>
          </p:cNvPr>
          <p:cNvSpPr txBox="1"/>
          <p:nvPr/>
        </p:nvSpPr>
        <p:spPr>
          <a:xfrm>
            <a:off x="8184681" y="5206839"/>
            <a:ext cx="1661340" cy="575542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Косвенные измерения</a:t>
            </a:r>
            <a:endParaRPr lang="ru-RU" sz="22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BCFF1F9B-BB4D-4F10-A3F1-B0E04735E181}"/>
              </a:ext>
            </a:extLst>
          </p:cNvPr>
          <p:cNvSpPr/>
          <p:nvPr/>
        </p:nvSpPr>
        <p:spPr>
          <a:xfrm>
            <a:off x="8883974" y="5038375"/>
            <a:ext cx="381000" cy="155117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E596A2E6-106E-43BB-BC7C-9D1518811CE5}"/>
              </a:ext>
            </a:extLst>
          </p:cNvPr>
          <p:cNvSpPr/>
          <p:nvPr/>
        </p:nvSpPr>
        <p:spPr>
          <a:xfrm>
            <a:off x="1917700" y="6067430"/>
            <a:ext cx="7391400" cy="129539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2">
            <a:extLst>
              <a:ext uri="{FF2B5EF4-FFF2-40B4-BE49-F238E27FC236}">
                <a16:creationId xmlns:a16="http://schemas.microsoft.com/office/drawing/2014/main" id="{3427BD05-87A2-4D61-ACAF-47F38D170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549" y="6289041"/>
            <a:ext cx="2078767" cy="768984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Поверяемый</a:t>
            </a:r>
            <a:endParaRPr kumimoji="0" lang="ru-RU" alt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генератор</a:t>
            </a:r>
            <a:endParaRPr kumimoji="0" lang="ru-RU" alt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">
            <a:extLst>
              <a:ext uri="{FF2B5EF4-FFF2-40B4-BE49-F238E27FC236}">
                <a16:creationId xmlns:a16="http://schemas.microsoft.com/office/drawing/2014/main" id="{A363F1E4-2859-4422-8033-8F36E87A4E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991" y="6289040"/>
            <a:ext cx="2078767" cy="768983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Согласующее</a:t>
            </a:r>
            <a:endParaRPr kumimoji="0" lang="ru-RU" alt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устройство</a:t>
            </a:r>
            <a:endParaRPr kumimoji="0" lang="ru-RU" alt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1">
            <a:extLst>
              <a:ext uri="{FF2B5EF4-FFF2-40B4-BE49-F238E27FC236}">
                <a16:creationId xmlns:a16="http://schemas.microsoft.com/office/drawing/2014/main" id="{3691A579-2A1B-49C2-8ED3-CB82AEBC5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1700" y="6296025"/>
            <a:ext cx="1850167" cy="768982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Образцовый</a:t>
            </a:r>
            <a:endParaRPr kumimoji="0" lang="ru-RU" alt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частотомер</a:t>
            </a:r>
            <a:endParaRPr kumimoji="0" lang="ru-RU" altLang="ru-RU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C1A63A1E-DB93-453F-90FE-39346F442986}"/>
              </a:ext>
            </a:extLst>
          </p:cNvPr>
          <p:cNvCxnSpPr>
            <a:stCxn id="33" idx="3"/>
            <a:endCxn id="34" idx="1"/>
          </p:cNvCxnSpPr>
          <p:nvPr/>
        </p:nvCxnSpPr>
        <p:spPr>
          <a:xfrm flipV="1">
            <a:off x="4294316" y="6673532"/>
            <a:ext cx="447675" cy="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00D3461D-81B9-46C4-8143-8ADD439D32C0}"/>
              </a:ext>
            </a:extLst>
          </p:cNvPr>
          <p:cNvCxnSpPr/>
          <p:nvPr/>
        </p:nvCxnSpPr>
        <p:spPr>
          <a:xfrm flipV="1">
            <a:off x="6794500" y="6685774"/>
            <a:ext cx="447675" cy="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трелка: вниз 37">
            <a:extLst>
              <a:ext uri="{FF2B5EF4-FFF2-40B4-BE49-F238E27FC236}">
                <a16:creationId xmlns:a16="http://schemas.microsoft.com/office/drawing/2014/main" id="{2E53AB2D-50C4-4302-ABCD-F023F687A4F6}"/>
              </a:ext>
            </a:extLst>
          </p:cNvPr>
          <p:cNvSpPr/>
          <p:nvPr/>
        </p:nvSpPr>
        <p:spPr>
          <a:xfrm>
            <a:off x="7018337" y="5778827"/>
            <a:ext cx="381000" cy="27984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85313" y="1238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764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1079500" y="1543388"/>
            <a:ext cx="2363402" cy="723788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52705" rIns="0" bIns="0" rtlCol="0">
            <a:spAutoFit/>
          </a:bodyPr>
          <a:lstStyle/>
          <a:p>
            <a:pPr marR="40640" algn="ctr">
              <a:lnSpc>
                <a:spcPct val="101600"/>
              </a:lnSpc>
              <a:spcBef>
                <a:spcPts val="415"/>
              </a:spcBef>
            </a:pPr>
            <a:r>
              <a:rPr lang="ru-RU" sz="2200" b="1" spc="5" dirty="0">
                <a:latin typeface="Times New Roman"/>
                <a:cs typeface="Times New Roman"/>
              </a:rPr>
              <a:t>Источник</a:t>
            </a:r>
            <a:r>
              <a:rPr sz="2200" b="1" spc="5" dirty="0">
                <a:latin typeface="Times New Roman"/>
                <a:cs typeface="Times New Roman"/>
              </a:rPr>
              <a:t>  возникновения</a:t>
            </a:r>
            <a:endParaRPr sz="2200" b="1" dirty="0">
              <a:latin typeface="Times New Roman"/>
              <a:cs typeface="Times New Roman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DA8E87F-279F-4720-85DD-7EDF601DE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8314"/>
            <a:ext cx="10693400" cy="4616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 Погрешности измерений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8A73A49E-FC7D-45D6-B19F-9401E594E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9915"/>
            <a:ext cx="10693400" cy="461665"/>
          </a:xfrm>
          <a:prstGeom prst="rect">
            <a:avLst/>
          </a:prstGeom>
          <a:solidFill>
            <a:srgbClr val="0033CC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</a:t>
            </a:r>
            <a:r>
              <a:rPr lang="ru-RU" sz="2400" b="1" spc="75" dirty="0">
                <a:solidFill>
                  <a:srgbClr val="FFFF00"/>
                </a:solidFill>
                <a:latin typeface="Times New Roman"/>
                <a:cs typeface="Times New Roman"/>
              </a:rPr>
              <a:t>СНОВЫ</a:t>
            </a:r>
            <a:r>
              <a:rPr lang="ru-RU" sz="2400" b="1" spc="-105" dirty="0">
                <a:solidFill>
                  <a:srgbClr val="FFFF00"/>
                </a:solidFill>
                <a:latin typeface="Times New Roman"/>
                <a:cs typeface="Times New Roman"/>
              </a:rPr>
              <a:t> ТЕОРИИ ПОГРЕШНОСТИ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617E1E22-8F28-4E12-9B0D-F49251917651}"/>
              </a:ext>
            </a:extLst>
          </p:cNvPr>
          <p:cNvSpPr txBox="1"/>
          <p:nvPr/>
        </p:nvSpPr>
        <p:spPr>
          <a:xfrm>
            <a:off x="1079500" y="3133837"/>
            <a:ext cx="2363402" cy="723788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52705" rIns="0" bIns="0" rtlCol="0">
            <a:spAutoFit/>
          </a:bodyPr>
          <a:lstStyle/>
          <a:p>
            <a:pPr marR="40640" algn="ctr">
              <a:lnSpc>
                <a:spcPct val="101600"/>
              </a:lnSpc>
              <a:spcBef>
                <a:spcPts val="415"/>
              </a:spcBef>
            </a:pPr>
            <a:r>
              <a:rPr lang="ru-RU" sz="2200" b="1" spc="10" dirty="0">
                <a:latin typeface="Times New Roman"/>
                <a:cs typeface="Times New Roman"/>
              </a:rPr>
              <a:t>Способ выражения </a:t>
            </a:r>
            <a:endParaRPr sz="2200" b="1" dirty="0">
              <a:latin typeface="Times New Roman"/>
              <a:cs typeface="Times New Roman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357079F-9120-48B8-9657-F5B651CF0302}"/>
              </a:ext>
            </a:extLst>
          </p:cNvPr>
          <p:cNvSpPr txBox="1"/>
          <p:nvPr/>
        </p:nvSpPr>
        <p:spPr>
          <a:xfrm>
            <a:off x="4267200" y="1216938"/>
            <a:ext cx="6084075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Инструментальная </a:t>
            </a:r>
            <a:r>
              <a:rPr lang="ru-RU" sz="2200" spc="-5" dirty="0">
                <a:latin typeface="Times New Roman"/>
                <a:cs typeface="Times New Roman"/>
              </a:rPr>
              <a:t>(приборная) погрешность</a:t>
            </a:r>
            <a:endParaRPr lang="ru-RU" sz="22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F9529D1-BFC0-4CAA-A2FD-CBAC318CE88E}"/>
              </a:ext>
            </a:extLst>
          </p:cNvPr>
          <p:cNvSpPr txBox="1"/>
          <p:nvPr/>
        </p:nvSpPr>
        <p:spPr>
          <a:xfrm>
            <a:off x="4279899" y="1647825"/>
            <a:ext cx="4267201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Методическая </a:t>
            </a:r>
            <a:r>
              <a:rPr lang="ru-RU" sz="2200" spc="-5" dirty="0">
                <a:latin typeface="Times New Roman"/>
                <a:cs typeface="Times New Roman"/>
              </a:rPr>
              <a:t>погрешность</a:t>
            </a:r>
            <a:endParaRPr lang="ru-RU" sz="2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CF9B04F-8AD2-4DA5-937F-5962EFAE15AB}"/>
              </a:ext>
            </a:extLst>
          </p:cNvPr>
          <p:cNvSpPr txBox="1"/>
          <p:nvPr/>
        </p:nvSpPr>
        <p:spPr>
          <a:xfrm>
            <a:off x="4279900" y="2028825"/>
            <a:ext cx="4840128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Субъективная </a:t>
            </a:r>
            <a:r>
              <a:rPr lang="ru-RU" sz="2200" spc="-5" dirty="0">
                <a:latin typeface="Times New Roman"/>
                <a:cs typeface="Times New Roman"/>
              </a:rPr>
              <a:t>(личная) погрешность </a:t>
            </a:r>
            <a:endParaRPr lang="ru-RU" sz="2200" dirty="0"/>
          </a:p>
        </p:txBody>
      </p:sp>
      <p:sp>
        <p:nvSpPr>
          <p:cNvPr id="41" name="object 6">
            <a:extLst>
              <a:ext uri="{FF2B5EF4-FFF2-40B4-BE49-F238E27FC236}">
                <a16:creationId xmlns:a16="http://schemas.microsoft.com/office/drawing/2014/main" id="{408B5585-4970-45BF-99B0-D07CD55BB9A5}"/>
              </a:ext>
            </a:extLst>
          </p:cNvPr>
          <p:cNvSpPr txBox="1"/>
          <p:nvPr/>
        </p:nvSpPr>
        <p:spPr>
          <a:xfrm>
            <a:off x="1083743" y="4657837"/>
            <a:ext cx="2363402" cy="723788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52705" rIns="0" bIns="0" rtlCol="0">
            <a:spAutoFit/>
          </a:bodyPr>
          <a:lstStyle/>
          <a:p>
            <a:pPr marR="40640" algn="ctr">
              <a:lnSpc>
                <a:spcPct val="101600"/>
              </a:lnSpc>
              <a:spcBef>
                <a:spcPts val="415"/>
              </a:spcBef>
            </a:pPr>
            <a:r>
              <a:rPr lang="ru-RU" sz="2200" b="1" spc="10" dirty="0">
                <a:latin typeface="Times New Roman"/>
                <a:cs typeface="Times New Roman"/>
              </a:rPr>
              <a:t>Характер проявления</a:t>
            </a:r>
            <a:endParaRPr sz="2200" b="1" dirty="0">
              <a:latin typeface="Times New Roman"/>
              <a:cs typeface="Times New Roman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163B713-D663-438E-997E-65F5EADA955A}"/>
              </a:ext>
            </a:extLst>
          </p:cNvPr>
          <p:cNvSpPr txBox="1"/>
          <p:nvPr/>
        </p:nvSpPr>
        <p:spPr>
          <a:xfrm>
            <a:off x="1155700" y="6219825"/>
            <a:ext cx="2193238" cy="1107996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spc="-5" dirty="0">
                <a:latin typeface="Times New Roman"/>
                <a:cs typeface="Times New Roman"/>
              </a:rPr>
              <a:t>Зависимость измеряемой</a:t>
            </a:r>
            <a:r>
              <a:rPr lang="ru-RU" sz="2200" b="1" dirty="0">
                <a:latin typeface="Times New Roman"/>
                <a:cs typeface="Times New Roman"/>
              </a:rPr>
              <a:t> </a:t>
            </a:r>
            <a:r>
              <a:rPr lang="ru-RU" sz="2200" b="1" spc="-5" dirty="0">
                <a:latin typeface="Times New Roman"/>
                <a:cs typeface="Times New Roman"/>
              </a:rPr>
              <a:t>величины</a:t>
            </a:r>
            <a:endParaRPr lang="ru-RU" sz="2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973BC52-0A02-4122-904C-4E6C58C7D15F}"/>
              </a:ext>
            </a:extLst>
          </p:cNvPr>
          <p:cNvSpPr txBox="1"/>
          <p:nvPr/>
        </p:nvSpPr>
        <p:spPr>
          <a:xfrm>
            <a:off x="4267200" y="2792373"/>
            <a:ext cx="4279900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Абсолютная</a:t>
            </a:r>
            <a:r>
              <a:rPr lang="ru-RU" sz="2200" spc="-5" dirty="0">
                <a:latin typeface="Times New Roman"/>
                <a:cs typeface="Times New Roman"/>
              </a:rPr>
              <a:t> погрешность</a:t>
            </a:r>
            <a:endParaRPr lang="ru-RU" sz="2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0AD5FDC-92ED-4FEC-BC5F-2C8CB05CAD35}"/>
              </a:ext>
            </a:extLst>
          </p:cNvPr>
          <p:cNvSpPr txBox="1"/>
          <p:nvPr/>
        </p:nvSpPr>
        <p:spPr>
          <a:xfrm>
            <a:off x="4267200" y="3173373"/>
            <a:ext cx="4279900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Относительная </a:t>
            </a:r>
            <a:r>
              <a:rPr lang="ru-RU" sz="2200" spc="-5" dirty="0">
                <a:latin typeface="Times New Roman"/>
                <a:cs typeface="Times New Roman"/>
              </a:rPr>
              <a:t>погрешность</a:t>
            </a:r>
            <a:endParaRPr lang="ru-RU" sz="2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5A67F3C-45D0-433B-98BF-312C43FF8307}"/>
              </a:ext>
            </a:extLst>
          </p:cNvPr>
          <p:cNvSpPr txBox="1"/>
          <p:nvPr/>
        </p:nvSpPr>
        <p:spPr>
          <a:xfrm>
            <a:off x="4279900" y="3579138"/>
            <a:ext cx="4267200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Приведенная</a:t>
            </a:r>
            <a:r>
              <a:rPr lang="ru-RU" sz="2200" spc="-5" dirty="0">
                <a:latin typeface="Times New Roman"/>
                <a:cs typeface="Times New Roman"/>
              </a:rPr>
              <a:t> погрешность </a:t>
            </a:r>
            <a:endParaRPr lang="ru-RU" sz="2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74362C0-4947-4470-B645-C3A491A7D54F}"/>
              </a:ext>
            </a:extLst>
          </p:cNvPr>
          <p:cNvSpPr txBox="1"/>
          <p:nvPr/>
        </p:nvSpPr>
        <p:spPr>
          <a:xfrm>
            <a:off x="4279900" y="4392573"/>
            <a:ext cx="4279900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Систематическая </a:t>
            </a:r>
            <a:r>
              <a:rPr lang="ru-RU" sz="2200" spc="-5" dirty="0">
                <a:latin typeface="Times New Roman"/>
                <a:cs typeface="Times New Roman"/>
              </a:rPr>
              <a:t> погрешность</a:t>
            </a:r>
            <a:endParaRPr lang="ru-RU" sz="22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1613B73-873F-4B1F-B28F-D855A0AAC509}"/>
              </a:ext>
            </a:extLst>
          </p:cNvPr>
          <p:cNvSpPr txBox="1"/>
          <p:nvPr/>
        </p:nvSpPr>
        <p:spPr>
          <a:xfrm>
            <a:off x="4279900" y="4773573"/>
            <a:ext cx="4279900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Случайная </a:t>
            </a:r>
            <a:r>
              <a:rPr lang="ru-RU" sz="2200" spc="-5" dirty="0">
                <a:latin typeface="Times New Roman"/>
                <a:cs typeface="Times New Roman"/>
              </a:rPr>
              <a:t>погрешность</a:t>
            </a:r>
            <a:endParaRPr lang="ru-RU" sz="22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FDA0CE6-A58E-4A23-89C6-E173F1384180}"/>
              </a:ext>
            </a:extLst>
          </p:cNvPr>
          <p:cNvSpPr txBox="1"/>
          <p:nvPr/>
        </p:nvSpPr>
        <p:spPr>
          <a:xfrm>
            <a:off x="4292600" y="5179338"/>
            <a:ext cx="4267200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Грубая</a:t>
            </a:r>
            <a:r>
              <a:rPr lang="ru-RU" sz="2200" spc="-5" dirty="0">
                <a:latin typeface="Times New Roman"/>
                <a:cs typeface="Times New Roman"/>
              </a:rPr>
              <a:t> погрешность </a:t>
            </a:r>
            <a:endParaRPr lang="ru-RU" sz="22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F5F6983-A2E1-4850-B9F1-64D2DC310B91}"/>
              </a:ext>
            </a:extLst>
          </p:cNvPr>
          <p:cNvSpPr txBox="1"/>
          <p:nvPr/>
        </p:nvSpPr>
        <p:spPr>
          <a:xfrm>
            <a:off x="4356100" y="6169938"/>
            <a:ext cx="4279900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Аддитивная </a:t>
            </a:r>
            <a:r>
              <a:rPr lang="ru-RU" sz="2200" spc="-5" dirty="0">
                <a:latin typeface="Times New Roman"/>
                <a:cs typeface="Times New Roman"/>
              </a:rPr>
              <a:t> погрешность</a:t>
            </a:r>
            <a:endParaRPr lang="ru-RU" sz="22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734B665-594F-48B2-9DAB-CE17E5148183}"/>
              </a:ext>
            </a:extLst>
          </p:cNvPr>
          <p:cNvSpPr txBox="1"/>
          <p:nvPr/>
        </p:nvSpPr>
        <p:spPr>
          <a:xfrm>
            <a:off x="4356100" y="6550938"/>
            <a:ext cx="4279900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spc="-5" dirty="0">
                <a:latin typeface="Times New Roman"/>
                <a:cs typeface="Times New Roman"/>
              </a:rPr>
              <a:t>Мультипликативная </a:t>
            </a:r>
            <a:r>
              <a:rPr lang="ru-RU" sz="2200" spc="-5" dirty="0">
                <a:latin typeface="Times New Roman"/>
                <a:cs typeface="Times New Roman"/>
              </a:rPr>
              <a:t>погрешность</a:t>
            </a:r>
            <a:endParaRPr lang="ru-RU" sz="2200" dirty="0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9F484AB1-7C1D-4B1A-B586-D19171949CDF}"/>
              </a:ext>
            </a:extLst>
          </p:cNvPr>
          <p:cNvSpPr/>
          <p:nvPr/>
        </p:nvSpPr>
        <p:spPr>
          <a:xfrm>
            <a:off x="88900" y="1113584"/>
            <a:ext cx="227035" cy="620679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Стрелка вниз 57">
            <a:extLst>
              <a:ext uri="{FF2B5EF4-FFF2-40B4-BE49-F238E27FC236}">
                <a16:creationId xmlns:a16="http://schemas.microsoft.com/office/drawing/2014/main" id="{72D522AA-5649-495B-8A29-62753A5B2240}"/>
              </a:ext>
            </a:extLst>
          </p:cNvPr>
          <p:cNvSpPr/>
          <p:nvPr/>
        </p:nvSpPr>
        <p:spPr>
          <a:xfrm rot="16200000">
            <a:off x="498092" y="3116669"/>
            <a:ext cx="380999" cy="796111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Стрелка вниз 57">
            <a:extLst>
              <a:ext uri="{FF2B5EF4-FFF2-40B4-BE49-F238E27FC236}">
                <a16:creationId xmlns:a16="http://schemas.microsoft.com/office/drawing/2014/main" id="{FA503E6A-EDE1-489D-B935-BDB85A9D9A04}"/>
              </a:ext>
            </a:extLst>
          </p:cNvPr>
          <p:cNvSpPr/>
          <p:nvPr/>
        </p:nvSpPr>
        <p:spPr>
          <a:xfrm rot="16200000">
            <a:off x="507218" y="1456543"/>
            <a:ext cx="380999" cy="763563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Стрелка вниз 57">
            <a:extLst>
              <a:ext uri="{FF2B5EF4-FFF2-40B4-BE49-F238E27FC236}">
                <a16:creationId xmlns:a16="http://schemas.microsoft.com/office/drawing/2014/main" id="{6670C87F-8F39-4595-BF74-45E9D546B8FC}"/>
              </a:ext>
            </a:extLst>
          </p:cNvPr>
          <p:cNvSpPr/>
          <p:nvPr/>
        </p:nvSpPr>
        <p:spPr>
          <a:xfrm rot="16200000">
            <a:off x="518440" y="4647284"/>
            <a:ext cx="380999" cy="78288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Стрелка вниз 57">
            <a:extLst>
              <a:ext uri="{FF2B5EF4-FFF2-40B4-BE49-F238E27FC236}">
                <a16:creationId xmlns:a16="http://schemas.microsoft.com/office/drawing/2014/main" id="{48017279-320A-4376-94FD-4E355A102AF1}"/>
              </a:ext>
            </a:extLst>
          </p:cNvPr>
          <p:cNvSpPr/>
          <p:nvPr/>
        </p:nvSpPr>
        <p:spPr>
          <a:xfrm rot="16200000">
            <a:off x="547844" y="6380263"/>
            <a:ext cx="380999" cy="834713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Стрелка вниз 57">
            <a:extLst>
              <a:ext uri="{FF2B5EF4-FFF2-40B4-BE49-F238E27FC236}">
                <a16:creationId xmlns:a16="http://schemas.microsoft.com/office/drawing/2014/main" id="{F136EDC4-E82C-4716-B24A-A16EF096C737}"/>
              </a:ext>
            </a:extLst>
          </p:cNvPr>
          <p:cNvSpPr/>
          <p:nvPr/>
        </p:nvSpPr>
        <p:spPr>
          <a:xfrm rot="16200000">
            <a:off x="3664551" y="1467620"/>
            <a:ext cx="380999" cy="824298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Стрелка вниз 57">
            <a:extLst>
              <a:ext uri="{FF2B5EF4-FFF2-40B4-BE49-F238E27FC236}">
                <a16:creationId xmlns:a16="http://schemas.microsoft.com/office/drawing/2014/main" id="{BDFCB9A8-AB14-4D57-88A9-037791B7FC33}"/>
              </a:ext>
            </a:extLst>
          </p:cNvPr>
          <p:cNvSpPr/>
          <p:nvPr/>
        </p:nvSpPr>
        <p:spPr>
          <a:xfrm rot="16200000">
            <a:off x="3663350" y="3178776"/>
            <a:ext cx="380999" cy="824298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Стрелка вниз 57">
            <a:extLst>
              <a:ext uri="{FF2B5EF4-FFF2-40B4-BE49-F238E27FC236}">
                <a16:creationId xmlns:a16="http://schemas.microsoft.com/office/drawing/2014/main" id="{D3ED0FE0-A324-438A-8FD0-691C0E95BD0A}"/>
              </a:ext>
            </a:extLst>
          </p:cNvPr>
          <p:cNvSpPr/>
          <p:nvPr/>
        </p:nvSpPr>
        <p:spPr>
          <a:xfrm rot="16200000">
            <a:off x="3649558" y="4635571"/>
            <a:ext cx="380999" cy="824298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Стрелка вниз 57">
            <a:extLst>
              <a:ext uri="{FF2B5EF4-FFF2-40B4-BE49-F238E27FC236}">
                <a16:creationId xmlns:a16="http://schemas.microsoft.com/office/drawing/2014/main" id="{5B8B1180-92F9-4BC5-9CD5-6CD8FFD2FC6C}"/>
              </a:ext>
            </a:extLst>
          </p:cNvPr>
          <p:cNvSpPr/>
          <p:nvPr/>
        </p:nvSpPr>
        <p:spPr>
          <a:xfrm rot="16200000">
            <a:off x="3667227" y="6301947"/>
            <a:ext cx="380999" cy="996749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5000"/>
              </a:lnSpc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  <p:bldP spid="34" grpId="0" animBg="1"/>
      <p:bldP spid="36" grpId="0" animBg="1"/>
      <p:bldP spid="38" grpId="0" animBg="1"/>
      <p:bldP spid="40" grpId="0" animBg="1"/>
      <p:bldP spid="41" grpId="0" animBg="1"/>
      <p:bldP spid="43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8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7552214" y="7108377"/>
            <a:ext cx="2406015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625"/>
              </a:lnSpc>
            </a:pPr>
            <a:fld id="{81D60167-4931-47E6-BA6A-407CBD079E47}" type="slidenum">
              <a:rPr spc="-5" dirty="0">
                <a:solidFill>
                  <a:srgbClr val="FF0000"/>
                </a:solidFill>
              </a:rPr>
              <a:pPr marL="25400">
                <a:lnSpc>
                  <a:spcPts val="1625"/>
                </a:lnSpc>
              </a:pPr>
              <a:t>4</a:t>
            </a:fld>
            <a:endParaRPr spc="-5" dirty="0">
              <a:solidFill>
                <a:srgbClr val="FF0000"/>
              </a:solidFill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27349" y="1044155"/>
            <a:ext cx="9639300" cy="6383799"/>
          </a:xfrm>
          <a:prstGeom prst="rect">
            <a:avLst/>
          </a:prstGeom>
          <a:solidFill>
            <a:srgbClr val="4BFF9C"/>
          </a:solidFill>
          <a:ln>
            <a:solidFill>
              <a:srgbClr val="FF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0" marR="5715" indent="539750" algn="just"/>
            <a:r>
              <a:rPr spc="-5" dirty="0" smtClean="0">
                <a:latin typeface="Times New Roman"/>
                <a:cs typeface="Times New Roman"/>
              </a:rPr>
              <a:t>Учебное </a:t>
            </a:r>
            <a:r>
              <a:rPr spc="-5" dirty="0">
                <a:latin typeface="Times New Roman"/>
                <a:cs typeface="Times New Roman"/>
              </a:rPr>
              <a:t>пособие разработано </a:t>
            </a:r>
            <a:r>
              <a:rPr dirty="0">
                <a:latin typeface="Times New Roman"/>
                <a:cs typeface="Times New Roman"/>
              </a:rPr>
              <a:t>в </a:t>
            </a:r>
            <a:r>
              <a:rPr spc="-5" dirty="0">
                <a:latin typeface="Times New Roman"/>
                <a:cs typeface="Times New Roman"/>
              </a:rPr>
              <a:t>рамках общепрофессиональной дисциплины «Измерительная </a:t>
            </a:r>
            <a:r>
              <a:rPr spc="-5" dirty="0" smtClean="0">
                <a:latin typeface="Times New Roman"/>
                <a:cs typeface="Times New Roman"/>
              </a:rPr>
              <a:t>техника</a:t>
            </a:r>
            <a:r>
              <a:rPr lang="ru-RU" spc="-5" dirty="0" smtClean="0">
                <a:latin typeface="Times New Roman"/>
                <a:cs typeface="Times New Roman"/>
              </a:rPr>
              <a:t> и электрические измерения</a:t>
            </a:r>
            <a:r>
              <a:rPr spc="-5" dirty="0" smtClean="0">
                <a:latin typeface="Times New Roman"/>
                <a:cs typeface="Times New Roman"/>
              </a:rPr>
              <a:t>»  </a:t>
            </a:r>
            <a:r>
              <a:rPr spc="-5" dirty="0">
                <a:latin typeface="Times New Roman"/>
                <a:cs typeface="Times New Roman"/>
              </a:rPr>
              <a:t>учебного плана </a:t>
            </a:r>
            <a:r>
              <a:rPr dirty="0">
                <a:latin typeface="Times New Roman"/>
                <a:cs typeface="Times New Roman"/>
              </a:rPr>
              <a:t>по </a:t>
            </a:r>
            <a:r>
              <a:rPr spc="-5" dirty="0">
                <a:latin typeface="Times New Roman"/>
                <a:cs typeface="Times New Roman"/>
              </a:rPr>
              <a:t>ряду направлений подготовки </a:t>
            </a:r>
            <a:r>
              <a:rPr dirty="0">
                <a:latin typeface="Times New Roman"/>
                <a:cs typeface="Times New Roman"/>
              </a:rPr>
              <a:t>студентов в </a:t>
            </a:r>
            <a:r>
              <a:rPr spc="-5" dirty="0">
                <a:latin typeface="Times New Roman"/>
                <a:cs typeface="Times New Roman"/>
              </a:rPr>
              <a:t>соответствии </a:t>
            </a:r>
            <a:r>
              <a:rPr dirty="0">
                <a:latin typeface="Times New Roman"/>
                <a:cs typeface="Times New Roman"/>
              </a:rPr>
              <a:t>с </a:t>
            </a:r>
            <a:r>
              <a:rPr spc="-5" dirty="0">
                <a:latin typeface="Times New Roman"/>
                <a:cs typeface="Times New Roman"/>
              </a:rPr>
              <a:t>требованиями </a:t>
            </a:r>
            <a:r>
              <a:rPr lang="ru-RU" spc="-5" dirty="0" smtClean="0">
                <a:latin typeface="Times New Roman"/>
                <a:cs typeface="Times New Roman"/>
              </a:rPr>
              <a:t>г</a:t>
            </a:r>
            <a:r>
              <a:rPr spc="-5" dirty="0" smtClean="0">
                <a:latin typeface="Times New Roman"/>
                <a:cs typeface="Times New Roman"/>
              </a:rPr>
              <a:t>осударственных  </a:t>
            </a:r>
            <a:r>
              <a:rPr spc="-5" dirty="0">
                <a:latin typeface="Times New Roman"/>
                <a:cs typeface="Times New Roman"/>
              </a:rPr>
              <a:t>образовательных </a:t>
            </a:r>
            <a:r>
              <a:rPr dirty="0">
                <a:latin typeface="Times New Roman"/>
                <a:cs typeface="Times New Roman"/>
              </a:rPr>
              <a:t>стандартов </a:t>
            </a:r>
            <a:r>
              <a:rPr spc="-5" dirty="0">
                <a:latin typeface="Times New Roman"/>
                <a:cs typeface="Times New Roman"/>
              </a:rPr>
              <a:t>высшего</a:t>
            </a:r>
            <a:r>
              <a:rPr spc="-1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образования.</a:t>
            </a:r>
            <a:endParaRPr dirty="0">
              <a:latin typeface="Times New Roman"/>
              <a:cs typeface="Times New Roman"/>
            </a:endParaRPr>
          </a:p>
          <a:p>
            <a:pPr marL="12700" indent="539750" algn="just"/>
            <a:r>
              <a:rPr spc="-5" dirty="0">
                <a:latin typeface="Times New Roman"/>
                <a:cs typeface="Times New Roman"/>
              </a:rPr>
              <a:t>Задачей</a:t>
            </a:r>
            <a:r>
              <a:rPr spc="12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дисциплины</a:t>
            </a:r>
            <a:r>
              <a:rPr spc="12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является</a:t>
            </a:r>
            <a:r>
              <a:rPr spc="12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формирование</a:t>
            </a:r>
            <a:r>
              <a:rPr spc="12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у</a:t>
            </a:r>
            <a:r>
              <a:rPr spc="13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студентов</a:t>
            </a:r>
            <a:r>
              <a:rPr spc="12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достаточных</a:t>
            </a:r>
            <a:r>
              <a:rPr spc="13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знаний</a:t>
            </a:r>
            <a:r>
              <a:rPr spc="130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в</a:t>
            </a:r>
            <a:r>
              <a:rPr spc="13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области</a:t>
            </a:r>
            <a:r>
              <a:rPr spc="12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основ</a:t>
            </a:r>
            <a:r>
              <a:rPr spc="130" dirty="0">
                <a:latin typeface="Times New Roman"/>
                <a:cs typeface="Times New Roman"/>
              </a:rPr>
              <a:t> </a:t>
            </a:r>
            <a:r>
              <a:rPr spc="-5" dirty="0" smtClean="0">
                <a:latin typeface="Times New Roman"/>
                <a:cs typeface="Times New Roman"/>
              </a:rPr>
              <a:t>метрологии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технических измерений </a:t>
            </a:r>
            <a:r>
              <a:rPr dirty="0">
                <a:latin typeface="Times New Roman"/>
                <a:cs typeface="Times New Roman"/>
              </a:rPr>
              <a:t>в </a:t>
            </a:r>
            <a:r>
              <a:rPr spc="-5" dirty="0">
                <a:latin typeface="Times New Roman"/>
                <a:cs typeface="Times New Roman"/>
              </a:rPr>
              <a:t>радиоэлектронике, позволяющих использовать современные </a:t>
            </a:r>
            <a:r>
              <a:rPr spc="-5" dirty="0" smtClean="0">
                <a:latin typeface="Times New Roman"/>
                <a:cs typeface="Times New Roman"/>
              </a:rPr>
              <a:t>измерительные </a:t>
            </a:r>
            <a:r>
              <a:rPr spc="-5" dirty="0">
                <a:latin typeface="Times New Roman"/>
                <a:cs typeface="Times New Roman"/>
              </a:rPr>
              <a:t>технологии, которые представляют собой последовательность действий, направленных </a:t>
            </a:r>
            <a:r>
              <a:rPr dirty="0">
                <a:latin typeface="Times New Roman"/>
                <a:cs typeface="Times New Roman"/>
              </a:rPr>
              <a:t>на </a:t>
            </a:r>
            <a:r>
              <a:rPr spc="-5" dirty="0">
                <a:latin typeface="Times New Roman"/>
                <a:cs typeface="Times New Roman"/>
              </a:rPr>
              <a:t>получение </a:t>
            </a:r>
            <a:r>
              <a:rPr spc="-5" dirty="0" smtClean="0">
                <a:latin typeface="Times New Roman"/>
                <a:cs typeface="Times New Roman"/>
              </a:rPr>
              <a:t>измерительной </a:t>
            </a:r>
            <a:r>
              <a:rPr spc="-5" dirty="0">
                <a:latin typeface="Times New Roman"/>
                <a:cs typeface="Times New Roman"/>
              </a:rPr>
              <a:t>информации требуемого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качества.</a:t>
            </a:r>
            <a:endParaRPr dirty="0">
              <a:latin typeface="Times New Roman"/>
              <a:cs typeface="Times New Roman"/>
            </a:endParaRPr>
          </a:p>
          <a:p>
            <a:pPr marL="12700" marR="5715" indent="539750" algn="just"/>
            <a:r>
              <a:rPr spc="-5" dirty="0">
                <a:latin typeface="Times New Roman"/>
                <a:cs typeface="Times New Roman"/>
              </a:rPr>
              <a:t>Измерения </a:t>
            </a:r>
            <a:r>
              <a:rPr dirty="0">
                <a:latin typeface="Times New Roman"/>
                <a:cs typeface="Times New Roman"/>
              </a:rPr>
              <a:t>– </a:t>
            </a:r>
            <a:r>
              <a:rPr spc="-5" dirty="0">
                <a:latin typeface="Times New Roman"/>
                <a:cs typeface="Times New Roman"/>
              </a:rPr>
              <a:t>один </a:t>
            </a:r>
            <a:r>
              <a:rPr dirty="0">
                <a:latin typeface="Times New Roman"/>
                <a:cs typeface="Times New Roman"/>
              </a:rPr>
              <a:t>из </a:t>
            </a:r>
            <a:r>
              <a:rPr spc="-5" dirty="0">
                <a:latin typeface="Times New Roman"/>
                <a:cs typeface="Times New Roman"/>
              </a:rPr>
              <a:t>важнейших </a:t>
            </a:r>
            <a:r>
              <a:rPr dirty="0">
                <a:latin typeface="Times New Roman"/>
                <a:cs typeface="Times New Roman"/>
              </a:rPr>
              <a:t>путей </a:t>
            </a:r>
            <a:r>
              <a:rPr spc="-5" dirty="0">
                <a:latin typeface="Times New Roman"/>
                <a:cs typeface="Times New Roman"/>
              </a:rPr>
              <a:t>познания природы человеком. </a:t>
            </a:r>
            <a:r>
              <a:rPr spc="-5" dirty="0" smtClean="0">
                <a:latin typeface="Times New Roman"/>
                <a:cs typeface="Times New Roman"/>
              </a:rPr>
              <a:t>Наука</a:t>
            </a:r>
            <a:r>
              <a:rPr spc="-5" dirty="0">
                <a:latin typeface="Times New Roman"/>
                <a:cs typeface="Times New Roman"/>
              </a:rPr>
              <a:t>, техника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промышленность </a:t>
            </a:r>
            <a:r>
              <a:rPr dirty="0">
                <a:latin typeface="Times New Roman"/>
                <a:cs typeface="Times New Roman"/>
              </a:rPr>
              <a:t>не </a:t>
            </a:r>
            <a:r>
              <a:rPr spc="-5" dirty="0">
                <a:latin typeface="Times New Roman"/>
                <a:cs typeface="Times New Roman"/>
              </a:rPr>
              <a:t>могут существовать без них. </a:t>
            </a:r>
            <a:r>
              <a:rPr spc="-5" dirty="0" smtClean="0">
                <a:latin typeface="Times New Roman"/>
                <a:cs typeface="Times New Roman"/>
              </a:rPr>
              <a:t>Практически </a:t>
            </a:r>
            <a:r>
              <a:rPr spc="-5" dirty="0">
                <a:latin typeface="Times New Roman"/>
                <a:cs typeface="Times New Roman"/>
              </a:rPr>
              <a:t>нет </a:t>
            </a:r>
            <a:r>
              <a:rPr dirty="0">
                <a:latin typeface="Times New Roman"/>
                <a:cs typeface="Times New Roman"/>
              </a:rPr>
              <a:t>ни </a:t>
            </a:r>
            <a:r>
              <a:rPr spc="-5" dirty="0">
                <a:latin typeface="Times New Roman"/>
                <a:cs typeface="Times New Roman"/>
              </a:rPr>
              <a:t>одной сферы </a:t>
            </a:r>
            <a:r>
              <a:rPr dirty="0">
                <a:latin typeface="Times New Roman"/>
                <a:cs typeface="Times New Roman"/>
              </a:rPr>
              <a:t>деятельности </a:t>
            </a:r>
            <a:r>
              <a:rPr spc="-5" dirty="0">
                <a:latin typeface="Times New Roman"/>
                <a:cs typeface="Times New Roman"/>
              </a:rPr>
              <a:t>человека, где </a:t>
            </a:r>
            <a:r>
              <a:rPr dirty="0">
                <a:latin typeface="Times New Roman"/>
                <a:cs typeface="Times New Roman"/>
              </a:rPr>
              <a:t>бы </a:t>
            </a:r>
            <a:r>
              <a:rPr spc="-5" dirty="0">
                <a:latin typeface="Times New Roman"/>
                <a:cs typeface="Times New Roman"/>
              </a:rPr>
              <a:t>интенсивно </a:t>
            </a:r>
            <a:r>
              <a:rPr dirty="0">
                <a:latin typeface="Times New Roman"/>
                <a:cs typeface="Times New Roman"/>
              </a:rPr>
              <a:t>не </a:t>
            </a:r>
            <a:r>
              <a:rPr spc="-5" dirty="0">
                <a:latin typeface="Times New Roman"/>
                <a:cs typeface="Times New Roman"/>
              </a:rPr>
              <a:t>использовались результаты  измерений, испытаний </a:t>
            </a:r>
            <a:r>
              <a:rPr dirty="0">
                <a:latin typeface="Times New Roman"/>
                <a:cs typeface="Times New Roman"/>
              </a:rPr>
              <a:t>и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контроля.</a:t>
            </a:r>
            <a:endParaRPr dirty="0">
              <a:latin typeface="Times New Roman"/>
              <a:cs typeface="Times New Roman"/>
            </a:endParaRPr>
          </a:p>
          <a:p>
            <a:pPr marL="12700" marR="5080" indent="540385" algn="just"/>
            <a:r>
              <a:rPr spc="-5" dirty="0">
                <a:latin typeface="Times New Roman"/>
                <a:cs typeface="Times New Roman"/>
              </a:rPr>
              <a:t>Для получения количественной информации </a:t>
            </a:r>
            <a:r>
              <a:rPr dirty="0">
                <a:latin typeface="Times New Roman"/>
                <a:cs typeface="Times New Roman"/>
              </a:rPr>
              <a:t>о </a:t>
            </a:r>
            <a:r>
              <a:rPr spc="-5" dirty="0">
                <a:latin typeface="Times New Roman"/>
                <a:cs typeface="Times New Roman"/>
              </a:rPr>
              <a:t>каком-либо физическом объекте используются </a:t>
            </a:r>
            <a:r>
              <a:rPr spc="-5" dirty="0" smtClean="0">
                <a:latin typeface="Times New Roman"/>
                <a:cs typeface="Times New Roman"/>
              </a:rPr>
              <a:t>различные</a:t>
            </a:r>
            <a:r>
              <a:rPr spc="155" dirty="0" smtClean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технические</a:t>
            </a:r>
            <a:r>
              <a:rPr spc="15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средства</a:t>
            </a:r>
            <a:r>
              <a:rPr spc="15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измерения</a:t>
            </a:r>
            <a:r>
              <a:rPr spc="15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и</a:t>
            </a:r>
            <a:r>
              <a:rPr spc="15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контроля.</a:t>
            </a:r>
            <a:r>
              <a:rPr spc="15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Современная</a:t>
            </a:r>
            <a:r>
              <a:rPr spc="15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информационно-измерительная</a:t>
            </a:r>
            <a:r>
              <a:rPr spc="15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техника</a:t>
            </a:r>
            <a:r>
              <a:rPr spc="150" dirty="0">
                <a:latin typeface="Times New Roman"/>
                <a:cs typeface="Times New Roman"/>
              </a:rPr>
              <a:t> </a:t>
            </a:r>
            <a:r>
              <a:rPr dirty="0" smtClean="0">
                <a:latin typeface="Times New Roman"/>
                <a:cs typeface="Times New Roman"/>
              </a:rPr>
              <a:t>рас</a:t>
            </a:r>
            <a:r>
              <a:rPr spc="-5" dirty="0" smtClean="0">
                <a:latin typeface="Times New Roman"/>
                <a:cs typeface="Times New Roman"/>
              </a:rPr>
              <a:t>полагает </a:t>
            </a:r>
            <a:r>
              <a:rPr spc="-5" dirty="0">
                <a:latin typeface="Times New Roman"/>
                <a:cs typeface="Times New Roman"/>
              </a:rPr>
              <a:t>средствами измерения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контроля нескольких </a:t>
            </a:r>
            <a:r>
              <a:rPr dirty="0">
                <a:latin typeface="Times New Roman"/>
                <a:cs typeface="Times New Roman"/>
              </a:rPr>
              <a:t>сот </a:t>
            </a:r>
            <a:r>
              <a:rPr spc="-5" dirty="0">
                <a:latin typeface="Times New Roman"/>
                <a:cs typeface="Times New Roman"/>
              </a:rPr>
              <a:t>различных неэлектрических (тепловых, </a:t>
            </a:r>
            <a:r>
              <a:rPr spc="-5" dirty="0" smtClean="0">
                <a:latin typeface="Times New Roman"/>
                <a:cs typeface="Times New Roman"/>
              </a:rPr>
              <a:t>механических</a:t>
            </a:r>
            <a:r>
              <a:rPr spc="-5" dirty="0">
                <a:latin typeface="Times New Roman"/>
                <a:cs typeface="Times New Roman"/>
              </a:rPr>
              <a:t>,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оптических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и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др.)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и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электрических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(электрическо</a:t>
            </a:r>
            <a:r>
              <a:rPr lang="ru-RU" spc="-5" dirty="0">
                <a:latin typeface="Times New Roman"/>
                <a:cs typeface="Times New Roman"/>
              </a:rPr>
              <a:t>го</a:t>
            </a:r>
            <a:r>
              <a:rPr spc="8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напряжени</a:t>
            </a:r>
            <a:r>
              <a:rPr lang="ru-RU" spc="-5" dirty="0">
                <a:latin typeface="Times New Roman"/>
                <a:cs typeface="Times New Roman"/>
              </a:rPr>
              <a:t>я</a:t>
            </a:r>
            <a:r>
              <a:rPr spc="-5" dirty="0">
                <a:latin typeface="Times New Roman"/>
                <a:cs typeface="Times New Roman"/>
              </a:rPr>
              <a:t>,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электрическо</a:t>
            </a:r>
            <a:r>
              <a:rPr lang="ru-RU" spc="-5" dirty="0">
                <a:latin typeface="Times New Roman"/>
                <a:cs typeface="Times New Roman"/>
              </a:rPr>
              <a:t>го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сопротивлени</a:t>
            </a:r>
            <a:r>
              <a:rPr lang="ru-RU" spc="-5" dirty="0">
                <a:latin typeface="Times New Roman"/>
                <a:cs typeface="Times New Roman"/>
              </a:rPr>
              <a:t>я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и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др.)</a:t>
            </a:r>
            <a:r>
              <a:rPr spc="7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величин</a:t>
            </a:r>
            <a:r>
              <a:rPr spc="-5" dirty="0" smtClean="0">
                <a:latin typeface="Times New Roman"/>
                <a:cs typeface="Times New Roman"/>
              </a:rPr>
              <a:t>.</a:t>
            </a:r>
            <a:endParaRPr lang="ru-RU" spc="-5" dirty="0" smtClean="0">
              <a:latin typeface="Times New Roman"/>
              <a:cs typeface="Times New Roman"/>
            </a:endParaRPr>
          </a:p>
          <a:p>
            <a:pPr marL="12700" marR="5080" indent="540385" algn="just"/>
            <a:r>
              <a:rPr spc="-5" dirty="0" smtClean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Огромное  количество  величин  </a:t>
            </a:r>
            <a:r>
              <a:rPr dirty="0">
                <a:latin typeface="Times New Roman"/>
                <a:cs typeface="Times New Roman"/>
              </a:rPr>
              <a:t>в </a:t>
            </a:r>
            <a:r>
              <a:rPr spc="-5" dirty="0">
                <a:latin typeface="Times New Roman"/>
                <a:cs typeface="Times New Roman"/>
              </a:rPr>
              <a:t>процессе  измерения  преобразуется  </a:t>
            </a:r>
            <a:r>
              <a:rPr dirty="0">
                <a:latin typeface="Times New Roman"/>
                <a:cs typeface="Times New Roman"/>
              </a:rPr>
              <a:t>в  </a:t>
            </a:r>
            <a:r>
              <a:rPr spc="-5" dirty="0">
                <a:latin typeface="Times New Roman"/>
                <a:cs typeface="Times New Roman"/>
              </a:rPr>
              <a:t>величины  электрические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как</a:t>
            </a:r>
            <a:r>
              <a:rPr lang="ru-RU" spc="-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наиболее удобные </a:t>
            </a:r>
            <a:r>
              <a:rPr dirty="0">
                <a:latin typeface="Times New Roman"/>
                <a:cs typeface="Times New Roman"/>
              </a:rPr>
              <a:t>для </a:t>
            </a:r>
            <a:r>
              <a:rPr spc="-5" dirty="0">
                <a:latin typeface="Times New Roman"/>
                <a:cs typeface="Times New Roman"/>
              </a:rPr>
              <a:t>передачи сравнения, точного воспроизведения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измерения.</a:t>
            </a:r>
            <a:endParaRPr dirty="0">
              <a:latin typeface="Times New Roman"/>
              <a:cs typeface="Times New Roman"/>
            </a:endParaRPr>
          </a:p>
          <a:p>
            <a:pPr marL="12700" marR="104139" indent="457200" algn="just"/>
            <a:r>
              <a:rPr spc="-5" dirty="0">
                <a:latin typeface="Times New Roman"/>
                <a:cs typeface="Times New Roman"/>
              </a:rPr>
              <a:t>Сотрудничество </a:t>
            </a:r>
            <a:r>
              <a:rPr dirty="0">
                <a:latin typeface="Times New Roman"/>
                <a:cs typeface="Times New Roman"/>
              </a:rPr>
              <a:t>с </a:t>
            </a:r>
            <a:r>
              <a:rPr spc="-5" dirty="0">
                <a:latin typeface="Times New Roman"/>
                <a:cs typeface="Times New Roman"/>
              </a:rPr>
              <a:t>зарубежными странами, совместная разработка научно-технических программ </a:t>
            </a:r>
            <a:r>
              <a:rPr spc="-5" dirty="0" smtClean="0">
                <a:latin typeface="Times New Roman"/>
                <a:cs typeface="Times New Roman"/>
              </a:rPr>
              <a:t>требуют </a:t>
            </a:r>
            <a:r>
              <a:rPr spc="-5" dirty="0">
                <a:latin typeface="Times New Roman"/>
                <a:cs typeface="Times New Roman"/>
              </a:rPr>
              <a:t>взаимного доверия </a:t>
            </a:r>
            <a:r>
              <a:rPr dirty="0">
                <a:latin typeface="Times New Roman"/>
                <a:cs typeface="Times New Roman"/>
              </a:rPr>
              <a:t>к </a:t>
            </a:r>
            <a:r>
              <a:rPr spc="-5" dirty="0">
                <a:latin typeface="Times New Roman"/>
                <a:cs typeface="Times New Roman"/>
              </a:rPr>
              <a:t>измерительной информации. Ее высокое качество, точность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достоверность, </a:t>
            </a:r>
            <a:r>
              <a:rPr spc="-5" dirty="0" smtClean="0">
                <a:latin typeface="Times New Roman"/>
                <a:cs typeface="Times New Roman"/>
              </a:rPr>
              <a:t>единообразие </a:t>
            </a:r>
            <a:r>
              <a:rPr spc="-5" dirty="0">
                <a:latin typeface="Times New Roman"/>
                <a:cs typeface="Times New Roman"/>
              </a:rPr>
              <a:t>принципов </a:t>
            </a:r>
            <a:r>
              <a:rPr dirty="0">
                <a:latin typeface="Times New Roman"/>
                <a:cs typeface="Times New Roman"/>
              </a:rPr>
              <a:t>и способов </a:t>
            </a:r>
            <a:r>
              <a:rPr spc="-5" dirty="0">
                <a:latin typeface="Times New Roman"/>
                <a:cs typeface="Times New Roman"/>
              </a:rPr>
              <a:t>оценки точности результатов измерений имеют первостепенное</a:t>
            </a:r>
            <a:r>
              <a:rPr spc="3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значение.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2099" y="276225"/>
            <a:ext cx="2050562" cy="461665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marL="62865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8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ВВЕДЕНИЕ</a:t>
            </a:r>
            <a:endParaRPr lang="ru-RU" sz="2400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7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99700" y="7210425"/>
            <a:ext cx="39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8D304CEA-0ECC-4928-AEDF-B32A86F41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2.1.1. </a:t>
            </a:r>
            <a:r>
              <a:rPr lang="ru-RU" sz="2400" b="1" spc="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Источник  возникновения погрешности измерений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3414AD-ABB9-455B-A7E9-E74E3FCF884A}"/>
              </a:ext>
            </a:extLst>
          </p:cNvPr>
          <p:cNvSpPr txBox="1"/>
          <p:nvPr/>
        </p:nvSpPr>
        <p:spPr>
          <a:xfrm>
            <a:off x="317500" y="809625"/>
            <a:ext cx="10210800" cy="2225225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1. Инструментальная погрешность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зависит от конструкции прибора, технологии его изготовления, применяемых материалов и элементов при изготовлении, точности  регулировки, условий применения,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отсчет по шкале стрелочных приборов, </a:t>
            </a:r>
            <a:r>
              <a:rPr lang="ru-RU" sz="2200" b="0" i="0" dirty="0">
                <a:solidFill>
                  <a:srgbClr val="272A3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разрядность цифрового табло.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200" dirty="0">
                <a:solidFill>
                  <a:srgbClr val="272A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Например, 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нструментальная 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погрешность связана с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неточной градуировкой измерительного прибора.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ED57EB-7ED7-4B84-A1BC-404E44AC1EAA}"/>
              </a:ext>
            </a:extLst>
          </p:cNvPr>
          <p:cNvSpPr txBox="1"/>
          <p:nvPr/>
        </p:nvSpPr>
        <p:spPr>
          <a:xfrm>
            <a:off x="317500" y="3264999"/>
            <a:ext cx="10210800" cy="1785104"/>
          </a:xfrm>
          <a:prstGeom prst="rect">
            <a:avLst/>
          </a:prstGeom>
          <a:solidFill>
            <a:srgbClr val="B4DE8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b="1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Методическая погрешность</a:t>
            </a:r>
            <a:r>
              <a:rPr lang="ru-RU" sz="22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зависит от выбранного метода измерения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неточностью описания физических явлений объекта измерения с помощью эмпирических уравнений, точность констант, используемых в уравнениях.</a:t>
            </a:r>
          </a:p>
          <a:p>
            <a:pPr indent="263525" algn="just"/>
            <a:r>
              <a:rPr lang="ru-RU" sz="2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методическая погрешность обусловлена влиянием вольтметра с сопротивлением 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2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на значение измеряемого напряжения 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E6A036-60C4-4299-946F-0C4E1E1EF86E}"/>
              </a:ext>
            </a:extLst>
          </p:cNvPr>
          <p:cNvSpPr txBox="1"/>
          <p:nvPr/>
        </p:nvSpPr>
        <p:spPr>
          <a:xfrm>
            <a:off x="317500" y="5272921"/>
            <a:ext cx="10210800" cy="1846659"/>
          </a:xfrm>
          <a:prstGeom prst="rect">
            <a:avLst/>
          </a:prstGeom>
          <a:solidFill>
            <a:srgbClr val="FFE18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b="1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Субъективная погрешность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связана с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грубыми ошибками низкой квалификации оператора и/или его плохого само­чувствия. </a:t>
            </a:r>
          </a:p>
          <a:p>
            <a:pPr algn="just"/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Например,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субъективная погрешность обусловлена ошибкой отсчета значения измеряемой величины по положению стрелки м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ежду двумя соседними делениями на шкале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отсчетного устройства.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8611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82360612-4EE0-47F5-90B3-25B690FC9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384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2.1.2.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 выражения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погрешности измерений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2C39CE-8204-48CC-A2B3-ABA2385F317D}"/>
              </a:ext>
            </a:extLst>
          </p:cNvPr>
          <p:cNvSpPr txBox="1"/>
          <p:nvPr/>
        </p:nvSpPr>
        <p:spPr>
          <a:xfrm>
            <a:off x="165100" y="428625"/>
            <a:ext cx="10439400" cy="2106731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1. Абсолютная погрешность измерений </a:t>
            </a:r>
            <a:r>
              <a:rPr lang="el-GR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определяется, как</a:t>
            </a: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разность между показанием прибора 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истинным (действительным) значением измеряемой величины 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>
              <a:lnSpc>
                <a:spcPct val="85000"/>
              </a:lnSpc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5000"/>
              </a:lnSpc>
            </a:pP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l-GR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имеет размерность единицы измеряемой величины.</a:t>
            </a:r>
            <a:endParaRPr lang="ru-RU" sz="2200" b="0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Например,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измерении тока амперметром </a:t>
            </a:r>
            <a:r>
              <a:rPr lang="en-US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10 A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9,5 А.</a:t>
            </a:r>
          </a:p>
          <a:p>
            <a:pPr algn="just">
              <a:lnSpc>
                <a:spcPct val="85000"/>
              </a:lnSpc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Тогда  </a:t>
            </a:r>
            <a:r>
              <a:rPr lang="el-GR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en-US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10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5 = 0,5 А.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70718FE-D984-409E-A36A-9F3408A5583F}"/>
              </a:ext>
            </a:extLst>
          </p:cNvPr>
          <p:cNvSpPr/>
          <p:nvPr/>
        </p:nvSpPr>
        <p:spPr>
          <a:xfrm>
            <a:off x="3594100" y="1065925"/>
            <a:ext cx="2438400" cy="37602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el-GR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l-GR" sz="1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AF59F24C-1417-447A-A7EB-AA507D2A5FE7}"/>
              </a:ext>
            </a:extLst>
          </p:cNvPr>
          <p:cNvGrpSpPr/>
          <p:nvPr/>
        </p:nvGrpSpPr>
        <p:grpSpPr>
          <a:xfrm>
            <a:off x="165100" y="2589196"/>
            <a:ext cx="10439400" cy="2411429"/>
            <a:chOff x="165100" y="2638425"/>
            <a:chExt cx="10439400" cy="241142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C75B5D8-E1AD-4EDE-98AB-39E33BF47B8E}"/>
                </a:ext>
              </a:extLst>
            </p:cNvPr>
            <p:cNvSpPr txBox="1"/>
            <p:nvPr/>
          </p:nvSpPr>
          <p:spPr>
            <a:xfrm>
              <a:off x="165100" y="2638425"/>
              <a:ext cx="10439400" cy="2411429"/>
            </a:xfrm>
            <a:prstGeom prst="rect">
              <a:avLst/>
            </a:prstGeom>
            <a:solidFill>
              <a:srgbClr val="B4DE86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200" i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ru-RU" sz="2200" b="1" i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2. Относительная </a:t>
              </a:r>
              <a:r>
                <a:rPr lang="ru-RU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погрешность измерений </a:t>
              </a:r>
              <a:r>
                <a:rPr lang="el-GR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ru-RU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200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определяется</a:t>
              </a:r>
              <a:r>
                <a:rPr lang="ru-RU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200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отношением  абсолютной погрешности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Δ 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к измеренному значению </a:t>
              </a:r>
              <a:r>
                <a:rPr lang="ru-RU" sz="2200" b="0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Х</a:t>
              </a:r>
              <a:r>
                <a:rPr lang="ru-RU" sz="2200" b="0" i="0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изм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2200" b="0" i="0" dirty="0">
                  <a:solidFill>
                    <a:srgbClr val="1F1F1F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умноженному на 100%</a:t>
              </a:r>
            </a:p>
            <a:p>
              <a:pPr algn="just"/>
              <a:endParaRPr lang="ru-RU" sz="2200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ru-RU" sz="2200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ru-RU" sz="2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Например, </a:t>
              </a: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при измерении тока амперметром </a:t>
              </a:r>
              <a:r>
                <a:rPr lang="en-US" sz="2200" b="0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sz="2200" b="0" i="0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изм</a:t>
              </a: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= 10 A</a:t>
              </a: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абсолютная погрешность амперметра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sz="2200" b="0" i="1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l-GR" sz="1800" b="0" i="0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0,5 А</a:t>
              </a: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algn="just">
                <a:lnSpc>
                  <a:spcPct val="85000"/>
                </a:lnSpc>
              </a:pP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Тогда 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sz="2200" b="0" i="1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l-GR" sz="1800" b="0" i="0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Δ 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US" sz="2200" b="0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sz="2200" b="0" i="0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изм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)100% = (0,5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ru-RU" sz="2200" b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)100% </a:t>
              </a: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= </a:t>
              </a:r>
              <a:r>
                <a: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%</a:t>
              </a:r>
              <a:r>
                <a: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D51A916C-BF87-42AA-B629-2ED3D41EE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8475" y="3512608"/>
              <a:ext cx="184731" cy="329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85000"/>
                </a:lnSpc>
              </a:pPr>
              <a:endParaRPr lang="ru-RU" dirty="0"/>
            </a:p>
          </p:txBody>
        </p:sp>
        <p:graphicFrame>
          <p:nvGraphicFramePr>
            <p:cNvPr id="13" name="Объект 12">
              <a:extLst>
                <a:ext uri="{FF2B5EF4-FFF2-40B4-BE49-F238E27FC236}">
                  <a16:creationId xmlns:a16="http://schemas.microsoft.com/office/drawing/2014/main" id="{D53E79F2-68FA-4B56-9919-E66767175E6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11937967"/>
                </p:ext>
              </p:extLst>
            </p:nvPr>
          </p:nvGraphicFramePr>
          <p:xfrm>
            <a:off x="3732211" y="3386472"/>
            <a:ext cx="1866107" cy="6997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8683" name="Формула" r:id="rId3" imgW="26822400" imgH="11887200" progId="Equation.3">
                    <p:embed/>
                  </p:oleObj>
                </mc:Choice>
                <mc:Fallback>
                  <p:oleObj name="Формула" r:id="rId3" imgW="26822400" imgH="11887200" progId="Equation.3">
                    <p:embed/>
                    <p:pic>
                      <p:nvPicPr>
                        <p:cNvPr id="0" name="Picture 1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32211" y="3386472"/>
                          <a:ext cx="1866107" cy="699753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8C8887D6-1CE2-4F72-8D11-C43EFBC8D18F}"/>
              </a:ext>
            </a:extLst>
          </p:cNvPr>
          <p:cNvGrpSpPr/>
          <p:nvPr/>
        </p:nvGrpSpPr>
        <p:grpSpPr>
          <a:xfrm>
            <a:off x="165100" y="5076825"/>
            <a:ext cx="10439400" cy="2411429"/>
            <a:chOff x="165100" y="5076825"/>
            <a:chExt cx="10439400" cy="241142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4E4A7BD-35F2-470A-8202-67C97371669D}"/>
                </a:ext>
              </a:extLst>
            </p:cNvPr>
            <p:cNvSpPr txBox="1"/>
            <p:nvPr/>
          </p:nvSpPr>
          <p:spPr>
            <a:xfrm>
              <a:off x="165100" y="5076825"/>
              <a:ext cx="10439400" cy="2411429"/>
            </a:xfrm>
            <a:prstGeom prst="rect">
              <a:avLst/>
            </a:prstGeom>
            <a:solidFill>
              <a:srgbClr val="FFE181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200" b="1" i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200" b="1" i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lang="ru-RU" sz="2200" b="1" i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3. Приведенная </a:t>
              </a:r>
              <a:r>
                <a:rPr lang="ru-RU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погрешность измерений </a:t>
              </a:r>
              <a:r>
                <a:rPr lang="el-GR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γ</a:t>
              </a:r>
              <a:r>
                <a:rPr lang="ru-RU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200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определяется</a:t>
              </a:r>
              <a:r>
                <a:rPr lang="ru-RU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200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отношением  абсолютной погрешности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Δ 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к пределу измерения прибора </a:t>
              </a:r>
              <a:r>
                <a:rPr lang="ru-RU" sz="2200" b="0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Х</a:t>
              </a:r>
              <a:r>
                <a:rPr lang="en-US" sz="2200" i="1" baseline="-25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ru-RU" sz="2200" b="0" i="0" dirty="0">
                  <a:solidFill>
                    <a:srgbClr val="1F1F1F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умноженному на 100%</a:t>
              </a:r>
            </a:p>
            <a:p>
              <a:pPr algn="just"/>
              <a:endParaRPr lang="ru-RU" sz="2200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ru-RU" sz="2200" dirty="0">
                <a:solidFill>
                  <a:srgbClr val="1F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ru-RU" sz="2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Например, </a:t>
              </a: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при измерении тока амперметром </a:t>
              </a:r>
              <a:r>
                <a:rPr lang="en-US" sz="2200" b="0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sz="2200" b="0" i="0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изм</a:t>
              </a: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= 30 A</a:t>
              </a: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абсолютная погрешность амперметра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sz="2200" b="0" i="1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l-GR" sz="1800" b="0" i="0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0,5 А</a:t>
              </a:r>
              <a:r>
                <a:rPr lang="en-US" sz="2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предел измерения амперметра </a:t>
              </a:r>
              <a:r>
                <a:rPr lang="en-US" sz="2200" b="0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2200" i="1" baseline="-25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ru-RU" sz="2200" i="1" baseline="-25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50 А.</a:t>
              </a:r>
              <a:endPara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Тогда 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sz="2200" b="0" i="1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l-GR" sz="1800" b="0" i="0" baseline="-25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Δ 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US" sz="2200" b="0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2200" i="1" baseline="-25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)100% = (0,5</a:t>
              </a:r>
              <a:r>
                <a:rPr lang="el-GR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ru-RU" sz="2200" b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)100% </a:t>
              </a:r>
              <a:r>
                <a:rPr lang="ru-RU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= </a:t>
              </a:r>
              <a:r>
                <a: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%</a:t>
              </a:r>
              <a:r>
                <a: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Объект 13">
              <a:extLst>
                <a:ext uri="{FF2B5EF4-FFF2-40B4-BE49-F238E27FC236}">
                  <a16:creationId xmlns:a16="http://schemas.microsoft.com/office/drawing/2014/main" id="{90B9450A-EA70-4953-83C9-7D6D2CDFE11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87600585"/>
                </p:ext>
              </p:extLst>
            </p:nvPr>
          </p:nvGraphicFramePr>
          <p:xfrm>
            <a:off x="3943350" y="5829300"/>
            <a:ext cx="1420813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8684" name="Формула" r:id="rId5" imgW="24384000" imgH="11887200" progId="Equation.3">
                    <p:embed/>
                  </p:oleObj>
                </mc:Choice>
                <mc:Fallback>
                  <p:oleObj name="Формула" r:id="rId5" imgW="24384000" imgH="11887200" progId="Equation.3">
                    <p:embed/>
                    <p:pic>
                      <p:nvPicPr>
                        <p:cNvPr id="0" name="Picture 1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3350" y="5829300"/>
                          <a:ext cx="1420813" cy="62230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1238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4893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CA535C-1340-4466-AA5F-FDC82AB21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3840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2.1.3. </a:t>
            </a:r>
            <a:r>
              <a:rPr lang="ru-RU" sz="2400" b="1" spc="10" dirty="0">
                <a:solidFill>
                  <a:srgbClr val="FFFF00"/>
                </a:solidFill>
                <a:latin typeface="Times New Roman"/>
                <a:cs typeface="Times New Roman"/>
              </a:rPr>
              <a:t>Характер проявления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погрешности измерений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7E9F25-F390-4D83-8EE5-7CD4883293B2}"/>
              </a:ext>
            </a:extLst>
          </p:cNvPr>
          <p:cNvSpPr txBox="1"/>
          <p:nvPr/>
        </p:nvSpPr>
        <p:spPr>
          <a:xfrm>
            <a:off x="165100" y="657225"/>
            <a:ext cx="10443432" cy="1785104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ru-RU" sz="22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1. Систематическая погрешность </a:t>
            </a: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остается</a:t>
            </a:r>
            <a:r>
              <a:rPr lang="ru-RU" sz="22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постоянной при измерении величин по причине отклонения параметров измерений прибора от расчетных значений.</a:t>
            </a:r>
          </a:p>
          <a:p>
            <a:pPr algn="l"/>
            <a:r>
              <a:rPr lang="ru-RU" sz="2200" dirty="0">
                <a:solidFill>
                  <a:srgbClr val="272A3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Например, с</a:t>
            </a: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истематическая</a:t>
            </a:r>
            <a:r>
              <a:rPr lang="ru-RU" sz="22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погрешность связана с </a:t>
            </a:r>
            <a:r>
              <a:rPr lang="ru-RU" sz="2200" b="0" i="0" dirty="0">
                <a:solidFill>
                  <a:srgbClr val="2E2E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погрешностью градуировки или  сдвига шкалы, неточностью параметра шунта или добавочного сопротивления, износ деталей прибора.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8FF679-58D4-4BEA-859A-54D2656BBFD6}"/>
              </a:ext>
            </a:extLst>
          </p:cNvPr>
          <p:cNvSpPr txBox="1"/>
          <p:nvPr/>
        </p:nvSpPr>
        <p:spPr>
          <a:xfrm>
            <a:off x="88900" y="2638425"/>
            <a:ext cx="10528300" cy="2554545"/>
          </a:xfrm>
          <a:prstGeom prst="rect">
            <a:avLst/>
          </a:prstGeom>
          <a:solidFill>
            <a:srgbClr val="B4DE86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b="1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Случайная  погрешность</a:t>
            </a:r>
            <a:r>
              <a:rPr lang="ru-RU" sz="22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вызвана изменением измеряемых величин </a:t>
            </a:r>
            <a:r>
              <a:rPr lang="ru-RU" sz="2200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случайным образом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повторном измерении прибором.</a:t>
            </a:r>
          </a:p>
          <a:p>
            <a:pPr algn="just"/>
            <a:r>
              <a:rPr lang="ru-RU" sz="2200" b="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Н</a:t>
            </a:r>
            <a:r>
              <a:rPr lang="ru-RU" sz="2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апример, случайная погрешность обусловлена изменением параметров элементной базы прибора механические воздействия на прибор, окружающая среда, перепады напряжения, с</a:t>
            </a:r>
            <a:r>
              <a:rPr lang="ru-RU" sz="22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пособ считывания измерения, которые не вызывают одну и ту же ошибку каждый раз.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Случайную погрешность можно учитывать статистическими методами оценки измеряемой величины.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C59C7D-74D5-4A3B-85FB-66E5E03E375C}"/>
              </a:ext>
            </a:extLst>
          </p:cNvPr>
          <p:cNvSpPr txBox="1"/>
          <p:nvPr/>
        </p:nvSpPr>
        <p:spPr>
          <a:xfrm>
            <a:off x="165100" y="5381625"/>
            <a:ext cx="10528300" cy="2123658"/>
          </a:xfrm>
          <a:prstGeom prst="rect">
            <a:avLst/>
          </a:prstGeom>
          <a:solidFill>
            <a:srgbClr val="FFE181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b="1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Грубая погрешность (промах) </a:t>
            </a:r>
            <a:r>
              <a:rPr lang="ru-RU" sz="2200" spc="-5" dirty="0">
                <a:latin typeface="Times New Roman"/>
                <a:cs typeface="Times New Roman"/>
              </a:rPr>
              <a:t>возникает вследствие невнимательности оператора экспериментатора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10" dirty="0">
                <a:latin typeface="Times New Roman"/>
                <a:cs typeface="Times New Roman"/>
              </a:rPr>
              <a:t>или </a:t>
            </a:r>
            <a:r>
              <a:rPr lang="ru-RU" sz="2200" dirty="0">
                <a:latin typeface="Times New Roman"/>
                <a:cs typeface="Times New Roman"/>
              </a:rPr>
              <a:t>неисправности</a:t>
            </a:r>
            <a:r>
              <a:rPr lang="ru-RU" sz="2200" spc="-10" dirty="0">
                <a:latin typeface="Times New Roman"/>
                <a:cs typeface="Times New Roman"/>
              </a:rPr>
              <a:t> прибора</a:t>
            </a:r>
            <a:r>
              <a:rPr lang="ru-RU" sz="2200" spc="-5" dirty="0">
                <a:latin typeface="Times New Roman"/>
                <a:cs typeface="Times New Roman"/>
              </a:rPr>
              <a:t>.</a:t>
            </a:r>
            <a:endParaRPr lang="ru-RU" sz="2200" dirty="0">
              <a:latin typeface="Times New Roman"/>
              <a:cs typeface="Times New Roman"/>
            </a:endParaRPr>
          </a:p>
          <a:p>
            <a:pPr algn="just"/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Например,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Грубая погрешность вызвана неправильным отсчетом по шкале прибора, ошибкой при записи наблюдений. Обнаружить промах затруднено при единичном измерении, при многократном измерении промах оценивается статистическими методами.</a:t>
            </a:r>
          </a:p>
        </p:txBody>
      </p:sp>
      <p:sp>
        <p:nvSpPr>
          <p:cNvPr id="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1238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7118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505E7920-0D58-4F05-B0EE-3F296FD9A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384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2.1.4.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Зависимость погрешности от измеряемой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величины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E1ED59-2FAB-494A-B26B-5BE8EDDCC03A}"/>
              </a:ext>
            </a:extLst>
          </p:cNvPr>
          <p:cNvSpPr txBox="1"/>
          <p:nvPr/>
        </p:nvSpPr>
        <p:spPr>
          <a:xfrm>
            <a:off x="170374" y="4383584"/>
            <a:ext cx="10510325" cy="76944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3. Аддитивная и мультипликативная погрешности </a:t>
            </a: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соизмеримы, в этом случае относительная погрешность </a:t>
            </a:r>
            <a:r>
              <a:rPr lang="el-GR" sz="2200" b="1" spc="-5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200" b="1" spc="-5" baseline="-25000" dirty="0">
                <a:latin typeface="Times New Roman" pitchFamily="18" charset="0"/>
                <a:cs typeface="Times New Roman" pitchFamily="18" charset="0"/>
              </a:rPr>
              <a:t>ам</a:t>
            </a:r>
            <a:r>
              <a:rPr lang="el-GR" sz="22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выражается в виде суммы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суммы двух слагаемых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88900" y="598180"/>
            <a:ext cx="10528300" cy="1811645"/>
            <a:chOff x="88900" y="352425"/>
            <a:chExt cx="10528300" cy="1588903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88900" y="352425"/>
              <a:ext cx="10515600" cy="1455241"/>
            </a:xfrm>
            <a:prstGeom prst="rect">
              <a:avLst/>
            </a:prstGeom>
            <a:solidFill>
              <a:srgbClr val="81DEFF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10" name="Объект 9">
              <a:extLst>
                <a:ext uri="{FF2B5EF4-FFF2-40B4-BE49-F238E27FC236}">
                  <a16:creationId xmlns:a16="http://schemas.microsoft.com/office/drawing/2014/main" id="{90B9450A-EA70-4953-83C9-7D6D2CDFE11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87600585"/>
                </p:ext>
              </p:extLst>
            </p:nvPr>
          </p:nvGraphicFramePr>
          <p:xfrm>
            <a:off x="7481888" y="428933"/>
            <a:ext cx="1563687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9981" name="Формула" r:id="rId3" imgW="26822400" imgH="11887200" progId="Equation.3">
                    <p:embed/>
                  </p:oleObj>
                </mc:Choice>
                <mc:Fallback>
                  <p:oleObj name="Формула" r:id="rId3" imgW="26822400" imgH="11887200" progId="Equation.3">
                    <p:embed/>
                    <p:pic>
                      <p:nvPicPr>
                        <p:cNvPr id="0" name="Picture 2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1888" y="428933"/>
                          <a:ext cx="1563687" cy="62230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Прямоугольник 10"/>
            <p:cNvSpPr/>
            <p:nvPr/>
          </p:nvSpPr>
          <p:spPr>
            <a:xfrm>
              <a:off x="165100" y="452061"/>
              <a:ext cx="6477000" cy="769441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2200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1. Аддитивная погрешность </a:t>
              </a:r>
              <a:r>
                <a:rPr lang="el-GR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γ</a:t>
              </a:r>
              <a:r>
                <a:rPr lang="ru-RU" sz="2200" b="1" baseline="-25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r>
                <a:rPr lang="ru-RU" sz="22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не зависит от значений измеряемой величины</a:t>
              </a:r>
              <a:endParaRPr lang="ru-RU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8900" y="1171887"/>
              <a:ext cx="1052830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200" spc="-5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Н</a:t>
              </a:r>
              <a:r>
                <a:rPr lang="ru-RU" sz="22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апример, </a:t>
              </a:r>
              <a:r>
                <a:rPr lang="ru-RU" sz="2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 изменение коэффициента усиления усилителя при различных значениях величин на входе прибора, изменение опорного напряжения в цифровом вольтметре.</a:t>
              </a:r>
              <a:endParaRPr lang="ru-RU" dirty="0"/>
            </a:p>
          </p:txBody>
        </p:sp>
        <p:sp>
          <p:nvSpPr>
            <p:cNvPr id="13" name="Стрелка вправо 12"/>
            <p:cNvSpPr/>
            <p:nvPr/>
          </p:nvSpPr>
          <p:spPr>
            <a:xfrm>
              <a:off x="6642100" y="657225"/>
              <a:ext cx="838200" cy="228600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2700" y="2368579"/>
            <a:ext cx="10617200" cy="1987442"/>
            <a:chOff x="-50800" y="1876425"/>
            <a:chExt cx="10617200" cy="1987442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-50800" y="1876425"/>
              <a:ext cx="10617200" cy="1946246"/>
            </a:xfrm>
            <a:prstGeom prst="rect">
              <a:avLst/>
            </a:prstGeom>
            <a:solidFill>
              <a:srgbClr val="06BAA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D322FC3-2998-4748-A1F8-FDB50791BC26}"/>
                </a:ext>
              </a:extLst>
            </p:cNvPr>
            <p:cNvSpPr txBox="1"/>
            <p:nvPr/>
          </p:nvSpPr>
          <p:spPr>
            <a:xfrm>
              <a:off x="-50800" y="2755871"/>
              <a:ext cx="10604500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2200" b="0" spc="-5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   Н</a:t>
              </a:r>
              <a:r>
                <a:rPr lang="ru-RU" sz="2200" b="0" dirty="0"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апример, </a:t>
              </a: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 изменение коэффициента усиления усилителя прибора при различных значениях входных измеряемых величин, изменение опорного напряжения в цифровом вольтметре.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65100" y="1952626"/>
              <a:ext cx="6248400" cy="769441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>
              <a:spAutoFit/>
            </a:bodyPr>
            <a:lstStyle/>
            <a:p>
              <a:r>
                <a:rPr lang="ru-RU" sz="2200" b="1" i="1" spc="-5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2. </a:t>
              </a:r>
              <a:r>
                <a:rPr lang="ru-RU" sz="2200" b="1" i="1" spc="-5" dirty="0">
                  <a:solidFill>
                    <a:prstClr val="black"/>
                  </a:solidFill>
                  <a:latin typeface="Times New Roman"/>
                  <a:cs typeface="Times New Roman"/>
                </a:rPr>
                <a:t>Мультипликативная</a:t>
              </a:r>
              <a:r>
                <a:rPr lang="ru-RU" sz="2200" b="1" i="1" spc="-5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погрешность</a:t>
              </a:r>
              <a:r>
                <a:rPr lang="ru-RU" sz="2200" b="1" spc="-5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l-GR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ru-RU" sz="2200" b="1" spc="-5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</a:t>
              </a:r>
              <a:r>
                <a:rPr lang="el-GR" sz="2200" b="1" spc="-5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2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прямо пропорциональна измеряемой величине</a:t>
              </a:r>
              <a:endParaRPr lang="ru-RU" dirty="0"/>
            </a:p>
          </p:txBody>
        </p:sp>
        <p:graphicFrame>
          <p:nvGraphicFramePr>
            <p:cNvPr id="199686" name="Object 6"/>
            <p:cNvGraphicFramePr>
              <a:graphicFrameLocks noChangeAspect="1"/>
            </p:cNvGraphicFramePr>
            <p:nvPr/>
          </p:nvGraphicFramePr>
          <p:xfrm>
            <a:off x="7459934" y="1952625"/>
            <a:ext cx="1884090" cy="60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9982" name="Формула" r:id="rId5" imgW="31089600" imgH="11887200" progId="Equation.3">
                    <p:embed/>
                  </p:oleObj>
                </mc:Choice>
                <mc:Fallback>
                  <p:oleObj name="Формула" r:id="rId5" imgW="31089600" imgH="11887200" progId="Equation.3">
                    <p:embed/>
                    <p:pic>
                      <p:nvPicPr>
                        <p:cNvPr id="0" name="Picture 2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59934" y="1952625"/>
                          <a:ext cx="1884090" cy="60960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Стрелка вправо 27"/>
            <p:cNvSpPr/>
            <p:nvPr/>
          </p:nvSpPr>
          <p:spPr>
            <a:xfrm>
              <a:off x="6413500" y="2181225"/>
              <a:ext cx="1066800" cy="228600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99688" name="Rectangle 8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86472"/>
              </p:ext>
            </p:extLst>
          </p:nvPr>
        </p:nvGraphicFramePr>
        <p:xfrm>
          <a:off x="214313" y="5453063"/>
          <a:ext cx="343217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983" name="Формула" r:id="rId7" imgW="49072800" imgH="14325600" progId="Equation.3">
                  <p:embed/>
                </p:oleObj>
              </mc:Choice>
              <mc:Fallback>
                <p:oleObj name="Формула" r:id="rId7" imgW="49072800" imgH="14325600" progId="Equation.3">
                  <p:embed/>
                  <p:pic>
                    <p:nvPicPr>
                      <p:cNvPr id="0" name="Picture 2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5453063"/>
                        <a:ext cx="3432175" cy="85566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3946964" y="5340429"/>
            <a:ext cx="6200335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 ‒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ддитивная погрешность.</a:t>
            </a:r>
          </a:p>
          <a:p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d ‒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число, которое влияет на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мультипликативную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 погрешности (второе слагаемое).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41300" y="6593384"/>
            <a:ext cx="10134600" cy="769441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Значения 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в  процентах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выбираются из ряда чисел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1,5·10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2·10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2,5·10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4·10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5·10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6·10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= 1, 0, </a:t>
            </a:r>
            <a:r>
              <a:rPr lang="ru-RU" sz="22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ru-RU" sz="22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 и т. д.</a:t>
            </a:r>
            <a:endParaRPr lang="ru-RU" dirty="0"/>
          </a:p>
        </p:txBody>
      </p:sp>
      <p:sp>
        <p:nvSpPr>
          <p:cNvPr id="20" name="Стрелка вправо 12">
            <a:extLst>
              <a:ext uri="{FF2B5EF4-FFF2-40B4-BE49-F238E27FC236}">
                <a16:creationId xmlns:a16="http://schemas.microsoft.com/office/drawing/2014/main" id="{6658270E-C7C0-488B-A3A2-68F27054114D}"/>
              </a:ext>
            </a:extLst>
          </p:cNvPr>
          <p:cNvSpPr/>
          <p:nvPr/>
        </p:nvSpPr>
        <p:spPr>
          <a:xfrm>
            <a:off x="3646488" y="5755185"/>
            <a:ext cx="300476" cy="269566"/>
          </a:xfrm>
          <a:prstGeom prst="rightArrow">
            <a:avLst/>
          </a:prstGeom>
          <a:solidFill>
            <a:srgbClr val="0070C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право 12">
            <a:extLst>
              <a:ext uri="{FF2B5EF4-FFF2-40B4-BE49-F238E27FC236}">
                <a16:creationId xmlns:a16="http://schemas.microsoft.com/office/drawing/2014/main" id="{883E209C-9B18-493E-B9B0-7C880F517029}"/>
              </a:ext>
            </a:extLst>
          </p:cNvPr>
          <p:cNvSpPr/>
          <p:nvPr/>
        </p:nvSpPr>
        <p:spPr>
          <a:xfrm rot="5400000">
            <a:off x="1598174" y="6311480"/>
            <a:ext cx="300476" cy="269566"/>
          </a:xfrm>
          <a:prstGeom prst="rightArrow">
            <a:avLst/>
          </a:prstGeom>
          <a:solidFill>
            <a:srgbClr val="0070C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85313" y="915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99700" y="716274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9535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" grpId="0" animBg="1"/>
      <p:bldP spid="34" grpId="0" animBg="1"/>
      <p:bldP spid="20" grpId="0" animBg="1"/>
      <p:bldP spid="2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74DB2D0C-1C0C-4D67-8573-C4AE17177A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3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 Класс точности</a:t>
            </a:r>
            <a:endParaRPr lang="ru-RU" sz="2400" b="1" spc="-5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7001CF-59DD-4DA7-A919-1E80AC5C59B5}"/>
              </a:ext>
            </a:extLst>
          </p:cNvPr>
          <p:cNvSpPr txBox="1"/>
          <p:nvPr/>
        </p:nvSpPr>
        <p:spPr>
          <a:xfrm>
            <a:off x="927100" y="581025"/>
            <a:ext cx="8991600" cy="70173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i="1" spc="-5" dirty="0">
                <a:latin typeface="Times New Roman"/>
                <a:cs typeface="Times New Roman"/>
              </a:rPr>
              <a:t>    </a:t>
            </a:r>
            <a:r>
              <a:rPr lang="ru-RU" sz="2200" b="1" i="1" spc="-5" dirty="0">
                <a:latin typeface="Times New Roman"/>
                <a:cs typeface="Times New Roman"/>
              </a:rPr>
              <a:t>Класс точности </a:t>
            </a:r>
            <a:r>
              <a:rPr lang="ru-RU" sz="2200" spc="-5" dirty="0">
                <a:latin typeface="Times New Roman"/>
                <a:cs typeface="Times New Roman"/>
              </a:rPr>
              <a:t>характеризуется допуском инструментальной общей </a:t>
            </a:r>
          </a:p>
          <a:p>
            <a:pPr algn="ctr">
              <a:lnSpc>
                <a:spcPct val="90000"/>
              </a:lnSpc>
            </a:pPr>
            <a:r>
              <a:rPr lang="ru-RU" sz="2200" spc="-5" dirty="0">
                <a:latin typeface="Times New Roman"/>
                <a:cs typeface="Times New Roman"/>
              </a:rPr>
              <a:t>погрешности результата измерения прибора  </a:t>
            </a:r>
            <a:endParaRPr lang="ru-RU" sz="2200" dirty="0"/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DA4137BB-3D64-4834-ADF5-B7CFB1B7D9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660768"/>
              </p:ext>
            </p:extLst>
          </p:nvPr>
        </p:nvGraphicFramePr>
        <p:xfrm>
          <a:off x="178708" y="1495424"/>
          <a:ext cx="10483849" cy="50292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2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7306">
                <a:tc>
                  <a:txBody>
                    <a:bodyPr/>
                    <a:lstStyle/>
                    <a:p>
                      <a:pPr marL="658495" marR="132080" indent="-499109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огрешност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ь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433070" marR="198755" indent="-208279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ласс</a:t>
                      </a:r>
                      <a:r>
                        <a:rPr sz="2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точности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75895" marR="148590" indent="3111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Пределы погрешности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304925" marR="102870" indent="-117602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baseline="0" dirty="0">
                          <a:latin typeface="Times New Roman"/>
                          <a:cs typeface="Times New Roman"/>
                        </a:rPr>
                        <a:t>Значение </a:t>
                      </a:r>
                      <a:r>
                        <a:rPr sz="2200" spc="-5" baseline="0" dirty="0">
                          <a:latin typeface="Times New Roman"/>
                          <a:cs typeface="Times New Roman"/>
                        </a:rPr>
                        <a:t> погрешно</a:t>
                      </a:r>
                      <a:r>
                        <a:rPr lang="ru-RU" sz="2200" spc="-5" baseline="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2200" baseline="0" dirty="0">
                          <a:latin typeface="Times New Roman"/>
                          <a:cs typeface="Times New Roman"/>
                        </a:rPr>
                        <a:t>ти</a:t>
                      </a: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200"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tabLst/>
                      </a:pPr>
                      <a:endParaRPr lang="ru-RU" sz="400" spc="-5" dirty="0">
                        <a:latin typeface="Times New Roman"/>
                        <a:cs typeface="Times New Roman"/>
                      </a:endParaRPr>
                    </a:p>
                    <a:p>
                      <a:pPr marR="9525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tabLst/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Абсолютна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я  </a:t>
                      </a:r>
                      <a:r>
                        <a:rPr sz="2200" spc="5" dirty="0">
                          <a:latin typeface="Symbol"/>
                          <a:cs typeface="Symbol"/>
                        </a:rPr>
                        <a:t></a:t>
                      </a:r>
                      <a:endParaRPr sz="2200" dirty="0">
                        <a:latin typeface="Symbol"/>
                        <a:cs typeface="Symbol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050" algn="ctr">
                        <a:lnSpc>
                          <a:spcPct val="150000"/>
                        </a:lnSpc>
                        <a:spcBef>
                          <a:spcPts val="30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0,1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мм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50000"/>
                        </a:lnSpc>
                        <a:spcBef>
                          <a:spcPts val="30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Δ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0,1</a:t>
                      </a:r>
                      <a:r>
                        <a:rPr sz="2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мм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50000"/>
                        </a:lnSpc>
                        <a:spcBef>
                          <a:spcPts val="30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0,1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мм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93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4993">
                <a:tc rowSpan="2">
                  <a:txBody>
                    <a:bodyPr/>
                    <a:lstStyle/>
                    <a:p>
                      <a:pPr marL="1905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lang="ru-RU" sz="400" spc="-5" dirty="0">
                        <a:latin typeface="Times New Roman"/>
                        <a:cs typeface="Times New Roman"/>
                      </a:endParaRPr>
                    </a:p>
                    <a:p>
                      <a:pPr marL="1905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Относительная</a:t>
                      </a:r>
                      <a:endParaRPr lang="ru-RU" sz="2200" spc="-5" dirty="0">
                        <a:latin typeface="Times New Roman"/>
                        <a:cs typeface="Times New Roman"/>
                      </a:endParaRPr>
                    </a:p>
                    <a:p>
                      <a:pPr marL="1905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Symbol"/>
                        </a:rPr>
                        <a:t></a:t>
                      </a: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9BE5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9BE5FF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r>
                        <a:rPr sz="2200" spc="5" dirty="0">
                          <a:latin typeface="Symbol"/>
                          <a:cs typeface="Symbol"/>
                        </a:rPr>
                        <a:t></a:t>
                      </a:r>
                      <a:r>
                        <a:rPr sz="22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5" dirty="0">
                          <a:latin typeface="Symbol"/>
                          <a:cs typeface="Symbol"/>
                        </a:rPr>
                        <a:t></a:t>
                      </a:r>
                      <a:r>
                        <a:rPr sz="22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Symbol"/>
                          <a:cs typeface="Symbol"/>
                        </a:rPr>
                        <a:t>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0,5</a:t>
                      </a:r>
                      <a:r>
                        <a:rPr sz="2200" spc="15" dirty="0">
                          <a:latin typeface="Times New Roman"/>
                          <a:cs typeface="Times New Roman"/>
                        </a:rPr>
                        <a:t>%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9BE5FF"/>
                    </a:solidFill>
                  </a:tcPr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2200" spc="5" dirty="0">
                          <a:latin typeface="Symbol"/>
                          <a:cs typeface="Symbol"/>
                        </a:rPr>
                        <a:t></a:t>
                      </a:r>
                      <a:r>
                        <a:rPr sz="22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0,5 </a:t>
                      </a:r>
                      <a:r>
                        <a:rPr sz="2200" spc="10" dirty="0">
                          <a:latin typeface="Times New Roman"/>
                          <a:cs typeface="Times New Roman"/>
                        </a:rPr>
                        <a:t>%</a:t>
                      </a:r>
                      <a:r>
                        <a:rPr lang="ru-RU" sz="22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от</a:t>
                      </a:r>
                      <a:r>
                        <a:rPr lang="ru-RU" sz="2200" dirty="0">
                          <a:latin typeface="Times New Roman"/>
                          <a:cs typeface="Times New Roman"/>
                        </a:rPr>
                        <a:t>носительно измеренной величины </a:t>
                      </a:r>
                      <a:r>
                        <a:rPr lang="en-US" sz="2200" i="1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lang="ru-RU" sz="2400" baseline="-25000" dirty="0">
                          <a:latin typeface="Times New Roman"/>
                          <a:cs typeface="Times New Roman"/>
                        </a:rPr>
                        <a:t>изм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9BE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6739">
                <a:tc vMerge="1">
                  <a:txBody>
                    <a:bodyPr/>
                    <a:lstStyle/>
                    <a:p>
                      <a:pPr marL="19050" algn="just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2200" spc="-5" dirty="0" err="1">
                          <a:latin typeface="Times New Roman"/>
                          <a:cs typeface="Times New Roman"/>
                        </a:rPr>
                        <a:t>Относительная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Symbol"/>
                          <a:cs typeface="Symbol"/>
                        </a:rPr>
                        <a:t></a:t>
                      </a: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algn="ctr"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0,2/0,1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9BE5FF"/>
                    </a:solidFill>
                  </a:tcPr>
                </a:tc>
                <a:tc>
                  <a:txBody>
                    <a:bodyPr/>
                    <a:lstStyle/>
                    <a:p>
                      <a:pPr marL="338455" algn="ctr">
                        <a:lnSpc>
                          <a:spcPct val="200000"/>
                        </a:lnSpc>
                        <a:spcBef>
                          <a:spcPts val="60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6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9BE5FF"/>
                    </a:solidFill>
                  </a:tcPr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2200" spc="5" dirty="0">
                          <a:latin typeface="Symbol"/>
                          <a:cs typeface="Symbol"/>
                        </a:rPr>
                        <a:t></a:t>
                      </a:r>
                      <a:r>
                        <a:rPr lang="ru-RU" sz="22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l-GR" sz="2200" spc="-10" dirty="0">
                          <a:latin typeface="Times New Roman"/>
                          <a:cs typeface="Times New Roman"/>
                        </a:rPr>
                        <a:t>δ</a:t>
                      </a:r>
                      <a:r>
                        <a:rPr lang="ru-RU"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200" spc="10" dirty="0">
                          <a:latin typeface="Times New Roman"/>
                          <a:cs typeface="Times New Roman"/>
                        </a:rPr>
                        <a:t>% </a:t>
                      </a:r>
                      <a:r>
                        <a:rPr lang="ru-RU" sz="2200" dirty="0">
                          <a:latin typeface="Times New Roman"/>
                          <a:cs typeface="Times New Roman"/>
                        </a:rPr>
                        <a:t>относительно измеренной величины </a:t>
                      </a:r>
                      <a:r>
                        <a:rPr lang="ru-RU" sz="2200" i="1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lang="ru-RU" sz="2400" baseline="-25000" dirty="0">
                          <a:latin typeface="Times New Roman"/>
                          <a:cs typeface="Times New Roman"/>
                        </a:rPr>
                        <a:t>изм</a:t>
                      </a:r>
                      <a:endParaRPr lang="ru-RU"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9BE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3067">
                <a:tc rowSpan="2"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lang="ru-RU" sz="800" spc="-5" dirty="0">
                        <a:latin typeface="Times New Roman"/>
                        <a:cs typeface="Times New Roman"/>
                      </a:endParaRPr>
                    </a:p>
                    <a:p>
                      <a:pPr marL="1968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Приведенная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</a:p>
                    <a:p>
                      <a:pPr marL="1968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Symbol"/>
                          <a:cs typeface="Symbol"/>
                        </a:rPr>
                        <a:t></a:t>
                      </a: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marL="1905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1,0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23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marL="23495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2200" spc="0" dirty="0">
                          <a:latin typeface="Symbol"/>
                          <a:cs typeface="Symbol"/>
                        </a:rPr>
                        <a:t>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5" dirty="0">
                          <a:latin typeface="Symbol"/>
                          <a:cs typeface="Symbol"/>
                        </a:rPr>
                        <a:t></a:t>
                      </a:r>
                      <a:r>
                        <a:rPr sz="22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25" dirty="0">
                          <a:latin typeface="Symbol"/>
                          <a:cs typeface="Symbol"/>
                        </a:rPr>
                        <a:t></a:t>
                      </a:r>
                      <a:r>
                        <a:rPr lang="ru-RU" sz="2200" spc="-25" dirty="0">
                          <a:latin typeface="Symbol"/>
                          <a:cs typeface="Symbol"/>
                        </a:rPr>
                        <a:t> </a:t>
                      </a: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1,0</a:t>
                      </a:r>
                      <a:r>
                        <a:rPr sz="2200" spc="10" dirty="0">
                          <a:latin typeface="Times New Roman"/>
                          <a:cs typeface="Times New Roman"/>
                        </a:rPr>
                        <a:t>%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marL="4127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latin typeface="Symbol"/>
                          <a:cs typeface="Symbol"/>
                        </a:rPr>
                        <a:t></a:t>
                      </a:r>
                      <a:r>
                        <a:rPr sz="22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1,0 </a:t>
                      </a:r>
                      <a:r>
                        <a:rPr sz="2200" spc="15" dirty="0">
                          <a:latin typeface="Times New Roman"/>
                          <a:cs typeface="Times New Roman"/>
                        </a:rPr>
                        <a:t>% </a:t>
                      </a:r>
                      <a:r>
                        <a:rPr lang="ru-RU" sz="2200" dirty="0">
                          <a:latin typeface="Times New Roman"/>
                          <a:cs typeface="Times New Roman"/>
                        </a:rPr>
                        <a:t>относительно </a:t>
                      </a:r>
                    </a:p>
                    <a:p>
                      <a:pPr marL="4127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2200" dirty="0">
                          <a:latin typeface="Times New Roman"/>
                          <a:cs typeface="Times New Roman"/>
                        </a:rPr>
                        <a:t>предела шкалы </a:t>
                      </a:r>
                      <a:r>
                        <a:rPr lang="ru-RU" sz="2200" i="1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lang="en-US" sz="2400" i="1" baseline="-25000" dirty="0">
                          <a:latin typeface="Times New Roman"/>
                          <a:cs typeface="Times New Roman"/>
                        </a:rPr>
                        <a:t>k</a:t>
                      </a:r>
                      <a:endParaRPr sz="2200" i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139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6BA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2896">
                <a:tc vMerge="1">
                  <a:txBody>
                    <a:bodyPr/>
                    <a:lstStyle/>
                    <a:p>
                      <a:pPr marL="19685" algn="just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2200" spc="-5" dirty="0" err="1">
                          <a:latin typeface="Times New Roman"/>
                          <a:cs typeface="Times New Roman"/>
                        </a:rPr>
                        <a:t>Приведенная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Symbol"/>
                          <a:cs typeface="Symbol"/>
                        </a:rPr>
                        <a:t></a:t>
                      </a: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algn="ctr"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2,5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r>
                        <a:rPr sz="2200" spc="0" dirty="0">
                          <a:latin typeface="Symbol"/>
                          <a:cs typeface="Symbol"/>
                        </a:rPr>
                        <a:t>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0" dirty="0">
                          <a:latin typeface="Symbol"/>
                          <a:cs typeface="Symbol"/>
                        </a:rPr>
                        <a:t>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Symbol"/>
                          <a:cs typeface="Symbol"/>
                        </a:rPr>
                        <a:t></a:t>
                      </a:r>
                      <a:r>
                        <a:rPr lang="ru-RU" sz="2200" dirty="0">
                          <a:latin typeface="Symbol"/>
                          <a:cs typeface="Symbol"/>
                        </a:rPr>
                        <a:t> 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2,5</a:t>
                      </a:r>
                      <a:r>
                        <a:rPr sz="2200" spc="5" dirty="0">
                          <a:latin typeface="Times New Roman"/>
                          <a:cs typeface="Times New Roman"/>
                        </a:rPr>
                        <a:t>%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002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06BAA5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103505" indent="-25527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0" dirty="0">
                          <a:latin typeface="Symbol"/>
                          <a:cs typeface="Symbol"/>
                        </a:rPr>
                        <a:t></a:t>
                      </a:r>
                      <a:r>
                        <a:rPr sz="2200" spc="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2,5 </a:t>
                      </a:r>
                      <a:r>
                        <a:rPr sz="2200" spc="5" dirty="0">
                          <a:latin typeface="Times New Roman"/>
                          <a:cs typeface="Times New Roman"/>
                        </a:rPr>
                        <a:t>% 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от</a:t>
                      </a:r>
                      <a:r>
                        <a:rPr lang="ru-RU" sz="2200" dirty="0">
                          <a:latin typeface="Times New Roman"/>
                          <a:cs typeface="Times New Roman"/>
                        </a:rPr>
                        <a:t>носительно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длины неравномерной шкалы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200" i="1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lang="en-US" sz="2400" i="1" baseline="-25000" dirty="0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sz="2200" i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или 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ее</a:t>
                      </a:r>
                      <a:r>
                        <a:rPr sz="2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части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6BA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" name="Овал 13">
            <a:extLst>
              <a:ext uri="{FF2B5EF4-FFF2-40B4-BE49-F238E27FC236}">
                <a16:creationId xmlns:a16="http://schemas.microsoft.com/office/drawing/2014/main" id="{FDA75F5B-8622-4DA0-BE7C-EE924612AE21}"/>
              </a:ext>
            </a:extLst>
          </p:cNvPr>
          <p:cNvSpPr/>
          <p:nvPr/>
        </p:nvSpPr>
        <p:spPr>
          <a:xfrm>
            <a:off x="2908300" y="3019425"/>
            <a:ext cx="514300" cy="393640"/>
          </a:xfrm>
          <a:prstGeom prst="ellipse">
            <a:avLst/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2F618720-D546-46E1-AB08-EB7FCDE5F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100" y="44672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14C3A9F1-F0B5-4C08-AC37-1272EDA9DA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466830"/>
              </p:ext>
            </p:extLst>
          </p:nvPr>
        </p:nvGraphicFramePr>
        <p:xfrm>
          <a:off x="3975100" y="3705224"/>
          <a:ext cx="2895600" cy="699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05" name="Формула" r:id="rId3" imgW="49072800" imgH="11887200" progId="Equation.3">
                  <p:embed/>
                </p:oleObj>
              </mc:Choice>
              <mc:Fallback>
                <p:oleObj name="Формула" r:id="rId3" imgW="49072800" imgH="11887200" progId="Equation.3">
                  <p:embed/>
                  <p:pic>
                    <p:nvPicPr>
                      <p:cNvPr id="0" name="Picture 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5100" y="3705224"/>
                        <a:ext cx="2895600" cy="6995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5">
            <a:extLst>
              <a:ext uri="{FF2B5EF4-FFF2-40B4-BE49-F238E27FC236}">
                <a16:creationId xmlns:a16="http://schemas.microsoft.com/office/drawing/2014/main" id="{8FB9C9E8-471C-47C3-87AF-C5884D8BF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100" y="495300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40A9660B-713E-4991-A0DD-274251EB358C}"/>
              </a:ext>
            </a:extLst>
          </p:cNvPr>
          <p:cNvGrpSpPr/>
          <p:nvPr/>
        </p:nvGrpSpPr>
        <p:grpSpPr>
          <a:xfrm>
            <a:off x="2679700" y="5762625"/>
            <a:ext cx="762000" cy="231158"/>
            <a:chOff x="2679700" y="6677025"/>
            <a:chExt cx="762000" cy="236041"/>
          </a:xfrm>
        </p:grpSpPr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00A34BB3-AD3E-4D70-9825-20DAB5250B16}"/>
                </a:ext>
              </a:extLst>
            </p:cNvPr>
            <p:cNvCxnSpPr>
              <a:cxnSpLocks/>
            </p:cNvCxnSpPr>
            <p:nvPr/>
          </p:nvCxnSpPr>
          <p:spPr>
            <a:xfrm>
              <a:off x="2679700" y="6677025"/>
              <a:ext cx="381000" cy="236041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id="{ED86BD9E-D07B-4E0C-855E-D5EEB071C532}"/>
                </a:ext>
              </a:extLst>
            </p:cNvPr>
            <p:cNvCxnSpPr/>
            <p:nvPr/>
          </p:nvCxnSpPr>
          <p:spPr>
            <a:xfrm flipV="1">
              <a:off x="3060700" y="6677025"/>
              <a:ext cx="381000" cy="236041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7A41AB31-BBA5-4E27-BEB1-3236CF004FC3}"/>
              </a:ext>
            </a:extLst>
          </p:cNvPr>
          <p:cNvSpPr txBox="1"/>
          <p:nvPr/>
        </p:nvSpPr>
        <p:spPr>
          <a:xfrm>
            <a:off x="178709" y="6677025"/>
            <a:ext cx="10483848" cy="769441"/>
          </a:xfrm>
          <a:prstGeom prst="rect">
            <a:avLst/>
          </a:prstGeom>
          <a:solidFill>
            <a:srgbClr val="B4DE8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Значения </a:t>
            </a:r>
            <a:r>
              <a:rPr lang="ru-RU" sz="2200" dirty="0">
                <a:latin typeface="Symbol"/>
              </a:rPr>
              <a:t>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200" dirty="0">
                <a:latin typeface="Symbol"/>
                <a:cs typeface="Symbol"/>
              </a:rPr>
              <a:t>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в  процентах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выбирают  из ряда чисел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1,5·10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2·10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2,5·10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4·10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5·10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; 6·10</a:t>
            </a:r>
            <a:r>
              <a:rPr lang="en-US" sz="2200" i="1" baseline="30000" dirty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= 1, 0, </a:t>
            </a:r>
            <a:r>
              <a:rPr lang="ru-RU" sz="22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ru-RU" sz="22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 и т. д.</a:t>
            </a:r>
            <a:endParaRPr lang="ru-RU" sz="2200" dirty="0"/>
          </a:p>
        </p:txBody>
      </p:sp>
      <p:sp>
        <p:nvSpPr>
          <p:cNvPr id="32" name="Стрелка: вниз 31">
            <a:extLst>
              <a:ext uri="{FF2B5EF4-FFF2-40B4-BE49-F238E27FC236}">
                <a16:creationId xmlns:a16="http://schemas.microsoft.com/office/drawing/2014/main" id="{04D2775C-0866-407B-9630-E739F3338045}"/>
              </a:ext>
            </a:extLst>
          </p:cNvPr>
          <p:cNvSpPr/>
          <p:nvPr/>
        </p:nvSpPr>
        <p:spPr>
          <a:xfrm>
            <a:off x="5346700" y="1282756"/>
            <a:ext cx="533400" cy="21266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6961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31" grpId="0" animBg="1"/>
      <p:bldP spid="3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A4B4042-3D96-47AC-A81B-DDDA03815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214" y="0"/>
            <a:ext cx="10693400" cy="720197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Расчет абсолютной погрешности 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средств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измерений </a:t>
            </a:r>
          </a:p>
          <a:p>
            <a:pPr algn="ctr">
              <a:lnSpc>
                <a:spcPct val="85000"/>
              </a:lnSpc>
            </a:pP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по их классу</a:t>
            </a:r>
            <a:r>
              <a:rPr lang="ru-RU" sz="2400" b="1" spc="-2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точности</a:t>
            </a:r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184ACC67-5759-4292-A27E-DE93312491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854165"/>
              </p:ext>
            </p:extLst>
          </p:nvPr>
        </p:nvGraphicFramePr>
        <p:xfrm>
          <a:off x="88900" y="1495425"/>
          <a:ext cx="10363200" cy="47845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22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81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5693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Форма выражения погрешности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585" algn="ctr">
                        <a:lnSpc>
                          <a:spcPct val="10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Обозначение класса</a:t>
                      </a:r>
                      <a:r>
                        <a:rPr sz="22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точности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Расчет а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бсолютн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ой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2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погрешност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и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338">
                <a:tc>
                  <a:txBody>
                    <a:bodyPr/>
                    <a:lstStyle/>
                    <a:p>
                      <a:pPr marR="13970" algn="ctr">
                        <a:lnSpc>
                          <a:spcPct val="150000"/>
                        </a:lnSpc>
                        <a:tabLst>
                          <a:tab pos="1301750" algn="l"/>
                        </a:tabLst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Абсолютная	</a:t>
                      </a:r>
                      <a:r>
                        <a:rPr sz="2200" spc="15" dirty="0">
                          <a:latin typeface="Symbol"/>
                          <a:cs typeface="Times New Roman" panose="02020603050405020304" pitchFamily="18" charset="0"/>
                        </a:rPr>
                        <a:t></a:t>
                      </a:r>
                      <a:endParaRPr sz="2200" dirty="0">
                        <a:latin typeface="Symbol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50000"/>
                        </a:lnSpc>
                        <a:spcBef>
                          <a:spcPts val="29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en-US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0,1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мм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50000"/>
                        </a:lnSpc>
                        <a:spcBef>
                          <a:spcPts val="29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Δ</a:t>
                      </a:r>
                      <a:r>
                        <a:rPr lang="en-US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lang="en-US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en-US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0,1</a:t>
                      </a:r>
                      <a:r>
                        <a:rPr sz="22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мм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7351">
                <a:tc rowSpan="2">
                  <a:txBody>
                    <a:bodyPr/>
                    <a:lstStyle/>
                    <a:p>
                      <a:pPr marR="635" algn="ctr">
                        <a:lnSpc>
                          <a:spcPct val="150000"/>
                        </a:lnSpc>
                        <a:tabLst>
                          <a:tab pos="1481455" algn="l"/>
                        </a:tabLst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Относительная	</a:t>
                      </a:r>
                      <a:r>
                        <a:rPr sz="2200" spc="0" dirty="0">
                          <a:latin typeface="Symbol"/>
                          <a:cs typeface="Times New Roman" panose="02020603050405020304" pitchFamily="18" charset="0"/>
                        </a:rPr>
                        <a:t></a:t>
                      </a:r>
                      <a:endParaRPr sz="2200" dirty="0">
                        <a:latin typeface="Symbol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9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5113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7947">
                <a:tc vMerge="1">
                  <a:txBody>
                    <a:bodyPr/>
                    <a:lstStyle/>
                    <a:p>
                      <a:pPr marR="635" algn="ctr">
                        <a:lnSpc>
                          <a:spcPct val="150000"/>
                        </a:lnSpc>
                        <a:tabLst>
                          <a:tab pos="1481455" algn="l"/>
                        </a:tabLst>
                      </a:pPr>
                      <a:endParaRPr sz="2200" dirty="0">
                        <a:latin typeface="Symbol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0,2/0,1</a:t>
                      </a:r>
                      <a:endParaRPr lang="ru-RU" sz="22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19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5113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747602"/>
                  </a:ext>
                </a:extLst>
              </a:tr>
              <a:tr h="810505">
                <a:tc rowSpan="2">
                  <a:txBody>
                    <a:bodyPr/>
                    <a:lstStyle/>
                    <a:p>
                      <a:pPr marR="10795" algn="ctr">
                        <a:lnSpc>
                          <a:spcPct val="150000"/>
                        </a:lnSpc>
                        <a:tabLst>
                          <a:tab pos="1365885" algn="l"/>
                        </a:tabLst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Приведенная	</a:t>
                      </a:r>
                      <a:r>
                        <a:rPr sz="2200" spc="0" dirty="0">
                          <a:latin typeface="Symbol"/>
                          <a:cs typeface="Times New Roman" panose="02020603050405020304" pitchFamily="18" charset="0"/>
                        </a:rPr>
                        <a:t></a:t>
                      </a:r>
                      <a:endParaRPr sz="2200" dirty="0">
                        <a:latin typeface="Symbol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  <a:spcBef>
                          <a:spcPts val="63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1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9871">
                <a:tc vMerge="1">
                  <a:txBody>
                    <a:bodyPr/>
                    <a:lstStyle/>
                    <a:p>
                      <a:pPr marR="10795" algn="ctr">
                        <a:lnSpc>
                          <a:spcPct val="150000"/>
                        </a:lnSpc>
                        <a:tabLst>
                          <a:tab pos="1365885" algn="l"/>
                        </a:tabLst>
                      </a:pPr>
                      <a:endParaRPr sz="2200" dirty="0">
                        <a:latin typeface="Symbol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  <a:spcBef>
                          <a:spcPts val="635"/>
                        </a:spcBef>
                      </a:pPr>
                      <a:r>
                        <a:rPr lang="ru-RU" sz="2200" dirty="0">
                          <a:latin typeface="Times New Roman"/>
                          <a:cs typeface="Times New Roman"/>
                        </a:rPr>
                        <a:t>2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276878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63CD04B9-6394-4226-8378-304B43C8F5ED}"/>
              </a:ext>
            </a:extLst>
          </p:cNvPr>
          <p:cNvSpPr txBox="1"/>
          <p:nvPr/>
        </p:nvSpPr>
        <p:spPr>
          <a:xfrm>
            <a:off x="317500" y="6407229"/>
            <a:ext cx="9829800" cy="1107996"/>
          </a:xfrm>
          <a:prstGeom prst="rect">
            <a:avLst/>
          </a:prstGeom>
          <a:solidFill>
            <a:srgbClr val="B4DE8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вольтметром класса точности 0,2 получено измеренное значение напряжения </a:t>
            </a:r>
            <a:r>
              <a:rPr lang="en-US" sz="2200" b="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 В. </a:t>
            </a:r>
            <a:endParaRPr lang="en-US" sz="22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Абсолютная погрешность вольтметра  </a:t>
            </a:r>
            <a:r>
              <a:rPr lang="ru-RU" sz="2200" spc="15" dirty="0">
                <a:latin typeface="Symbol"/>
                <a:cs typeface="Times New Roman" panose="02020603050405020304" pitchFamily="18" charset="0"/>
              </a:rPr>
              <a:t> = 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(10 ∙ 0,2 %) / 100 % = 0,02 В.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C58EB0-9246-4D96-AF3F-E47CEBACC7F7}"/>
              </a:ext>
            </a:extLst>
          </p:cNvPr>
          <p:cNvSpPr txBox="1"/>
          <p:nvPr/>
        </p:nvSpPr>
        <p:spPr>
          <a:xfrm>
            <a:off x="165100" y="875335"/>
            <a:ext cx="10403114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i="0" dirty="0">
                <a:effectLst/>
                <a:latin typeface="Times New Roman" pitchFamily="18" charset="0"/>
                <a:cs typeface="Times New Roman" pitchFamily="18" charset="0"/>
              </a:rPr>
              <a:t>Абсолютная погрешность рассчитывается в единицах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величины измерения прибора.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AB326C33-E5C5-476C-B911-25CA0AC52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0" y="31718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3BFFFA91-9B59-42D1-B2BA-659774008A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87222"/>
              </p:ext>
            </p:extLst>
          </p:nvPr>
        </p:nvGraphicFramePr>
        <p:xfrm>
          <a:off x="6712483" y="2947988"/>
          <a:ext cx="1529817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096" name="Формула" r:id="rId3" imgW="24079200" imgH="10972800" progId="Equation.3">
                  <p:embed/>
                </p:oleObj>
              </mc:Choice>
              <mc:Fallback>
                <p:oleObj name="Формула" r:id="rId3" imgW="24079200" imgH="10972800" progId="Equation.3">
                  <p:embed/>
                  <p:pic>
                    <p:nvPicPr>
                      <p:cNvPr id="0" name="Picture 3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2483" y="2947988"/>
                        <a:ext cx="1529817" cy="681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>
            <a:extLst>
              <a:ext uri="{FF2B5EF4-FFF2-40B4-BE49-F238E27FC236}">
                <a16:creationId xmlns:a16="http://schemas.microsoft.com/office/drawing/2014/main" id="{7E22180A-A86D-4D7A-B5C4-332F5B8F349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384925" y="5112765"/>
            <a:ext cx="1889995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E65FB2CC-65ED-42A7-A759-752FB08B8F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600042"/>
              </p:ext>
            </p:extLst>
          </p:nvPr>
        </p:nvGraphicFramePr>
        <p:xfrm>
          <a:off x="6561138" y="4730750"/>
          <a:ext cx="122396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097" name="Формула" r:id="rId5" imgW="17983200" imgH="10972800" progId="Equation.3">
                  <p:embed/>
                </p:oleObj>
              </mc:Choice>
              <mc:Fallback>
                <p:oleObj name="Формула" r:id="rId5" imgW="17983200" imgH="10972800" progId="Equation.3">
                  <p:embed/>
                  <p:pic>
                    <p:nvPicPr>
                      <p:cNvPr id="0" name="Picture 3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1138" y="4730750"/>
                        <a:ext cx="1223962" cy="727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92F1B6B5-064C-4380-BC40-2769489FD8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638357"/>
              </p:ext>
            </p:extLst>
          </p:nvPr>
        </p:nvGraphicFramePr>
        <p:xfrm>
          <a:off x="6034088" y="3714749"/>
          <a:ext cx="319076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098" name="Формула" r:id="rId7" imgW="50292000" imgH="11887200" progId="Equation.3">
                  <p:embed/>
                </p:oleObj>
              </mc:Choice>
              <mc:Fallback>
                <p:oleObj name="Формула" r:id="rId7" imgW="50292000" imgH="11887200" progId="Equation.3">
                  <p:embed/>
                  <p:pic>
                    <p:nvPicPr>
                      <p:cNvPr id="0" name="Picture 3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4088" y="3714749"/>
                        <a:ext cx="3190765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Овал 19">
            <a:extLst>
              <a:ext uri="{FF2B5EF4-FFF2-40B4-BE49-F238E27FC236}">
                <a16:creationId xmlns:a16="http://schemas.microsoft.com/office/drawing/2014/main" id="{DA55E664-2127-4E8F-A4D3-9B97F22836BF}"/>
              </a:ext>
            </a:extLst>
          </p:cNvPr>
          <p:cNvSpPr/>
          <p:nvPr/>
        </p:nvSpPr>
        <p:spPr>
          <a:xfrm>
            <a:off x="3918000" y="3006785"/>
            <a:ext cx="514300" cy="39364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0DCA6131-5E53-4150-9E27-A15BA8FC1BB3}"/>
              </a:ext>
            </a:extLst>
          </p:cNvPr>
          <p:cNvGrpSpPr/>
          <p:nvPr/>
        </p:nvGrpSpPr>
        <p:grpSpPr>
          <a:xfrm>
            <a:off x="3822700" y="5836267"/>
            <a:ext cx="762000" cy="231158"/>
            <a:chOff x="2679700" y="6677025"/>
            <a:chExt cx="762000" cy="236041"/>
          </a:xfrm>
        </p:grpSpPr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366B285F-306B-4B1F-94C0-566B3502D721}"/>
                </a:ext>
              </a:extLst>
            </p:cNvPr>
            <p:cNvCxnSpPr>
              <a:cxnSpLocks/>
            </p:cNvCxnSpPr>
            <p:nvPr/>
          </p:nvCxnSpPr>
          <p:spPr>
            <a:xfrm>
              <a:off x="2679700" y="6677025"/>
              <a:ext cx="381000" cy="23604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12E5BC5D-C2E8-4B12-9CE2-1710B28B71F9}"/>
                </a:ext>
              </a:extLst>
            </p:cNvPr>
            <p:cNvCxnSpPr/>
            <p:nvPr/>
          </p:nvCxnSpPr>
          <p:spPr>
            <a:xfrm flipV="1">
              <a:off x="3060700" y="6677025"/>
              <a:ext cx="381000" cy="23604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B657F977-C760-49E8-8057-631DF36A7F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649767"/>
              </p:ext>
            </p:extLst>
          </p:nvPr>
        </p:nvGraphicFramePr>
        <p:xfrm>
          <a:off x="6551613" y="5568950"/>
          <a:ext cx="111442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099" name="Формула" r:id="rId9" imgW="18288000" imgH="10972800" progId="Equation.3">
                  <p:embed/>
                </p:oleObj>
              </mc:Choice>
              <mc:Fallback>
                <p:oleObj name="Формула" r:id="rId9" imgW="18288000" imgH="10972800" progId="Equation.3">
                  <p:embed/>
                  <p:pic>
                    <p:nvPicPr>
                      <p:cNvPr id="0" name="Picture 3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1613" y="5568950"/>
                        <a:ext cx="1114425" cy="650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Стрелка вниз 25"/>
          <p:cNvSpPr/>
          <p:nvPr/>
        </p:nvSpPr>
        <p:spPr>
          <a:xfrm>
            <a:off x="4584700" y="1266825"/>
            <a:ext cx="3810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object 2">
            <a:hlinkClick r:id="rId11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5978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0" grpId="0" animBg="1"/>
      <p:bldP spid="2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A4B4042-3D96-47AC-A81B-DDDA03815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214" y="156966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Округление результатов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5100" y="1876425"/>
            <a:ext cx="10439400" cy="1379352"/>
          </a:xfrm>
          <a:prstGeom prst="rect">
            <a:avLst/>
          </a:prstGeom>
          <a:solidFill>
            <a:srgbClr val="92D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080" indent="450215">
              <a:lnSpc>
                <a:spcPct val="90000"/>
              </a:lnSpc>
              <a:spcBef>
                <a:spcPts val="50"/>
              </a:spcBef>
              <a:tabLst>
                <a:tab pos="674370" algn="l"/>
              </a:tabLst>
            </a:pPr>
            <a:r>
              <a:rPr lang="ru-RU" sz="2200" spc="-5" dirty="0">
                <a:latin typeface="Times New Roman"/>
                <a:cs typeface="Times New Roman"/>
              </a:rPr>
              <a:t>2.  Показание измерения прибора </a:t>
            </a:r>
            <a:r>
              <a:rPr lang="en-US" sz="2200" i="1" spc="-5" dirty="0">
                <a:latin typeface="Times New Roman"/>
                <a:cs typeface="Times New Roman"/>
              </a:rPr>
              <a:t>X</a:t>
            </a:r>
            <a:r>
              <a:rPr lang="ru-RU" sz="2200" spc="-5" baseline="-25000" dirty="0">
                <a:latin typeface="Times New Roman"/>
                <a:cs typeface="Times New Roman"/>
              </a:rPr>
              <a:t>изм</a:t>
            </a:r>
            <a:r>
              <a:rPr lang="ru-RU" sz="2200" spc="-5" dirty="0">
                <a:latin typeface="Times New Roman"/>
                <a:cs typeface="Times New Roman"/>
              </a:rPr>
              <a:t> округляется до того же десятичного разряда, которым заканчивается округление  значение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абсолютной</a:t>
            </a:r>
            <a:r>
              <a:rPr lang="ru-RU" sz="2200" spc="-2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погрешности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spc="-5" dirty="0">
                <a:latin typeface="Times New Roman"/>
                <a:cs typeface="Times New Roman"/>
              </a:rPr>
              <a:t>.</a:t>
            </a:r>
          </a:p>
          <a:p>
            <a:pPr marL="12700" marR="5080" lvl="0" indent="450215">
              <a:lnSpc>
                <a:spcPct val="90000"/>
              </a:lnSpc>
              <a:spcBef>
                <a:spcPts val="50"/>
              </a:spcBef>
              <a:tabLst>
                <a:tab pos="67437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Например,  после округления  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0,13,  а показания </a:t>
            </a:r>
            <a:r>
              <a:rPr lang="en-US" sz="2200" i="1" spc="-5" dirty="0">
                <a:latin typeface="Times New Roman"/>
                <a:cs typeface="Times New Roman"/>
              </a:rPr>
              <a:t>X</a:t>
            </a:r>
            <a:r>
              <a:rPr lang="ru-RU" sz="2200" spc="-5" baseline="-25000" dirty="0">
                <a:latin typeface="Times New Roman"/>
                <a:cs typeface="Times New Roman"/>
              </a:rPr>
              <a:t>изм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</a:t>
            </a:r>
            <a:r>
              <a:rPr lang="ru-RU" sz="2200" spc="-5" dirty="0">
                <a:latin typeface="Times New Roman"/>
                <a:cs typeface="Times New Roman"/>
              </a:rPr>
              <a:t>25,4587, </a:t>
            </a:r>
            <a:r>
              <a:rPr lang="ru-RU" sz="2400" spc="-5" dirty="0">
                <a:latin typeface="Times New Roman"/>
                <a:cs typeface="Times New Roman"/>
              </a:rPr>
              <a:t>то после округления </a:t>
            </a:r>
            <a:r>
              <a:rPr lang="en-US" sz="2200" i="1" spc="-5" dirty="0">
                <a:latin typeface="Times New Roman"/>
                <a:cs typeface="Times New Roman"/>
              </a:rPr>
              <a:t>X</a:t>
            </a:r>
            <a:r>
              <a:rPr lang="ru-RU" sz="2200" spc="-5" baseline="-25000" dirty="0">
                <a:latin typeface="Times New Roman"/>
                <a:cs typeface="Times New Roman"/>
              </a:rPr>
              <a:t>изм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</a:t>
            </a:r>
            <a:r>
              <a:rPr lang="ru-RU" sz="2200" spc="-5" dirty="0">
                <a:latin typeface="Times New Roman"/>
                <a:cs typeface="Times New Roman"/>
              </a:rPr>
              <a:t>25,46.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endParaRPr lang="ru-RU" sz="2200" dirty="0"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100" y="717494"/>
            <a:ext cx="10287000" cy="1006429"/>
          </a:xfrm>
          <a:prstGeom prst="rect">
            <a:avLst/>
          </a:prstGeom>
          <a:solidFill>
            <a:srgbClr val="FFC00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6350" lvl="0" indent="450215" algn="just">
              <a:lnSpc>
                <a:spcPct val="90000"/>
              </a:lnSpc>
              <a:spcBef>
                <a:spcPts val="40"/>
              </a:spcBef>
              <a:tabLst>
                <a:tab pos="706755" algn="l"/>
              </a:tabLst>
            </a:pPr>
            <a:r>
              <a:rPr lang="ru-RU" sz="2200" spc="-5" dirty="0">
                <a:solidFill>
                  <a:prstClr val="black"/>
                </a:solidFill>
                <a:latin typeface="Times New Roman"/>
                <a:cs typeface="Times New Roman"/>
              </a:rPr>
              <a:t>1. Округление расчета абсолютной погрешности: оставляем две значащие цифры, если первая 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из </a:t>
            </a:r>
            <a:r>
              <a:rPr lang="ru-RU" sz="2200" spc="-5" dirty="0">
                <a:solidFill>
                  <a:prstClr val="black"/>
                </a:solidFill>
                <a:latin typeface="Times New Roman"/>
                <a:cs typeface="Times New Roman"/>
              </a:rPr>
              <a:t>них 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1 </a:t>
            </a:r>
            <a:r>
              <a:rPr lang="ru-RU" sz="2200" spc="-5" dirty="0">
                <a:solidFill>
                  <a:prstClr val="black"/>
                </a:solidFill>
                <a:latin typeface="Times New Roman"/>
                <a:cs typeface="Times New Roman"/>
              </a:rPr>
              <a:t>или 2, 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и одной – если </a:t>
            </a:r>
            <a:r>
              <a:rPr lang="ru-RU" sz="2200" spc="-5" dirty="0">
                <a:solidFill>
                  <a:prstClr val="black"/>
                </a:solidFill>
                <a:latin typeface="Times New Roman"/>
                <a:cs typeface="Times New Roman"/>
              </a:rPr>
              <a:t>первая цифра  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3 и</a:t>
            </a:r>
            <a:r>
              <a:rPr lang="ru-RU" sz="2200" spc="-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200" spc="-5" dirty="0">
                <a:solidFill>
                  <a:prstClr val="black"/>
                </a:solidFill>
                <a:latin typeface="Times New Roman"/>
                <a:cs typeface="Times New Roman"/>
              </a:rPr>
              <a:t>более.</a:t>
            </a:r>
          </a:p>
          <a:p>
            <a:pPr marL="12700" marR="6350" lvl="0" indent="450215" algn="just">
              <a:lnSpc>
                <a:spcPct val="90000"/>
              </a:lnSpc>
              <a:spcBef>
                <a:spcPts val="40"/>
              </a:spcBef>
              <a:tabLst>
                <a:tab pos="706755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Например,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 127, после округления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 127;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 3127 ‒ 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 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0,3.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5100" y="3384596"/>
            <a:ext cx="10439400" cy="1006429"/>
          </a:xfrm>
          <a:prstGeom prst="rect">
            <a:avLst/>
          </a:prstGeom>
          <a:solidFill>
            <a:srgbClr val="00B05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63550">
              <a:lnSpc>
                <a:spcPct val="90000"/>
              </a:lnSpc>
              <a:tabLst>
                <a:tab pos="719138" algn="l"/>
              </a:tabLst>
            </a:pPr>
            <a:r>
              <a:rPr lang="ru-RU" sz="2200" spc="-5" dirty="0">
                <a:latin typeface="Times New Roman"/>
                <a:cs typeface="Times New Roman"/>
              </a:rPr>
              <a:t>3. Если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цифра</a:t>
            </a:r>
            <a:r>
              <a:rPr lang="ru-RU" sz="2200" spc="13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старшего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из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отбрасываемых</a:t>
            </a:r>
            <a:r>
              <a:rPr lang="ru-RU" sz="2200" spc="13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разрядов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меньше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5,</a:t>
            </a:r>
            <a:r>
              <a:rPr lang="ru-RU" sz="2200" spc="13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то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остающиеся</a:t>
            </a:r>
            <a:r>
              <a:rPr lang="ru-RU" sz="2200" spc="13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цифры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в</a:t>
            </a:r>
            <a:r>
              <a:rPr lang="ru-RU" sz="2200" spc="13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числе</a:t>
            </a:r>
            <a:r>
              <a:rPr lang="ru-RU" sz="2200" spc="130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не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изменяют.</a:t>
            </a:r>
          </a:p>
          <a:p>
            <a:pPr lvl="0" indent="463550">
              <a:lnSpc>
                <a:spcPct val="90000"/>
              </a:lnSpc>
              <a:tabLst>
                <a:tab pos="719138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Например, 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0,1245 →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 12;  </a:t>
            </a:r>
            <a:r>
              <a:rPr lang="en-US" sz="2200" i="1" spc="-5" dirty="0">
                <a:latin typeface="Times New Roman"/>
                <a:cs typeface="Times New Roman"/>
              </a:rPr>
              <a:t>X</a:t>
            </a:r>
            <a:r>
              <a:rPr lang="ru-RU" sz="2200" spc="-5" baseline="-25000" dirty="0">
                <a:latin typeface="Times New Roman"/>
                <a:cs typeface="Times New Roman"/>
              </a:rPr>
              <a:t>изм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</a:t>
            </a:r>
            <a:r>
              <a:rPr lang="ru-RU" sz="2200" spc="-5" dirty="0">
                <a:latin typeface="Times New Roman"/>
                <a:cs typeface="Times New Roman"/>
              </a:rPr>
              <a:t>25,45487  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→  </a:t>
            </a:r>
            <a:r>
              <a:rPr lang="en-US" sz="2200" i="1" spc="-5" dirty="0">
                <a:latin typeface="Times New Roman"/>
                <a:cs typeface="Times New Roman"/>
              </a:rPr>
              <a:t>X</a:t>
            </a:r>
            <a:r>
              <a:rPr lang="ru-RU" sz="2200" spc="-5" baseline="-25000" dirty="0">
                <a:latin typeface="Times New Roman"/>
                <a:cs typeface="Times New Roman"/>
              </a:rPr>
              <a:t>изм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</a:t>
            </a:r>
            <a:r>
              <a:rPr lang="ru-RU" sz="2200" spc="-5" dirty="0">
                <a:latin typeface="Times New Roman"/>
                <a:cs typeface="Times New Roman"/>
              </a:rPr>
              <a:t>25,45.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5100" y="4527596"/>
            <a:ext cx="10439400" cy="1006429"/>
          </a:xfrm>
          <a:prstGeom prst="rect">
            <a:avLst/>
          </a:prstGeom>
          <a:solidFill>
            <a:srgbClr val="81DEFF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63550">
              <a:lnSpc>
                <a:spcPct val="90000"/>
              </a:lnSpc>
              <a:tabLst>
                <a:tab pos="719138" algn="l"/>
              </a:tabLst>
            </a:pPr>
            <a:r>
              <a:rPr lang="ru-RU" sz="2200" spc="-5" dirty="0">
                <a:latin typeface="Times New Roman"/>
                <a:cs typeface="Times New Roman"/>
              </a:rPr>
              <a:t>4. Если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цифра</a:t>
            </a:r>
            <a:r>
              <a:rPr lang="ru-RU" sz="2200" spc="13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старшего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из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отбрасываемых</a:t>
            </a:r>
            <a:r>
              <a:rPr lang="ru-RU" sz="2200" spc="13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разрядов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больше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5,</a:t>
            </a:r>
            <a:r>
              <a:rPr lang="ru-RU" sz="2200" spc="13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то</a:t>
            </a:r>
            <a:r>
              <a:rPr lang="ru-RU" sz="2200" spc="12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последнюю оставляемую цифру увеличивают </a:t>
            </a:r>
            <a:r>
              <a:rPr lang="ru-RU" sz="2200" dirty="0">
                <a:latin typeface="Times New Roman"/>
                <a:cs typeface="Times New Roman"/>
              </a:rPr>
              <a:t>на</a:t>
            </a:r>
            <a:r>
              <a:rPr lang="ru-RU" sz="2200" spc="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единицу. </a:t>
            </a:r>
          </a:p>
          <a:p>
            <a:pPr lvl="0" indent="463550">
              <a:lnSpc>
                <a:spcPct val="90000"/>
              </a:lnSpc>
              <a:tabLst>
                <a:tab pos="719138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Например, 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0,1265 →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 13;  </a:t>
            </a:r>
            <a:r>
              <a:rPr lang="en-US" sz="2200" i="1" spc="-5" dirty="0">
                <a:latin typeface="Times New Roman"/>
                <a:cs typeface="Times New Roman"/>
              </a:rPr>
              <a:t>X</a:t>
            </a:r>
            <a:r>
              <a:rPr lang="ru-RU" sz="2200" spc="-5" baseline="-25000" dirty="0">
                <a:latin typeface="Times New Roman"/>
                <a:cs typeface="Times New Roman"/>
              </a:rPr>
              <a:t>изм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</a:t>
            </a:r>
            <a:r>
              <a:rPr lang="ru-RU" sz="2200" spc="-5" dirty="0">
                <a:latin typeface="Times New Roman"/>
                <a:cs typeface="Times New Roman"/>
              </a:rPr>
              <a:t>25,45687  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→  </a:t>
            </a:r>
            <a:r>
              <a:rPr lang="en-US" sz="2200" i="1" spc="-5" dirty="0">
                <a:latin typeface="Times New Roman"/>
                <a:cs typeface="Times New Roman"/>
              </a:rPr>
              <a:t>X</a:t>
            </a:r>
            <a:r>
              <a:rPr lang="ru-RU" sz="2200" spc="-5" baseline="-25000" dirty="0">
                <a:latin typeface="Times New Roman"/>
                <a:cs typeface="Times New Roman"/>
              </a:rPr>
              <a:t>изм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</a:t>
            </a:r>
            <a:r>
              <a:rPr lang="ru-RU" sz="2200" spc="-5" dirty="0">
                <a:latin typeface="Times New Roman"/>
                <a:cs typeface="Times New Roman"/>
              </a:rPr>
              <a:t>25,46.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5100" y="5686425"/>
            <a:ext cx="10439400" cy="1628651"/>
          </a:xfrm>
          <a:prstGeom prst="rect">
            <a:avLst/>
          </a:prstGeom>
          <a:solidFill>
            <a:srgbClr val="00B0F0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080" indent="450215">
              <a:lnSpc>
                <a:spcPct val="90000"/>
              </a:lnSpc>
              <a:spcBef>
                <a:spcPts val="85"/>
              </a:spcBef>
              <a:tabLst>
                <a:tab pos="675005" algn="l"/>
              </a:tabLst>
            </a:pPr>
            <a:r>
              <a:rPr lang="ru-RU" sz="2200" spc="-5" dirty="0">
                <a:latin typeface="Times New Roman"/>
                <a:cs typeface="Times New Roman"/>
              </a:rPr>
              <a:t>5. Если отбрасываемая цифра равна </a:t>
            </a:r>
            <a:r>
              <a:rPr lang="ru-RU" sz="2200" dirty="0">
                <a:latin typeface="Times New Roman"/>
                <a:cs typeface="Times New Roman"/>
              </a:rPr>
              <a:t>5, а </a:t>
            </a:r>
            <a:r>
              <a:rPr lang="ru-RU" sz="2200" spc="-5" dirty="0">
                <a:latin typeface="Times New Roman"/>
                <a:cs typeface="Times New Roman"/>
              </a:rPr>
              <a:t>следующие за ней цифры отсутствуют или нули, </a:t>
            </a:r>
            <a:r>
              <a:rPr lang="ru-RU" sz="2200" dirty="0">
                <a:latin typeface="Times New Roman"/>
                <a:cs typeface="Times New Roman"/>
              </a:rPr>
              <a:t>то </a:t>
            </a:r>
            <a:r>
              <a:rPr lang="ru-RU" sz="2200" spc="-5" dirty="0">
                <a:latin typeface="Times New Roman"/>
                <a:cs typeface="Times New Roman"/>
              </a:rPr>
              <a:t>последнюю  оставляемую цифру числа не</a:t>
            </a:r>
            <a:r>
              <a:rPr lang="ru-RU" sz="220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изменяют. </a:t>
            </a:r>
          </a:p>
          <a:p>
            <a:pPr marL="12700" marR="5080" indent="450215">
              <a:lnSpc>
                <a:spcPct val="90000"/>
              </a:lnSpc>
              <a:spcBef>
                <a:spcPts val="85"/>
              </a:spcBef>
              <a:tabLst>
                <a:tab pos="675005" algn="l"/>
              </a:tabLst>
            </a:pPr>
            <a:r>
              <a:rPr lang="ru-RU" sz="2200" spc="-5" dirty="0">
                <a:latin typeface="Times New Roman"/>
                <a:cs typeface="Times New Roman"/>
              </a:rPr>
              <a:t>Если отбрасываемая цифра равна 5, </a:t>
            </a:r>
            <a:r>
              <a:rPr lang="ru-RU" sz="2200" dirty="0">
                <a:latin typeface="Times New Roman"/>
                <a:cs typeface="Times New Roman"/>
              </a:rPr>
              <a:t>а </a:t>
            </a:r>
            <a:r>
              <a:rPr lang="ru-RU" sz="2200" spc="-5" dirty="0">
                <a:latin typeface="Times New Roman"/>
                <a:cs typeface="Times New Roman"/>
              </a:rPr>
              <a:t>следующие за ней цифры отличны </a:t>
            </a:r>
            <a:r>
              <a:rPr lang="ru-RU" sz="2200" dirty="0">
                <a:latin typeface="Times New Roman"/>
                <a:cs typeface="Times New Roman"/>
              </a:rPr>
              <a:t>от </a:t>
            </a:r>
            <a:r>
              <a:rPr lang="ru-RU" sz="2200" spc="-5" dirty="0">
                <a:latin typeface="Times New Roman"/>
                <a:cs typeface="Times New Roman"/>
              </a:rPr>
              <a:t>нуля, то последнюю оставляемую числа увеличивают </a:t>
            </a:r>
            <a:r>
              <a:rPr lang="ru-RU" sz="2200" dirty="0">
                <a:latin typeface="Times New Roman"/>
                <a:cs typeface="Times New Roman"/>
              </a:rPr>
              <a:t>на</a:t>
            </a:r>
            <a:r>
              <a:rPr lang="ru-RU" sz="2200" spc="37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единицу.</a:t>
            </a:r>
            <a:endParaRPr lang="ru-RU" sz="2200" dirty="0">
              <a:latin typeface="Times New Roman"/>
              <a:cs typeface="Times New Roman"/>
            </a:endParaRPr>
          </a:p>
          <a:p>
            <a:pPr lvl="0" indent="463550">
              <a:lnSpc>
                <a:spcPct val="90000"/>
              </a:lnSpc>
              <a:tabLst>
                <a:tab pos="719138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Например, 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0,125 →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 12; 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0,1252 → </a:t>
            </a:r>
            <a:r>
              <a:rPr lang="el-GR" sz="2200" dirty="0">
                <a:solidFill>
                  <a:prstClr val="black"/>
                </a:solidFill>
                <a:latin typeface="Times New Roman"/>
                <a:cs typeface="Times New Roman"/>
              </a:rPr>
              <a:t>Δ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= 0, 13; 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889500" y="560625"/>
            <a:ext cx="304800" cy="17280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4889500" y="1724025"/>
            <a:ext cx="304800" cy="15240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4889500" y="3248025"/>
            <a:ext cx="304800" cy="15240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5041900" y="4391025"/>
            <a:ext cx="304800" cy="15240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5118100" y="5534025"/>
            <a:ext cx="304800" cy="152400"/>
          </a:xfrm>
          <a:prstGeom prst="downArrow">
            <a:avLst/>
          </a:prstGeom>
          <a:solidFill>
            <a:srgbClr val="0070C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A4B4042-3D96-47AC-A81B-DDDA03815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214" y="174760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Округление результатов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65099" y="1038225"/>
          <a:ext cx="10363201" cy="5867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71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6800"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Показания прибора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lang="ru-RU" sz="2200" spc="-5" dirty="0">
                          <a:solidFill>
                            <a:prstClr val="black"/>
                          </a:solidFill>
                          <a:latin typeface="Times New Roman"/>
                          <a:cs typeface="Times New Roman"/>
                        </a:rPr>
                        <a:t>Расчет абсолютной погрешности</a:t>
                      </a:r>
                      <a:endParaRPr sz="2200" dirty="0">
                        <a:latin typeface="Symbol"/>
                        <a:cs typeface="Symbol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indent="0" algn="ctr" defTabSz="1008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spc="-5" dirty="0">
                          <a:solidFill>
                            <a:prstClr val="black"/>
                          </a:solidFill>
                          <a:latin typeface="Times New Roman"/>
                          <a:cs typeface="Times New Roman"/>
                        </a:rPr>
                        <a:t>Округление</a:t>
                      </a:r>
                      <a:r>
                        <a:rPr lang="ru-RU" sz="2200" spc="-5" baseline="0" dirty="0">
                          <a:solidFill>
                            <a:prstClr val="black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200" spc="-5" dirty="0">
                          <a:solidFill>
                            <a:prstClr val="black"/>
                          </a:solidFill>
                          <a:latin typeface="Times New Roman"/>
                          <a:cs typeface="Times New Roman"/>
                        </a:rPr>
                        <a:t>абсолютной погрешности</a:t>
                      </a:r>
                      <a:endParaRPr lang="ru-RU" sz="2200" dirty="0">
                        <a:latin typeface="Symbol"/>
                        <a:cs typeface="Symbol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endParaRPr sz="2200" dirty="0">
                        <a:latin typeface="Symbol"/>
                        <a:cs typeface="Symbol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indent="0" algn="ctr" defTabSz="1008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spc="-5" dirty="0">
                          <a:solidFill>
                            <a:prstClr val="black"/>
                          </a:solidFill>
                          <a:latin typeface="Times New Roman"/>
                          <a:cs typeface="Times New Roman"/>
                        </a:rPr>
                        <a:t>Округление</a:t>
                      </a:r>
                      <a:r>
                        <a:rPr lang="ru-RU" sz="2200" spc="-5" baseline="0" dirty="0">
                          <a:solidFill>
                            <a:prstClr val="black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200" spc="-5" dirty="0">
                          <a:solidFill>
                            <a:prstClr val="black"/>
                          </a:solidFill>
                          <a:latin typeface="Times New Roman"/>
                          <a:cs typeface="Times New Roman"/>
                        </a:rPr>
                        <a:t>показаний</a:t>
                      </a:r>
                      <a:r>
                        <a:rPr lang="ru-RU" sz="2200" spc="-5" baseline="0" dirty="0">
                          <a:solidFill>
                            <a:prstClr val="black"/>
                          </a:solidFill>
                          <a:latin typeface="Times New Roman"/>
                          <a:cs typeface="Times New Roman"/>
                        </a:rPr>
                        <a:t> прибора</a:t>
                      </a:r>
                      <a:endParaRPr lang="ru-RU" sz="2200" dirty="0">
                        <a:latin typeface="Symbol"/>
                        <a:cs typeface="Symbol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endParaRPr sz="2200" dirty="0">
                        <a:latin typeface="Symbol"/>
                        <a:cs typeface="Symbol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876300" marR="92710" indent="-76327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endParaRPr lang="ru-RU" sz="2200" spc="-5" dirty="0">
                        <a:latin typeface="Times New Roman"/>
                        <a:cs typeface="Times New Roman"/>
                      </a:endParaRPr>
                    </a:p>
                    <a:p>
                      <a:pPr marL="876300" marR="92710" indent="-76327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Результат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ы измерения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715"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25,4587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50000"/>
                        </a:lnSpc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±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0,0213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50000"/>
                        </a:lnSpc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±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0,021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25,45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9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25,459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0,021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445"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25,4587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50000"/>
                        </a:lnSpc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±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0,0313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50000"/>
                        </a:lnSpc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±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0,03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25,4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6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25,46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0,03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379"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25,4587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50000"/>
                        </a:lnSpc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±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6,25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50000"/>
                        </a:lnSpc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±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,0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25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,0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25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,0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,0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745">
                <a:tc>
                  <a:txBody>
                    <a:bodyPr/>
                    <a:lstStyle/>
                    <a:p>
                      <a:pPr marL="13335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72,85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0,35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0,3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72,8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72,8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0,3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745"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72,853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0,351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4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72,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9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72,9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0,4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715">
                <a:tc>
                  <a:txBody>
                    <a:bodyPr/>
                    <a:lstStyle/>
                    <a:p>
                      <a:pPr marL="1270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12,482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0,97283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1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0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12,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5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12,5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1,0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93470"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19,98281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0,8138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0,8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50000"/>
                        </a:lnSpc>
                      </a:pP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20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0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085850">
                        <a:lnSpc>
                          <a:spcPct val="150000"/>
                        </a:lnSpc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20,0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±</a:t>
                      </a:r>
                      <a:r>
                        <a:rPr lang="ru-RU" sz="22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0,8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  <a:p>
                      <a:pPr marL="74930" marR="13081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200" spc="-5" dirty="0">
                          <a:latin typeface="Times New Roman"/>
                          <a:cs typeface="Times New Roman"/>
                        </a:rPr>
                        <a:t>(нули должны быть указаны обяза</a:t>
                      </a:r>
                      <a:r>
                        <a:rPr sz="2200" spc="-10" dirty="0">
                          <a:latin typeface="Times New Roman"/>
                          <a:cs typeface="Times New Roman"/>
                        </a:rPr>
                        <a:t>тельно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– это значащие</a:t>
                      </a:r>
                      <a:r>
                        <a:rPr sz="22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" dirty="0">
                          <a:latin typeface="Times New Roman"/>
                          <a:cs typeface="Times New Roman"/>
                        </a:rPr>
                        <a:t>цифры)</a:t>
                      </a: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4584700" y="581025"/>
            <a:ext cx="381000" cy="4572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A4B4042-3D96-47AC-A81B-DDDA03815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214" y="156966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2.5. Обработка однократных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результатов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3701" y="1419225"/>
          <a:ext cx="9982199" cy="2179320"/>
        </p:xfrm>
        <a:graphic>
          <a:graphicData uri="http://schemas.openxmlformats.org/drawingml/2006/table">
            <a:tbl>
              <a:tblPr/>
              <a:tblGrid>
                <a:gridCol w="609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68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8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333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№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п/п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Показания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прибора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Предел измерения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Класс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точности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Абсолютная </a:t>
                      </a:r>
                      <a:br>
                        <a:rPr lang="ru-RU" sz="2200" dirty="0">
                          <a:latin typeface="Times New Roman"/>
                          <a:ea typeface="Times New Roman"/>
                        </a:rPr>
                      </a:b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погрешность 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Результаты измерения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5,625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0,06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08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5,62 ± 0,06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2, 115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0, 021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08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2,115 ± 0,021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4, 5851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0, 05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08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5,59 ± 0,05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2520" y="733425"/>
            <a:ext cx="10511980" cy="40011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однократных </a:t>
            </a:r>
            <a:r>
              <a:rPr lang="ru-RU" sz="2000" b="1" spc="-5" dirty="0">
                <a:latin typeface="Times New Roman"/>
                <a:cs typeface="Times New Roman"/>
              </a:rPr>
              <a:t>результатов</a:t>
            </a:r>
            <a:r>
              <a:rPr lang="ru-RU" sz="2000" b="1" dirty="0">
                <a:latin typeface="Times New Roman"/>
                <a:cs typeface="Times New Roman"/>
              </a:rPr>
              <a:t> </a:t>
            </a:r>
            <a:r>
              <a:rPr lang="ru-RU" sz="2000" b="1" spc="-5" dirty="0">
                <a:latin typeface="Times New Roman"/>
                <a:cs typeface="Times New Roman"/>
              </a:rPr>
              <a:t>измерения прибора с относительной погрешностью</a:t>
            </a:r>
            <a:endParaRPr lang="ru-RU" sz="20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4356100" y="2105025"/>
            <a:ext cx="381000" cy="1308040"/>
            <a:chOff x="4356100" y="2181225"/>
            <a:chExt cx="381000" cy="1308040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DA55E664-2127-4E8F-A4D3-9B97F22836BF}"/>
                </a:ext>
              </a:extLst>
            </p:cNvPr>
            <p:cNvSpPr/>
            <p:nvPr/>
          </p:nvSpPr>
          <p:spPr>
            <a:xfrm>
              <a:off x="4356100" y="2181225"/>
              <a:ext cx="381000" cy="31744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2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DA55E664-2127-4E8F-A4D3-9B97F22836BF}"/>
                </a:ext>
              </a:extLst>
            </p:cNvPr>
            <p:cNvSpPr/>
            <p:nvPr/>
          </p:nvSpPr>
          <p:spPr>
            <a:xfrm>
              <a:off x="4356100" y="2714625"/>
              <a:ext cx="381000" cy="31744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2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DA55E664-2127-4E8F-A4D3-9B97F22836BF}"/>
                </a:ext>
              </a:extLst>
            </p:cNvPr>
            <p:cNvSpPr/>
            <p:nvPr/>
          </p:nvSpPr>
          <p:spPr>
            <a:xfrm>
              <a:off x="4356100" y="3171825"/>
              <a:ext cx="381000" cy="31744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2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93701" y="4726305"/>
          <a:ext cx="9982199" cy="2179320"/>
        </p:xfrm>
        <a:graphic>
          <a:graphicData uri="http://schemas.openxmlformats.org/drawingml/2006/table">
            <a:tbl>
              <a:tblPr/>
              <a:tblGrid>
                <a:gridCol w="609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68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8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333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№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п/п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Показания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прибора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Предел измерения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Класс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точности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Абсолютная </a:t>
                      </a:r>
                      <a:br>
                        <a:rPr lang="ru-RU" sz="2200" dirty="0">
                          <a:latin typeface="Times New Roman"/>
                          <a:ea typeface="Times New Roman"/>
                        </a:rPr>
                      </a:b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погрешность 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Результаты измерения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5,625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0,1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08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5,6 ± 0,1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2, 115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0, 1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08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2,1 ± 0,1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4, 5851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0, 1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08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Times New Roman"/>
                          <a:ea typeface="Times New Roman"/>
                        </a:rPr>
                        <a:t>5,6 ± 0,1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17500" y="3933825"/>
            <a:ext cx="10280828" cy="40011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однократных </a:t>
            </a:r>
            <a:r>
              <a:rPr lang="ru-RU" sz="2000" b="1" spc="-5" dirty="0">
                <a:latin typeface="Times New Roman"/>
                <a:cs typeface="Times New Roman"/>
              </a:rPr>
              <a:t>результатов</a:t>
            </a:r>
            <a:r>
              <a:rPr lang="ru-RU" sz="2000" b="1" dirty="0">
                <a:latin typeface="Times New Roman"/>
                <a:cs typeface="Times New Roman"/>
              </a:rPr>
              <a:t> </a:t>
            </a:r>
            <a:r>
              <a:rPr lang="ru-RU" sz="2000" b="1" spc="-5" dirty="0">
                <a:latin typeface="Times New Roman"/>
                <a:cs typeface="Times New Roman"/>
              </a:rPr>
              <a:t>измерения прибора с приведенной погрешностью</a:t>
            </a:r>
            <a:endParaRPr lang="ru-RU" sz="2000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4889500" y="1114425"/>
            <a:ext cx="3810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4889500" y="4314825"/>
            <a:ext cx="381000" cy="3810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  <p:bldP spid="1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A4B4042-3D96-47AC-A81B-DDDA03815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214" y="156966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2.6. Обработка многократных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результатов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измерения</a:t>
            </a: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BA4B4042-3D96-47AC-A81B-DDDA03815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733008"/>
            <a:ext cx="10693400" cy="407099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2.6.1. Погрешность измерения подчиняются закону Гаусса</a:t>
            </a:r>
            <a:endParaRPr lang="ru-RU" sz="2400" b="1" spc="-5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1" name="Rectangle 21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698500" y="1285875"/>
            <a:ext cx="9753600" cy="430887"/>
            <a:chOff x="393700" y="1266825"/>
            <a:chExt cx="9753600" cy="430887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393700" y="1266825"/>
              <a:ext cx="9753600" cy="43088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        Значения  величин </a:t>
              </a:r>
              <a:r>
                <a:rPr lang="en-US" sz="2200" i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ru-RU" sz="2200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многократного измерения </a:t>
              </a:r>
            </a:p>
          </p:txBody>
        </p:sp>
        <p:graphicFrame>
          <p:nvGraphicFramePr>
            <p:cNvPr id="256020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54247167"/>
                </p:ext>
              </p:extLst>
            </p:nvPr>
          </p:nvGraphicFramePr>
          <p:xfrm>
            <a:off x="7342188" y="1349375"/>
            <a:ext cx="17653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657" name="Формула" r:id="rId3" imgW="31089600" imgH="5791200" progId="Equation.3">
                    <p:embed/>
                  </p:oleObj>
                </mc:Choice>
                <mc:Fallback>
                  <p:oleObj name="Формула" r:id="rId3" imgW="31089600" imgH="5791200" progId="Equation.3">
                    <p:embed/>
                    <p:pic>
                      <p:nvPicPr>
                        <p:cNvPr id="0" name="Picture 6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42188" y="1349375"/>
                          <a:ext cx="1765300" cy="33020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6023" name="Rectangle 23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56027" name="Rectangle 2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7B0BBC9-DD73-420E-A583-80C82E6914ED}"/>
              </a:ext>
            </a:extLst>
          </p:cNvPr>
          <p:cNvGrpSpPr/>
          <p:nvPr/>
        </p:nvGrpSpPr>
        <p:grpSpPr>
          <a:xfrm>
            <a:off x="698500" y="3045737"/>
            <a:ext cx="9753600" cy="430888"/>
            <a:chOff x="698500" y="2714624"/>
            <a:chExt cx="9753600" cy="43088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698500" y="2714625"/>
              <a:ext cx="9753600" cy="43088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     Отклонение величин </a:t>
              </a:r>
              <a:r>
                <a:rPr lang="en-US" sz="2200" i="1" dirty="0">
                  <a:latin typeface="Times New Roman" pitchFamily="18" charset="0"/>
                  <a:cs typeface="Times New Roman" pitchFamily="18" charset="0"/>
                </a:rPr>
                <a:t>i </a:t>
              </a:r>
              <a:r>
                <a:rPr lang="ru-RU" sz="2200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от математического ожидания</a:t>
              </a:r>
            </a:p>
          </p:txBody>
        </p:sp>
        <p:graphicFrame>
          <p:nvGraphicFramePr>
            <p:cNvPr id="256026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8303749"/>
                </p:ext>
              </p:extLst>
            </p:nvPr>
          </p:nvGraphicFramePr>
          <p:xfrm>
            <a:off x="8161338" y="2714624"/>
            <a:ext cx="1274096" cy="4234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658" name="Формула" r:id="rId5" imgW="20421600" imgH="6705600" progId="Equation.3">
                    <p:embed/>
                  </p:oleObj>
                </mc:Choice>
                <mc:Fallback>
                  <p:oleObj name="Формула" r:id="rId5" imgW="20421600" imgH="6705600" progId="Equation.3">
                    <p:embed/>
                    <p:pic>
                      <p:nvPicPr>
                        <p:cNvPr id="0" name="Picture 6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1338" y="2714624"/>
                          <a:ext cx="1274096" cy="423445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6029" name="Rectangle 29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56031" name="Rectangle 31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33B5B15D-B76A-4304-AEAF-2A57352878D3}"/>
              </a:ext>
            </a:extLst>
          </p:cNvPr>
          <p:cNvGrpSpPr/>
          <p:nvPr/>
        </p:nvGrpSpPr>
        <p:grpSpPr>
          <a:xfrm>
            <a:off x="1841500" y="6102429"/>
            <a:ext cx="7467600" cy="1107996"/>
            <a:chOff x="1841500" y="5838825"/>
            <a:chExt cx="7467600" cy="1107996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1841500" y="5838825"/>
              <a:ext cx="7467600" cy="1107996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Результат обработки многократных </a:t>
              </a:r>
              <a:r>
                <a:rPr lang="ru-RU" sz="2200" spc="-5" dirty="0">
                  <a:latin typeface="Times New Roman"/>
                  <a:cs typeface="Times New Roman"/>
                </a:rPr>
                <a:t>измерений</a:t>
              </a:r>
            </a:p>
            <a:p>
              <a:pPr algn="ctr"/>
              <a:endParaRPr lang="ru-RU" sz="2200" spc="-5" dirty="0">
                <a:latin typeface="Times New Roman"/>
                <a:cs typeface="Times New Roman"/>
              </a:endParaRPr>
            </a:p>
            <a:p>
              <a:pPr algn="ctr"/>
              <a:endParaRPr lang="ru-RU" sz="22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56033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7173198"/>
                </p:ext>
              </p:extLst>
            </p:nvPr>
          </p:nvGraphicFramePr>
          <p:xfrm>
            <a:off x="4813300" y="6372225"/>
            <a:ext cx="1538970" cy="495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659" name="Формула" r:id="rId7" imgW="21031200" imgH="6705600" progId="Equation.3">
                    <p:embed/>
                  </p:oleObj>
                </mc:Choice>
                <mc:Fallback>
                  <p:oleObj name="Формула" r:id="rId7" imgW="21031200" imgH="6705600" progId="Equation.3">
                    <p:embed/>
                    <p:pic>
                      <p:nvPicPr>
                        <p:cNvPr id="0" name="Picture 6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13300" y="6372225"/>
                          <a:ext cx="1538970" cy="49530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5" name="Прямоугольник 54"/>
          <p:cNvSpPr/>
          <p:nvPr/>
        </p:nvSpPr>
        <p:spPr>
          <a:xfrm>
            <a:off x="241300" y="1495425"/>
            <a:ext cx="152400" cy="381000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Стрелка вправо 55"/>
          <p:cNvSpPr/>
          <p:nvPr/>
        </p:nvSpPr>
        <p:spPr>
          <a:xfrm>
            <a:off x="393700" y="1419225"/>
            <a:ext cx="3810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19FEF6F-2580-4C1F-9D80-BBBC7AF364B8}"/>
              </a:ext>
            </a:extLst>
          </p:cNvPr>
          <p:cNvSpPr/>
          <p:nvPr/>
        </p:nvSpPr>
        <p:spPr>
          <a:xfrm>
            <a:off x="393700" y="5172075"/>
            <a:ext cx="304800" cy="13335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72F98362-A465-44D2-8B06-3DF08B63C3C8}"/>
              </a:ext>
            </a:extLst>
          </p:cNvPr>
          <p:cNvGrpSpPr/>
          <p:nvPr/>
        </p:nvGrpSpPr>
        <p:grpSpPr>
          <a:xfrm>
            <a:off x="698500" y="2028825"/>
            <a:ext cx="9753600" cy="769441"/>
            <a:chOff x="698500" y="1800225"/>
            <a:chExt cx="9753600" cy="769441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698500" y="1800225"/>
              <a:ext cx="9753600" cy="769441"/>
              <a:chOff x="393700" y="1800225"/>
              <a:chExt cx="9753600" cy="769441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393700" y="1800225"/>
                <a:ext cx="9753600" cy="76944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200" dirty="0">
                    <a:latin typeface="Times New Roman" pitchFamily="18" charset="0"/>
                    <a:cs typeface="Times New Roman" pitchFamily="18" charset="0"/>
                  </a:rPr>
                  <a:t>                  C</a:t>
                </a: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реднее арифметическое значение </a:t>
                </a:r>
                <a:endParaRPr lang="en-US" sz="22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200" dirty="0"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многократного измерения</a:t>
                </a:r>
                <a:r>
                  <a:rPr lang="en-US" sz="2200" dirty="0">
                    <a:latin typeface="Times New Roman" pitchFamily="18" charset="0"/>
                    <a:cs typeface="Times New Roman" pitchFamily="18" charset="0"/>
                  </a:rPr>
                  <a:t> (</a:t>
                </a: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математическое ожидание)</a:t>
                </a:r>
              </a:p>
            </p:txBody>
          </p:sp>
          <p:graphicFrame>
            <p:nvGraphicFramePr>
              <p:cNvPr id="256024" name="Object 2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16747614"/>
                  </p:ext>
                </p:extLst>
              </p:nvPr>
            </p:nvGraphicFramePr>
            <p:xfrm>
              <a:off x="8547099" y="1800225"/>
              <a:ext cx="1251697" cy="76944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56660" name="Формула" r:id="rId9" imgW="19812000" imgH="12192000" progId="Equation.3">
                      <p:embed/>
                    </p:oleObj>
                  </mc:Choice>
                  <mc:Fallback>
                    <p:oleObj name="Формула" r:id="rId9" imgW="19812000" imgH="12192000" progId="Equation.3">
                      <p:embed/>
                      <p:pic>
                        <p:nvPicPr>
                          <p:cNvPr id="0" name="Picture 63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547099" y="1800225"/>
                            <a:ext cx="1251697" cy="769441"/>
                          </a:xfrm>
                          <a:prstGeom prst="rect">
                            <a:avLst/>
                          </a:prstGeom>
                          <a:solidFill>
                            <a:srgbClr val="FFFF00"/>
                          </a:solidFill>
                          <a:ln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4" name="Стрелка: вправо 3">
              <a:extLst>
                <a:ext uri="{FF2B5EF4-FFF2-40B4-BE49-F238E27FC236}">
                  <a16:creationId xmlns:a16="http://schemas.microsoft.com/office/drawing/2014/main" id="{E5858229-6B9C-46C7-9B11-28EFC8C666C7}"/>
                </a:ext>
              </a:extLst>
            </p:cNvPr>
            <p:cNvSpPr/>
            <p:nvPr/>
          </p:nvSpPr>
          <p:spPr>
            <a:xfrm>
              <a:off x="7785100" y="2055316"/>
              <a:ext cx="6858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D638D6F3-32C4-4F84-84E4-DBF3937147B0}"/>
              </a:ext>
            </a:extLst>
          </p:cNvPr>
          <p:cNvGrpSpPr/>
          <p:nvPr/>
        </p:nvGrpSpPr>
        <p:grpSpPr>
          <a:xfrm>
            <a:off x="698500" y="3657600"/>
            <a:ext cx="9753600" cy="790575"/>
            <a:chOff x="698500" y="3324225"/>
            <a:chExt cx="9753600" cy="790575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698500" y="3324225"/>
              <a:ext cx="9753600" cy="769441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Среднее квадратичное отклонение</a:t>
              </a:r>
            </a:p>
            <a:p>
              <a:pPr algn="just"/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       (СКО)</a:t>
              </a:r>
              <a:r>
                <a:rPr lang="en-US" sz="2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величин </a:t>
              </a:r>
              <a:r>
                <a:rPr lang="en-US" sz="2200" i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ru-RU" sz="2200" i="1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2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56028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8492312"/>
                </p:ext>
              </p:extLst>
            </p:nvPr>
          </p:nvGraphicFramePr>
          <p:xfrm>
            <a:off x="7159625" y="3343275"/>
            <a:ext cx="2582863" cy="771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661" name="Формула" r:id="rId11" imgW="42672000" imgH="12496800" progId="Equation.3">
                    <p:embed/>
                  </p:oleObj>
                </mc:Choice>
                <mc:Fallback>
                  <p:oleObj name="Формула" r:id="rId11" imgW="42672000" imgH="12496800" progId="Equation.3">
                    <p:embed/>
                    <p:pic>
                      <p:nvPicPr>
                        <p:cNvPr id="0" name="Picture 6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59625" y="3343275"/>
                          <a:ext cx="2582863" cy="771525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Стрелка: вправо 31">
              <a:extLst>
                <a:ext uri="{FF2B5EF4-FFF2-40B4-BE49-F238E27FC236}">
                  <a16:creationId xmlns:a16="http://schemas.microsoft.com/office/drawing/2014/main" id="{DB720779-C696-46A3-BE62-D10A6C33B375}"/>
                </a:ext>
              </a:extLst>
            </p:cNvPr>
            <p:cNvSpPr/>
            <p:nvPr/>
          </p:nvSpPr>
          <p:spPr>
            <a:xfrm>
              <a:off x="5956300" y="3621409"/>
              <a:ext cx="6858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AB345C9-80F0-47AA-81BF-A1729B689C54}"/>
              </a:ext>
            </a:extLst>
          </p:cNvPr>
          <p:cNvGrpSpPr/>
          <p:nvPr/>
        </p:nvGrpSpPr>
        <p:grpSpPr>
          <a:xfrm>
            <a:off x="698500" y="4654629"/>
            <a:ext cx="4343400" cy="1107996"/>
            <a:chOff x="698500" y="4391025"/>
            <a:chExt cx="4343400" cy="1107996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698500" y="4391025"/>
              <a:ext cx="4343400" cy="1107996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Промах </a:t>
              </a:r>
            </a:p>
            <a:p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наблюдений</a:t>
              </a:r>
            </a:p>
            <a:p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Требуется повторное измерение</a:t>
              </a:r>
            </a:p>
          </p:txBody>
        </p:sp>
        <p:graphicFrame>
          <p:nvGraphicFramePr>
            <p:cNvPr id="256030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96275211"/>
                </p:ext>
              </p:extLst>
            </p:nvPr>
          </p:nvGraphicFramePr>
          <p:xfrm>
            <a:off x="3221038" y="4543346"/>
            <a:ext cx="1647825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662" name="Формула" r:id="rId13" imgW="23469600" imgH="5791200" progId="Equation.3">
                    <p:embed/>
                  </p:oleObj>
                </mc:Choice>
                <mc:Fallback>
                  <p:oleObj name="Формула" r:id="rId13" imgW="23469600" imgH="5791200" progId="Equation.3">
                    <p:embed/>
                    <p:pic>
                      <p:nvPicPr>
                        <p:cNvPr id="0" name="Picture 6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21038" y="4543346"/>
                          <a:ext cx="1647825" cy="40005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" name="Стрелка: вправо 33">
              <a:extLst>
                <a:ext uri="{FF2B5EF4-FFF2-40B4-BE49-F238E27FC236}">
                  <a16:creationId xmlns:a16="http://schemas.microsoft.com/office/drawing/2014/main" id="{410FD550-0981-4138-918B-1BC8F31E8F46}"/>
                </a:ext>
              </a:extLst>
            </p:cNvPr>
            <p:cNvSpPr/>
            <p:nvPr/>
          </p:nvSpPr>
          <p:spPr>
            <a:xfrm>
              <a:off x="2516187" y="4677593"/>
              <a:ext cx="4572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2CC270E-3D3E-48C3-B03F-06A8274C968D}"/>
              </a:ext>
            </a:extLst>
          </p:cNvPr>
          <p:cNvGrpSpPr/>
          <p:nvPr/>
        </p:nvGrpSpPr>
        <p:grpSpPr>
          <a:xfrm>
            <a:off x="5803900" y="4764584"/>
            <a:ext cx="4495800" cy="769441"/>
            <a:chOff x="5803900" y="4391025"/>
            <a:chExt cx="4495800" cy="769441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5803900" y="4391025"/>
              <a:ext cx="4495800" cy="769441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Нет промаха </a:t>
              </a:r>
            </a:p>
            <a:p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наблюдений</a:t>
              </a:r>
            </a:p>
          </p:txBody>
        </p:sp>
        <p:graphicFrame>
          <p:nvGraphicFramePr>
            <p:cNvPr id="256032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9417813"/>
                </p:ext>
              </p:extLst>
            </p:nvPr>
          </p:nvGraphicFramePr>
          <p:xfrm>
            <a:off x="8174038" y="4542929"/>
            <a:ext cx="1647825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663" name="Формула" r:id="rId15" imgW="23469600" imgH="5791200" progId="Equation.3">
                    <p:embed/>
                  </p:oleObj>
                </mc:Choice>
                <mc:Fallback>
                  <p:oleObj name="Формула" r:id="rId15" imgW="23469600" imgH="5791200" progId="Equation.3">
                    <p:embed/>
                    <p:pic>
                      <p:nvPicPr>
                        <p:cNvPr id="0" name="Picture 6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74038" y="4542929"/>
                          <a:ext cx="1647825" cy="40005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" name="Стрелка: вправо 35">
              <a:extLst>
                <a:ext uri="{FF2B5EF4-FFF2-40B4-BE49-F238E27FC236}">
                  <a16:creationId xmlns:a16="http://schemas.microsoft.com/office/drawing/2014/main" id="{83D230B8-E03C-42EF-A9D6-44017CBFCE8B}"/>
                </a:ext>
              </a:extLst>
            </p:cNvPr>
            <p:cNvSpPr/>
            <p:nvPr/>
          </p:nvSpPr>
          <p:spPr>
            <a:xfrm>
              <a:off x="7480299" y="4659361"/>
              <a:ext cx="4572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9990D7CC-678C-4B9B-BE55-9147F880A570}"/>
              </a:ext>
            </a:extLst>
          </p:cNvPr>
          <p:cNvSpPr/>
          <p:nvPr/>
        </p:nvSpPr>
        <p:spPr>
          <a:xfrm>
            <a:off x="5194300" y="1140107"/>
            <a:ext cx="304800" cy="16815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: вниз 40">
            <a:extLst>
              <a:ext uri="{FF2B5EF4-FFF2-40B4-BE49-F238E27FC236}">
                <a16:creationId xmlns:a16="http://schemas.microsoft.com/office/drawing/2014/main" id="{CE3FC6DC-3412-40C6-A54C-41B5E8349CD3}"/>
              </a:ext>
            </a:extLst>
          </p:cNvPr>
          <p:cNvSpPr/>
          <p:nvPr/>
        </p:nvSpPr>
        <p:spPr>
          <a:xfrm>
            <a:off x="5299075" y="1720831"/>
            <a:ext cx="304800" cy="307994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Стрелка: вниз 41">
            <a:extLst>
              <a:ext uri="{FF2B5EF4-FFF2-40B4-BE49-F238E27FC236}">
                <a16:creationId xmlns:a16="http://schemas.microsoft.com/office/drawing/2014/main" id="{100C0D0D-6FFC-4D93-9AA7-A84E8CBDA75B}"/>
              </a:ext>
            </a:extLst>
          </p:cNvPr>
          <p:cNvSpPr/>
          <p:nvPr/>
        </p:nvSpPr>
        <p:spPr>
          <a:xfrm>
            <a:off x="5346700" y="2816507"/>
            <a:ext cx="304800" cy="22923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Стрелка: вниз 42">
            <a:extLst>
              <a:ext uri="{FF2B5EF4-FFF2-40B4-BE49-F238E27FC236}">
                <a16:creationId xmlns:a16="http://schemas.microsoft.com/office/drawing/2014/main" id="{D54EDDD3-EA3A-496C-B70F-2977B6562913}"/>
              </a:ext>
            </a:extLst>
          </p:cNvPr>
          <p:cNvSpPr/>
          <p:nvPr/>
        </p:nvSpPr>
        <p:spPr>
          <a:xfrm>
            <a:off x="5346700" y="3475995"/>
            <a:ext cx="304800" cy="181605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Стрелка: вниз 43">
            <a:extLst>
              <a:ext uri="{FF2B5EF4-FFF2-40B4-BE49-F238E27FC236}">
                <a16:creationId xmlns:a16="http://schemas.microsoft.com/office/drawing/2014/main" id="{59644B31-0967-4419-BE51-503817256B0E}"/>
              </a:ext>
            </a:extLst>
          </p:cNvPr>
          <p:cNvSpPr/>
          <p:nvPr/>
        </p:nvSpPr>
        <p:spPr>
          <a:xfrm>
            <a:off x="3975100" y="4427041"/>
            <a:ext cx="304800" cy="22758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Стрелка: вниз 45">
            <a:extLst>
              <a:ext uri="{FF2B5EF4-FFF2-40B4-BE49-F238E27FC236}">
                <a16:creationId xmlns:a16="http://schemas.microsoft.com/office/drawing/2014/main" id="{FA585279-46C4-43BF-B065-9010B3141D8D}"/>
              </a:ext>
            </a:extLst>
          </p:cNvPr>
          <p:cNvSpPr/>
          <p:nvPr/>
        </p:nvSpPr>
        <p:spPr>
          <a:xfrm>
            <a:off x="6199870" y="4427040"/>
            <a:ext cx="304800" cy="345257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Стрелка: вниз 47">
            <a:extLst>
              <a:ext uri="{FF2B5EF4-FFF2-40B4-BE49-F238E27FC236}">
                <a16:creationId xmlns:a16="http://schemas.microsoft.com/office/drawing/2014/main" id="{ED49F832-BA85-458E-A47A-0EBA0A6E873C}"/>
              </a:ext>
            </a:extLst>
          </p:cNvPr>
          <p:cNvSpPr/>
          <p:nvPr/>
        </p:nvSpPr>
        <p:spPr>
          <a:xfrm>
            <a:off x="6212570" y="5535037"/>
            <a:ext cx="304800" cy="567392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object 2">
            <a:hlinkClick r:id="rId1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5" grpId="0" animBg="1"/>
      <p:bldP spid="56" grpId="0" animBg="1"/>
      <p:bldP spid="3" grpId="0" animBg="1"/>
      <p:bldP spid="11" grpId="0" animBg="1"/>
      <p:bldP spid="41" grpId="0" animBg="1"/>
      <p:bldP spid="42" grpId="0" animBg="1"/>
      <p:bldP spid="43" grpId="0" animBg="1"/>
      <p:bldP spid="44" grpId="0" animBg="1"/>
      <p:bldP spid="46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>
            <a:extLst>
              <a:ext uri="{FF2B5EF4-FFF2-40B4-BE49-F238E27FC236}">
                <a16:creationId xmlns:a16="http://schemas.microsoft.com/office/drawing/2014/main" id="{377EBB69-2BBC-4080-B97C-45A918633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144" y="1296355"/>
            <a:ext cx="10105471" cy="830997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2700" marR="5080" indent="450215" algn="just">
              <a:spcBef>
                <a:spcPts val="40"/>
              </a:spcBef>
            </a:pPr>
            <a:r>
              <a:rPr lang="ru-RU" sz="2400" b="1" spc="-5" dirty="0">
                <a:latin typeface="Times New Roman"/>
                <a:cs typeface="Times New Roman"/>
              </a:rPr>
              <a:t>Метрология </a:t>
            </a:r>
            <a:r>
              <a:rPr lang="ru-RU" sz="2400" dirty="0">
                <a:latin typeface="Times New Roman"/>
                <a:cs typeface="Times New Roman"/>
              </a:rPr>
              <a:t>– </a:t>
            </a:r>
            <a:r>
              <a:rPr lang="ru-RU" sz="2400" spc="-5" dirty="0">
                <a:latin typeface="Times New Roman"/>
                <a:cs typeface="Times New Roman"/>
              </a:rPr>
              <a:t>наука </a:t>
            </a:r>
            <a:r>
              <a:rPr lang="ru-RU" sz="2400" dirty="0">
                <a:latin typeface="Times New Roman"/>
                <a:cs typeface="Times New Roman"/>
              </a:rPr>
              <a:t>об </a:t>
            </a:r>
            <a:r>
              <a:rPr lang="ru-RU" sz="2400" spc="-5" dirty="0">
                <a:latin typeface="Times New Roman"/>
                <a:cs typeface="Times New Roman"/>
              </a:rPr>
              <a:t>измерениях, методах </a:t>
            </a:r>
            <a:r>
              <a:rPr lang="ru-RU" sz="2400" dirty="0">
                <a:latin typeface="Times New Roman"/>
                <a:cs typeface="Times New Roman"/>
              </a:rPr>
              <a:t>и </a:t>
            </a:r>
            <a:r>
              <a:rPr lang="ru-RU" sz="2400" spc="-5" dirty="0">
                <a:latin typeface="Times New Roman"/>
                <a:cs typeface="Times New Roman"/>
              </a:rPr>
              <a:t>средствах обеспечения </a:t>
            </a:r>
            <a:r>
              <a:rPr lang="ru-RU" sz="2400" dirty="0">
                <a:latin typeface="Times New Roman"/>
                <a:cs typeface="Times New Roman"/>
              </a:rPr>
              <a:t>их </a:t>
            </a:r>
            <a:r>
              <a:rPr lang="ru-RU" sz="2400" spc="-5" dirty="0">
                <a:latin typeface="Times New Roman"/>
                <a:cs typeface="Times New Roman"/>
              </a:rPr>
              <a:t>единства </a:t>
            </a:r>
            <a:r>
              <a:rPr lang="ru-RU" sz="2400" dirty="0">
                <a:latin typeface="Times New Roman"/>
                <a:cs typeface="Times New Roman"/>
              </a:rPr>
              <a:t>и </a:t>
            </a:r>
            <a:r>
              <a:rPr lang="ru-RU" sz="2400" spc="-5" dirty="0">
                <a:latin typeface="Times New Roman"/>
                <a:cs typeface="Times New Roman"/>
              </a:rPr>
              <a:t>способах достиже</a:t>
            </a:r>
            <a:r>
              <a:rPr lang="ru-RU" sz="2400" dirty="0">
                <a:latin typeface="Times New Roman"/>
                <a:cs typeface="Times New Roman"/>
              </a:rPr>
              <a:t>ния </a:t>
            </a:r>
            <a:r>
              <a:rPr lang="ru-RU" sz="2400" spc="-5" dirty="0">
                <a:latin typeface="Times New Roman"/>
                <a:cs typeface="Times New Roman"/>
              </a:rPr>
              <a:t>требуемой</a:t>
            </a:r>
            <a:r>
              <a:rPr lang="ru-RU" sz="2400" spc="-10" dirty="0">
                <a:latin typeface="Times New Roman"/>
                <a:cs typeface="Times New Roman"/>
              </a:rPr>
              <a:t> </a:t>
            </a:r>
            <a:r>
              <a:rPr lang="ru-RU" sz="2400" spc="-5" dirty="0">
                <a:latin typeface="Times New Roman"/>
                <a:cs typeface="Times New Roman"/>
              </a:rPr>
              <a:t>точности.</a:t>
            </a:r>
            <a:endParaRPr lang="ru-RU" sz="2400" dirty="0">
              <a:latin typeface="Times New Roman"/>
              <a:cs typeface="Times New Roman"/>
            </a:endParaRP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61A8FF01-B354-44E4-B538-464FD5715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8314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Основные понятия 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в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метрологии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BFA9876C-9FDF-4E97-9769-BCFF9DE86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9915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</a:t>
            </a:r>
            <a:r>
              <a:rPr lang="ru-RU" sz="2400" b="1" spc="75" dirty="0">
                <a:solidFill>
                  <a:srgbClr val="FFFF00"/>
                </a:solidFill>
                <a:latin typeface="Times New Roman"/>
                <a:cs typeface="Times New Roman"/>
              </a:rPr>
              <a:t>СНОВЫ</a:t>
            </a:r>
            <a:r>
              <a:rPr lang="ru-RU" sz="2400" b="1" spc="-10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85" dirty="0">
                <a:solidFill>
                  <a:srgbClr val="FFFF00"/>
                </a:solidFill>
                <a:latin typeface="Times New Roman"/>
                <a:cs typeface="Times New Roman"/>
              </a:rPr>
              <a:t>МЕТРОЛОГИИ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3844102-D1D1-4C09-A97E-8D8D49B9592B}"/>
              </a:ext>
            </a:extLst>
          </p:cNvPr>
          <p:cNvSpPr/>
          <p:nvPr/>
        </p:nvSpPr>
        <p:spPr>
          <a:xfrm>
            <a:off x="88900" y="2411296"/>
            <a:ext cx="3576915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Фундаментальная (теоретическая) метрология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0061113-C66F-48EA-9FCB-150E7799C944}"/>
              </a:ext>
            </a:extLst>
          </p:cNvPr>
          <p:cNvSpPr/>
          <p:nvPr/>
        </p:nvSpPr>
        <p:spPr>
          <a:xfrm>
            <a:off x="4386526" y="2469096"/>
            <a:ext cx="2994123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Законодательная (правовая) метрология 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DAEA12F-D2F7-462F-9911-8AE111779246}"/>
              </a:ext>
            </a:extLst>
          </p:cNvPr>
          <p:cNvSpPr/>
          <p:nvPr/>
        </p:nvSpPr>
        <p:spPr>
          <a:xfrm>
            <a:off x="224996" y="3734038"/>
            <a:ext cx="3066988" cy="3170099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теории измерений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погреш-ностей,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во-просов  теории измере-ний, разработка новых методов измерений, совершенствование систем единиц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физи-ческих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2FAFFFF-1093-4AE9-9060-C9FEFDA08538}"/>
              </a:ext>
            </a:extLst>
          </p:cNvPr>
          <p:cNvSpPr/>
          <p:nvPr/>
        </p:nvSpPr>
        <p:spPr>
          <a:xfrm>
            <a:off x="3441700" y="3732550"/>
            <a:ext cx="4660682" cy="3477875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единства и требу-емой точности измерений с учетом регламентов государства,  совер-шенствование стандартов для проведения работ по обеспечению единства и точности измерения, порядок проверки соблюдения государственных законодательных актов метрологии и метрологических работ.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7A2C581-DE11-4E45-B29E-D5233D79A554}"/>
              </a:ext>
            </a:extLst>
          </p:cNvPr>
          <p:cNvSpPr/>
          <p:nvPr/>
        </p:nvSpPr>
        <p:spPr>
          <a:xfrm>
            <a:off x="8502813" y="2422415"/>
            <a:ext cx="1900515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метрология </a:t>
            </a:r>
          </a:p>
        </p:txBody>
      </p:sp>
      <p:sp>
        <p:nvSpPr>
          <p:cNvPr id="1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2008725" y="2091348"/>
            <a:ext cx="547665" cy="350748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низ 57">
            <a:extLst>
              <a:ext uri="{FF2B5EF4-FFF2-40B4-BE49-F238E27FC236}">
                <a16:creationId xmlns:a16="http://schemas.microsoft.com/office/drawing/2014/main" id="{C1A8C580-A222-4C92-9C5F-0A617C1DDD26}"/>
              </a:ext>
            </a:extLst>
          </p:cNvPr>
          <p:cNvSpPr/>
          <p:nvPr/>
        </p:nvSpPr>
        <p:spPr>
          <a:xfrm>
            <a:off x="5369479" y="2118348"/>
            <a:ext cx="547665" cy="35074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низ 57">
            <a:extLst>
              <a:ext uri="{FF2B5EF4-FFF2-40B4-BE49-F238E27FC236}">
                <a16:creationId xmlns:a16="http://schemas.microsoft.com/office/drawing/2014/main" id="{A0705CF8-3F89-403E-AD1A-5B19CCFD0FB4}"/>
              </a:ext>
            </a:extLst>
          </p:cNvPr>
          <p:cNvSpPr/>
          <p:nvPr/>
        </p:nvSpPr>
        <p:spPr>
          <a:xfrm>
            <a:off x="9223524" y="2118348"/>
            <a:ext cx="547665" cy="35074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2C5277B-0F81-425E-A473-C6F2346B37CB}"/>
              </a:ext>
            </a:extLst>
          </p:cNvPr>
          <p:cNvSpPr/>
          <p:nvPr/>
        </p:nvSpPr>
        <p:spPr>
          <a:xfrm>
            <a:off x="8252098" y="3857625"/>
            <a:ext cx="2333189" cy="2492990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применение теоретических разработок и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законодательных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положений мет-рологии.</a:t>
            </a: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44514D3F-0C0E-46E4-BA3C-673FDD0D7F30}"/>
              </a:ext>
            </a:extLst>
          </p:cNvPr>
          <p:cNvSpPr/>
          <p:nvPr/>
        </p:nvSpPr>
        <p:spPr>
          <a:xfrm>
            <a:off x="1342392" y="3184432"/>
            <a:ext cx="547665" cy="548117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57">
            <a:extLst>
              <a:ext uri="{FF2B5EF4-FFF2-40B4-BE49-F238E27FC236}">
                <a16:creationId xmlns:a16="http://schemas.microsoft.com/office/drawing/2014/main" id="{23503003-70FD-4577-84AE-38833F09A091}"/>
              </a:ext>
            </a:extLst>
          </p:cNvPr>
          <p:cNvSpPr/>
          <p:nvPr/>
        </p:nvSpPr>
        <p:spPr>
          <a:xfrm>
            <a:off x="5603820" y="3191856"/>
            <a:ext cx="547665" cy="548117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трелка вниз 57">
            <a:extLst>
              <a:ext uri="{FF2B5EF4-FFF2-40B4-BE49-F238E27FC236}">
                <a16:creationId xmlns:a16="http://schemas.microsoft.com/office/drawing/2014/main" id="{526E41DD-AE8C-4225-A726-8247AD5C6048}"/>
              </a:ext>
            </a:extLst>
          </p:cNvPr>
          <p:cNvSpPr/>
          <p:nvPr/>
        </p:nvSpPr>
        <p:spPr>
          <a:xfrm>
            <a:off x="9246681" y="3192033"/>
            <a:ext cx="547665" cy="548117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299700" y="7210425"/>
            <a:ext cx="39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8664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9" grpId="0" animBg="1"/>
      <p:bldP spid="11" grpId="0" animBg="1"/>
      <p:bldP spid="12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C303CFE9-2AB8-4816-BBEC-18AADE349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47625"/>
            <a:ext cx="10693400" cy="407099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2.6.2. </a:t>
            </a:r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Погрешность измерения подчиняются закону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Стьюдента</a:t>
            </a:r>
            <a:endParaRPr lang="ru-RU" sz="2400" b="1" spc="-5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63A2CD6-11A3-4F05-BD91-21487F67D403}"/>
              </a:ext>
            </a:extLst>
          </p:cNvPr>
          <p:cNvGrpSpPr/>
          <p:nvPr/>
        </p:nvGrpSpPr>
        <p:grpSpPr>
          <a:xfrm>
            <a:off x="698500" y="600492"/>
            <a:ext cx="9753600" cy="380104"/>
            <a:chOff x="393700" y="1266825"/>
            <a:chExt cx="9753600" cy="380104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C85890F7-5A37-45D5-BB8E-4B209EFB273A}"/>
                </a:ext>
              </a:extLst>
            </p:cNvPr>
            <p:cNvSpPr/>
            <p:nvPr/>
          </p:nvSpPr>
          <p:spPr>
            <a:xfrm>
              <a:off x="393700" y="1266825"/>
              <a:ext cx="9753600" cy="380104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        Значения  величин </a:t>
              </a:r>
              <a:r>
                <a:rPr lang="en-US" sz="2200" i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ru-RU" sz="2200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многократного измерения </a:t>
              </a:r>
            </a:p>
          </p:txBody>
        </p:sp>
        <p:graphicFrame>
          <p:nvGraphicFramePr>
            <p:cNvPr id="5" name="Object 20">
              <a:extLst>
                <a:ext uri="{FF2B5EF4-FFF2-40B4-BE49-F238E27FC236}">
                  <a16:creationId xmlns:a16="http://schemas.microsoft.com/office/drawing/2014/main" id="{FAA299C0-8A35-4EE4-8771-64597D499A3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9505645"/>
                </p:ext>
              </p:extLst>
            </p:nvPr>
          </p:nvGraphicFramePr>
          <p:xfrm>
            <a:off x="7342188" y="1298158"/>
            <a:ext cx="17653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933" name="Формула" r:id="rId3" imgW="31089600" imgH="5791200" progId="Equation.3">
                    <p:embed/>
                  </p:oleObj>
                </mc:Choice>
                <mc:Fallback>
                  <p:oleObj name="Формула" r:id="rId3" imgW="31089600" imgH="5791200" progId="Equation.3">
                    <p:embed/>
                    <p:pic>
                      <p:nvPicPr>
                        <p:cNvPr id="0" name="Picture 8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42188" y="1298158"/>
                          <a:ext cx="1765300" cy="33020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85A3773-9DDE-42EA-B48F-70D4AF9E5015}"/>
              </a:ext>
            </a:extLst>
          </p:cNvPr>
          <p:cNvGrpSpPr/>
          <p:nvPr/>
        </p:nvGrpSpPr>
        <p:grpSpPr>
          <a:xfrm>
            <a:off x="698500" y="1952625"/>
            <a:ext cx="9753600" cy="423445"/>
            <a:chOff x="698500" y="2714624"/>
            <a:chExt cx="9753600" cy="423445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AE5AB668-750C-4D56-AC53-435A064F3DD4}"/>
                </a:ext>
              </a:extLst>
            </p:cNvPr>
            <p:cNvSpPr/>
            <p:nvPr/>
          </p:nvSpPr>
          <p:spPr>
            <a:xfrm>
              <a:off x="698500" y="2714625"/>
              <a:ext cx="9753600" cy="380104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     Отклонение величин </a:t>
              </a:r>
              <a:r>
                <a:rPr lang="en-US" sz="2200" i="1" dirty="0">
                  <a:latin typeface="Times New Roman" pitchFamily="18" charset="0"/>
                  <a:cs typeface="Times New Roman" pitchFamily="18" charset="0"/>
                </a:rPr>
                <a:t>i </a:t>
              </a:r>
              <a:r>
                <a:rPr lang="ru-RU" sz="2200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от математического ожидания</a:t>
              </a:r>
            </a:p>
          </p:txBody>
        </p:sp>
        <p:graphicFrame>
          <p:nvGraphicFramePr>
            <p:cNvPr id="8" name="Object 26">
              <a:extLst>
                <a:ext uri="{FF2B5EF4-FFF2-40B4-BE49-F238E27FC236}">
                  <a16:creationId xmlns:a16="http://schemas.microsoft.com/office/drawing/2014/main" id="{04CA8011-1025-430B-87C1-F79DB7AB6DF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44380126"/>
                </p:ext>
              </p:extLst>
            </p:nvPr>
          </p:nvGraphicFramePr>
          <p:xfrm>
            <a:off x="8161338" y="2714624"/>
            <a:ext cx="1274096" cy="4234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934" name="Формула" r:id="rId5" imgW="20421600" imgH="6705600" progId="Equation.3">
                    <p:embed/>
                  </p:oleObj>
                </mc:Choice>
                <mc:Fallback>
                  <p:oleObj name="Формула" r:id="rId5" imgW="20421600" imgH="6705600" progId="Equation.3">
                    <p:embed/>
                    <p:pic>
                      <p:nvPicPr>
                        <p:cNvPr id="0" name="Picture 8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1338" y="2714624"/>
                          <a:ext cx="1274096" cy="423445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E69356C-8DEA-4525-98CE-261F7070A578}"/>
              </a:ext>
            </a:extLst>
          </p:cNvPr>
          <p:cNvSpPr/>
          <p:nvPr/>
        </p:nvSpPr>
        <p:spPr>
          <a:xfrm>
            <a:off x="241301" y="822508"/>
            <a:ext cx="152400" cy="2882717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13" name="Стрелка вправо 55">
            <a:extLst>
              <a:ext uri="{FF2B5EF4-FFF2-40B4-BE49-F238E27FC236}">
                <a16:creationId xmlns:a16="http://schemas.microsoft.com/office/drawing/2014/main" id="{ED166C65-7024-4E77-A8F4-929450DCED5C}"/>
              </a:ext>
            </a:extLst>
          </p:cNvPr>
          <p:cNvSpPr/>
          <p:nvPr/>
        </p:nvSpPr>
        <p:spPr>
          <a:xfrm>
            <a:off x="393700" y="733842"/>
            <a:ext cx="3810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5FE2679-8C8E-45DE-9381-3A101146C156}"/>
              </a:ext>
            </a:extLst>
          </p:cNvPr>
          <p:cNvSpPr/>
          <p:nvPr/>
        </p:nvSpPr>
        <p:spPr>
          <a:xfrm>
            <a:off x="393700" y="3552825"/>
            <a:ext cx="304800" cy="13335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877AF757-A4B1-447F-B7AD-E6FBA0886DFE}"/>
              </a:ext>
            </a:extLst>
          </p:cNvPr>
          <p:cNvGrpSpPr/>
          <p:nvPr/>
        </p:nvGrpSpPr>
        <p:grpSpPr>
          <a:xfrm>
            <a:off x="698500" y="1114425"/>
            <a:ext cx="9753600" cy="686509"/>
            <a:chOff x="698500" y="1800225"/>
            <a:chExt cx="9753600" cy="686509"/>
          </a:xfrm>
        </p:grpSpPr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016CAFA9-1FD0-49AB-A100-1C4C81F8F97A}"/>
                </a:ext>
              </a:extLst>
            </p:cNvPr>
            <p:cNvGrpSpPr/>
            <p:nvPr/>
          </p:nvGrpSpPr>
          <p:grpSpPr>
            <a:xfrm>
              <a:off x="698500" y="1800225"/>
              <a:ext cx="9753600" cy="686509"/>
              <a:chOff x="393700" y="1800225"/>
              <a:chExt cx="9753600" cy="686509"/>
            </a:xfrm>
          </p:grpSpPr>
          <p:sp>
            <p:nvSpPr>
              <p:cNvPr id="18" name="Прямоугольник 17">
                <a:extLst>
                  <a:ext uri="{FF2B5EF4-FFF2-40B4-BE49-F238E27FC236}">
                    <a16:creationId xmlns:a16="http://schemas.microsoft.com/office/drawing/2014/main" id="{B7D13EB6-9908-49FD-BBDB-7D9EB7CAF2C3}"/>
                  </a:ext>
                </a:extLst>
              </p:cNvPr>
              <p:cNvSpPr/>
              <p:nvPr/>
            </p:nvSpPr>
            <p:spPr>
              <a:xfrm>
                <a:off x="393700" y="1800225"/>
                <a:ext cx="9753600" cy="667875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85000"/>
                  </a:lnSpc>
                </a:pPr>
                <a:r>
                  <a:rPr lang="en-US" sz="2200" dirty="0">
                    <a:latin typeface="Times New Roman" pitchFamily="18" charset="0"/>
                    <a:cs typeface="Times New Roman" pitchFamily="18" charset="0"/>
                  </a:rPr>
                  <a:t>                  C</a:t>
                </a: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реднее арифметическое значение </a:t>
                </a:r>
                <a:endParaRPr lang="en-US" sz="22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>
                  <a:lnSpc>
                    <a:spcPct val="85000"/>
                  </a:lnSpc>
                </a:pP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200" dirty="0"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многократного измерения</a:t>
                </a:r>
                <a:r>
                  <a:rPr lang="en-US" sz="2200" dirty="0">
                    <a:latin typeface="Times New Roman" pitchFamily="18" charset="0"/>
                    <a:cs typeface="Times New Roman" pitchFamily="18" charset="0"/>
                  </a:rPr>
                  <a:t> (</a:t>
                </a: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математическое ожидание)</a:t>
                </a:r>
              </a:p>
            </p:txBody>
          </p:sp>
          <p:graphicFrame>
            <p:nvGraphicFramePr>
              <p:cNvPr id="19" name="Object 24">
                <a:extLst>
                  <a:ext uri="{FF2B5EF4-FFF2-40B4-BE49-F238E27FC236}">
                    <a16:creationId xmlns:a16="http://schemas.microsoft.com/office/drawing/2014/main" id="{B756F338-DC13-4B79-86BF-7AA4460FE99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84622564"/>
                  </p:ext>
                </p:extLst>
              </p:nvPr>
            </p:nvGraphicFramePr>
            <p:xfrm>
              <a:off x="8547099" y="1800226"/>
              <a:ext cx="1251697" cy="6865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57935" name="Формула" r:id="rId7" imgW="19812000" imgH="12192000" progId="Equation.3">
                      <p:embed/>
                    </p:oleObj>
                  </mc:Choice>
                  <mc:Fallback>
                    <p:oleObj name="Формула" r:id="rId7" imgW="19812000" imgH="12192000" progId="Equation.3">
                      <p:embed/>
                      <p:pic>
                        <p:nvPicPr>
                          <p:cNvPr id="0" name="Picture 88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547099" y="1800226"/>
                            <a:ext cx="1251697" cy="686508"/>
                          </a:xfrm>
                          <a:prstGeom prst="rect">
                            <a:avLst/>
                          </a:prstGeom>
                          <a:solidFill>
                            <a:srgbClr val="FFFF00"/>
                          </a:solidFill>
                          <a:ln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7" name="Стрелка: вправо 16">
              <a:extLst>
                <a:ext uri="{FF2B5EF4-FFF2-40B4-BE49-F238E27FC236}">
                  <a16:creationId xmlns:a16="http://schemas.microsoft.com/office/drawing/2014/main" id="{55F12BD0-241B-431B-B355-5B93427A3F2F}"/>
                </a:ext>
              </a:extLst>
            </p:cNvPr>
            <p:cNvSpPr/>
            <p:nvPr/>
          </p:nvSpPr>
          <p:spPr>
            <a:xfrm>
              <a:off x="7785100" y="2055316"/>
              <a:ext cx="6858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/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E2783630-0826-4393-AFF8-14F4F913BFE2}"/>
              </a:ext>
            </a:extLst>
          </p:cNvPr>
          <p:cNvGrpSpPr/>
          <p:nvPr/>
        </p:nvGrpSpPr>
        <p:grpSpPr>
          <a:xfrm>
            <a:off x="698500" y="2486025"/>
            <a:ext cx="9753600" cy="686510"/>
            <a:chOff x="698500" y="3324225"/>
            <a:chExt cx="9753600" cy="686510"/>
          </a:xfrm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59469273-B4F9-4C70-AA25-BEAAC9036046}"/>
                </a:ext>
              </a:extLst>
            </p:cNvPr>
            <p:cNvSpPr/>
            <p:nvPr/>
          </p:nvSpPr>
          <p:spPr>
            <a:xfrm>
              <a:off x="698500" y="3324225"/>
              <a:ext cx="9753600" cy="667875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Среднее квадратичное отклонение</a:t>
              </a:r>
            </a:p>
            <a:p>
              <a:pPr algn="just"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       (СКО)</a:t>
              </a:r>
              <a:r>
                <a:rPr lang="en-US" sz="2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величин </a:t>
              </a:r>
              <a:r>
                <a:rPr lang="en-US" sz="2200" i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ru-RU" sz="2200" i="1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2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2" name="Object 28">
              <a:extLst>
                <a:ext uri="{FF2B5EF4-FFF2-40B4-BE49-F238E27FC236}">
                  <a16:creationId xmlns:a16="http://schemas.microsoft.com/office/drawing/2014/main" id="{E2537793-5EA7-4BBD-9F75-09D71415786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24217345"/>
                </p:ext>
              </p:extLst>
            </p:nvPr>
          </p:nvGraphicFramePr>
          <p:xfrm>
            <a:off x="7159625" y="3342859"/>
            <a:ext cx="2582863" cy="6678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936" name="Формула" r:id="rId9" imgW="42672000" imgH="12496800" progId="Equation.3">
                    <p:embed/>
                  </p:oleObj>
                </mc:Choice>
                <mc:Fallback>
                  <p:oleObj name="Формула" r:id="rId9" imgW="42672000" imgH="12496800" progId="Equation.3">
                    <p:embed/>
                    <p:pic>
                      <p:nvPicPr>
                        <p:cNvPr id="0" name="Picture 8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59625" y="3342859"/>
                          <a:ext cx="2582863" cy="667876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Стрелка: вправо 22">
              <a:extLst>
                <a:ext uri="{FF2B5EF4-FFF2-40B4-BE49-F238E27FC236}">
                  <a16:creationId xmlns:a16="http://schemas.microsoft.com/office/drawing/2014/main" id="{38001364-B69A-4847-94AC-CCF58F9E4E04}"/>
                </a:ext>
              </a:extLst>
            </p:cNvPr>
            <p:cNvSpPr/>
            <p:nvPr/>
          </p:nvSpPr>
          <p:spPr>
            <a:xfrm>
              <a:off x="5956300" y="3476625"/>
              <a:ext cx="6858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/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ACD6F209-1C6A-41C8-AB47-BD8B7C6FFC68}"/>
              </a:ext>
            </a:extLst>
          </p:cNvPr>
          <p:cNvGrpSpPr/>
          <p:nvPr/>
        </p:nvGrpSpPr>
        <p:grpSpPr>
          <a:xfrm>
            <a:off x="698500" y="3324225"/>
            <a:ext cx="4343400" cy="667875"/>
            <a:chOff x="698500" y="4391025"/>
            <a:chExt cx="4343400" cy="667875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BC67FA3F-D4A7-4955-A396-DBEE757EC093}"/>
                </a:ext>
              </a:extLst>
            </p:cNvPr>
            <p:cNvSpPr/>
            <p:nvPr/>
          </p:nvSpPr>
          <p:spPr>
            <a:xfrm>
              <a:off x="698500" y="4391025"/>
              <a:ext cx="4343400" cy="667875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Промах </a:t>
              </a:r>
            </a:p>
            <a:p>
              <a:pPr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наблюдений  </a:t>
              </a:r>
            </a:p>
          </p:txBody>
        </p:sp>
        <p:graphicFrame>
          <p:nvGraphicFramePr>
            <p:cNvPr id="26" name="Object 30">
              <a:extLst>
                <a:ext uri="{FF2B5EF4-FFF2-40B4-BE49-F238E27FC236}">
                  <a16:creationId xmlns:a16="http://schemas.microsoft.com/office/drawing/2014/main" id="{3048614C-FC67-4B21-83A4-3045A6097CF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04086732"/>
                </p:ext>
              </p:extLst>
            </p:nvPr>
          </p:nvGraphicFramePr>
          <p:xfrm>
            <a:off x="3221038" y="4543346"/>
            <a:ext cx="1647825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937" name="Формула" r:id="rId11" imgW="23469600" imgH="5791200" progId="Equation.3">
                    <p:embed/>
                  </p:oleObj>
                </mc:Choice>
                <mc:Fallback>
                  <p:oleObj name="Формула" r:id="rId11" imgW="23469600" imgH="5791200" progId="Equation.3">
                    <p:embed/>
                    <p:pic>
                      <p:nvPicPr>
                        <p:cNvPr id="0" name="Picture 8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21038" y="4543346"/>
                          <a:ext cx="1647825" cy="40005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Стрелка: вправо 26">
              <a:extLst>
                <a:ext uri="{FF2B5EF4-FFF2-40B4-BE49-F238E27FC236}">
                  <a16:creationId xmlns:a16="http://schemas.microsoft.com/office/drawing/2014/main" id="{19595A16-2400-42D8-BEB0-6BC7D04B246F}"/>
                </a:ext>
              </a:extLst>
            </p:cNvPr>
            <p:cNvSpPr/>
            <p:nvPr/>
          </p:nvSpPr>
          <p:spPr>
            <a:xfrm>
              <a:off x="2516187" y="4677593"/>
              <a:ext cx="4572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/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E6E569AF-D905-42E8-9778-42D36D9BC812}"/>
              </a:ext>
            </a:extLst>
          </p:cNvPr>
          <p:cNvGrpSpPr/>
          <p:nvPr/>
        </p:nvGrpSpPr>
        <p:grpSpPr>
          <a:xfrm>
            <a:off x="5803900" y="3324225"/>
            <a:ext cx="4495800" cy="667875"/>
            <a:chOff x="5803900" y="4391025"/>
            <a:chExt cx="4495800" cy="667875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BDAD1021-F812-4D22-BF23-2ED0BC5C5249}"/>
                </a:ext>
              </a:extLst>
            </p:cNvPr>
            <p:cNvSpPr/>
            <p:nvPr/>
          </p:nvSpPr>
          <p:spPr>
            <a:xfrm>
              <a:off x="5803900" y="4391025"/>
              <a:ext cx="4495800" cy="667875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Нет промаха </a:t>
              </a:r>
            </a:p>
            <a:p>
              <a:pPr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наблюдений</a:t>
              </a:r>
            </a:p>
          </p:txBody>
        </p:sp>
        <p:graphicFrame>
          <p:nvGraphicFramePr>
            <p:cNvPr id="30" name="Object 32">
              <a:extLst>
                <a:ext uri="{FF2B5EF4-FFF2-40B4-BE49-F238E27FC236}">
                  <a16:creationId xmlns:a16="http://schemas.microsoft.com/office/drawing/2014/main" id="{0A6C0E2B-D3E5-480B-9AFA-5D935282ACD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9589575"/>
                </p:ext>
              </p:extLst>
            </p:nvPr>
          </p:nvGraphicFramePr>
          <p:xfrm>
            <a:off x="8174038" y="4542929"/>
            <a:ext cx="1647825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938" name="Формула" r:id="rId13" imgW="23469600" imgH="5791200" progId="Equation.3">
                    <p:embed/>
                  </p:oleObj>
                </mc:Choice>
                <mc:Fallback>
                  <p:oleObj name="Формула" r:id="rId13" imgW="23469600" imgH="5791200" progId="Equation.3">
                    <p:embed/>
                    <p:pic>
                      <p:nvPicPr>
                        <p:cNvPr id="0" name="Picture 8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74038" y="4542929"/>
                          <a:ext cx="1647825" cy="40005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Стрелка: вправо 30">
              <a:extLst>
                <a:ext uri="{FF2B5EF4-FFF2-40B4-BE49-F238E27FC236}">
                  <a16:creationId xmlns:a16="http://schemas.microsoft.com/office/drawing/2014/main" id="{41D6BD5D-5DD7-407B-B96F-0EF4580A16FD}"/>
                </a:ext>
              </a:extLst>
            </p:cNvPr>
            <p:cNvSpPr/>
            <p:nvPr/>
          </p:nvSpPr>
          <p:spPr>
            <a:xfrm>
              <a:off x="7632700" y="4619625"/>
              <a:ext cx="4572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/>
            </a:p>
          </p:txBody>
        </p:sp>
      </p:grpSp>
      <p:sp>
        <p:nvSpPr>
          <p:cNvPr id="32" name="Стрелка: вниз 31">
            <a:extLst>
              <a:ext uri="{FF2B5EF4-FFF2-40B4-BE49-F238E27FC236}">
                <a16:creationId xmlns:a16="http://schemas.microsoft.com/office/drawing/2014/main" id="{8FBDE887-B159-4DA4-AC63-474C2BD0C7B5}"/>
              </a:ext>
            </a:extLst>
          </p:cNvPr>
          <p:cNvSpPr/>
          <p:nvPr/>
        </p:nvSpPr>
        <p:spPr>
          <a:xfrm>
            <a:off x="5194300" y="454724"/>
            <a:ext cx="304800" cy="16815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33" name="Стрелка: вниз 32">
            <a:extLst>
              <a:ext uri="{FF2B5EF4-FFF2-40B4-BE49-F238E27FC236}">
                <a16:creationId xmlns:a16="http://schemas.microsoft.com/office/drawing/2014/main" id="{57EBA72A-53FF-40E9-82F0-0F91D297559D}"/>
              </a:ext>
            </a:extLst>
          </p:cNvPr>
          <p:cNvSpPr/>
          <p:nvPr/>
        </p:nvSpPr>
        <p:spPr>
          <a:xfrm>
            <a:off x="5299075" y="962025"/>
            <a:ext cx="304800" cy="18348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5C34A6D9-69AD-47B8-BC24-7D957BDFEC80}"/>
              </a:ext>
            </a:extLst>
          </p:cNvPr>
          <p:cNvGrpSpPr/>
          <p:nvPr/>
        </p:nvGrpSpPr>
        <p:grpSpPr>
          <a:xfrm>
            <a:off x="698500" y="4162425"/>
            <a:ext cx="9753600" cy="799186"/>
            <a:chOff x="698500" y="3324225"/>
            <a:chExt cx="9753600" cy="799186"/>
          </a:xfrm>
        </p:grpSpPr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34979678-9765-4D69-AC32-7718EDF57C62}"/>
                </a:ext>
              </a:extLst>
            </p:cNvPr>
            <p:cNvSpPr/>
            <p:nvPr/>
          </p:nvSpPr>
          <p:spPr>
            <a:xfrm>
              <a:off x="698500" y="3324225"/>
              <a:ext cx="9753600" cy="79868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С</a:t>
              </a:r>
              <a:r>
                <a:rPr lang="ru-RU" sz="2200" b="0" i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редняя квадратичная погрешность </a:t>
              </a:r>
            </a:p>
            <a:p>
              <a:pPr algn="just">
                <a:lnSpc>
                  <a:spcPct val="85000"/>
                </a:lnSpc>
              </a:pPr>
              <a:r>
                <a:rPr lang="ru-RU" sz="2200" dirty="0">
                  <a:latin typeface="Times New Roman" panose="02020603050405020304" pitchFamily="18" charset="0"/>
                  <a:cs typeface="Times New Roman" pitchFamily="18" charset="0"/>
                </a:rPr>
                <a:t>        математического ожидания</a:t>
              </a:r>
              <a:endParaRPr lang="en-US" sz="2200" dirty="0">
                <a:latin typeface="Times New Roman" panose="02020603050405020304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endParaRPr lang="en-US" sz="800" dirty="0">
                <a:latin typeface="Times New Roman" panose="02020603050405020304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endParaRPr lang="ru-RU" sz="200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41" name="Object 28">
              <a:extLst>
                <a:ext uri="{FF2B5EF4-FFF2-40B4-BE49-F238E27FC236}">
                  <a16:creationId xmlns:a16="http://schemas.microsoft.com/office/drawing/2014/main" id="{750A88CB-F647-4EE0-AE5F-0CE66BF41BA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45456961"/>
                </p:ext>
              </p:extLst>
            </p:nvPr>
          </p:nvGraphicFramePr>
          <p:xfrm>
            <a:off x="6958013" y="3332836"/>
            <a:ext cx="2987675" cy="790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939" name="Формула" r:id="rId15" imgW="49377600" imgH="12801600" progId="Equation.3">
                    <p:embed/>
                  </p:oleObj>
                </mc:Choice>
                <mc:Fallback>
                  <p:oleObj name="Формула" r:id="rId15" imgW="49377600" imgH="12801600" progId="Equation.3">
                    <p:embed/>
                    <p:pic>
                      <p:nvPicPr>
                        <p:cNvPr id="0" name="Picture 8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58013" y="3332836"/>
                          <a:ext cx="2987675" cy="790575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Стрелка: вправо 41">
              <a:extLst>
                <a:ext uri="{FF2B5EF4-FFF2-40B4-BE49-F238E27FC236}">
                  <a16:creationId xmlns:a16="http://schemas.microsoft.com/office/drawing/2014/main" id="{A4276CCF-BAE1-455A-AF8A-0D5B742FCEB1}"/>
                </a:ext>
              </a:extLst>
            </p:cNvPr>
            <p:cNvSpPr/>
            <p:nvPr/>
          </p:nvSpPr>
          <p:spPr>
            <a:xfrm>
              <a:off x="5956300" y="3621409"/>
              <a:ext cx="6858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/>
            </a:p>
          </p:txBody>
        </p:sp>
      </p:grpSp>
      <p:sp>
        <p:nvSpPr>
          <p:cNvPr id="51" name="Стрелка: вниз 50">
            <a:extLst>
              <a:ext uri="{FF2B5EF4-FFF2-40B4-BE49-F238E27FC236}">
                <a16:creationId xmlns:a16="http://schemas.microsoft.com/office/drawing/2014/main" id="{C4D93902-16BD-4859-AD97-483B1A9A4D54}"/>
              </a:ext>
            </a:extLst>
          </p:cNvPr>
          <p:cNvSpPr/>
          <p:nvPr/>
        </p:nvSpPr>
        <p:spPr>
          <a:xfrm>
            <a:off x="5346700" y="1769137"/>
            <a:ext cx="304800" cy="18348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52" name="Стрелка: вниз 51">
            <a:extLst>
              <a:ext uri="{FF2B5EF4-FFF2-40B4-BE49-F238E27FC236}">
                <a16:creationId xmlns:a16="http://schemas.microsoft.com/office/drawing/2014/main" id="{709A1E79-59A7-484F-83BB-150C3DC9135F}"/>
              </a:ext>
            </a:extLst>
          </p:cNvPr>
          <p:cNvSpPr/>
          <p:nvPr/>
        </p:nvSpPr>
        <p:spPr>
          <a:xfrm>
            <a:off x="5346700" y="2333625"/>
            <a:ext cx="304800" cy="18348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53" name="Стрелка: вниз 52">
            <a:extLst>
              <a:ext uri="{FF2B5EF4-FFF2-40B4-BE49-F238E27FC236}">
                <a16:creationId xmlns:a16="http://schemas.microsoft.com/office/drawing/2014/main" id="{F877C4F0-8D44-4581-9287-E2189AEA1D19}"/>
              </a:ext>
            </a:extLst>
          </p:cNvPr>
          <p:cNvSpPr/>
          <p:nvPr/>
        </p:nvSpPr>
        <p:spPr>
          <a:xfrm>
            <a:off x="2146300" y="3163206"/>
            <a:ext cx="304800" cy="18348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54" name="Стрелка: вниз 53">
            <a:extLst>
              <a:ext uri="{FF2B5EF4-FFF2-40B4-BE49-F238E27FC236}">
                <a16:creationId xmlns:a16="http://schemas.microsoft.com/office/drawing/2014/main" id="{AA770633-2783-4183-A201-7578160019F1}"/>
              </a:ext>
            </a:extLst>
          </p:cNvPr>
          <p:cNvSpPr/>
          <p:nvPr/>
        </p:nvSpPr>
        <p:spPr>
          <a:xfrm>
            <a:off x="6451601" y="3153900"/>
            <a:ext cx="304800" cy="18348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55" name="Стрелка: вниз 54">
            <a:extLst>
              <a:ext uri="{FF2B5EF4-FFF2-40B4-BE49-F238E27FC236}">
                <a16:creationId xmlns:a16="http://schemas.microsoft.com/office/drawing/2014/main" id="{057F85F6-A1E3-47BC-9C8F-5B44850212FF}"/>
              </a:ext>
            </a:extLst>
          </p:cNvPr>
          <p:cNvSpPr/>
          <p:nvPr/>
        </p:nvSpPr>
        <p:spPr>
          <a:xfrm>
            <a:off x="6377671" y="3979948"/>
            <a:ext cx="304800" cy="18348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0EC46FDA-B877-4FE2-9215-244A3DB9DDE2}"/>
              </a:ext>
            </a:extLst>
          </p:cNvPr>
          <p:cNvGrpSpPr/>
          <p:nvPr/>
        </p:nvGrpSpPr>
        <p:grpSpPr>
          <a:xfrm>
            <a:off x="698500" y="5153025"/>
            <a:ext cx="9753600" cy="667875"/>
            <a:chOff x="698500" y="5153025"/>
            <a:chExt cx="9753600" cy="667875"/>
          </a:xfrm>
        </p:grpSpPr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6A5A1443-EF6C-45A3-BBC2-D223B839DD37}"/>
                </a:ext>
              </a:extLst>
            </p:cNvPr>
            <p:cNvGrpSpPr/>
            <p:nvPr/>
          </p:nvGrpSpPr>
          <p:grpSpPr>
            <a:xfrm>
              <a:off x="698500" y="5153025"/>
              <a:ext cx="9753600" cy="667875"/>
              <a:chOff x="1347785" y="3324225"/>
              <a:chExt cx="9753600" cy="667875"/>
            </a:xfrm>
          </p:grpSpPr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id="{D3766E47-E9E8-4695-BD74-996E60F48D08}"/>
                  </a:ext>
                </a:extLst>
              </p:cNvPr>
              <p:cNvSpPr/>
              <p:nvPr/>
            </p:nvSpPr>
            <p:spPr>
              <a:xfrm>
                <a:off x="1347785" y="3324225"/>
                <a:ext cx="9753600" cy="667875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85000"/>
                  </a:lnSpc>
                </a:pPr>
                <a:r>
                  <a:rPr lang="ru-RU" sz="2200" dirty="0">
                    <a:latin typeface="Times New Roman" pitchFamily="18" charset="0"/>
                    <a:cs typeface="Times New Roman" pitchFamily="18" charset="0"/>
                  </a:rPr>
                  <a:t>     К</a:t>
                </a:r>
                <a:r>
                  <a:rPr lang="ru-RU" sz="2200" b="0" i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оэффициент Стьюдента </a:t>
                </a:r>
                <a:r>
                  <a:rPr lang="en-US" sz="2200" b="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sz="2200" b="0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ru-RU" sz="2200" b="0" i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ru-RU" sz="2200" dirty="0">
                    <a:latin typeface="Times New Roman" panose="02020603050405020304" pitchFamily="18" charset="0"/>
                    <a:cs typeface="Times New Roman" pitchFamily="18" charset="0"/>
                  </a:rPr>
                  <a:t>по числу </a:t>
                </a:r>
              </a:p>
              <a:p>
                <a:pPr algn="just">
                  <a:lnSpc>
                    <a:spcPct val="85000"/>
                  </a:lnSpc>
                </a:pPr>
                <a:r>
                  <a:rPr lang="ru-RU" sz="2200" b="0" i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наблюдений </a:t>
                </a:r>
                <a:r>
                  <a:rPr lang="ru-RU" sz="2200" b="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ru-RU" sz="2200" b="0" i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и выбранной вероятности </a:t>
                </a:r>
                <a:r>
                  <a:rPr lang="ru-RU" sz="2200" b="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</a:t>
                </a:r>
                <a:r>
                  <a:rPr lang="ru-RU" sz="2200" dirty="0"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50" name="Стрелка: вправо 49">
                <a:extLst>
                  <a:ext uri="{FF2B5EF4-FFF2-40B4-BE49-F238E27FC236}">
                    <a16:creationId xmlns:a16="http://schemas.microsoft.com/office/drawing/2014/main" id="{4A481A50-2976-4ED8-9BBB-DF31D20AA91A}"/>
                  </a:ext>
                </a:extLst>
              </p:cNvPr>
              <p:cNvSpPr/>
              <p:nvPr/>
            </p:nvSpPr>
            <p:spPr>
              <a:xfrm>
                <a:off x="6910384" y="3476625"/>
                <a:ext cx="898525" cy="284114"/>
              </a:xfrm>
              <a:prstGeom prst="rightArrow">
                <a:avLst/>
              </a:prstGeom>
              <a:solidFill>
                <a:srgbClr val="0070C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5000"/>
                  </a:lnSpc>
                </a:pPr>
                <a:endParaRPr lang="ru-RU" dirty="0"/>
              </a:p>
            </p:txBody>
          </p:sp>
        </p:grpSp>
        <p:graphicFrame>
          <p:nvGraphicFramePr>
            <p:cNvPr id="56" name="Object 26">
              <a:extLst>
                <a:ext uri="{FF2B5EF4-FFF2-40B4-BE49-F238E27FC236}">
                  <a16:creationId xmlns:a16="http://schemas.microsoft.com/office/drawing/2014/main" id="{0BF6B8C2-F968-4968-ABD7-884D7DF1180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61447289"/>
                </p:ext>
              </p:extLst>
            </p:nvPr>
          </p:nvGraphicFramePr>
          <p:xfrm>
            <a:off x="7529513" y="5229226"/>
            <a:ext cx="154181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940" name="Формула" r:id="rId17" imgW="19812000" imgH="5791200" progId="Equation.3">
                    <p:embed/>
                  </p:oleObj>
                </mc:Choice>
                <mc:Fallback>
                  <p:oleObj name="Формула" r:id="rId17" imgW="19812000" imgH="5791200" progId="Equation.3">
                    <p:embed/>
                    <p:pic>
                      <p:nvPicPr>
                        <p:cNvPr id="0" name="Picture 8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29513" y="5229226"/>
                          <a:ext cx="1541810" cy="45720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8" name="Стрелка: вниз 57">
            <a:extLst>
              <a:ext uri="{FF2B5EF4-FFF2-40B4-BE49-F238E27FC236}">
                <a16:creationId xmlns:a16="http://schemas.microsoft.com/office/drawing/2014/main" id="{313AA79A-2B64-47FE-B9C4-D1E51153E036}"/>
              </a:ext>
            </a:extLst>
          </p:cNvPr>
          <p:cNvSpPr/>
          <p:nvPr/>
        </p:nvSpPr>
        <p:spPr>
          <a:xfrm>
            <a:off x="5803900" y="4961105"/>
            <a:ext cx="304800" cy="183488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D5D25D12-9B5C-4946-A571-FC591F91C8A7}"/>
              </a:ext>
            </a:extLst>
          </p:cNvPr>
          <p:cNvGrpSpPr/>
          <p:nvPr/>
        </p:nvGrpSpPr>
        <p:grpSpPr>
          <a:xfrm>
            <a:off x="774700" y="6390150"/>
            <a:ext cx="4191000" cy="667875"/>
            <a:chOff x="698500" y="4391025"/>
            <a:chExt cx="4343400" cy="667875"/>
          </a:xfrm>
        </p:grpSpPr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46399C2F-7759-4822-B14C-011364717EF0}"/>
                </a:ext>
              </a:extLst>
            </p:cNvPr>
            <p:cNvSpPr/>
            <p:nvPr/>
          </p:nvSpPr>
          <p:spPr>
            <a:xfrm>
              <a:off x="698500" y="4391025"/>
              <a:ext cx="4343400" cy="667875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Доверителный </a:t>
              </a:r>
            </a:p>
            <a:p>
              <a:pPr>
                <a:lnSpc>
                  <a:spcPct val="85000"/>
                </a:lnSpc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интервал  </a:t>
              </a:r>
            </a:p>
          </p:txBody>
        </p:sp>
        <p:graphicFrame>
          <p:nvGraphicFramePr>
            <p:cNvPr id="61" name="Object 30">
              <a:extLst>
                <a:ext uri="{FF2B5EF4-FFF2-40B4-BE49-F238E27FC236}">
                  <a16:creationId xmlns:a16="http://schemas.microsoft.com/office/drawing/2014/main" id="{E630D764-E553-4613-A7B6-B7500157955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10255682"/>
                </p:ext>
              </p:extLst>
            </p:nvPr>
          </p:nvGraphicFramePr>
          <p:xfrm>
            <a:off x="3700463" y="4535938"/>
            <a:ext cx="1112837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941" name="Формула" r:id="rId19" imgW="15849600" imgH="5791200" progId="Equation.3">
                    <p:embed/>
                  </p:oleObj>
                </mc:Choice>
                <mc:Fallback>
                  <p:oleObj name="Формула" r:id="rId19" imgW="15849600" imgH="5791200" progId="Equation.3">
                    <p:embed/>
                    <p:pic>
                      <p:nvPicPr>
                        <p:cNvPr id="0" name="Picture 8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0463" y="4535938"/>
                          <a:ext cx="1112837" cy="40005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2" name="Стрелка: вправо 61">
              <a:extLst>
                <a:ext uri="{FF2B5EF4-FFF2-40B4-BE49-F238E27FC236}">
                  <a16:creationId xmlns:a16="http://schemas.microsoft.com/office/drawing/2014/main" id="{6E6261BA-1F43-4568-99B8-4D90D716D367}"/>
                </a:ext>
              </a:extLst>
            </p:cNvPr>
            <p:cNvSpPr/>
            <p:nvPr/>
          </p:nvSpPr>
          <p:spPr>
            <a:xfrm>
              <a:off x="3014663" y="4582905"/>
              <a:ext cx="457200" cy="284114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/>
            </a:p>
          </p:txBody>
        </p:sp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F1B08226-F077-48C8-8C6A-695AA6DD4436}"/>
              </a:ext>
            </a:extLst>
          </p:cNvPr>
          <p:cNvGrpSpPr/>
          <p:nvPr/>
        </p:nvGrpSpPr>
        <p:grpSpPr>
          <a:xfrm>
            <a:off x="5624512" y="6069522"/>
            <a:ext cx="4827588" cy="1129540"/>
            <a:chOff x="5624512" y="6069522"/>
            <a:chExt cx="4827588" cy="1129540"/>
          </a:xfrm>
        </p:grpSpPr>
        <p:sp>
          <p:nvSpPr>
            <p:cNvPr id="66" name="TextBox 86">
              <a:extLst>
                <a:ext uri="{FF2B5EF4-FFF2-40B4-BE49-F238E27FC236}">
                  <a16:creationId xmlns:a16="http://schemas.microsoft.com/office/drawing/2014/main" id="{9494B6E1-5363-421E-B959-45C3C1B581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24512" y="6069522"/>
              <a:ext cx="4827588" cy="112954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just" eaLnBrk="1" hangingPunct="1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Результат обработки многократных</a:t>
              </a:r>
            </a:p>
            <a:p>
              <a:pPr algn="just" eaLnBrk="1" hangingPunct="1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                      </a:t>
              </a:r>
              <a:r>
                <a:rPr lang="ru-RU" sz="2200" spc="-5" dirty="0">
                  <a:latin typeface="Times New Roman"/>
                  <a:cs typeface="Times New Roman"/>
                </a:rPr>
                <a:t>измерений</a:t>
              </a:r>
            </a:p>
            <a:p>
              <a:pPr algn="just" eaLnBrk="1" hangingPunct="1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2200" spc="-5" dirty="0">
                <a:latin typeface="Times New Roman"/>
                <a:cs typeface="Times New Roman"/>
              </a:endParaRPr>
            </a:p>
            <a:p>
              <a:pPr algn="just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7" name="Объект 89">
              <a:extLst>
                <a:ext uri="{FF2B5EF4-FFF2-40B4-BE49-F238E27FC236}">
                  <a16:creationId xmlns:a16="http://schemas.microsoft.com/office/drawing/2014/main" id="{09E38F02-CCEB-4795-9D9C-ABD58DD6F39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5925107"/>
                </p:ext>
              </p:extLst>
            </p:nvPr>
          </p:nvGraphicFramePr>
          <p:xfrm>
            <a:off x="7178675" y="6753225"/>
            <a:ext cx="1865313" cy="433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942" name="Формула" r:id="rId21" imgW="21640800" imgH="5181600" progId="Equation.3">
                    <p:embed/>
                  </p:oleObj>
                </mc:Choice>
                <mc:Fallback>
                  <p:oleObj name="Формула" r:id="rId21" imgW="21640800" imgH="5181600" progId="Equation.3">
                    <p:embed/>
                    <p:pic>
                      <p:nvPicPr>
                        <p:cNvPr id="0" name="Picture 8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78675" y="6753225"/>
                          <a:ext cx="1865313" cy="433388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8" name="Стрелка: вправо 67">
            <a:extLst>
              <a:ext uri="{FF2B5EF4-FFF2-40B4-BE49-F238E27FC236}">
                <a16:creationId xmlns:a16="http://schemas.microsoft.com/office/drawing/2014/main" id="{770CD9C4-28E6-4DE4-84BD-7483F88A24EB}"/>
              </a:ext>
            </a:extLst>
          </p:cNvPr>
          <p:cNvSpPr/>
          <p:nvPr/>
        </p:nvSpPr>
        <p:spPr>
          <a:xfrm>
            <a:off x="4946732" y="6551617"/>
            <a:ext cx="677779" cy="284114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70" name="Стрелка: вниз 69">
            <a:extLst>
              <a:ext uri="{FF2B5EF4-FFF2-40B4-BE49-F238E27FC236}">
                <a16:creationId xmlns:a16="http://schemas.microsoft.com/office/drawing/2014/main" id="{3CBA1C91-16CE-4E73-B506-0F12241A2E46}"/>
              </a:ext>
            </a:extLst>
          </p:cNvPr>
          <p:cNvSpPr/>
          <p:nvPr/>
        </p:nvSpPr>
        <p:spPr>
          <a:xfrm>
            <a:off x="2857194" y="5811375"/>
            <a:ext cx="304800" cy="578774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63" name="object 2">
            <a:hlinkClick r:id="rId2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1238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4291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32" grpId="0" animBg="1"/>
      <p:bldP spid="33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8" grpId="0" animBg="1"/>
      <p:bldP spid="68" grpId="0" animBg="1"/>
      <p:bldP spid="7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4">
            <a:extLst>
              <a:ext uri="{FF2B5EF4-FFF2-40B4-BE49-F238E27FC236}">
                <a16:creationId xmlns:a16="http://schemas.microsoft.com/office/drawing/2014/main" id="{689C4555-67B5-4BB8-9A62-54D762380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214" y="98560"/>
            <a:ext cx="10693400" cy="406265"/>
          </a:xfrm>
          <a:prstGeom prst="rect">
            <a:avLst/>
          </a:prstGeom>
          <a:solidFill>
            <a:srgbClr val="0070C0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2.7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Расчет погрешности косвенных измерений  прямых</a:t>
            </a:r>
            <a:r>
              <a:rPr lang="ru-RU" sz="2400" b="1" spc="3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измерений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F1EC9D-DFE6-4E27-B0BC-A13A4A7BE10A}"/>
              </a:ext>
            </a:extLst>
          </p:cNvPr>
          <p:cNvSpPr txBox="1"/>
          <p:nvPr/>
        </p:nvSpPr>
        <p:spPr>
          <a:xfrm>
            <a:off x="228600" y="605879"/>
            <a:ext cx="2006600" cy="609398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tIns="0" bIns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spc="-5" dirty="0">
                <a:latin typeface="Times New Roman"/>
                <a:cs typeface="Times New Roman"/>
              </a:rPr>
              <a:t>Косвенные </a:t>
            </a:r>
          </a:p>
          <a:p>
            <a:pPr algn="ctr">
              <a:lnSpc>
                <a:spcPct val="90000"/>
              </a:lnSpc>
            </a:pPr>
            <a:r>
              <a:rPr lang="ru-RU" sz="2200" spc="-5" dirty="0">
                <a:latin typeface="Times New Roman"/>
                <a:cs typeface="Times New Roman"/>
              </a:rPr>
              <a:t>измерения </a:t>
            </a:r>
            <a:endParaRPr lang="ru-RU" sz="2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BDAF572-6F12-480B-A88D-D56DB4C38609}"/>
              </a:ext>
            </a:extLst>
          </p:cNvPr>
          <p:cNvSpPr txBox="1"/>
          <p:nvPr/>
        </p:nvSpPr>
        <p:spPr>
          <a:xfrm>
            <a:off x="5437414" y="593669"/>
            <a:ext cx="5167086" cy="7017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tabLst>
                <a:tab pos="9134475" algn="l"/>
              </a:tabLst>
            </a:pPr>
            <a:r>
              <a:rPr lang="en-US" sz="2200" i="1" spc="-5" dirty="0">
                <a:latin typeface="Times New Roman"/>
                <a:cs typeface="Times New Roman"/>
              </a:rPr>
              <a:t>x, </a:t>
            </a:r>
            <a:r>
              <a:rPr lang="ru-RU" sz="2200" i="1" spc="-5" dirty="0">
                <a:latin typeface="Times New Roman"/>
                <a:cs typeface="Times New Roman"/>
              </a:rPr>
              <a:t>z, </a:t>
            </a:r>
            <a:r>
              <a:rPr lang="ru-RU" sz="2200" i="1" dirty="0">
                <a:latin typeface="Times New Roman"/>
                <a:cs typeface="Times New Roman"/>
              </a:rPr>
              <a:t>..., t </a:t>
            </a:r>
            <a:r>
              <a:rPr lang="ru-RU" sz="2200" dirty="0">
                <a:latin typeface="Times New Roman"/>
                <a:cs typeface="Times New Roman"/>
              </a:rPr>
              <a:t>– </a:t>
            </a:r>
            <a:r>
              <a:rPr lang="ru-RU" sz="2200" spc="-5" dirty="0">
                <a:latin typeface="Times New Roman"/>
                <a:cs typeface="Times New Roman"/>
              </a:rPr>
              <a:t>результаты прямых измерений; </a:t>
            </a:r>
            <a:endParaRPr lang="en-US" sz="2200" spc="-5" dirty="0">
              <a:latin typeface="Times New Roman"/>
              <a:cs typeface="Times New Roman"/>
            </a:endParaRPr>
          </a:p>
          <a:p>
            <a:pPr>
              <a:lnSpc>
                <a:spcPct val="90000"/>
              </a:lnSpc>
              <a:tabLst>
                <a:tab pos="9134475" algn="l"/>
              </a:tabLst>
            </a:pPr>
            <a:r>
              <a:rPr lang="ru-RU" sz="2200" i="1" dirty="0">
                <a:latin typeface="Times New Roman"/>
                <a:cs typeface="Times New Roman"/>
              </a:rPr>
              <a:t>у </a:t>
            </a:r>
            <a:r>
              <a:rPr lang="ru-RU" sz="2200" dirty="0">
                <a:latin typeface="Times New Roman"/>
                <a:cs typeface="Times New Roman"/>
              </a:rPr>
              <a:t>– </a:t>
            </a:r>
            <a:r>
              <a:rPr lang="ru-RU" sz="2200" spc="-5" dirty="0">
                <a:latin typeface="Times New Roman"/>
                <a:cs typeface="Times New Roman"/>
              </a:rPr>
              <a:t>результат косвенного измерения.</a:t>
            </a:r>
            <a:endParaRPr lang="ru-RU" sz="2200" dirty="0">
              <a:latin typeface="Times New Roman"/>
              <a:cs typeface="Times New Roman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1B2B74-970B-4412-B97A-8D1E8F8CF57C}"/>
              </a:ext>
            </a:extLst>
          </p:cNvPr>
          <p:cNvSpPr txBox="1"/>
          <p:nvPr/>
        </p:nvSpPr>
        <p:spPr>
          <a:xfrm>
            <a:off x="2940050" y="685800"/>
            <a:ext cx="18542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i="1" spc="160" dirty="0">
                <a:latin typeface="Times New Roman"/>
                <a:cs typeface="Times New Roman"/>
              </a:rPr>
              <a:t>у</a:t>
            </a:r>
            <a:r>
              <a:rPr lang="ru-RU" sz="2200" i="1" spc="5" dirty="0">
                <a:latin typeface="Times New Roman"/>
                <a:cs typeface="Times New Roman"/>
              </a:rPr>
              <a:t>=</a:t>
            </a:r>
            <a:r>
              <a:rPr lang="ru-RU" sz="2200" i="1" spc="125" dirty="0">
                <a:latin typeface="Times New Roman"/>
                <a:cs typeface="Times New Roman"/>
              </a:rPr>
              <a:t> </a:t>
            </a:r>
            <a:r>
              <a:rPr lang="en-US" sz="2200" i="1" spc="0" dirty="0">
                <a:latin typeface="Times New Roman"/>
                <a:cs typeface="Times New Roman"/>
              </a:rPr>
              <a:t>f</a:t>
            </a:r>
            <a:r>
              <a:rPr lang="en-US" sz="2200" i="1" spc="-40" dirty="0">
                <a:latin typeface="Times New Roman"/>
                <a:cs typeface="Times New Roman"/>
              </a:rPr>
              <a:t> </a:t>
            </a:r>
            <a:r>
              <a:rPr lang="en-US" sz="2200" spc="85" dirty="0">
                <a:latin typeface="Times New Roman"/>
                <a:cs typeface="Times New Roman"/>
              </a:rPr>
              <a:t>(</a:t>
            </a:r>
            <a:r>
              <a:rPr lang="en-US" sz="2200" i="1" spc="0" dirty="0">
                <a:latin typeface="Times New Roman"/>
                <a:cs typeface="Times New Roman"/>
              </a:rPr>
              <a:t>x,</a:t>
            </a:r>
            <a:r>
              <a:rPr lang="en-US" sz="2200" i="1" spc="-180" dirty="0">
                <a:latin typeface="Times New Roman"/>
                <a:cs typeface="Times New Roman"/>
              </a:rPr>
              <a:t> </a:t>
            </a:r>
            <a:r>
              <a:rPr lang="en-US" sz="2200" i="1" spc="30" dirty="0">
                <a:latin typeface="Times New Roman"/>
                <a:cs typeface="Times New Roman"/>
              </a:rPr>
              <a:t>z</a:t>
            </a:r>
            <a:r>
              <a:rPr lang="en-US" sz="2200" dirty="0">
                <a:latin typeface="Times New Roman"/>
                <a:cs typeface="Times New Roman"/>
              </a:rPr>
              <a:t>,</a:t>
            </a:r>
            <a:r>
              <a:rPr lang="en-US" sz="2200" spc="-190" dirty="0">
                <a:latin typeface="Times New Roman"/>
                <a:cs typeface="Times New Roman"/>
              </a:rPr>
              <a:t> </a:t>
            </a:r>
            <a:r>
              <a:rPr lang="en-US" sz="2200" dirty="0">
                <a:latin typeface="Times New Roman"/>
                <a:cs typeface="Times New Roman"/>
              </a:rPr>
              <a:t>...,</a:t>
            </a:r>
            <a:r>
              <a:rPr lang="en-US" sz="2200" spc="-180" dirty="0">
                <a:latin typeface="Times New Roman"/>
                <a:cs typeface="Times New Roman"/>
              </a:rPr>
              <a:t> </a:t>
            </a:r>
            <a:r>
              <a:rPr lang="en-US" sz="2200" i="1" spc="75" dirty="0">
                <a:latin typeface="Times New Roman"/>
                <a:cs typeface="Times New Roman"/>
              </a:rPr>
              <a:t>t</a:t>
            </a:r>
            <a:r>
              <a:rPr lang="en-US" sz="2200" spc="125" dirty="0">
                <a:latin typeface="Times New Roman"/>
                <a:cs typeface="Times New Roman"/>
              </a:rPr>
              <a:t>)</a:t>
            </a:r>
            <a:endParaRPr lang="ru-RU" sz="2200" dirty="0"/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F3DBBDF1-4BFE-4AB8-B76E-D8A96A709D75}"/>
              </a:ext>
            </a:extLst>
          </p:cNvPr>
          <p:cNvSpPr/>
          <p:nvPr/>
        </p:nvSpPr>
        <p:spPr>
          <a:xfrm>
            <a:off x="2235200" y="762000"/>
            <a:ext cx="660400" cy="308431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Стрелка: вправо 39">
            <a:extLst>
              <a:ext uri="{FF2B5EF4-FFF2-40B4-BE49-F238E27FC236}">
                <a16:creationId xmlns:a16="http://schemas.microsoft.com/office/drawing/2014/main" id="{F3A931C3-2840-481B-8955-ADDE99F8CD8B}"/>
              </a:ext>
            </a:extLst>
          </p:cNvPr>
          <p:cNvSpPr/>
          <p:nvPr/>
        </p:nvSpPr>
        <p:spPr>
          <a:xfrm>
            <a:off x="4813300" y="762000"/>
            <a:ext cx="5969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7F00CEC-DB8B-42C5-9B3A-E18675391712}"/>
              </a:ext>
            </a:extLst>
          </p:cNvPr>
          <p:cNvSpPr txBox="1"/>
          <p:nvPr/>
        </p:nvSpPr>
        <p:spPr>
          <a:xfrm>
            <a:off x="241300" y="1538163"/>
            <a:ext cx="3565661" cy="76944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Абсолютная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погрешность</a:t>
            </a:r>
          </a:p>
          <a:p>
            <a:pPr algn="just"/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косвенного измерения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ru-RU" sz="22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200" dirty="0"/>
          </a:p>
        </p:txBody>
      </p:sp>
      <p:graphicFrame>
        <p:nvGraphicFramePr>
          <p:cNvPr id="49" name="Object 1">
            <a:extLst>
              <a:ext uri="{FF2B5EF4-FFF2-40B4-BE49-F238E27FC236}">
                <a16:creationId xmlns:a16="http://schemas.microsoft.com/office/drawing/2014/main" id="{E21029ED-9492-4EC2-B723-9BB852DC2E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380127"/>
              </p:ext>
            </p:extLst>
          </p:nvPr>
        </p:nvGraphicFramePr>
        <p:xfrm>
          <a:off x="4965700" y="1449388"/>
          <a:ext cx="523081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51" name="Формула" r:id="rId3" imgW="92049600" imgH="15849600" progId="Equation.3">
                  <p:embed/>
                </p:oleObj>
              </mc:Choice>
              <mc:Fallback>
                <p:oleObj name="Формула" r:id="rId3" imgW="92049600" imgH="15849600" progId="Equation.3">
                  <p:embed/>
                  <p:pic>
                    <p:nvPicPr>
                      <p:cNvPr id="0" name="Picture 8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5700" y="1449388"/>
                        <a:ext cx="5230813" cy="9112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5032BE1C-C65C-469A-86AA-0ACB674B3E9F}"/>
              </a:ext>
            </a:extLst>
          </p:cNvPr>
          <p:cNvSpPr txBox="1"/>
          <p:nvPr/>
        </p:nvSpPr>
        <p:spPr>
          <a:xfrm>
            <a:off x="228600" y="2554294"/>
            <a:ext cx="3684814" cy="76944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spc="-5" dirty="0">
                <a:latin typeface="Times New Roman"/>
                <a:cs typeface="Times New Roman"/>
              </a:rPr>
              <a:t>Относительная погрешность</a:t>
            </a:r>
          </a:p>
          <a:p>
            <a:pPr algn="just"/>
            <a:r>
              <a:rPr lang="ru-RU" sz="2200" spc="-5" dirty="0">
                <a:latin typeface="Times New Roman"/>
                <a:cs typeface="Times New Roman"/>
              </a:rPr>
              <a:t>   косвенного измерения </a:t>
            </a:r>
            <a:r>
              <a:rPr lang="ru-RU" sz="2200" spc="-5" dirty="0">
                <a:latin typeface="Symbol"/>
                <a:cs typeface="Symbol"/>
              </a:rPr>
              <a:t></a:t>
            </a:r>
            <a:r>
              <a:rPr lang="ru-RU" sz="2200" i="1" spc="-7" baseline="-13227" dirty="0">
                <a:latin typeface="Times New Roman"/>
                <a:cs typeface="Times New Roman"/>
              </a:rPr>
              <a:t>у </a:t>
            </a:r>
            <a:endParaRPr lang="ru-RU" sz="2200" dirty="0"/>
          </a:p>
        </p:txBody>
      </p:sp>
      <p:sp>
        <p:nvSpPr>
          <p:cNvPr id="52" name="Стрелка: вправо 51">
            <a:extLst>
              <a:ext uri="{FF2B5EF4-FFF2-40B4-BE49-F238E27FC236}">
                <a16:creationId xmlns:a16="http://schemas.microsoft.com/office/drawing/2014/main" id="{6E9CC028-7DB2-4957-8060-7916E9A785D7}"/>
              </a:ext>
            </a:extLst>
          </p:cNvPr>
          <p:cNvSpPr/>
          <p:nvPr/>
        </p:nvSpPr>
        <p:spPr>
          <a:xfrm>
            <a:off x="3808776" y="1688236"/>
            <a:ext cx="1156923" cy="406265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Rectangle 113">
            <a:extLst>
              <a:ext uri="{FF2B5EF4-FFF2-40B4-BE49-F238E27FC236}">
                <a16:creationId xmlns:a16="http://schemas.microsoft.com/office/drawing/2014/main" id="{273F64BD-2BBD-4861-9BD8-6F683DAD5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9990" y="2882146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47" name="Объект 46">
            <a:extLst>
              <a:ext uri="{FF2B5EF4-FFF2-40B4-BE49-F238E27FC236}">
                <a16:creationId xmlns:a16="http://schemas.microsoft.com/office/drawing/2014/main" id="{DCCC6FD4-9525-4738-8414-E74FCF5F67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469318"/>
              </p:ext>
            </p:extLst>
          </p:nvPr>
        </p:nvGraphicFramePr>
        <p:xfrm>
          <a:off x="4735513" y="2486025"/>
          <a:ext cx="5818187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52" name="Формула" r:id="rId5" imgW="96926400" imgH="14630400" progId="Equation.3">
                  <p:embed/>
                </p:oleObj>
              </mc:Choice>
              <mc:Fallback>
                <p:oleObj name="Формула" r:id="rId5" imgW="96926400" imgH="14630400" progId="Equation.3">
                  <p:embed/>
                  <p:pic>
                    <p:nvPicPr>
                      <p:cNvPr id="0" name="Picture 8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5513" y="2486025"/>
                        <a:ext cx="5818187" cy="8937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114">
            <a:extLst>
              <a:ext uri="{FF2B5EF4-FFF2-40B4-BE49-F238E27FC236}">
                <a16:creationId xmlns:a16="http://schemas.microsoft.com/office/drawing/2014/main" id="{474DC7CA-DDB2-4F62-927F-9880E93179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9990" y="3577471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6" name="Стрелка: вправо 55">
            <a:extLst>
              <a:ext uri="{FF2B5EF4-FFF2-40B4-BE49-F238E27FC236}">
                <a16:creationId xmlns:a16="http://schemas.microsoft.com/office/drawing/2014/main" id="{9A500189-A79F-4A86-B55C-6CC5A11AD29D}"/>
              </a:ext>
            </a:extLst>
          </p:cNvPr>
          <p:cNvSpPr/>
          <p:nvPr/>
        </p:nvSpPr>
        <p:spPr>
          <a:xfrm>
            <a:off x="3920670" y="2752137"/>
            <a:ext cx="814843" cy="406265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9FA4DE2-D329-4488-9915-B7A2DE9324D9}"/>
              </a:ext>
            </a:extLst>
          </p:cNvPr>
          <p:cNvSpPr txBox="1"/>
          <p:nvPr/>
        </p:nvSpPr>
        <p:spPr>
          <a:xfrm>
            <a:off x="2839356" y="3476625"/>
            <a:ext cx="5363028" cy="430887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Погрешности косвенных измерений</a:t>
            </a:r>
            <a:endParaRPr lang="ru-RU" sz="2200" dirty="0"/>
          </a:p>
        </p:txBody>
      </p:sp>
      <p:graphicFrame>
        <p:nvGraphicFramePr>
          <p:cNvPr id="64525" name="Таблица 64524">
            <a:extLst>
              <a:ext uri="{FF2B5EF4-FFF2-40B4-BE49-F238E27FC236}">
                <a16:creationId xmlns:a16="http://schemas.microsoft.com/office/drawing/2014/main" id="{8A1DE869-8DD7-42E4-8FBC-802A81AC3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092332"/>
              </p:ext>
            </p:extLst>
          </p:nvPr>
        </p:nvGraphicFramePr>
        <p:xfrm>
          <a:off x="317500" y="4191587"/>
          <a:ext cx="10210800" cy="31712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3940482468"/>
                    </a:ext>
                  </a:extLst>
                </a:gridCol>
                <a:gridCol w="3962400">
                  <a:extLst>
                    <a:ext uri="{9D8B030D-6E8A-4147-A177-3AD203B41FA5}">
                      <a16:colId xmlns:a16="http://schemas.microsoft.com/office/drawing/2014/main" val="3602784465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3657475185"/>
                    </a:ext>
                  </a:extLst>
                </a:gridCol>
              </a:tblGrid>
              <a:tr h="419941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Функция (</a:t>
                      </a: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Погрешности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267875"/>
                  </a:ext>
                </a:extLst>
              </a:tr>
              <a:tr h="491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абсолютная (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22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относительная (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</a:t>
                      </a:r>
                      <a:r>
                        <a:rPr lang="ru-RU" sz="22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42302"/>
                  </a:ext>
                </a:extLst>
              </a:tr>
              <a:tr h="67182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240821"/>
                  </a:ext>
                </a:extLst>
              </a:tr>
              <a:tr h="587331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</a:t>
                      </a:r>
                      <a:r>
                        <a:rPr lang="en-US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259467"/>
                  </a:ext>
                </a:extLst>
              </a:tr>
              <a:tr h="9843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2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ru-RU" sz="2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8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433080"/>
                  </a:ext>
                </a:extLst>
              </a:tr>
            </a:tbl>
          </a:graphicData>
        </a:graphic>
      </p:graphicFrame>
      <p:sp>
        <p:nvSpPr>
          <p:cNvPr id="64526" name="Rectangle 137">
            <a:extLst>
              <a:ext uri="{FF2B5EF4-FFF2-40B4-BE49-F238E27FC236}">
                <a16:creationId xmlns:a16="http://schemas.microsoft.com/office/drawing/2014/main" id="{3A65F895-3BEE-463D-9ED4-C86EDB76E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9356" y="5792089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4528" name="Rectangle 139">
            <a:extLst>
              <a:ext uri="{FF2B5EF4-FFF2-40B4-BE49-F238E27FC236}">
                <a16:creationId xmlns:a16="http://schemas.microsoft.com/office/drawing/2014/main" id="{4D72D2AA-ADE9-451D-93D1-D2C3F7ED14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500" y="5741987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4530" name="Rectangle 140">
            <a:extLst>
              <a:ext uri="{FF2B5EF4-FFF2-40B4-BE49-F238E27FC236}">
                <a16:creationId xmlns:a16="http://schemas.microsoft.com/office/drawing/2014/main" id="{50B9C120-78D5-4499-808F-5756D1459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500" y="6237287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4531" name="Rectangle 142">
            <a:extLst>
              <a:ext uri="{FF2B5EF4-FFF2-40B4-BE49-F238E27FC236}">
                <a16:creationId xmlns:a16="http://schemas.microsoft.com/office/drawing/2014/main" id="{26EA9004-8BDB-48F8-A082-0F6CA44EE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6176" y="626980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4533" name="Rectangle 144">
            <a:extLst>
              <a:ext uri="{FF2B5EF4-FFF2-40B4-BE49-F238E27FC236}">
                <a16:creationId xmlns:a16="http://schemas.microsoft.com/office/drawing/2014/main" id="{A0A99299-166A-4721-ADF1-E13CBE2BC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96761" y="646030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4535" name="Rectangle 153">
            <a:extLst>
              <a:ext uri="{FF2B5EF4-FFF2-40B4-BE49-F238E27FC236}">
                <a16:creationId xmlns:a16="http://schemas.microsoft.com/office/drawing/2014/main" id="{FD02534E-2B9B-4C0C-9ECF-3225FC8B6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7671" y="6774047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4540" name="Rectangle 158">
            <a:extLst>
              <a:ext uri="{FF2B5EF4-FFF2-40B4-BE49-F238E27FC236}">
                <a16:creationId xmlns:a16="http://schemas.microsoft.com/office/drawing/2014/main" id="{7502B5C4-4E4E-4E8E-AEF8-1967D9FE8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8706" y="7530069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64542" name="Группа 64541">
            <a:extLst>
              <a:ext uri="{FF2B5EF4-FFF2-40B4-BE49-F238E27FC236}">
                <a16:creationId xmlns:a16="http://schemas.microsoft.com/office/drawing/2014/main" id="{AA08686F-7909-42A2-96AE-7BCDECDE8F94}"/>
              </a:ext>
            </a:extLst>
          </p:cNvPr>
          <p:cNvGrpSpPr/>
          <p:nvPr/>
        </p:nvGrpSpPr>
        <p:grpSpPr>
          <a:xfrm>
            <a:off x="3071180" y="5108376"/>
            <a:ext cx="6495095" cy="2243516"/>
            <a:chOff x="3088949" y="4948869"/>
            <a:chExt cx="6495095" cy="2243516"/>
          </a:xfrm>
        </p:grpSpPr>
        <p:graphicFrame>
          <p:nvGraphicFramePr>
            <p:cNvPr id="64527" name="Объект 64526">
              <a:extLst>
                <a:ext uri="{FF2B5EF4-FFF2-40B4-BE49-F238E27FC236}">
                  <a16:creationId xmlns:a16="http://schemas.microsoft.com/office/drawing/2014/main" id="{3C7D69D9-1213-4196-B047-CC7B549F078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89771935"/>
                </p:ext>
              </p:extLst>
            </p:nvPr>
          </p:nvGraphicFramePr>
          <p:xfrm>
            <a:off x="3314325" y="5063169"/>
            <a:ext cx="1440544" cy="495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353" name="Формула" r:id="rId7" imgW="23164800" imgH="8229600" progId="Equation.3">
                    <p:embed/>
                  </p:oleObj>
                </mc:Choice>
                <mc:Fallback>
                  <p:oleObj name="Формула" r:id="rId7" imgW="23164800" imgH="8229600" progId="Equation.3">
                    <p:embed/>
                    <p:pic>
                      <p:nvPicPr>
                        <p:cNvPr id="0" name="Picture 8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4325" y="5063169"/>
                          <a:ext cx="1440544" cy="495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529" name="Объект 64528">
              <a:extLst>
                <a:ext uri="{FF2B5EF4-FFF2-40B4-BE49-F238E27FC236}">
                  <a16:creationId xmlns:a16="http://schemas.microsoft.com/office/drawing/2014/main" id="{64E175DC-735B-4D6E-B2F1-9E821B28494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32808672"/>
                </p:ext>
              </p:extLst>
            </p:nvPr>
          </p:nvGraphicFramePr>
          <p:xfrm>
            <a:off x="7707619" y="4948869"/>
            <a:ext cx="1590675" cy="666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354" name="Формула" r:id="rId9" imgW="33528000" imgH="13411200" progId="Equation.3">
                    <p:embed/>
                  </p:oleObj>
                </mc:Choice>
                <mc:Fallback>
                  <p:oleObj name="Формула" r:id="rId9" imgW="33528000" imgH="13411200" progId="Equation.3">
                    <p:embed/>
                    <p:pic>
                      <p:nvPicPr>
                        <p:cNvPr id="0" name="Picture 8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07619" y="4948869"/>
                          <a:ext cx="1590675" cy="6667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534" name="Объект 64533">
              <a:extLst>
                <a:ext uri="{FF2B5EF4-FFF2-40B4-BE49-F238E27FC236}">
                  <a16:creationId xmlns:a16="http://schemas.microsoft.com/office/drawing/2014/main" id="{7D7D34AE-00EE-4F68-A9F1-344FE3D9C53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568838"/>
                </p:ext>
              </p:extLst>
            </p:nvPr>
          </p:nvGraphicFramePr>
          <p:xfrm>
            <a:off x="3088949" y="5684967"/>
            <a:ext cx="1894520" cy="4831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355" name="Формула" r:id="rId11" imgW="31699200" imgH="9144000" progId="Equation.3">
                    <p:embed/>
                  </p:oleObj>
                </mc:Choice>
                <mc:Fallback>
                  <p:oleObj name="Формула" r:id="rId11" imgW="31699200" imgH="9144000" progId="Equation.3">
                    <p:embed/>
                    <p:pic>
                      <p:nvPicPr>
                        <p:cNvPr id="0" name="Picture 8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8949" y="5684967"/>
                          <a:ext cx="1894520" cy="4831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536" name="Объект 64535">
              <a:extLst>
                <a:ext uri="{FF2B5EF4-FFF2-40B4-BE49-F238E27FC236}">
                  <a16:creationId xmlns:a16="http://schemas.microsoft.com/office/drawing/2014/main" id="{58ED2544-D091-49A3-81FB-C7975A9FCBD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56289079"/>
                </p:ext>
              </p:extLst>
            </p:nvPr>
          </p:nvGraphicFramePr>
          <p:xfrm>
            <a:off x="7275001" y="5733223"/>
            <a:ext cx="2204268" cy="4348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356" name="Формула" r:id="rId13" imgW="33528000" imgH="8229600" progId="Equation.3">
                    <p:embed/>
                  </p:oleObj>
                </mc:Choice>
                <mc:Fallback>
                  <p:oleObj name="Формула" r:id="rId13" imgW="33528000" imgH="8229600" progId="Equation.3">
                    <p:embed/>
                    <p:pic>
                      <p:nvPicPr>
                        <p:cNvPr id="0" name="Picture 8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75001" y="5733223"/>
                          <a:ext cx="2204268" cy="43484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538" name="Объект 64537">
              <a:extLst>
                <a:ext uri="{FF2B5EF4-FFF2-40B4-BE49-F238E27FC236}">
                  <a16:creationId xmlns:a16="http://schemas.microsoft.com/office/drawing/2014/main" id="{E8D695BC-7CD0-4116-B74B-27FD3128715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36433303"/>
                </p:ext>
              </p:extLst>
            </p:nvPr>
          </p:nvGraphicFramePr>
          <p:xfrm>
            <a:off x="3091768" y="6296025"/>
            <a:ext cx="2219348" cy="896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357" name="Формула" r:id="rId15" imgW="34137600" imgH="14935200" progId="Equation.3">
                    <p:embed/>
                  </p:oleObj>
                </mc:Choice>
                <mc:Fallback>
                  <p:oleObj name="Формула" r:id="rId15" imgW="34137600" imgH="14935200" progId="Equation.3">
                    <p:embed/>
                    <p:pic>
                      <p:nvPicPr>
                        <p:cNvPr id="0" name="Picture 8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91768" y="6296025"/>
                          <a:ext cx="2219348" cy="8963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541" name="Объект 64540">
              <a:extLst>
                <a:ext uri="{FF2B5EF4-FFF2-40B4-BE49-F238E27FC236}">
                  <a16:creationId xmlns:a16="http://schemas.microsoft.com/office/drawing/2014/main" id="{EB5F29DA-1599-4FDA-85C5-0A97B822F44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88746292"/>
                </p:ext>
              </p:extLst>
            </p:nvPr>
          </p:nvGraphicFramePr>
          <p:xfrm>
            <a:off x="7491719" y="6474457"/>
            <a:ext cx="2092325" cy="468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358" name="Формула" r:id="rId17" imgW="33528000" imgH="8229600" progId="Equation.3">
                    <p:embed/>
                  </p:oleObj>
                </mc:Choice>
                <mc:Fallback>
                  <p:oleObj name="Формула" r:id="rId17" imgW="33528000" imgH="8229600" progId="Equation.3">
                    <p:embed/>
                    <p:pic>
                      <p:nvPicPr>
                        <p:cNvPr id="0" name="Picture 8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91719" y="6474457"/>
                          <a:ext cx="2092325" cy="4683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4543" name="Стрелка: вниз 64542">
            <a:extLst>
              <a:ext uri="{FF2B5EF4-FFF2-40B4-BE49-F238E27FC236}">
                <a16:creationId xmlns:a16="http://schemas.microsoft.com/office/drawing/2014/main" id="{153AA011-823B-4EE3-9B3B-30FD8F052809}"/>
              </a:ext>
            </a:extLst>
          </p:cNvPr>
          <p:cNvSpPr/>
          <p:nvPr/>
        </p:nvSpPr>
        <p:spPr>
          <a:xfrm>
            <a:off x="5437414" y="3907512"/>
            <a:ext cx="442686" cy="299999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object 2">
            <a:hlinkClick r:id="rId1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147300" y="72675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8" grpId="0" animBg="1"/>
      <p:bldP spid="8" grpId="0" animBg="1"/>
      <p:bldP spid="40" grpId="0" animBg="1"/>
      <p:bldP spid="42" grpId="0" animBg="1"/>
      <p:bldP spid="51" grpId="0" animBg="1"/>
      <p:bldP spid="52" grpId="0" animBg="1"/>
      <p:bldP spid="56" grpId="0" animBg="1"/>
      <p:bldP spid="58" grpId="0" animBg="1"/>
      <p:bldP spid="6454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4">
            <a:extLst>
              <a:ext uri="{FF2B5EF4-FFF2-40B4-BE49-F238E27FC236}">
                <a16:creationId xmlns:a16="http://schemas.microsoft.com/office/drawing/2014/main" id="{3CBF16CE-BFF4-4322-BF82-793D5B53AE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47625"/>
            <a:ext cx="10693400" cy="380104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b="1" spc="-5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инструментальной  погрешности косвенного измерения мощности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82CC5E-0CCD-4D1C-9B48-AE1C4A298DA4}"/>
              </a:ext>
            </a:extLst>
          </p:cNvPr>
          <p:cNvSpPr txBox="1"/>
          <p:nvPr/>
        </p:nvSpPr>
        <p:spPr>
          <a:xfrm>
            <a:off x="165100" y="733425"/>
            <a:ext cx="3629987" cy="95641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Схема измерения  мощности в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цепи постоянного тока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  <a:r>
              <a:rPr lang="ru-RU" sz="24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на нагрузке 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</a:t>
            </a:r>
            <a:r>
              <a:rPr lang="ru-RU" sz="24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200" dirty="0"/>
          </a:p>
        </p:txBody>
      </p:sp>
      <p:grpSp>
        <p:nvGrpSpPr>
          <p:cNvPr id="65" name="Группа 64">
            <a:extLst>
              <a:ext uri="{FF2B5EF4-FFF2-40B4-BE49-F238E27FC236}">
                <a16:creationId xmlns:a16="http://schemas.microsoft.com/office/drawing/2014/main" id="{E89DFEAC-D460-4721-925F-73722E78E610}"/>
              </a:ext>
            </a:extLst>
          </p:cNvPr>
          <p:cNvGrpSpPr/>
          <p:nvPr/>
        </p:nvGrpSpPr>
        <p:grpSpPr>
          <a:xfrm>
            <a:off x="4166805" y="504825"/>
            <a:ext cx="3389695" cy="1789685"/>
            <a:chOff x="6225589" y="1856105"/>
            <a:chExt cx="3389695" cy="1789685"/>
          </a:xfrm>
        </p:grpSpPr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7B7E41DC-9273-47DA-836A-993754C35686}"/>
                </a:ext>
              </a:extLst>
            </p:cNvPr>
            <p:cNvSpPr/>
            <p:nvPr/>
          </p:nvSpPr>
          <p:spPr>
            <a:xfrm>
              <a:off x="6225589" y="1856105"/>
              <a:ext cx="3389695" cy="1740385"/>
            </a:xfrm>
            <a:prstGeom prst="rect">
              <a:avLst/>
            </a:prstGeom>
            <a:solidFill>
              <a:srgbClr val="FFDB6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/>
            </a:p>
          </p:txBody>
        </p:sp>
        <p:grpSp>
          <p:nvGrpSpPr>
            <p:cNvPr id="91" name="Группа 90">
              <a:extLst>
                <a:ext uri="{FF2B5EF4-FFF2-40B4-BE49-F238E27FC236}">
                  <a16:creationId xmlns:a16="http://schemas.microsoft.com/office/drawing/2014/main" id="{95CC3ABF-F738-43C4-A3DB-4BFF1EFF4A49}"/>
                </a:ext>
              </a:extLst>
            </p:cNvPr>
            <p:cNvGrpSpPr/>
            <p:nvPr/>
          </p:nvGrpSpPr>
          <p:grpSpPr>
            <a:xfrm>
              <a:off x="6225589" y="1898511"/>
              <a:ext cx="3389695" cy="1747279"/>
              <a:chOff x="6225589" y="1898511"/>
              <a:chExt cx="3389695" cy="1747279"/>
            </a:xfrm>
          </p:grpSpPr>
          <p:sp>
            <p:nvSpPr>
              <p:cNvPr id="92" name="object 2">
                <a:extLst>
                  <a:ext uri="{FF2B5EF4-FFF2-40B4-BE49-F238E27FC236}">
                    <a16:creationId xmlns:a16="http://schemas.microsoft.com/office/drawing/2014/main" id="{D12A04A9-1BA0-4F39-8411-755F8592BBF0}"/>
                  </a:ext>
                </a:extLst>
              </p:cNvPr>
              <p:cNvSpPr/>
              <p:nvPr/>
            </p:nvSpPr>
            <p:spPr>
              <a:xfrm>
                <a:off x="6489700" y="2229841"/>
                <a:ext cx="110286" cy="116382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3" name="object 3">
                <a:extLst>
                  <a:ext uri="{FF2B5EF4-FFF2-40B4-BE49-F238E27FC236}">
                    <a16:creationId xmlns:a16="http://schemas.microsoft.com/office/drawing/2014/main" id="{530EB6B2-EAA6-4B7A-B4E7-8EB6601FE952}"/>
                  </a:ext>
                </a:extLst>
              </p:cNvPr>
              <p:cNvSpPr/>
              <p:nvPr/>
            </p:nvSpPr>
            <p:spPr>
              <a:xfrm>
                <a:off x="6608776" y="3428467"/>
                <a:ext cx="109524" cy="116382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object 8">
                <a:extLst>
                  <a:ext uri="{FF2B5EF4-FFF2-40B4-BE49-F238E27FC236}">
                    <a16:creationId xmlns:a16="http://schemas.microsoft.com/office/drawing/2014/main" id="{30FE5179-2C03-48B8-8A72-59930A9DBFA9}"/>
                  </a:ext>
                </a:extLst>
              </p:cNvPr>
              <p:cNvSpPr/>
              <p:nvPr/>
            </p:nvSpPr>
            <p:spPr>
              <a:xfrm>
                <a:off x="9062872" y="2504822"/>
                <a:ext cx="219075" cy="546735"/>
              </a:xfrm>
              <a:custGeom>
                <a:avLst/>
                <a:gdLst/>
                <a:ahLst/>
                <a:cxnLst/>
                <a:rect l="l" t="t" r="r" b="b"/>
                <a:pathLst>
                  <a:path w="219075" h="546735">
                    <a:moveTo>
                      <a:pt x="218694" y="546353"/>
                    </a:moveTo>
                    <a:lnTo>
                      <a:pt x="218694" y="0"/>
                    </a:lnTo>
                    <a:lnTo>
                      <a:pt x="0" y="0"/>
                    </a:lnTo>
                    <a:lnTo>
                      <a:pt x="0" y="546353"/>
                    </a:lnTo>
                    <a:lnTo>
                      <a:pt x="218694" y="546353"/>
                    </a:lnTo>
                    <a:close/>
                  </a:path>
                </a:pathLst>
              </a:custGeom>
              <a:ln w="3332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object 9">
                <a:extLst>
                  <a:ext uri="{FF2B5EF4-FFF2-40B4-BE49-F238E27FC236}">
                    <a16:creationId xmlns:a16="http://schemas.microsoft.com/office/drawing/2014/main" id="{5B77C54D-260A-46F0-A48E-36996C7BCE89}"/>
                  </a:ext>
                </a:extLst>
              </p:cNvPr>
              <p:cNvSpPr/>
              <p:nvPr/>
            </p:nvSpPr>
            <p:spPr>
              <a:xfrm>
                <a:off x="9172409" y="2287906"/>
                <a:ext cx="60491" cy="199579"/>
              </a:xfrm>
              <a:custGeom>
                <a:avLst/>
                <a:gdLst/>
                <a:ahLst/>
                <a:cxnLst/>
                <a:rect l="l" t="t" r="r" b="b"/>
                <a:pathLst>
                  <a:path h="219075">
                    <a:moveTo>
                      <a:pt x="0" y="0"/>
                    </a:moveTo>
                    <a:lnTo>
                      <a:pt x="0" y="218694"/>
                    </a:lnTo>
                  </a:path>
                </a:pathLst>
              </a:custGeom>
              <a:ln w="3332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object 10">
                <a:extLst>
                  <a:ext uri="{FF2B5EF4-FFF2-40B4-BE49-F238E27FC236}">
                    <a16:creationId xmlns:a16="http://schemas.microsoft.com/office/drawing/2014/main" id="{A5BA23B0-699C-4377-BD79-253850C621E2}"/>
                  </a:ext>
                </a:extLst>
              </p:cNvPr>
              <p:cNvSpPr/>
              <p:nvPr/>
            </p:nvSpPr>
            <p:spPr>
              <a:xfrm>
                <a:off x="6713006" y="3051176"/>
                <a:ext cx="2459594" cy="444500"/>
              </a:xfrm>
              <a:custGeom>
                <a:avLst/>
                <a:gdLst/>
                <a:ahLst/>
                <a:cxnLst/>
                <a:rect l="l" t="t" r="r" b="b"/>
                <a:pathLst>
                  <a:path w="3352800" h="444500">
                    <a:moveTo>
                      <a:pt x="0" y="444246"/>
                    </a:moveTo>
                    <a:lnTo>
                      <a:pt x="3352800" y="444246"/>
                    </a:lnTo>
                    <a:lnTo>
                      <a:pt x="3352800" y="0"/>
                    </a:lnTo>
                  </a:path>
                </a:pathLst>
              </a:custGeom>
              <a:ln w="3332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object 12">
                <a:extLst>
                  <a:ext uri="{FF2B5EF4-FFF2-40B4-BE49-F238E27FC236}">
                    <a16:creationId xmlns:a16="http://schemas.microsoft.com/office/drawing/2014/main" id="{6E4F7D77-93C5-4848-8557-53334F826B7B}"/>
                  </a:ext>
                </a:extLst>
              </p:cNvPr>
              <p:cNvSpPr/>
              <p:nvPr/>
            </p:nvSpPr>
            <p:spPr>
              <a:xfrm>
                <a:off x="7094626" y="2067434"/>
                <a:ext cx="437515" cy="437515"/>
              </a:xfrm>
              <a:custGeom>
                <a:avLst/>
                <a:gdLst/>
                <a:ahLst/>
                <a:cxnLst/>
                <a:rect l="l" t="t" r="r" b="b"/>
                <a:pathLst>
                  <a:path w="437514" h="437514">
                    <a:moveTo>
                      <a:pt x="437388" y="218693"/>
                    </a:moveTo>
                    <a:lnTo>
                      <a:pt x="431631" y="168430"/>
                    </a:lnTo>
                    <a:lnTo>
                      <a:pt x="415225" y="122353"/>
                    </a:lnTo>
                    <a:lnTo>
                      <a:pt x="389461" y="81753"/>
                    </a:lnTo>
                    <a:lnTo>
                      <a:pt x="355634" y="47926"/>
                    </a:lnTo>
                    <a:lnTo>
                      <a:pt x="315034" y="22162"/>
                    </a:lnTo>
                    <a:lnTo>
                      <a:pt x="268957" y="5756"/>
                    </a:lnTo>
                    <a:lnTo>
                      <a:pt x="218694" y="0"/>
                    </a:lnTo>
                    <a:lnTo>
                      <a:pt x="168670" y="5756"/>
                    </a:lnTo>
                    <a:lnTo>
                      <a:pt x="122686" y="22162"/>
                    </a:lnTo>
                    <a:lnTo>
                      <a:pt x="82073" y="47926"/>
                    </a:lnTo>
                    <a:lnTo>
                      <a:pt x="48165" y="81753"/>
                    </a:lnTo>
                    <a:lnTo>
                      <a:pt x="22295" y="122353"/>
                    </a:lnTo>
                    <a:lnTo>
                      <a:pt x="5796" y="168430"/>
                    </a:lnTo>
                    <a:lnTo>
                      <a:pt x="0" y="218693"/>
                    </a:lnTo>
                    <a:lnTo>
                      <a:pt x="5796" y="268717"/>
                    </a:lnTo>
                    <a:lnTo>
                      <a:pt x="22295" y="314701"/>
                    </a:lnTo>
                    <a:lnTo>
                      <a:pt x="48165" y="355314"/>
                    </a:lnTo>
                    <a:lnTo>
                      <a:pt x="82073" y="389222"/>
                    </a:lnTo>
                    <a:lnTo>
                      <a:pt x="122686" y="415092"/>
                    </a:lnTo>
                    <a:lnTo>
                      <a:pt x="168670" y="431591"/>
                    </a:lnTo>
                    <a:lnTo>
                      <a:pt x="218694" y="437387"/>
                    </a:lnTo>
                    <a:lnTo>
                      <a:pt x="268957" y="431591"/>
                    </a:lnTo>
                    <a:lnTo>
                      <a:pt x="315034" y="415092"/>
                    </a:lnTo>
                    <a:lnTo>
                      <a:pt x="355634" y="389222"/>
                    </a:lnTo>
                    <a:lnTo>
                      <a:pt x="389461" y="355314"/>
                    </a:lnTo>
                    <a:lnTo>
                      <a:pt x="415225" y="314701"/>
                    </a:lnTo>
                    <a:lnTo>
                      <a:pt x="431631" y="268717"/>
                    </a:lnTo>
                    <a:lnTo>
                      <a:pt x="437388" y="218693"/>
                    </a:lnTo>
                    <a:close/>
                  </a:path>
                </a:pathLst>
              </a:custGeom>
              <a:ln w="3332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object 13">
                <a:extLst>
                  <a:ext uri="{FF2B5EF4-FFF2-40B4-BE49-F238E27FC236}">
                    <a16:creationId xmlns:a16="http://schemas.microsoft.com/office/drawing/2014/main" id="{B67E751D-087E-41A8-8F66-A04CC13A6CE8}"/>
                  </a:ext>
                </a:extLst>
              </p:cNvPr>
              <p:cNvSpPr/>
              <p:nvPr/>
            </p:nvSpPr>
            <p:spPr>
              <a:xfrm>
                <a:off x="6565900" y="2284453"/>
                <a:ext cx="529234" cy="49173"/>
              </a:xfrm>
              <a:custGeom>
                <a:avLst/>
                <a:gdLst/>
                <a:ahLst/>
                <a:cxnLst/>
                <a:rect l="l" t="t" r="r" b="b"/>
                <a:pathLst>
                  <a:path w="656589">
                    <a:moveTo>
                      <a:pt x="0" y="0"/>
                    </a:moveTo>
                    <a:lnTo>
                      <a:pt x="656082" y="0"/>
                    </a:lnTo>
                  </a:path>
                </a:pathLst>
              </a:custGeom>
              <a:ln w="3332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object 17">
                <a:extLst>
                  <a:ext uri="{FF2B5EF4-FFF2-40B4-BE49-F238E27FC236}">
                    <a16:creationId xmlns:a16="http://schemas.microsoft.com/office/drawing/2014/main" id="{428AEBC0-0767-42EF-9A97-5840E54BA4D6}"/>
                  </a:ext>
                </a:extLst>
              </p:cNvPr>
              <p:cNvSpPr/>
              <p:nvPr/>
            </p:nvSpPr>
            <p:spPr>
              <a:xfrm>
                <a:off x="8470900" y="2310004"/>
                <a:ext cx="45719" cy="1204989"/>
              </a:xfrm>
              <a:custGeom>
                <a:avLst/>
                <a:gdLst/>
                <a:ahLst/>
                <a:cxnLst/>
                <a:rect l="l" t="t" r="r" b="b"/>
                <a:pathLst>
                  <a:path h="809625">
                    <a:moveTo>
                      <a:pt x="0" y="0"/>
                    </a:moveTo>
                    <a:lnTo>
                      <a:pt x="0" y="809244"/>
                    </a:lnTo>
                  </a:path>
                </a:pathLst>
              </a:custGeom>
              <a:ln w="19050">
                <a:solidFill>
                  <a:srgbClr val="000000"/>
                </a:solidFill>
                <a:headEnd type="arrow" w="med" len="med"/>
                <a:tailEnd type="arrow" w="med" len="med"/>
              </a:ln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object 19">
                <a:extLst>
                  <a:ext uri="{FF2B5EF4-FFF2-40B4-BE49-F238E27FC236}">
                    <a16:creationId xmlns:a16="http://schemas.microsoft.com/office/drawing/2014/main" id="{F3B636E5-AE75-4AE5-9468-B16E51A3B449}"/>
                  </a:ext>
                </a:extLst>
              </p:cNvPr>
              <p:cNvSpPr txBox="1"/>
              <p:nvPr/>
            </p:nvSpPr>
            <p:spPr>
              <a:xfrm>
                <a:off x="6350525" y="2652815"/>
                <a:ext cx="388635" cy="299954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>
                  <a:lnSpc>
                    <a:spcPct val="85000"/>
                  </a:lnSpc>
                  <a:spcBef>
                    <a:spcPts val="95"/>
                  </a:spcBef>
                </a:pPr>
                <a:r>
                  <a:rPr sz="2200" i="1" spc="-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200" spc="-5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</a:t>
                </a:r>
                <a:endParaRPr sz="2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object 22">
                <a:extLst>
                  <a:ext uri="{FF2B5EF4-FFF2-40B4-BE49-F238E27FC236}">
                    <a16:creationId xmlns:a16="http://schemas.microsoft.com/office/drawing/2014/main" id="{52E82342-3782-40CE-8527-8B15F269DC47}"/>
                  </a:ext>
                </a:extLst>
              </p:cNvPr>
              <p:cNvSpPr/>
              <p:nvPr/>
            </p:nvSpPr>
            <p:spPr>
              <a:xfrm>
                <a:off x="8588731" y="2138190"/>
                <a:ext cx="491769" cy="88500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object 23">
                <a:extLst>
                  <a:ext uri="{FF2B5EF4-FFF2-40B4-BE49-F238E27FC236}">
                    <a16:creationId xmlns:a16="http://schemas.microsoft.com/office/drawing/2014/main" id="{B86C65F4-9103-4673-8468-E13D8AD67701}"/>
                  </a:ext>
                </a:extLst>
              </p:cNvPr>
              <p:cNvSpPr txBox="1"/>
              <p:nvPr/>
            </p:nvSpPr>
            <p:spPr>
              <a:xfrm>
                <a:off x="7206645" y="2008505"/>
                <a:ext cx="259079" cy="413447"/>
              </a:xfrm>
              <a:prstGeom prst="rect">
                <a:avLst/>
              </a:prstGeom>
            </p:spPr>
            <p:txBody>
              <a:bodyPr vert="horz" wrap="square" lIns="0" tIns="124460" rIns="0" bIns="0" rtlCol="0">
                <a:spAutoFit/>
              </a:bodyPr>
              <a:lstStyle/>
              <a:p>
                <a:pPr marL="29209">
                  <a:lnSpc>
                    <a:spcPct val="85000"/>
                  </a:lnSpc>
                  <a:spcBef>
                    <a:spcPts val="885"/>
                  </a:spcBef>
                </a:pPr>
                <a:r>
                  <a:rPr sz="2200" i="1" spc="-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sz="2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3" name="object 26">
                <a:extLst>
                  <a:ext uri="{FF2B5EF4-FFF2-40B4-BE49-F238E27FC236}">
                    <a16:creationId xmlns:a16="http://schemas.microsoft.com/office/drawing/2014/main" id="{F73E7DB5-7D84-4BF0-9575-CB18ED4D9F65}"/>
                  </a:ext>
                </a:extLst>
              </p:cNvPr>
              <p:cNvSpPr txBox="1"/>
              <p:nvPr/>
            </p:nvSpPr>
            <p:spPr>
              <a:xfrm>
                <a:off x="8227744" y="1898511"/>
                <a:ext cx="339288" cy="299954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>
                  <a:lnSpc>
                    <a:spcPct val="85000"/>
                  </a:lnSpc>
                  <a:spcBef>
                    <a:spcPts val="95"/>
                  </a:spcBef>
                </a:pPr>
                <a:r>
                  <a:rPr sz="2200" i="1" spc="-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sz="2200" i="1" baseline="-12626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104" name="object 27">
                <a:extLst>
                  <a:ext uri="{FF2B5EF4-FFF2-40B4-BE49-F238E27FC236}">
                    <a16:creationId xmlns:a16="http://schemas.microsoft.com/office/drawing/2014/main" id="{8C9877BD-38A5-4379-977B-4157DE1EAA1F}"/>
                  </a:ext>
                </a:extLst>
              </p:cNvPr>
              <p:cNvSpPr txBox="1"/>
              <p:nvPr/>
            </p:nvSpPr>
            <p:spPr>
              <a:xfrm>
                <a:off x="9309100" y="2581275"/>
                <a:ext cx="306184" cy="299954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>
                  <a:lnSpc>
                    <a:spcPct val="85000"/>
                  </a:lnSpc>
                  <a:spcBef>
                    <a:spcPts val="95"/>
                  </a:spcBef>
                </a:pPr>
                <a:r>
                  <a:rPr sz="2200" i="1" spc="-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sz="2200" baseline="-12626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</a:t>
                </a:r>
              </a:p>
            </p:txBody>
          </p:sp>
          <p:sp>
            <p:nvSpPr>
              <p:cNvPr id="105" name="object 16">
                <a:extLst>
                  <a:ext uri="{FF2B5EF4-FFF2-40B4-BE49-F238E27FC236}">
                    <a16:creationId xmlns:a16="http://schemas.microsoft.com/office/drawing/2014/main" id="{54E7E453-CF89-4ECA-9EF5-464647C3FB86}"/>
                  </a:ext>
                </a:extLst>
              </p:cNvPr>
              <p:cNvSpPr/>
              <p:nvPr/>
            </p:nvSpPr>
            <p:spPr>
              <a:xfrm>
                <a:off x="7946717" y="2260831"/>
                <a:ext cx="114282" cy="99822"/>
              </a:xfrm>
              <a:prstGeom prst="rect">
                <a:avLst/>
              </a:prstGeom>
              <a:blipFill>
                <a:blip r:embed="rId6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object 13">
                <a:extLst>
                  <a:ext uri="{FF2B5EF4-FFF2-40B4-BE49-F238E27FC236}">
                    <a16:creationId xmlns:a16="http://schemas.microsoft.com/office/drawing/2014/main" id="{533DCBA0-A19B-4D13-8872-BA7C5AE1DBFA}"/>
                  </a:ext>
                </a:extLst>
              </p:cNvPr>
              <p:cNvSpPr/>
              <p:nvPr/>
            </p:nvSpPr>
            <p:spPr>
              <a:xfrm>
                <a:off x="7534359" y="2310004"/>
                <a:ext cx="1638050" cy="99821"/>
              </a:xfrm>
              <a:custGeom>
                <a:avLst/>
                <a:gdLst/>
                <a:ahLst/>
                <a:cxnLst/>
                <a:rect l="l" t="t" r="r" b="b"/>
                <a:pathLst>
                  <a:path w="656589">
                    <a:moveTo>
                      <a:pt x="0" y="0"/>
                    </a:moveTo>
                    <a:lnTo>
                      <a:pt x="656082" y="0"/>
                    </a:lnTo>
                  </a:path>
                </a:pathLst>
              </a:custGeom>
              <a:ln w="3332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object 16">
                <a:extLst>
                  <a:ext uri="{FF2B5EF4-FFF2-40B4-BE49-F238E27FC236}">
                    <a16:creationId xmlns:a16="http://schemas.microsoft.com/office/drawing/2014/main" id="{D3ED59B5-14B4-468E-8ACA-29B871665C69}"/>
                  </a:ext>
                </a:extLst>
              </p:cNvPr>
              <p:cNvSpPr/>
              <p:nvPr/>
            </p:nvSpPr>
            <p:spPr>
              <a:xfrm>
                <a:off x="7946717" y="3453003"/>
                <a:ext cx="114282" cy="99822"/>
              </a:xfrm>
              <a:prstGeom prst="rect">
                <a:avLst/>
              </a:prstGeom>
              <a:blipFill>
                <a:blip r:embed="rId6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object 12">
                <a:extLst>
                  <a:ext uri="{FF2B5EF4-FFF2-40B4-BE49-F238E27FC236}">
                    <a16:creationId xmlns:a16="http://schemas.microsoft.com/office/drawing/2014/main" id="{4951E05E-F38A-4E4E-B05C-E5E8ABF09993}"/>
                  </a:ext>
                </a:extLst>
              </p:cNvPr>
              <p:cNvSpPr/>
              <p:nvPr/>
            </p:nvSpPr>
            <p:spPr>
              <a:xfrm>
                <a:off x="7785100" y="2564488"/>
                <a:ext cx="437515" cy="437515"/>
              </a:xfrm>
              <a:custGeom>
                <a:avLst/>
                <a:gdLst/>
                <a:ahLst/>
                <a:cxnLst/>
                <a:rect l="l" t="t" r="r" b="b"/>
                <a:pathLst>
                  <a:path w="437514" h="437514">
                    <a:moveTo>
                      <a:pt x="437388" y="218693"/>
                    </a:moveTo>
                    <a:lnTo>
                      <a:pt x="431631" y="168430"/>
                    </a:lnTo>
                    <a:lnTo>
                      <a:pt x="415225" y="122353"/>
                    </a:lnTo>
                    <a:lnTo>
                      <a:pt x="389461" y="81753"/>
                    </a:lnTo>
                    <a:lnTo>
                      <a:pt x="355634" y="47926"/>
                    </a:lnTo>
                    <a:lnTo>
                      <a:pt x="315034" y="22162"/>
                    </a:lnTo>
                    <a:lnTo>
                      <a:pt x="268957" y="5756"/>
                    </a:lnTo>
                    <a:lnTo>
                      <a:pt x="218694" y="0"/>
                    </a:lnTo>
                    <a:lnTo>
                      <a:pt x="168670" y="5756"/>
                    </a:lnTo>
                    <a:lnTo>
                      <a:pt x="122686" y="22162"/>
                    </a:lnTo>
                    <a:lnTo>
                      <a:pt x="82073" y="47926"/>
                    </a:lnTo>
                    <a:lnTo>
                      <a:pt x="48165" y="81753"/>
                    </a:lnTo>
                    <a:lnTo>
                      <a:pt x="22295" y="122353"/>
                    </a:lnTo>
                    <a:lnTo>
                      <a:pt x="5796" y="168430"/>
                    </a:lnTo>
                    <a:lnTo>
                      <a:pt x="0" y="218693"/>
                    </a:lnTo>
                    <a:lnTo>
                      <a:pt x="5796" y="268717"/>
                    </a:lnTo>
                    <a:lnTo>
                      <a:pt x="22295" y="314701"/>
                    </a:lnTo>
                    <a:lnTo>
                      <a:pt x="48165" y="355314"/>
                    </a:lnTo>
                    <a:lnTo>
                      <a:pt x="82073" y="389222"/>
                    </a:lnTo>
                    <a:lnTo>
                      <a:pt x="122686" y="415092"/>
                    </a:lnTo>
                    <a:lnTo>
                      <a:pt x="168670" y="431591"/>
                    </a:lnTo>
                    <a:lnTo>
                      <a:pt x="218694" y="437387"/>
                    </a:lnTo>
                    <a:lnTo>
                      <a:pt x="268957" y="431591"/>
                    </a:lnTo>
                    <a:lnTo>
                      <a:pt x="315034" y="415092"/>
                    </a:lnTo>
                    <a:lnTo>
                      <a:pt x="355634" y="389222"/>
                    </a:lnTo>
                    <a:lnTo>
                      <a:pt x="389461" y="355314"/>
                    </a:lnTo>
                    <a:lnTo>
                      <a:pt x="415225" y="314701"/>
                    </a:lnTo>
                    <a:lnTo>
                      <a:pt x="431631" y="268717"/>
                    </a:lnTo>
                    <a:lnTo>
                      <a:pt x="437388" y="218693"/>
                    </a:lnTo>
                    <a:close/>
                  </a:path>
                </a:pathLst>
              </a:custGeom>
              <a:ln w="33324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>
                  <a:lnSpc>
                    <a:spcPct val="85000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object 23">
                <a:extLst>
                  <a:ext uri="{FF2B5EF4-FFF2-40B4-BE49-F238E27FC236}">
                    <a16:creationId xmlns:a16="http://schemas.microsoft.com/office/drawing/2014/main" id="{8F5F2FEC-7EE5-4916-AA20-69727E977C5B}"/>
                  </a:ext>
                </a:extLst>
              </p:cNvPr>
              <p:cNvSpPr txBox="1"/>
              <p:nvPr/>
            </p:nvSpPr>
            <p:spPr>
              <a:xfrm>
                <a:off x="7898749" y="2573109"/>
                <a:ext cx="259079" cy="413447"/>
              </a:xfrm>
              <a:prstGeom prst="rect">
                <a:avLst/>
              </a:prstGeom>
            </p:spPr>
            <p:txBody>
              <a:bodyPr vert="horz" wrap="square" lIns="0" tIns="124460" rIns="0" bIns="0" rtlCol="0">
                <a:spAutoFit/>
              </a:bodyPr>
              <a:lstStyle/>
              <a:p>
                <a:pPr marL="29209">
                  <a:lnSpc>
                    <a:spcPct val="85000"/>
                  </a:lnSpc>
                  <a:spcBef>
                    <a:spcPts val="885"/>
                  </a:spcBef>
                </a:pPr>
                <a:r>
                  <a:rPr lang="en-US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endParaRPr sz="2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0" name="Прямая соединительная линия 109">
                <a:extLst>
                  <a:ext uri="{FF2B5EF4-FFF2-40B4-BE49-F238E27FC236}">
                    <a16:creationId xmlns:a16="http://schemas.microsoft.com/office/drawing/2014/main" id="{7A4E8C5B-1EBF-4DAC-80C3-899BBFAC16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00508" y="2284453"/>
                <a:ext cx="3350" cy="2777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Прямая соединительная линия 110">
                <a:extLst>
                  <a:ext uri="{FF2B5EF4-FFF2-40B4-BE49-F238E27FC236}">
                    <a16:creationId xmlns:a16="http://schemas.microsoft.com/office/drawing/2014/main" id="{9C4E5E8F-A8F5-40ED-BA8C-FDA6335E666E}"/>
                  </a:ext>
                </a:extLst>
              </p:cNvPr>
              <p:cNvCxnSpPr>
                <a:cxnSpLocks/>
                <a:endCxn id="107" idx="0"/>
              </p:cNvCxnSpPr>
              <p:nvPr/>
            </p:nvCxnSpPr>
            <p:spPr>
              <a:xfrm>
                <a:off x="8000508" y="3002003"/>
                <a:ext cx="3350" cy="451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20C270A1-9E70-4F30-A3C3-9D842BC8CC87}"/>
                  </a:ext>
                </a:extLst>
              </p:cNvPr>
              <p:cNvSpPr txBox="1"/>
              <p:nvPr/>
            </p:nvSpPr>
            <p:spPr>
              <a:xfrm>
                <a:off x="6225589" y="2067434"/>
                <a:ext cx="110286" cy="380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ru-RU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681E1D51-9CE8-4F39-9BB6-2137C5DC03CA}"/>
                  </a:ext>
                </a:extLst>
              </p:cNvPr>
              <p:cNvSpPr txBox="1"/>
              <p:nvPr/>
            </p:nvSpPr>
            <p:spPr>
              <a:xfrm>
                <a:off x="6438479" y="3265686"/>
                <a:ext cx="109524" cy="380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ru-RU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̶</a:t>
                </a:r>
              </a:p>
            </p:txBody>
          </p:sp>
          <p:sp>
            <p:nvSpPr>
              <p:cNvPr id="114" name="object 26">
                <a:extLst>
                  <a:ext uri="{FF2B5EF4-FFF2-40B4-BE49-F238E27FC236}">
                    <a16:creationId xmlns:a16="http://schemas.microsoft.com/office/drawing/2014/main" id="{1D659266-60CE-4129-8250-20577F0F4B38}"/>
                  </a:ext>
                </a:extLst>
              </p:cNvPr>
              <p:cNvSpPr txBox="1"/>
              <p:nvPr/>
            </p:nvSpPr>
            <p:spPr>
              <a:xfrm>
                <a:off x="8470900" y="2668688"/>
                <a:ext cx="339288" cy="299954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>
                  <a:lnSpc>
                    <a:spcPct val="85000"/>
                  </a:lnSpc>
                  <a:spcBef>
                    <a:spcPts val="95"/>
                  </a:spcBef>
                </a:pPr>
                <a:r>
                  <a:rPr lang="en-US" sz="2200" i="1" spc="-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sz="2200" i="1" spc="-5" baseline="-12626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endParaRPr sz="2200" i="1" baseline="-12626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6" name="Стрелка: вправо 65">
            <a:extLst>
              <a:ext uri="{FF2B5EF4-FFF2-40B4-BE49-F238E27FC236}">
                <a16:creationId xmlns:a16="http://schemas.microsoft.com/office/drawing/2014/main" id="{E76DF1A1-A2D0-414A-BA9D-39B9AD2927B5}"/>
              </a:ext>
            </a:extLst>
          </p:cNvPr>
          <p:cNvSpPr/>
          <p:nvPr/>
        </p:nvSpPr>
        <p:spPr>
          <a:xfrm>
            <a:off x="3795087" y="1136205"/>
            <a:ext cx="368981" cy="28302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grpSp>
        <p:nvGrpSpPr>
          <p:cNvPr id="118" name="Группа 117">
            <a:extLst>
              <a:ext uri="{FF2B5EF4-FFF2-40B4-BE49-F238E27FC236}">
                <a16:creationId xmlns:a16="http://schemas.microsoft.com/office/drawing/2014/main" id="{96B47BC0-87C2-4F5F-AD4C-166E6CCE8FA1}"/>
              </a:ext>
            </a:extLst>
          </p:cNvPr>
          <p:cNvGrpSpPr/>
          <p:nvPr/>
        </p:nvGrpSpPr>
        <p:grpSpPr>
          <a:xfrm>
            <a:off x="8102753" y="689484"/>
            <a:ext cx="2344547" cy="1339341"/>
            <a:chOff x="8102753" y="982030"/>
            <a:chExt cx="2344547" cy="1339341"/>
          </a:xfrm>
          <a:solidFill>
            <a:srgbClr val="92D050"/>
          </a:solidFill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EA53B668-4A1C-41FA-AB18-32D05C78F3A4}"/>
                </a:ext>
              </a:extLst>
            </p:cNvPr>
            <p:cNvSpPr txBox="1"/>
            <p:nvPr/>
          </p:nvSpPr>
          <p:spPr>
            <a:xfrm>
              <a:off x="8102753" y="982030"/>
              <a:ext cx="2344547" cy="1339341"/>
            </a:xfrm>
            <a:prstGeom prst="rect">
              <a:avLst/>
            </a:prstGeom>
            <a:solidFill>
              <a:srgbClr val="ABB9B3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ru-RU" sz="2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Мощность</a:t>
              </a:r>
            </a:p>
            <a:p>
              <a:pPr algn="ctr">
                <a:lnSpc>
                  <a:spcPct val="85000"/>
                </a:lnSpc>
              </a:pPr>
              <a:r>
                <a:rPr lang="ru-RU" sz="2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нагрузке </a:t>
              </a:r>
              <a:r>
                <a:rPr lang="en-US" sz="2200" i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R</a:t>
              </a:r>
              <a:r>
                <a:rPr lang="ru-RU" sz="2200" baseline="-250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н</a:t>
              </a:r>
            </a:p>
            <a:p>
              <a:pPr algn="ctr">
                <a:lnSpc>
                  <a:spcPct val="85000"/>
                </a:lnSpc>
              </a:pPr>
              <a:endParaRPr lang="ru-RU" sz="2200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ctr">
                <a:lnSpc>
                  <a:spcPct val="85000"/>
                </a:lnSpc>
              </a:pPr>
              <a:endParaRPr lang="ru-RU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85000"/>
                </a:lnSpc>
              </a:pPr>
              <a:endPara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1" name="Object 20">
              <a:extLst>
                <a:ext uri="{FF2B5EF4-FFF2-40B4-BE49-F238E27FC236}">
                  <a16:creationId xmlns:a16="http://schemas.microsoft.com/office/drawing/2014/main" id="{1F9C3AFC-40C3-4D63-8A46-2C64F3C06B2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71211894"/>
                </p:ext>
              </p:extLst>
            </p:nvPr>
          </p:nvGraphicFramePr>
          <p:xfrm>
            <a:off x="8694738" y="1788480"/>
            <a:ext cx="1409700" cy="44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967" name="Формула" r:id="rId7" imgW="18592800" imgH="5791200" progId="Equation.3">
                    <p:embed/>
                  </p:oleObj>
                </mc:Choice>
                <mc:Fallback>
                  <p:oleObj name="Формула" r:id="rId7" imgW="18592800" imgH="5791200" progId="Equation.3">
                    <p:embed/>
                    <p:pic>
                      <p:nvPicPr>
                        <p:cNvPr id="0" name="Picture 46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94738" y="1788480"/>
                          <a:ext cx="1409700" cy="441325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3" name="Стрелка: вправо 122">
            <a:extLst>
              <a:ext uri="{FF2B5EF4-FFF2-40B4-BE49-F238E27FC236}">
                <a16:creationId xmlns:a16="http://schemas.microsoft.com/office/drawing/2014/main" id="{B9D6837E-9EDA-457C-9693-477B16DB7AA3}"/>
              </a:ext>
            </a:extLst>
          </p:cNvPr>
          <p:cNvSpPr/>
          <p:nvPr/>
        </p:nvSpPr>
        <p:spPr>
          <a:xfrm>
            <a:off x="7538678" y="1210945"/>
            <a:ext cx="564075" cy="292545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6075D3BA-744F-4830-A4B3-434A29AB93F6}"/>
              </a:ext>
            </a:extLst>
          </p:cNvPr>
          <p:cNvSpPr txBox="1"/>
          <p:nvPr/>
        </p:nvSpPr>
        <p:spPr>
          <a:xfrm>
            <a:off x="515657" y="2409825"/>
            <a:ext cx="9720275" cy="380873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Абсолютная инструментальная погрешность измерения мощности </a:t>
            </a:r>
            <a:endParaRPr lang="ru-RU" sz="2200" dirty="0"/>
          </a:p>
        </p:txBody>
      </p:sp>
      <p:graphicFrame>
        <p:nvGraphicFramePr>
          <p:cNvPr id="124" name="Объект 123">
            <a:extLst>
              <a:ext uri="{FF2B5EF4-FFF2-40B4-BE49-F238E27FC236}">
                <a16:creationId xmlns:a16="http://schemas.microsoft.com/office/drawing/2014/main" id="{24AF2E7D-2B21-4305-833E-1AE3D2B5B9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86569"/>
              </p:ext>
            </p:extLst>
          </p:nvPr>
        </p:nvGraphicFramePr>
        <p:xfrm>
          <a:off x="780688" y="3108041"/>
          <a:ext cx="8833212" cy="1054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68" name="Формула" r:id="rId9" imgW="121615200" imgH="15240000" progId="Equation.3">
                  <p:embed/>
                </p:oleObj>
              </mc:Choice>
              <mc:Fallback>
                <p:oleObj name="Формула" r:id="rId9" imgW="121615200" imgH="15240000" progId="Equation.3">
                  <p:embed/>
                  <p:pic>
                    <p:nvPicPr>
                      <p:cNvPr id="0" name="Picture 4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688" y="3108041"/>
                        <a:ext cx="8833212" cy="105438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" name="TextBox 128">
            <a:extLst>
              <a:ext uri="{FF2B5EF4-FFF2-40B4-BE49-F238E27FC236}">
                <a16:creationId xmlns:a16="http://schemas.microsoft.com/office/drawing/2014/main" id="{F233EC76-E1DA-4FF1-8659-6AF792D4575E}"/>
              </a:ext>
            </a:extLst>
          </p:cNvPr>
          <p:cNvSpPr txBox="1"/>
          <p:nvPr/>
        </p:nvSpPr>
        <p:spPr>
          <a:xfrm>
            <a:off x="317500" y="4314825"/>
            <a:ext cx="10212458" cy="380873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Абсолютн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ые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инструментальные погрешности амперметра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l-GR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Δ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lang="en-US" sz="2200" i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вольтметра </a:t>
            </a:r>
            <a:r>
              <a:rPr lang="el-GR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Δ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</a:t>
            </a:r>
            <a:r>
              <a:rPr lang="en-US" sz="2200" i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 </a:t>
            </a:r>
            <a:endParaRPr lang="ru-RU" sz="2200" dirty="0"/>
          </a:p>
        </p:txBody>
      </p:sp>
      <p:sp>
        <p:nvSpPr>
          <p:cNvPr id="127" name="Rectangle 58">
            <a:extLst>
              <a:ext uri="{FF2B5EF4-FFF2-40B4-BE49-F238E27FC236}">
                <a16:creationId xmlns:a16="http://schemas.microsoft.com/office/drawing/2014/main" id="{14691666-3829-4997-8E1A-160DE3D4BF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64917"/>
            <a:ext cx="184731" cy="329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endParaRPr lang="ru-RU" dirty="0"/>
          </a:p>
        </p:txBody>
      </p:sp>
      <p:graphicFrame>
        <p:nvGraphicFramePr>
          <p:cNvPr id="128" name="Объект 127">
            <a:extLst>
              <a:ext uri="{FF2B5EF4-FFF2-40B4-BE49-F238E27FC236}">
                <a16:creationId xmlns:a16="http://schemas.microsoft.com/office/drawing/2014/main" id="{D470542D-58DF-4135-882E-A0A67FDDE0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79525"/>
              </p:ext>
            </p:extLst>
          </p:nvPr>
        </p:nvGraphicFramePr>
        <p:xfrm>
          <a:off x="393700" y="5080043"/>
          <a:ext cx="20574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69" name="Формула" r:id="rId11" imgW="26212800" imgH="11277600" progId="Equation.3">
                  <p:embed/>
                </p:oleObj>
              </mc:Choice>
              <mc:Fallback>
                <p:oleObj name="Формула" r:id="rId11" imgW="26212800" imgH="11277600" progId="Equation.3">
                  <p:embed/>
                  <p:pic>
                    <p:nvPicPr>
                      <p:cNvPr id="0" name="Picture 4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00" y="5080043"/>
                        <a:ext cx="2057400" cy="8921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" name="Объект 131">
            <a:extLst>
              <a:ext uri="{FF2B5EF4-FFF2-40B4-BE49-F238E27FC236}">
                <a16:creationId xmlns:a16="http://schemas.microsoft.com/office/drawing/2014/main" id="{77774D88-DBD3-4A73-B37F-1915EAD399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865842"/>
              </p:ext>
            </p:extLst>
          </p:nvPr>
        </p:nvGraphicFramePr>
        <p:xfrm>
          <a:off x="2679700" y="5083218"/>
          <a:ext cx="229552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70" name="Формула" r:id="rId13" imgW="29260800" imgH="11277600" progId="Equation.3">
                  <p:embed/>
                </p:oleObj>
              </mc:Choice>
              <mc:Fallback>
                <p:oleObj name="Формула" r:id="rId13" imgW="29260800" imgH="11277600" progId="Equation.3">
                  <p:embed/>
                  <p:pic>
                    <p:nvPicPr>
                      <p:cNvPr id="0" name="Picture 4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9700" y="5083218"/>
                        <a:ext cx="2295525" cy="8921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" name="TextBox 133">
            <a:extLst>
              <a:ext uri="{FF2B5EF4-FFF2-40B4-BE49-F238E27FC236}">
                <a16:creationId xmlns:a16="http://schemas.microsoft.com/office/drawing/2014/main" id="{318F3D84-AAED-4F90-8FF0-A3E1023186F2}"/>
              </a:ext>
            </a:extLst>
          </p:cNvPr>
          <p:cNvSpPr txBox="1"/>
          <p:nvPr/>
        </p:nvSpPr>
        <p:spPr>
          <a:xfrm>
            <a:off x="5429379" y="4975638"/>
            <a:ext cx="4782672" cy="1244187"/>
          </a:xfrm>
          <a:prstGeom prst="rect">
            <a:avLst/>
          </a:prstGeom>
          <a:solidFill>
            <a:srgbClr val="66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l-GR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γ</a:t>
            </a:r>
            <a:r>
              <a:rPr lang="ru-RU" sz="2200" i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 и </a:t>
            </a:r>
            <a:r>
              <a:rPr lang="el-GR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γ</a:t>
            </a:r>
            <a:r>
              <a:rPr lang="en-US" sz="2200" i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el-GR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200" i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200" i="1" dirty="0"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en-US" sz="22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риведенные  погрешности </a:t>
            </a:r>
            <a:endParaRPr lang="en-US" sz="2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85000"/>
              </a:lnSpc>
            </a:pP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амперметра и вольтметра.</a:t>
            </a:r>
          </a:p>
          <a:p>
            <a:pPr>
              <a:lnSpc>
                <a:spcPct val="85000"/>
              </a:lnSpc>
            </a:pPr>
            <a:r>
              <a:rPr lang="el-GR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γ</a:t>
            </a:r>
            <a:r>
              <a:rPr lang="ru-RU" sz="2200" i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 и </a:t>
            </a:r>
            <a:r>
              <a:rPr lang="el-GR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γ</a:t>
            </a:r>
            <a:r>
              <a:rPr lang="en-US" sz="2200" i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el-GR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200" i="1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200" i="1" dirty="0"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en-US" sz="22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пределы измерения  </a:t>
            </a:r>
            <a:endParaRPr lang="en-US" sz="2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85000"/>
              </a:lnSpc>
            </a:pP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амперметра и вольтметра.</a:t>
            </a:r>
            <a:endParaRPr lang="ru-RU" sz="2200" dirty="0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242E1A1B-9A40-4976-B5E8-69536AA44C1C}"/>
              </a:ext>
            </a:extLst>
          </p:cNvPr>
          <p:cNvSpPr txBox="1"/>
          <p:nvPr/>
        </p:nvSpPr>
        <p:spPr>
          <a:xfrm>
            <a:off x="240594" y="6617980"/>
            <a:ext cx="4876122" cy="668645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Относительная инструментальная погрешность измерения мощности </a:t>
            </a:r>
            <a:endParaRPr lang="ru-RU" sz="2200" dirty="0"/>
          </a:p>
        </p:txBody>
      </p:sp>
      <p:sp>
        <p:nvSpPr>
          <p:cNvPr id="131" name="Rectangle 68">
            <a:extLst>
              <a:ext uri="{FF2B5EF4-FFF2-40B4-BE49-F238E27FC236}">
                <a16:creationId xmlns:a16="http://schemas.microsoft.com/office/drawing/2014/main" id="{F7474479-28EF-432F-A5E1-005833EA1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2053" y="6840807"/>
            <a:ext cx="184731" cy="329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</a:pPr>
            <a:endParaRPr lang="ru-RU" dirty="0"/>
          </a:p>
        </p:txBody>
      </p:sp>
      <p:graphicFrame>
        <p:nvGraphicFramePr>
          <p:cNvPr id="133" name="Объект 132">
            <a:extLst>
              <a:ext uri="{FF2B5EF4-FFF2-40B4-BE49-F238E27FC236}">
                <a16:creationId xmlns:a16="http://schemas.microsoft.com/office/drawing/2014/main" id="{C120EE16-F78B-4EF4-A10C-D28EFEA3D0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069309"/>
              </p:ext>
            </p:extLst>
          </p:nvPr>
        </p:nvGraphicFramePr>
        <p:xfrm>
          <a:off x="5912053" y="6404672"/>
          <a:ext cx="3789709" cy="958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71" name="Формула" r:id="rId15" imgW="63703200" imgH="15240000" progId="Equation.3">
                  <p:embed/>
                </p:oleObj>
              </mc:Choice>
              <mc:Fallback>
                <p:oleObj name="Формула" r:id="rId15" imgW="63703200" imgH="15240000" progId="Equation.3">
                  <p:embed/>
                  <p:pic>
                    <p:nvPicPr>
                      <p:cNvPr id="0" name="Picture 4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2053" y="6404672"/>
                        <a:ext cx="3789709" cy="95815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" name="Стрелка: вправо 136">
            <a:extLst>
              <a:ext uri="{FF2B5EF4-FFF2-40B4-BE49-F238E27FC236}">
                <a16:creationId xmlns:a16="http://schemas.microsoft.com/office/drawing/2014/main" id="{F6DB6A44-59A4-4969-B6C5-15088F62C7C9}"/>
              </a:ext>
            </a:extLst>
          </p:cNvPr>
          <p:cNvSpPr/>
          <p:nvPr/>
        </p:nvSpPr>
        <p:spPr>
          <a:xfrm>
            <a:off x="5116716" y="6789768"/>
            <a:ext cx="771217" cy="380873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0" name="Стрелка: вправо 139">
            <a:extLst>
              <a:ext uri="{FF2B5EF4-FFF2-40B4-BE49-F238E27FC236}">
                <a16:creationId xmlns:a16="http://schemas.microsoft.com/office/drawing/2014/main" id="{28D4D14D-2D47-4B28-8978-614FA41D0A48}"/>
              </a:ext>
            </a:extLst>
          </p:cNvPr>
          <p:cNvSpPr/>
          <p:nvPr/>
        </p:nvSpPr>
        <p:spPr>
          <a:xfrm rot="5400000">
            <a:off x="1041964" y="4738806"/>
            <a:ext cx="368981" cy="28302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141" name="Стрелка: вправо 140">
            <a:extLst>
              <a:ext uri="{FF2B5EF4-FFF2-40B4-BE49-F238E27FC236}">
                <a16:creationId xmlns:a16="http://schemas.microsoft.com/office/drawing/2014/main" id="{CC42B70B-1E0F-4D00-BF5C-FA3201015C63}"/>
              </a:ext>
            </a:extLst>
          </p:cNvPr>
          <p:cNvSpPr/>
          <p:nvPr/>
        </p:nvSpPr>
        <p:spPr>
          <a:xfrm rot="5400000">
            <a:off x="3610596" y="4729085"/>
            <a:ext cx="368981" cy="28302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142" name="Стрелка: вправо 141">
            <a:extLst>
              <a:ext uri="{FF2B5EF4-FFF2-40B4-BE49-F238E27FC236}">
                <a16:creationId xmlns:a16="http://schemas.microsoft.com/office/drawing/2014/main" id="{323C35F9-CBE1-4FE3-AD3B-B9BC25411AD0}"/>
              </a:ext>
            </a:extLst>
          </p:cNvPr>
          <p:cNvSpPr/>
          <p:nvPr/>
        </p:nvSpPr>
        <p:spPr>
          <a:xfrm rot="5400000">
            <a:off x="5049790" y="2829695"/>
            <a:ext cx="368981" cy="28302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endParaRPr lang="ru-RU" dirty="0"/>
          </a:p>
        </p:txBody>
      </p:sp>
      <p:sp>
        <p:nvSpPr>
          <p:cNvPr id="50" name="object 2">
            <a:hlinkClick r:id="rId1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4725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6" grpId="0" animBg="1"/>
      <p:bldP spid="123" grpId="0" animBg="1"/>
      <p:bldP spid="125" grpId="0" animBg="1"/>
      <p:bldP spid="129" grpId="0" animBg="1"/>
      <p:bldP spid="134" grpId="0" animBg="1"/>
      <p:bldP spid="136" grpId="0" animBg="1"/>
      <p:bldP spid="131" grpId="0"/>
      <p:bldP spid="137" grpId="0" animBg="1"/>
      <p:bldP spid="140" grpId="0" animBg="1"/>
      <p:bldP spid="141" grpId="0" animBg="1"/>
      <p:bldP spid="14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2CA36732-4201-4719-B066-85F8EC7F9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214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2.8. Задачи по расчету погрешности</a:t>
            </a:r>
            <a:endParaRPr lang="ru-RU" sz="2400" b="1" spc="-5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4C20662-2902-4B8C-BB68-C4AC4C15D827}"/>
              </a:ext>
            </a:extLst>
          </p:cNvPr>
          <p:cNvSpPr/>
          <p:nvPr/>
        </p:nvSpPr>
        <p:spPr>
          <a:xfrm>
            <a:off x="72008" y="623426"/>
            <a:ext cx="10351256" cy="1528624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5400" marR="17780" algn="just">
              <a:lnSpc>
                <a:spcPts val="2760"/>
              </a:lnSpc>
              <a:spcBef>
                <a:spcPts val="144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 </a:t>
            </a:r>
            <a:r>
              <a:rPr lang="ru-RU" sz="2200" spc="-5" dirty="0">
                <a:latin typeface="Times New Roman"/>
                <a:cs typeface="Times New Roman"/>
              </a:rPr>
              <a:t>Определить инструментальную абсолютную и относительную погрешности измерения тока </a:t>
            </a:r>
            <a:r>
              <a:rPr lang="ru-RU" sz="2200" b="1" i="1" dirty="0">
                <a:latin typeface="Times New Roman"/>
                <a:cs typeface="Times New Roman"/>
              </a:rPr>
              <a:t>I</a:t>
            </a:r>
            <a:r>
              <a:rPr lang="ru-RU" sz="2200" b="1" baseline="-25000" dirty="0">
                <a:latin typeface="Times New Roman"/>
                <a:cs typeface="Times New Roman"/>
              </a:rPr>
              <a:t>изм</a:t>
            </a:r>
            <a:r>
              <a:rPr lang="ru-RU" sz="2200" b="1" dirty="0">
                <a:latin typeface="Times New Roman"/>
                <a:cs typeface="Times New Roman"/>
              </a:rPr>
              <a:t> = 67 </a:t>
            </a:r>
            <a:r>
              <a:rPr lang="ru-RU" sz="2200" b="1" spc="-5" dirty="0">
                <a:latin typeface="Times New Roman"/>
                <a:cs typeface="Times New Roman"/>
              </a:rPr>
              <a:t>мA</a:t>
            </a:r>
            <a:r>
              <a:rPr lang="ru-RU" sz="2200" spc="-5" dirty="0">
                <a:latin typeface="Times New Roman"/>
                <a:cs typeface="Times New Roman"/>
              </a:rPr>
              <a:t>, если </a:t>
            </a:r>
            <a:r>
              <a:rPr lang="ru-RU" sz="2200" spc="-10" dirty="0">
                <a:latin typeface="Times New Roman"/>
                <a:cs typeface="Times New Roman"/>
              </a:rPr>
              <a:t>измерения </a:t>
            </a:r>
            <a:r>
              <a:rPr lang="ru-RU" sz="2200" spc="-5" dirty="0">
                <a:latin typeface="Times New Roman"/>
                <a:cs typeface="Times New Roman"/>
              </a:rPr>
              <a:t>проводились  миллиамперметром </a:t>
            </a:r>
            <a:r>
              <a:rPr lang="ru-RU" sz="2200" dirty="0">
                <a:latin typeface="Times New Roman"/>
                <a:cs typeface="Times New Roman"/>
              </a:rPr>
              <a:t>с </a:t>
            </a:r>
            <a:r>
              <a:rPr lang="ru-RU" sz="2200" spc="-5" dirty="0">
                <a:latin typeface="Times New Roman"/>
                <a:cs typeface="Times New Roman"/>
              </a:rPr>
              <a:t>нулем </a:t>
            </a:r>
            <a:r>
              <a:rPr lang="ru-RU" sz="2200" dirty="0">
                <a:latin typeface="Times New Roman"/>
                <a:cs typeface="Times New Roman"/>
              </a:rPr>
              <a:t>в </a:t>
            </a:r>
            <a:r>
              <a:rPr lang="ru-RU" sz="2200" spc="-5" dirty="0">
                <a:latin typeface="Times New Roman"/>
                <a:cs typeface="Times New Roman"/>
              </a:rPr>
              <a:t>начале шкалы,  </a:t>
            </a:r>
            <a:r>
              <a:rPr lang="ru-RU" sz="2200" dirty="0">
                <a:latin typeface="Times New Roman"/>
                <a:cs typeface="Times New Roman"/>
              </a:rPr>
              <a:t>классом </a:t>
            </a:r>
            <a:r>
              <a:rPr lang="ru-RU" sz="2200" spc="-5" dirty="0">
                <a:latin typeface="Times New Roman"/>
                <a:cs typeface="Times New Roman"/>
              </a:rPr>
              <a:t>точности </a:t>
            </a:r>
            <a:r>
              <a:rPr lang="ru-RU" sz="2200" b="1" dirty="0">
                <a:latin typeface="Times New Roman"/>
                <a:cs typeface="Times New Roman"/>
              </a:rPr>
              <a:t>1,0 </a:t>
            </a:r>
            <a:r>
              <a:rPr lang="ru-RU" sz="2200" dirty="0">
                <a:latin typeface="Times New Roman"/>
                <a:cs typeface="Times New Roman"/>
              </a:rPr>
              <a:t>и </a:t>
            </a:r>
            <a:r>
              <a:rPr lang="ru-RU" sz="2200" spc="-5" dirty="0">
                <a:latin typeface="Times New Roman"/>
                <a:cs typeface="Times New Roman"/>
              </a:rPr>
              <a:t>пределом измерения амперметра</a:t>
            </a:r>
            <a:r>
              <a:rPr lang="ru-RU" sz="2200" b="1" dirty="0">
                <a:latin typeface="Times New Roman"/>
                <a:cs typeface="Times New Roman"/>
              </a:rPr>
              <a:t>   </a:t>
            </a:r>
            <a:r>
              <a:rPr lang="ru-RU" sz="2200" b="1" i="1" dirty="0">
                <a:latin typeface="Times New Roman"/>
                <a:cs typeface="Times New Roman"/>
              </a:rPr>
              <a:t>I</a:t>
            </a:r>
            <a:r>
              <a:rPr lang="en-US" sz="2200" b="1" i="1" baseline="-25000" dirty="0">
                <a:latin typeface="Times New Roman"/>
                <a:cs typeface="Times New Roman"/>
              </a:rPr>
              <a:t>k </a:t>
            </a:r>
            <a:r>
              <a:rPr lang="ru-RU" sz="2200" b="1" dirty="0">
                <a:latin typeface="Times New Roman"/>
                <a:cs typeface="Times New Roman"/>
              </a:rPr>
              <a:t>= 100</a:t>
            </a:r>
            <a:r>
              <a:rPr lang="ru-RU" sz="2200" b="1" spc="-10" dirty="0">
                <a:latin typeface="Times New Roman"/>
                <a:cs typeface="Times New Roman"/>
              </a:rPr>
              <a:t> </a:t>
            </a:r>
            <a:r>
              <a:rPr lang="ru-RU" sz="2200" b="1" spc="-5" dirty="0">
                <a:latin typeface="Times New Roman"/>
                <a:cs typeface="Times New Roman"/>
              </a:rPr>
              <a:t>мA. </a:t>
            </a:r>
            <a:r>
              <a:rPr lang="ru-RU" sz="2200" spc="-5" dirty="0">
                <a:latin typeface="Times New Roman"/>
                <a:cs typeface="Times New Roman"/>
              </a:rPr>
              <a:t>Записать результат измерения.</a:t>
            </a:r>
            <a:endParaRPr lang="ru-RU" sz="2200" dirty="0">
              <a:latin typeface="Times New Roman"/>
              <a:cs typeface="Times New Roman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FE598915-E90E-4A25-AEE0-CCCF55B9A70D}"/>
              </a:ext>
            </a:extLst>
          </p:cNvPr>
          <p:cNvSpPr/>
          <p:nvPr/>
        </p:nvSpPr>
        <p:spPr>
          <a:xfrm>
            <a:off x="2527300" y="3566168"/>
            <a:ext cx="5105400" cy="82485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Rectangle 8">
            <a:extLst>
              <a:ext uri="{FF2B5EF4-FFF2-40B4-BE49-F238E27FC236}">
                <a16:creationId xmlns:a16="http://schemas.microsoft.com/office/drawing/2014/main" id="{8FDBA6F1-B136-4FFB-AB66-4ECF09FE5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8896" y="2817138"/>
            <a:ext cx="5798604" cy="430887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Абсолютная погрешность измерения тока</a:t>
            </a:r>
            <a:r>
              <a:rPr lang="ru-RU" sz="2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Стрелка вниз 21">
            <a:extLst>
              <a:ext uri="{FF2B5EF4-FFF2-40B4-BE49-F238E27FC236}">
                <a16:creationId xmlns:a16="http://schemas.microsoft.com/office/drawing/2014/main" id="{C8B69BE3-A0F8-4DF0-9E5F-DD867824B987}"/>
              </a:ext>
            </a:extLst>
          </p:cNvPr>
          <p:cNvSpPr/>
          <p:nvPr/>
        </p:nvSpPr>
        <p:spPr>
          <a:xfrm>
            <a:off x="4842644" y="3273511"/>
            <a:ext cx="351656" cy="242371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CF2349F-3682-42A1-8C32-F2657C6948D7}"/>
              </a:ext>
            </a:extLst>
          </p:cNvPr>
          <p:cNvSpPr txBox="1"/>
          <p:nvPr/>
        </p:nvSpPr>
        <p:spPr>
          <a:xfrm>
            <a:off x="106" y="2299249"/>
            <a:ext cx="10333148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/>
                <a:cs typeface="Times New Roman"/>
              </a:rPr>
              <a:t>        Для класса </a:t>
            </a:r>
            <a:r>
              <a:rPr lang="ru-RU" sz="2200" spc="-5" dirty="0">
                <a:latin typeface="Times New Roman"/>
                <a:cs typeface="Times New Roman"/>
              </a:rPr>
              <a:t>точности </a:t>
            </a:r>
            <a:r>
              <a:rPr lang="ru-RU" sz="2200" b="1" dirty="0">
                <a:latin typeface="Times New Roman"/>
                <a:cs typeface="Times New Roman"/>
              </a:rPr>
              <a:t>1,0 </a:t>
            </a:r>
            <a:r>
              <a:rPr lang="ru-RU" sz="2200" dirty="0">
                <a:latin typeface="Times New Roman"/>
                <a:cs typeface="Times New Roman"/>
              </a:rPr>
              <a:t>значение </a:t>
            </a:r>
            <a:r>
              <a:rPr lang="ru-RU" sz="2200" spc="-5" dirty="0">
                <a:latin typeface="Times New Roman"/>
                <a:cs typeface="Times New Roman"/>
              </a:rPr>
              <a:t>приведенной погрешности  </a:t>
            </a:r>
            <a:r>
              <a:rPr lang="el-GR" sz="2200" b="1" spc="-5" dirty="0">
                <a:latin typeface="Times New Roman"/>
                <a:cs typeface="Times New Roman"/>
              </a:rPr>
              <a:t>γ</a:t>
            </a:r>
            <a:r>
              <a:rPr lang="ru-RU" sz="2200" b="1" spc="-5" dirty="0">
                <a:latin typeface="Times New Roman"/>
                <a:cs typeface="Times New Roman"/>
              </a:rPr>
              <a:t> = 1 %. </a:t>
            </a:r>
            <a:endParaRPr lang="ru-RU" sz="2200" b="1" dirty="0"/>
          </a:p>
        </p:txBody>
      </p:sp>
      <p:graphicFrame>
        <p:nvGraphicFramePr>
          <p:cNvPr id="55" name="Объект 54">
            <a:extLst>
              <a:ext uri="{FF2B5EF4-FFF2-40B4-BE49-F238E27FC236}">
                <a16:creationId xmlns:a16="http://schemas.microsoft.com/office/drawing/2014/main" id="{985279C4-B5A9-4D2D-A18D-D895251310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186464"/>
              </p:ext>
            </p:extLst>
          </p:nvPr>
        </p:nvGraphicFramePr>
        <p:xfrm>
          <a:off x="3241675" y="3629025"/>
          <a:ext cx="340042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6" name="Формула" r:id="rId3" imgW="49987200" imgH="10972800" progId="Equation.3">
                  <p:embed/>
                </p:oleObj>
              </mc:Choice>
              <mc:Fallback>
                <p:oleObj name="Формула" r:id="rId3" imgW="49987200" imgH="10972800" progId="Equation.3">
                  <p:embed/>
                  <p:pic>
                    <p:nvPicPr>
                      <p:cNvPr id="0" name="Picture 2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3629025"/>
                        <a:ext cx="3400425" cy="727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8">
            <a:extLst>
              <a:ext uri="{FF2B5EF4-FFF2-40B4-BE49-F238E27FC236}">
                <a16:creationId xmlns:a16="http://schemas.microsoft.com/office/drawing/2014/main" id="{AF715A25-7683-4526-8DF5-092B6EBA8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170" y="4543425"/>
            <a:ext cx="6300700" cy="430887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Относительная погрешность измерения тока</a:t>
            </a:r>
            <a:r>
              <a:rPr lang="ru-RU" sz="2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B2435FC7-A3F9-4E34-8627-637BF3A7B2DB}"/>
              </a:ext>
            </a:extLst>
          </p:cNvPr>
          <p:cNvSpPr/>
          <p:nvPr/>
        </p:nvSpPr>
        <p:spPr>
          <a:xfrm>
            <a:off x="2486080" y="5174051"/>
            <a:ext cx="5105400" cy="7889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8" name="Объект 57">
            <a:extLst>
              <a:ext uri="{FF2B5EF4-FFF2-40B4-BE49-F238E27FC236}">
                <a16:creationId xmlns:a16="http://schemas.microsoft.com/office/drawing/2014/main" id="{3BEEEC7F-4CDD-4D9C-B043-D5857F9E80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469273"/>
              </p:ext>
            </p:extLst>
          </p:nvPr>
        </p:nvGraphicFramePr>
        <p:xfrm>
          <a:off x="2984500" y="5153025"/>
          <a:ext cx="3981450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7" name="Формула" r:id="rId5" imgW="58521600" imgH="11887200" progId="Equation.3">
                  <p:embed/>
                </p:oleObj>
              </mc:Choice>
              <mc:Fallback>
                <p:oleObj name="Формула" r:id="rId5" imgW="58521600" imgH="11887200" progId="Equation.3">
                  <p:embed/>
                  <p:pic>
                    <p:nvPicPr>
                      <p:cNvPr id="0" name="Picture 2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4500" y="5153025"/>
                        <a:ext cx="3981450" cy="788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8">
            <a:extLst>
              <a:ext uri="{FF2B5EF4-FFF2-40B4-BE49-F238E27FC236}">
                <a16:creationId xmlns:a16="http://schemas.microsoft.com/office/drawing/2014/main" id="{87E10C00-0D09-46B0-84FC-E1E1E1C8A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3900" y="6067425"/>
            <a:ext cx="6300700" cy="430887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 измерения</a:t>
            </a:r>
            <a:r>
              <a:rPr lang="ru-RU" sz="2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Стрелка вниз 21">
            <a:extLst>
              <a:ext uri="{FF2B5EF4-FFF2-40B4-BE49-F238E27FC236}">
                <a16:creationId xmlns:a16="http://schemas.microsoft.com/office/drawing/2014/main" id="{A1C96B26-18AF-4757-97F3-12AA35051B2F}"/>
              </a:ext>
            </a:extLst>
          </p:cNvPr>
          <p:cNvSpPr/>
          <p:nvPr/>
        </p:nvSpPr>
        <p:spPr>
          <a:xfrm>
            <a:off x="4917864" y="4955616"/>
            <a:ext cx="351656" cy="21843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1E3DDD5-BDB9-480C-906D-AF5DC84A090E}"/>
              </a:ext>
            </a:extLst>
          </p:cNvPr>
          <p:cNvSpPr txBox="1"/>
          <p:nvPr/>
        </p:nvSpPr>
        <p:spPr>
          <a:xfrm>
            <a:off x="2603500" y="6747247"/>
            <a:ext cx="5363028" cy="539378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indent="0" algn="ctr" defTabSz="1008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i="1" dirty="0">
                <a:latin typeface="Times New Roman"/>
                <a:cs typeface="Times New Roman"/>
              </a:rPr>
              <a:t>I</a:t>
            </a:r>
            <a:r>
              <a:rPr lang="ru-RU" sz="2200" baseline="-25000" dirty="0">
                <a:latin typeface="Times New Roman"/>
                <a:cs typeface="Times New Roman"/>
              </a:rPr>
              <a:t>изм </a:t>
            </a:r>
            <a:r>
              <a:rPr lang="ru-RU" sz="2200" b="1" dirty="0">
                <a:latin typeface="Times New Roman"/>
                <a:cs typeface="Times New Roman"/>
              </a:rPr>
              <a:t> =</a:t>
            </a:r>
            <a:r>
              <a:rPr lang="ru-RU" sz="2200" dirty="0">
                <a:latin typeface="Times New Roman"/>
                <a:cs typeface="Times New Roman"/>
              </a:rPr>
              <a:t> 70</a:t>
            </a:r>
            <a:r>
              <a:rPr lang="ru-RU" sz="2200" dirty="0">
                <a:latin typeface="Times New Roman"/>
                <a:ea typeface="Times New Roman"/>
              </a:rPr>
              <a:t> ± 1 мА.</a:t>
            </a:r>
          </a:p>
        </p:txBody>
      </p:sp>
      <p:sp>
        <p:nvSpPr>
          <p:cNvPr id="62" name="Стрелка вниз 21">
            <a:extLst>
              <a:ext uri="{FF2B5EF4-FFF2-40B4-BE49-F238E27FC236}">
                <a16:creationId xmlns:a16="http://schemas.microsoft.com/office/drawing/2014/main" id="{D22AD85B-AA6A-4055-B902-081E9BCA8F13}"/>
              </a:ext>
            </a:extLst>
          </p:cNvPr>
          <p:cNvSpPr/>
          <p:nvPr/>
        </p:nvSpPr>
        <p:spPr>
          <a:xfrm>
            <a:off x="5087257" y="6493481"/>
            <a:ext cx="351656" cy="21843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5" grpId="0" animBg="1"/>
      <p:bldP spid="50" grpId="0" animBg="1"/>
      <p:bldP spid="52" grpId="0" animBg="1"/>
      <p:bldP spid="54" grpId="0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E53EC19-8768-4F2D-A79E-0207AED0B5C2}"/>
              </a:ext>
            </a:extLst>
          </p:cNvPr>
          <p:cNvSpPr/>
          <p:nvPr/>
        </p:nvSpPr>
        <p:spPr>
          <a:xfrm>
            <a:off x="0" y="94058"/>
            <a:ext cx="10693400" cy="1311128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5400" marR="17780" algn="just">
              <a:lnSpc>
                <a:spcPct val="90000"/>
              </a:lnSpc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Задача 2.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Поверяемым в</a:t>
            </a:r>
            <a:r>
              <a:rPr lang="ru-RU" sz="2200" spc="-5" dirty="0">
                <a:latin typeface="Times New Roman"/>
                <a:cs typeface="Times New Roman"/>
              </a:rPr>
              <a:t>ольтметром</a:t>
            </a:r>
            <a:r>
              <a:rPr lang="ru-RU" sz="2200" spc="14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с</a:t>
            </a:r>
            <a:r>
              <a:rPr lang="ru-RU" sz="2200" spc="13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пределом</a:t>
            </a:r>
            <a:r>
              <a:rPr lang="ru-RU" sz="2200" spc="130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измере</a:t>
            </a:r>
            <a:r>
              <a:rPr lang="ru-RU" sz="2200" spc="-5" dirty="0">
                <a:latin typeface="Times New Roman"/>
                <a:cs typeface="Times New Roman"/>
              </a:rPr>
              <a:t>ни</a:t>
            </a:r>
            <a:r>
              <a:rPr lang="ru-RU" sz="2200" dirty="0">
                <a:latin typeface="Times New Roman"/>
                <a:cs typeface="Times New Roman"/>
              </a:rPr>
              <a:t>я </a:t>
            </a:r>
            <a:r>
              <a:rPr lang="en-US" sz="2200" b="1" i="1" dirty="0">
                <a:latin typeface="Times New Roman"/>
                <a:cs typeface="Times New Roman"/>
              </a:rPr>
              <a:t>U</a:t>
            </a:r>
            <a:r>
              <a:rPr lang="en-US" sz="2200" b="1" i="1" baseline="-25000" dirty="0">
                <a:latin typeface="Times New Roman"/>
                <a:cs typeface="Times New Roman"/>
              </a:rPr>
              <a:t>k </a:t>
            </a:r>
            <a:r>
              <a:rPr lang="en-US" sz="2200" dirty="0">
                <a:latin typeface="Times New Roman"/>
                <a:cs typeface="Times New Roman"/>
              </a:rPr>
              <a:t>= </a:t>
            </a:r>
            <a:r>
              <a:rPr lang="ru-RU" sz="2200" b="1" dirty="0">
                <a:latin typeface="Times New Roman"/>
                <a:cs typeface="Times New Roman"/>
              </a:rPr>
              <a:t>300 В </a:t>
            </a:r>
            <a:r>
              <a:rPr lang="ru-RU" sz="2200" dirty="0">
                <a:latin typeface="Times New Roman"/>
                <a:cs typeface="Times New Roman"/>
              </a:rPr>
              <a:t>получили значение  напряжения </a:t>
            </a:r>
            <a:r>
              <a:rPr lang="en-US" sz="2200" b="1" i="1" dirty="0">
                <a:latin typeface="Times New Roman"/>
                <a:cs typeface="Times New Roman"/>
              </a:rPr>
              <a:t>U</a:t>
            </a:r>
            <a:r>
              <a:rPr lang="ru-RU" sz="2200" b="1" baseline="-25000" dirty="0">
                <a:latin typeface="Times New Roman"/>
                <a:cs typeface="Times New Roman"/>
              </a:rPr>
              <a:t>изм </a:t>
            </a:r>
            <a:r>
              <a:rPr lang="ru-RU" sz="2200" b="1" dirty="0">
                <a:latin typeface="Times New Roman"/>
                <a:cs typeface="Times New Roman"/>
              </a:rPr>
              <a:t> = 250 В</a:t>
            </a:r>
            <a:r>
              <a:rPr lang="ru-RU" sz="2200" spc="140" dirty="0">
                <a:latin typeface="Times New Roman"/>
                <a:cs typeface="Times New Roman"/>
              </a:rPr>
              <a:t>, </a:t>
            </a:r>
            <a:r>
              <a:rPr lang="ru-RU" sz="2200" dirty="0">
                <a:latin typeface="Times New Roman"/>
                <a:cs typeface="Times New Roman"/>
              </a:rPr>
              <a:t>	образцовым вольтметром получено п</a:t>
            </a:r>
            <a:r>
              <a:rPr lang="ru-RU" sz="2200" spc="-5" dirty="0">
                <a:latin typeface="Times New Roman"/>
                <a:cs typeface="Times New Roman"/>
              </a:rPr>
              <a:t>оказание  </a:t>
            </a:r>
            <a:r>
              <a:rPr lang="en-US" sz="2200" b="1" i="1" dirty="0">
                <a:latin typeface="Times New Roman"/>
                <a:cs typeface="Times New Roman"/>
              </a:rPr>
              <a:t>U</a:t>
            </a:r>
            <a:r>
              <a:rPr lang="ru-RU" sz="2200" b="1" baseline="-25000" dirty="0">
                <a:latin typeface="Times New Roman"/>
                <a:cs typeface="Times New Roman"/>
              </a:rPr>
              <a:t>д </a:t>
            </a:r>
            <a:r>
              <a:rPr lang="ru-RU" sz="2200" b="1" dirty="0">
                <a:latin typeface="Times New Roman"/>
                <a:cs typeface="Times New Roman"/>
              </a:rPr>
              <a:t> = </a:t>
            </a:r>
            <a:r>
              <a:rPr lang="ru-RU" sz="2200" spc="-5" dirty="0">
                <a:latin typeface="Times New Roman"/>
                <a:cs typeface="Times New Roman"/>
              </a:rPr>
              <a:t>249,5 В. </a:t>
            </a:r>
          </a:p>
          <a:p>
            <a:pPr marL="25400" marR="17780" algn="just">
              <a:lnSpc>
                <a:spcPct val="90000"/>
              </a:lnSpc>
            </a:pPr>
            <a:r>
              <a:rPr lang="ru-RU" sz="2200" spc="-5" dirty="0">
                <a:latin typeface="Times New Roman"/>
                <a:cs typeface="Times New Roman"/>
              </a:rPr>
              <a:t>     Определить класс точности для аддитивной и мультипликативной погрешностей. </a:t>
            </a:r>
            <a:endParaRPr lang="ru-RU" sz="22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D304F44-6F59-4C43-ADC9-41362E5E7D54}"/>
              </a:ext>
            </a:extLst>
          </p:cNvPr>
          <p:cNvSpPr/>
          <p:nvPr/>
        </p:nvSpPr>
        <p:spPr>
          <a:xfrm>
            <a:off x="5499100" y="1668177"/>
            <a:ext cx="5105400" cy="589248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± (</a:t>
            </a:r>
            <a:r>
              <a:rPr lang="en-US" sz="2200" i="1" dirty="0">
                <a:solidFill>
                  <a:schemeClr val="tx1"/>
                </a:solidFill>
                <a:latin typeface="Times New Roman"/>
                <a:cs typeface="Times New Roman"/>
              </a:rPr>
              <a:t>U</a:t>
            </a:r>
            <a:r>
              <a:rPr lang="ru-RU" sz="2200" baseline="-25000" dirty="0">
                <a:solidFill>
                  <a:schemeClr val="tx1"/>
                </a:solidFill>
                <a:latin typeface="Times New Roman"/>
                <a:cs typeface="Times New Roman"/>
              </a:rPr>
              <a:t>изм </a:t>
            </a:r>
            <a:r>
              <a:rPr lang="ru-RU" sz="2200" dirty="0">
                <a:solidFill>
                  <a:schemeClr val="tx1"/>
                </a:solidFill>
                <a:latin typeface="Times New Roman"/>
                <a:cs typeface="Times New Roman"/>
              </a:rPr>
              <a:t>– </a:t>
            </a:r>
            <a:r>
              <a:rPr lang="en-US" sz="2200" i="1" dirty="0">
                <a:solidFill>
                  <a:schemeClr val="tx1"/>
                </a:solidFill>
                <a:latin typeface="Times New Roman"/>
                <a:cs typeface="Times New Roman"/>
              </a:rPr>
              <a:t>U</a:t>
            </a:r>
            <a:r>
              <a:rPr lang="ru-RU" sz="2200" baseline="-25000" dirty="0">
                <a:solidFill>
                  <a:schemeClr val="tx1"/>
                </a:solidFill>
                <a:latin typeface="Times New Roman"/>
                <a:cs typeface="Times New Roman"/>
              </a:rPr>
              <a:t>д </a:t>
            </a:r>
            <a:r>
              <a:rPr lang="ru-RU" sz="2200" dirty="0">
                <a:solidFill>
                  <a:schemeClr val="tx1"/>
                </a:solidFill>
                <a:latin typeface="Times New Roman"/>
                <a:cs typeface="Times New Roman"/>
              </a:rPr>
              <a:t>) =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dirty="0">
                <a:solidFill>
                  <a:schemeClr val="tx1"/>
                </a:solidFill>
                <a:latin typeface="Times New Roman"/>
                <a:cs typeface="Times New Roman"/>
              </a:rPr>
              <a:t>250 – 249,5) = 0,5 В.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2F30BC3A-96BB-4F14-B604-8ACC1F291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1564184"/>
            <a:ext cx="5105400" cy="769441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Абсолютная погрешность измерения напряжения поверяемого вольтметра</a:t>
            </a:r>
            <a:r>
              <a:rPr lang="ru-RU" sz="2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низ 21">
            <a:extLst>
              <a:ext uri="{FF2B5EF4-FFF2-40B4-BE49-F238E27FC236}">
                <a16:creationId xmlns:a16="http://schemas.microsoft.com/office/drawing/2014/main" id="{C580624C-033B-40C9-80BC-1E39D9E41D4E}"/>
              </a:ext>
            </a:extLst>
          </p:cNvPr>
          <p:cNvSpPr/>
          <p:nvPr/>
        </p:nvSpPr>
        <p:spPr>
          <a:xfrm rot="16200000">
            <a:off x="5049687" y="1895619"/>
            <a:ext cx="351656" cy="242371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1A231324-3D5B-4EED-99AB-461B759CE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0" y="2521029"/>
            <a:ext cx="3975099" cy="1107996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Мультипликативная (относительная) погрешность измерения напряжения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C3E0104-918E-4795-9B25-C31CFA0D01DC}"/>
              </a:ext>
            </a:extLst>
          </p:cNvPr>
          <p:cNvSpPr/>
          <p:nvPr/>
        </p:nvSpPr>
        <p:spPr>
          <a:xfrm>
            <a:off x="164120" y="3847329"/>
            <a:ext cx="4636864" cy="7889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25C8ECCA-64FA-4F99-9B20-B7ED4FA86B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008024"/>
              </p:ext>
            </p:extLst>
          </p:nvPr>
        </p:nvGraphicFramePr>
        <p:xfrm>
          <a:off x="355987" y="3857625"/>
          <a:ext cx="4251325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21" name="Формула" r:id="rId3" imgW="62484000" imgH="11887200" progId="Equation.3">
                  <p:embed/>
                </p:oleObj>
              </mc:Choice>
              <mc:Fallback>
                <p:oleObj name="Формула" r:id="rId3" imgW="62484000" imgH="11887200" progId="Equation.3">
                  <p:embed/>
                  <p:pic>
                    <p:nvPicPr>
                      <p:cNvPr id="0" name="Picture 1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987" y="3857625"/>
                        <a:ext cx="4251325" cy="788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Стрелка вниз 21">
            <a:extLst>
              <a:ext uri="{FF2B5EF4-FFF2-40B4-BE49-F238E27FC236}">
                <a16:creationId xmlns:a16="http://schemas.microsoft.com/office/drawing/2014/main" id="{0121D4DB-A235-4451-82E1-04D8C207B3D5}"/>
              </a:ext>
            </a:extLst>
          </p:cNvPr>
          <p:cNvSpPr/>
          <p:nvPr/>
        </p:nvSpPr>
        <p:spPr>
          <a:xfrm>
            <a:off x="2137196" y="3618346"/>
            <a:ext cx="351656" cy="21843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1FCB75B-96F2-486F-8FA8-6107CF0E11F7}"/>
              </a:ext>
            </a:extLst>
          </p:cNvPr>
          <p:cNvSpPr/>
          <p:nvPr/>
        </p:nvSpPr>
        <p:spPr>
          <a:xfrm>
            <a:off x="5992354" y="3897029"/>
            <a:ext cx="4536926" cy="7889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2CCD54CE-863A-4C71-B153-09DFB8083A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868689"/>
              </p:ext>
            </p:extLst>
          </p:nvPr>
        </p:nvGraphicFramePr>
        <p:xfrm>
          <a:off x="6111875" y="3876003"/>
          <a:ext cx="4187825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22" name="Формула" r:id="rId5" imgW="61569600" imgH="11887200" progId="Equation.3">
                  <p:embed/>
                </p:oleObj>
              </mc:Choice>
              <mc:Fallback>
                <p:oleObj name="Формула" r:id="rId5" imgW="61569600" imgH="11887200" progId="Equation.3">
                  <p:embed/>
                  <p:pic>
                    <p:nvPicPr>
                      <p:cNvPr id="0" name="Picture 1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75" y="3876003"/>
                        <a:ext cx="4187825" cy="788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Стрелка вниз 21">
            <a:extLst>
              <a:ext uri="{FF2B5EF4-FFF2-40B4-BE49-F238E27FC236}">
                <a16:creationId xmlns:a16="http://schemas.microsoft.com/office/drawing/2014/main" id="{DAF117DE-9D8F-4958-9FD7-698B95EF4402}"/>
              </a:ext>
            </a:extLst>
          </p:cNvPr>
          <p:cNvSpPr/>
          <p:nvPr/>
        </p:nvSpPr>
        <p:spPr>
          <a:xfrm>
            <a:off x="8248576" y="3639190"/>
            <a:ext cx="351656" cy="21843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E8964BAF-6EDD-40C5-8C18-4CB30C675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7452" y="2486025"/>
            <a:ext cx="3833905" cy="1107996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Аддитивная (приведенная) погрешность измерения напряжения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208369-3F82-406D-B61A-BE164C4DBFFF}"/>
              </a:ext>
            </a:extLst>
          </p:cNvPr>
          <p:cNvSpPr txBox="1"/>
          <p:nvPr/>
        </p:nvSpPr>
        <p:spPr>
          <a:xfrm>
            <a:off x="304802" y="4848225"/>
            <a:ext cx="10147298" cy="757130"/>
          </a:xfrm>
          <a:prstGeom prst="rect">
            <a:avLst/>
          </a:prstGeom>
          <a:solidFill>
            <a:srgbClr val="FFCA2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>
              <a:lnSpc>
                <a:spcPct val="90000"/>
              </a:lnSpc>
              <a:spcBef>
                <a:spcPts val="100"/>
              </a:spcBef>
              <a:tabLst>
                <a:tab pos="3512185" algn="l"/>
              </a:tabLst>
            </a:pPr>
            <a:r>
              <a:rPr lang="ru-RU" sz="2200" b="1" spc="-5" dirty="0">
                <a:latin typeface="Times New Roman"/>
                <a:cs typeface="Times New Roman"/>
              </a:rPr>
              <a:t>    Класс точности</a:t>
            </a:r>
            <a:r>
              <a:rPr lang="en-US" sz="2200" b="1" spc="-5" dirty="0">
                <a:latin typeface="Times New Roman"/>
                <a:cs typeface="Times New Roman"/>
              </a:rPr>
              <a:t>  </a:t>
            </a:r>
            <a:r>
              <a:rPr lang="ru-RU" sz="2200" spc="-5" dirty="0">
                <a:latin typeface="Times New Roman"/>
                <a:cs typeface="Times New Roman"/>
              </a:rPr>
              <a:t>выбирают из ряда</a:t>
            </a:r>
            <a:r>
              <a:rPr lang="en-US" sz="2200" spc="-5" dirty="0">
                <a:latin typeface="Times New Roman"/>
                <a:cs typeface="Times New Roman"/>
              </a:rPr>
              <a:t> </a:t>
            </a:r>
            <a:r>
              <a:rPr lang="en-US" sz="2200" b="1" spc="-5" dirty="0">
                <a:latin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cs typeface="Times New Roman"/>
              </a:rPr>
              <a:t>6; 5; 4; 2,5; 2; 1,5; 1,0; </a:t>
            </a:r>
            <a:r>
              <a:rPr lang="ru-RU" sz="2400" spc="-5" dirty="0">
                <a:latin typeface="Times New Roman"/>
                <a:cs typeface="Times New Roman"/>
              </a:rPr>
              <a:t>0,6; 0,5; </a:t>
            </a:r>
            <a:r>
              <a:rPr lang="ru-RU" sz="2400" dirty="0">
                <a:latin typeface="Times New Roman"/>
                <a:cs typeface="Times New Roman"/>
              </a:rPr>
              <a:t>0,4;</a:t>
            </a:r>
            <a:r>
              <a:rPr lang="ru-RU" sz="2400" spc="-60" dirty="0">
                <a:latin typeface="Times New Roman"/>
                <a:cs typeface="Times New Roman"/>
              </a:rPr>
              <a:t> </a:t>
            </a:r>
            <a:r>
              <a:rPr lang="ru-RU" sz="2400" spc="-5" dirty="0">
                <a:latin typeface="Times New Roman"/>
                <a:cs typeface="Times New Roman"/>
              </a:rPr>
              <a:t>0,25;</a:t>
            </a:r>
            <a:endParaRPr lang="ru-RU" sz="2400" dirty="0">
              <a:latin typeface="Times New Roman"/>
              <a:cs typeface="Times New Roman"/>
            </a:endParaRPr>
          </a:p>
          <a:p>
            <a:pPr marL="12700">
              <a:lnSpc>
                <a:spcPct val="90000"/>
              </a:lnSpc>
              <a:tabLst>
                <a:tab pos="1434465" algn="l"/>
              </a:tabLst>
            </a:pPr>
            <a:r>
              <a:rPr lang="ru-RU" sz="2400" dirty="0">
                <a:latin typeface="Times New Roman"/>
                <a:cs typeface="Times New Roman"/>
              </a:rPr>
              <a:t>0,2;</a:t>
            </a:r>
            <a:r>
              <a:rPr lang="ru-RU" sz="2400" spc="10" dirty="0">
                <a:latin typeface="Times New Roman"/>
                <a:cs typeface="Times New Roman"/>
              </a:rPr>
              <a:t> </a:t>
            </a:r>
            <a:r>
              <a:rPr lang="ru-RU" sz="2400" spc="-5" dirty="0">
                <a:latin typeface="Times New Roman"/>
                <a:cs typeface="Times New Roman"/>
              </a:rPr>
              <a:t>0,15; </a:t>
            </a:r>
            <a:r>
              <a:rPr lang="ru-RU" sz="2400" dirty="0">
                <a:latin typeface="Times New Roman"/>
                <a:cs typeface="Times New Roman"/>
              </a:rPr>
              <a:t>0,1; </a:t>
            </a:r>
            <a:r>
              <a:rPr lang="ru-RU" sz="2400" spc="-5" dirty="0">
                <a:latin typeface="Times New Roman"/>
                <a:cs typeface="Times New Roman"/>
              </a:rPr>
              <a:t>0,06 </a:t>
            </a:r>
            <a:r>
              <a:rPr lang="ru-RU" sz="2400" dirty="0">
                <a:latin typeface="Times New Roman"/>
                <a:cs typeface="Times New Roman"/>
              </a:rPr>
              <a:t>и </a:t>
            </a:r>
            <a:r>
              <a:rPr lang="ru-RU" sz="2400" spc="-5" dirty="0">
                <a:latin typeface="Times New Roman"/>
                <a:cs typeface="Times New Roman"/>
              </a:rPr>
              <a:t>т. </a:t>
            </a:r>
            <a:r>
              <a:rPr lang="ru-RU" sz="2400" dirty="0">
                <a:latin typeface="Times New Roman"/>
                <a:cs typeface="Times New Roman"/>
              </a:rPr>
              <a:t>д.</a:t>
            </a:r>
            <a:endParaRPr lang="ru-RU" sz="2200" b="1" dirty="0"/>
          </a:p>
        </p:txBody>
      </p:sp>
      <p:sp>
        <p:nvSpPr>
          <p:cNvPr id="24" name="Rectangle 8">
            <a:extLst>
              <a:ext uri="{FF2B5EF4-FFF2-40B4-BE49-F238E27FC236}">
                <a16:creationId xmlns:a16="http://schemas.microsoft.com/office/drawing/2014/main" id="{BEB1C672-A823-45BE-BFF3-934D2D9B3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774" y="5762625"/>
            <a:ext cx="5186526" cy="769441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 точности вольтметра</a:t>
            </a:r>
          </a:p>
          <a:p>
            <a:pPr algn="ctr"/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мультипликативной  погрешностью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id="{26DD9BA1-1DB2-43E3-A859-CF81BC806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914" y="5864863"/>
            <a:ext cx="4217745" cy="769441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 точности вольтметра</a:t>
            </a:r>
          </a:p>
          <a:p>
            <a:pPr algn="ctr"/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аддитивной  погрешностью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FDF3A09-A3CD-46C1-A357-C3FF107D7988}"/>
              </a:ext>
            </a:extLst>
          </p:cNvPr>
          <p:cNvSpPr/>
          <p:nvPr/>
        </p:nvSpPr>
        <p:spPr>
          <a:xfrm>
            <a:off x="850900" y="6700314"/>
            <a:ext cx="33528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D53979C-D8D3-47C7-94A8-226C5D68F972}"/>
              </a:ext>
            </a:extLst>
          </p:cNvPr>
          <p:cNvSpPr/>
          <p:nvPr/>
        </p:nvSpPr>
        <p:spPr>
          <a:xfrm>
            <a:off x="7013996" y="6753225"/>
            <a:ext cx="1761704" cy="74394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0,2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2110E937-FF81-4085-8311-EC949CD7B5EF}"/>
              </a:ext>
            </a:extLst>
          </p:cNvPr>
          <p:cNvSpPr/>
          <p:nvPr/>
        </p:nvSpPr>
        <p:spPr>
          <a:xfrm>
            <a:off x="2222500" y="6753225"/>
            <a:ext cx="762000" cy="638819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</a:t>
            </a:r>
          </a:p>
        </p:txBody>
      </p:sp>
      <p:sp>
        <p:nvSpPr>
          <p:cNvPr id="29" name="Стрелка вниз 21">
            <a:extLst>
              <a:ext uri="{FF2B5EF4-FFF2-40B4-BE49-F238E27FC236}">
                <a16:creationId xmlns:a16="http://schemas.microsoft.com/office/drawing/2014/main" id="{8047DB9F-2778-4995-819C-4337D5C46F75}"/>
              </a:ext>
            </a:extLst>
          </p:cNvPr>
          <p:cNvSpPr/>
          <p:nvPr/>
        </p:nvSpPr>
        <p:spPr>
          <a:xfrm>
            <a:off x="2427672" y="6462357"/>
            <a:ext cx="351656" cy="21843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низ 21">
            <a:extLst>
              <a:ext uri="{FF2B5EF4-FFF2-40B4-BE49-F238E27FC236}">
                <a16:creationId xmlns:a16="http://schemas.microsoft.com/office/drawing/2014/main" id="{024B04F2-559E-492F-A008-8F3BDB117FEF}"/>
              </a:ext>
            </a:extLst>
          </p:cNvPr>
          <p:cNvSpPr/>
          <p:nvPr/>
        </p:nvSpPr>
        <p:spPr>
          <a:xfrm>
            <a:off x="7875972" y="6578161"/>
            <a:ext cx="351656" cy="21843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низ 21">
            <a:extLst>
              <a:ext uri="{FF2B5EF4-FFF2-40B4-BE49-F238E27FC236}">
                <a16:creationId xmlns:a16="http://schemas.microsoft.com/office/drawing/2014/main" id="{63EEC2FB-1F4D-462D-80D4-B207E8739701}"/>
              </a:ext>
            </a:extLst>
          </p:cNvPr>
          <p:cNvSpPr/>
          <p:nvPr/>
        </p:nvSpPr>
        <p:spPr>
          <a:xfrm>
            <a:off x="2603500" y="5598829"/>
            <a:ext cx="351656" cy="21843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 вниз 21">
            <a:extLst>
              <a:ext uri="{FF2B5EF4-FFF2-40B4-BE49-F238E27FC236}">
                <a16:creationId xmlns:a16="http://schemas.microsoft.com/office/drawing/2014/main" id="{A5D4A06F-248D-4E89-AE02-2696C7A1EFF7}"/>
              </a:ext>
            </a:extLst>
          </p:cNvPr>
          <p:cNvSpPr/>
          <p:nvPr/>
        </p:nvSpPr>
        <p:spPr>
          <a:xfrm>
            <a:off x="8072748" y="5627989"/>
            <a:ext cx="351656" cy="21843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-2857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7308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2" grpId="0" animBg="1"/>
      <p:bldP spid="15" grpId="0" animBg="1"/>
      <p:bldP spid="17" grpId="0" animBg="1"/>
      <p:bldP spid="18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9C53B76-6AA7-428F-AF67-DD9D7CECF842}"/>
              </a:ext>
            </a:extLst>
          </p:cNvPr>
          <p:cNvSpPr/>
          <p:nvPr/>
        </p:nvSpPr>
        <p:spPr>
          <a:xfrm>
            <a:off x="4951" y="184398"/>
            <a:ext cx="10693400" cy="1615827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5400" marR="17780" algn="just">
              <a:lnSpc>
                <a:spcPct val="90000"/>
              </a:lnSpc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Задача 3.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Определить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значение коэффициента умножения частотомера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режиме  измерения периода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величиной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1 мс с абсолютной погрешностью </a:t>
            </a:r>
            <a:r>
              <a:rPr lang="el-GR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Δ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0,1 мкс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400" marR="17780" indent="419100" algn="just">
              <a:lnSpc>
                <a:spcPct val="90000"/>
              </a:lnSpc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Технические характеристики частотомера: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опорная частота 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r>
              <a:rPr lang="en-US" sz="2200" baseline="-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  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10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МГц, нестабильнось частоты δ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r>
              <a:rPr lang="ru-RU" sz="22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-6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значение коэффициента умножения периода (1; 10; 100; 1000; 10000). </a:t>
            </a:r>
            <a:endParaRPr lang="ru-RU" sz="2200" dirty="0">
              <a:latin typeface="Times New Roman"/>
              <a:cs typeface="Times New Roman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3137CFF-0ED1-493F-86C3-18B30F0D8C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1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51F7CFF-B72E-450E-A9F1-C81E03674A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499832"/>
              </p:ext>
            </p:extLst>
          </p:nvPr>
        </p:nvGraphicFramePr>
        <p:xfrm>
          <a:off x="5854700" y="3494088"/>
          <a:ext cx="3173413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310" name="Формула" r:id="rId3" imgW="47244000" imgH="15240000" progId="Equation.3">
                  <p:embed/>
                </p:oleObj>
              </mc:Choice>
              <mc:Fallback>
                <p:oleObj name="Формула" r:id="rId3" imgW="47244000" imgH="15240000" progId="Equation.3">
                  <p:embed/>
                  <p:pic>
                    <p:nvPicPr>
                      <p:cNvPr id="0" name="Picture 2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4700" y="3494088"/>
                        <a:ext cx="3173413" cy="10096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>
            <a:extLst>
              <a:ext uri="{FF2B5EF4-FFF2-40B4-BE49-F238E27FC236}">
                <a16:creationId xmlns:a16="http://schemas.microsoft.com/office/drawing/2014/main" id="{C176BB38-9065-4E79-BC65-74397D659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743" y="1876425"/>
            <a:ext cx="3962400" cy="1107996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Относительная погрешность частотомера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режиме  измерения периода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371890A5-5C9F-4F62-B7F8-03EF348BE2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457394"/>
              </p:ext>
            </p:extLst>
          </p:nvPr>
        </p:nvGraphicFramePr>
        <p:xfrm>
          <a:off x="5041900" y="2119647"/>
          <a:ext cx="4419600" cy="823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311" name="Формула" r:id="rId5" imgW="66141600" imgH="12496800" progId="Equation.3">
                  <p:embed/>
                </p:oleObj>
              </mc:Choice>
              <mc:Fallback>
                <p:oleObj name="Формула" r:id="rId5" imgW="66141600" imgH="12496800" progId="Equation.3">
                  <p:embed/>
                  <p:pic>
                    <p:nvPicPr>
                      <p:cNvPr id="0" name="Picture 2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900" y="2119647"/>
                        <a:ext cx="4419600" cy="82357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8">
            <a:extLst>
              <a:ext uri="{FF2B5EF4-FFF2-40B4-BE49-F238E27FC236}">
                <a16:creationId xmlns:a16="http://schemas.microsoft.com/office/drawing/2014/main" id="{D09EFC3A-277B-4198-A411-DAF1F9F32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743" y="3131040"/>
            <a:ext cx="3962400" cy="1785104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Относительная погрешность частотомера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режиме  измерения периода с учетом технических характеристик частотомера</a:t>
            </a:r>
            <a:endParaRPr kumimoji="0" lang="ru-RU" sz="2200" b="1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364E3C-459D-418F-92FB-1B13E260D7B4}"/>
              </a:ext>
            </a:extLst>
          </p:cNvPr>
          <p:cNvSpPr txBox="1"/>
          <p:nvPr/>
        </p:nvSpPr>
        <p:spPr>
          <a:xfrm>
            <a:off x="373743" y="5252223"/>
            <a:ext cx="2001157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Коэффициент умножения </a:t>
            </a:r>
            <a:r>
              <a:rPr lang="en-US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частотомера </a:t>
            </a:r>
            <a:endParaRPr lang="ru-RU" sz="2200" b="1" dirty="0"/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CF0D970B-590F-475C-AABF-B019410A3B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854894"/>
              </p:ext>
            </p:extLst>
          </p:nvPr>
        </p:nvGraphicFramePr>
        <p:xfrm>
          <a:off x="3060700" y="5118100"/>
          <a:ext cx="7467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312" name="Формула" r:id="rId7" imgW="111252000" imgH="18592800" progId="Equation.3">
                  <p:embed/>
                </p:oleObj>
              </mc:Choice>
              <mc:Fallback>
                <p:oleObj name="Формула" r:id="rId7" imgW="111252000" imgH="18592800" progId="Equation.3">
                  <p:embed/>
                  <p:pic>
                    <p:nvPicPr>
                      <p:cNvPr id="0" name="Picture 2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5118100"/>
                        <a:ext cx="7467600" cy="12319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325B44D0-FCE8-4219-AB47-F239733F4941}"/>
              </a:ext>
            </a:extLst>
          </p:cNvPr>
          <p:cNvSpPr txBox="1"/>
          <p:nvPr/>
        </p:nvSpPr>
        <p:spPr>
          <a:xfrm>
            <a:off x="429986" y="6844598"/>
            <a:ext cx="9071428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Выбираем коэффициент умножения периода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частотомера     </a:t>
            </a:r>
            <a:r>
              <a:rPr lang="en-US" sz="2200" b="1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200" b="1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= 100.</a:t>
            </a:r>
            <a:r>
              <a:rPr lang="ru-RU" sz="2200" b="1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sz="2200" b="1" dirty="0">
              <a:highlight>
                <a:srgbClr val="FFFF00"/>
              </a:highlight>
            </a:endParaRPr>
          </a:p>
        </p:txBody>
      </p:sp>
      <p:sp>
        <p:nvSpPr>
          <p:cNvPr id="18" name="Стрелка вниз 21">
            <a:extLst>
              <a:ext uri="{FF2B5EF4-FFF2-40B4-BE49-F238E27FC236}">
                <a16:creationId xmlns:a16="http://schemas.microsoft.com/office/drawing/2014/main" id="{1FB0E0E7-B4D5-44D3-AEA1-48273CB500BC}"/>
              </a:ext>
            </a:extLst>
          </p:cNvPr>
          <p:cNvSpPr/>
          <p:nvPr/>
        </p:nvSpPr>
        <p:spPr>
          <a:xfrm rot="16200000">
            <a:off x="4475095" y="2249380"/>
            <a:ext cx="351656" cy="629559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низ 21">
            <a:extLst>
              <a:ext uri="{FF2B5EF4-FFF2-40B4-BE49-F238E27FC236}">
                <a16:creationId xmlns:a16="http://schemas.microsoft.com/office/drawing/2014/main" id="{5D80FF73-2754-4AA4-ACCA-37622CC0F13A}"/>
              </a:ext>
            </a:extLst>
          </p:cNvPr>
          <p:cNvSpPr/>
          <p:nvPr/>
        </p:nvSpPr>
        <p:spPr>
          <a:xfrm rot="16200000">
            <a:off x="4817201" y="3399485"/>
            <a:ext cx="351656" cy="1313770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низ 21">
            <a:extLst>
              <a:ext uri="{FF2B5EF4-FFF2-40B4-BE49-F238E27FC236}">
                <a16:creationId xmlns:a16="http://schemas.microsoft.com/office/drawing/2014/main" id="{C81D0CB9-A819-4569-B384-3F955D626E32}"/>
              </a:ext>
            </a:extLst>
          </p:cNvPr>
          <p:cNvSpPr/>
          <p:nvPr/>
        </p:nvSpPr>
        <p:spPr>
          <a:xfrm rot="16200000">
            <a:off x="2531994" y="5453343"/>
            <a:ext cx="351656" cy="70575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476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60700" y="5153025"/>
            <a:ext cx="7467600" cy="1219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1641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071877C-5F6B-4E3C-BB65-1E97CAD3AF5F}"/>
              </a:ext>
            </a:extLst>
          </p:cNvPr>
          <p:cNvSpPr/>
          <p:nvPr/>
        </p:nvSpPr>
        <p:spPr>
          <a:xfrm>
            <a:off x="88899" y="165599"/>
            <a:ext cx="10439401" cy="1406026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9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Задача 4.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Определить инструментальную абсолютную погрешность ц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ифрового ваттметра М3-51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класса точности 6/0,1 с пределом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</a:t>
            </a:r>
            <a:r>
              <a:rPr lang="en-US" sz="2200" i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=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10 мВт для показания          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</a:t>
            </a:r>
            <a:r>
              <a:rPr lang="ru-RU" sz="2200" baseline="-25000" dirty="0">
                <a:latin typeface="Times New Roman" panose="02020603050405020304" pitchFamily="18" charset="0"/>
                <a:ea typeface="Calibri" panose="020F0502020204030204" pitchFamily="34" charset="0"/>
              </a:rPr>
              <a:t>изм</a:t>
            </a:r>
            <a:r>
              <a:rPr lang="en-US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7,93 мВт.</a:t>
            </a:r>
          </a:p>
          <a:p>
            <a:pPr lvl="0" algn="just">
              <a:lnSpc>
                <a:spcPct val="9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Записать результат измерения. 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0C0F9607-A6BE-462A-9E7F-5591357AA0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577898"/>
              </p:ext>
            </p:extLst>
          </p:nvPr>
        </p:nvGraphicFramePr>
        <p:xfrm>
          <a:off x="1536700" y="2443498"/>
          <a:ext cx="7409998" cy="880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326" name="Формула" r:id="rId3" imgW="99669600" imgH="11887200" progId="Equation.3">
                  <p:embed/>
                </p:oleObj>
              </mc:Choice>
              <mc:Fallback>
                <p:oleObj name="Формула" r:id="rId3" imgW="99669600" imgH="11887200" progId="Equation.3">
                  <p:embed/>
                  <p:pic>
                    <p:nvPicPr>
                      <p:cNvPr id="0" name="Picture 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700" y="2443498"/>
                        <a:ext cx="7409998" cy="88072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0568A001-E4B0-4F6D-9598-AAF4E2DE9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DDE44C-E955-482B-A6A8-ACE6A7F349EA}"/>
              </a:ext>
            </a:extLst>
          </p:cNvPr>
          <p:cNvSpPr txBox="1"/>
          <p:nvPr/>
        </p:nvSpPr>
        <p:spPr>
          <a:xfrm>
            <a:off x="241301" y="1744221"/>
            <a:ext cx="9982199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Инструментальная относительная погрешность ц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ифрового ваттметра М3-51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200" dirty="0"/>
          </a:p>
        </p:txBody>
      </p:sp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B0F04D20-A969-4DE9-B667-2C593E1B55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801773"/>
              </p:ext>
            </p:extLst>
          </p:nvPr>
        </p:nvGraphicFramePr>
        <p:xfrm>
          <a:off x="2374900" y="4480268"/>
          <a:ext cx="5465762" cy="901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327" name="Формула" r:id="rId5" imgW="66446400" imgH="10972800" progId="Equation.3">
                  <p:embed/>
                </p:oleObj>
              </mc:Choice>
              <mc:Fallback>
                <p:oleObj name="Формула" r:id="rId5" imgW="66446400" imgH="10972800" progId="Equation.3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4900" y="4480268"/>
                        <a:ext cx="5465762" cy="90135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2A9CD88-4FFA-42BC-8755-09DFDED4BCEA}"/>
              </a:ext>
            </a:extLst>
          </p:cNvPr>
          <p:cNvSpPr txBox="1"/>
          <p:nvPr/>
        </p:nvSpPr>
        <p:spPr>
          <a:xfrm>
            <a:off x="546101" y="3731538"/>
            <a:ext cx="9982199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Инструментальная относительная погрешность ц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ифрового ваттметра М3-51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9D95CA-F6DF-479C-9A0A-D567FB3328D4}"/>
              </a:ext>
            </a:extLst>
          </p:cNvPr>
          <p:cNvSpPr txBox="1"/>
          <p:nvPr/>
        </p:nvSpPr>
        <p:spPr>
          <a:xfrm>
            <a:off x="567532" y="5688797"/>
            <a:ext cx="9982199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Результат измерения ц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ифрового ваттметра М3-51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200" dirty="0"/>
          </a:p>
        </p:txBody>
      </p:sp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9B3C38F1-1399-4C8C-BB72-7DCC01623D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739780"/>
              </p:ext>
            </p:extLst>
          </p:nvPr>
        </p:nvGraphicFramePr>
        <p:xfrm>
          <a:off x="3810000" y="6372225"/>
          <a:ext cx="29083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328" name="Формула" r:id="rId7" imgW="35356800" imgH="5791200" progId="Equation.3">
                  <p:embed/>
                </p:oleObj>
              </mc:Choice>
              <mc:Fallback>
                <p:oleObj name="Формула" r:id="rId7" imgW="35356800" imgH="5791200" progId="Equation.3">
                  <p:embed/>
                  <p:pic>
                    <p:nvPicPr>
                      <p:cNvPr id="0" name="Picture 2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6372225"/>
                        <a:ext cx="2908300" cy="4746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трелка вниз 21">
            <a:extLst>
              <a:ext uri="{FF2B5EF4-FFF2-40B4-BE49-F238E27FC236}">
                <a16:creationId xmlns:a16="http://schemas.microsoft.com/office/drawing/2014/main" id="{2E0835B5-EEA2-41A1-B837-890BFE5F2D1D}"/>
              </a:ext>
            </a:extLst>
          </p:cNvPr>
          <p:cNvSpPr/>
          <p:nvPr/>
        </p:nvSpPr>
        <p:spPr>
          <a:xfrm>
            <a:off x="5069681" y="2205167"/>
            <a:ext cx="351656" cy="229762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низ 21">
            <a:extLst>
              <a:ext uri="{FF2B5EF4-FFF2-40B4-BE49-F238E27FC236}">
                <a16:creationId xmlns:a16="http://schemas.microsoft.com/office/drawing/2014/main" id="{6DD6CC77-CE14-4FCF-BE4C-7F341BC92748}"/>
              </a:ext>
            </a:extLst>
          </p:cNvPr>
          <p:cNvSpPr/>
          <p:nvPr/>
        </p:nvSpPr>
        <p:spPr>
          <a:xfrm>
            <a:off x="5241699" y="4160163"/>
            <a:ext cx="351656" cy="309434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21">
            <a:extLst>
              <a:ext uri="{FF2B5EF4-FFF2-40B4-BE49-F238E27FC236}">
                <a16:creationId xmlns:a16="http://schemas.microsoft.com/office/drawing/2014/main" id="{8F3FB8A9-F90F-44F5-958C-EFB8CDBEFF94}"/>
              </a:ext>
            </a:extLst>
          </p:cNvPr>
          <p:cNvSpPr/>
          <p:nvPr/>
        </p:nvSpPr>
        <p:spPr>
          <a:xfrm>
            <a:off x="5232400" y="6119684"/>
            <a:ext cx="351656" cy="218435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476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737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A5C09DA-B9CD-415D-9B6F-515F14459D03}"/>
              </a:ext>
            </a:extLst>
          </p:cNvPr>
          <p:cNvSpPr/>
          <p:nvPr/>
        </p:nvSpPr>
        <p:spPr>
          <a:xfrm>
            <a:off x="88899" y="94058"/>
            <a:ext cx="10439401" cy="1734449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9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Задача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ЭДС имеет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тивление </a:t>
            </a:r>
            <a:r>
              <a:rPr lang="ru-RU" sz="22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spc="-7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200" spc="-7" baseline="-125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10 Ом  и напряжение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2,5 В. Для измерения величины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вольтметр </a:t>
            </a: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внутренним </a:t>
            </a: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ием </a:t>
            </a:r>
            <a:r>
              <a:rPr lang="ru-RU" sz="22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spc="-7" baseline="-12544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1000 Ом.</a:t>
            </a:r>
          </a:p>
          <a:p>
            <a:pPr lvl="0" indent="542925" algn="just">
              <a:lnSpc>
                <a:spcPct val="9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абсолютную </a:t>
            </a: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относительную методическую погреш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величины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59CE63-9486-45C8-9419-38214D0DEAD6}"/>
              </a:ext>
            </a:extLst>
          </p:cNvPr>
          <p:cNvSpPr txBox="1"/>
          <p:nvPr/>
        </p:nvSpPr>
        <p:spPr>
          <a:xfrm>
            <a:off x="1003300" y="2181225"/>
            <a:ext cx="3863169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Схема включения вольтметра для 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измерения напряжения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200" dirty="0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612CDE3-0A26-49C3-A3FA-32F445463E9C}"/>
              </a:ext>
            </a:extLst>
          </p:cNvPr>
          <p:cNvSpPr/>
          <p:nvPr/>
        </p:nvSpPr>
        <p:spPr>
          <a:xfrm>
            <a:off x="8095803" y="2838788"/>
            <a:ext cx="570865" cy="579120"/>
          </a:xfrm>
          <a:custGeom>
            <a:avLst/>
            <a:gdLst/>
            <a:ahLst/>
            <a:cxnLst/>
            <a:rect l="l" t="t" r="r" b="b"/>
            <a:pathLst>
              <a:path w="570865" h="579119">
                <a:moveTo>
                  <a:pt x="0" y="578599"/>
                </a:moveTo>
                <a:lnTo>
                  <a:pt x="570391" y="578599"/>
                </a:lnTo>
                <a:lnTo>
                  <a:pt x="570391" y="0"/>
                </a:lnTo>
                <a:lnTo>
                  <a:pt x="0" y="0"/>
                </a:lnTo>
                <a:lnTo>
                  <a:pt x="0" y="578599"/>
                </a:lnTo>
                <a:close/>
              </a:path>
            </a:pathLst>
          </a:custGeom>
          <a:ln w="858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2A05AB08-B9D5-4E71-9253-051FF60D0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4242" y="1828506"/>
            <a:ext cx="88278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C1C70C03-1731-46A4-8C6B-47945DFA0D24}"/>
              </a:ext>
            </a:extLst>
          </p:cNvPr>
          <p:cNvSpPr/>
          <p:nvPr/>
        </p:nvSpPr>
        <p:spPr>
          <a:xfrm>
            <a:off x="4866469" y="2409825"/>
            <a:ext cx="1775631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Rectangle 6">
            <a:extLst>
              <a:ext uri="{FF2B5EF4-FFF2-40B4-BE49-F238E27FC236}">
                <a16:creationId xmlns:a16="http://schemas.microsoft.com/office/drawing/2014/main" id="{F447F69E-6F8F-4FE3-8145-4D54E41E8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4131" y="180645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EE234ABA-EE87-4C3E-AC8C-64ACE734FD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635853"/>
              </p:ext>
            </p:extLst>
          </p:nvPr>
        </p:nvGraphicFramePr>
        <p:xfrm>
          <a:off x="6670675" y="1952625"/>
          <a:ext cx="3095625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331" name="Visio" r:id="rId3" imgW="3095443" imgH="2590863" progId="">
                  <p:embed/>
                </p:oleObj>
              </mc:Choice>
              <mc:Fallback>
                <p:oleObj name="Visio" r:id="rId3" imgW="3095443" imgH="2590863" progId="">
                  <p:embed/>
                  <p:pic>
                    <p:nvPicPr>
                      <p:cNvPr id="0" name="Picture 2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0675" y="1952625"/>
                        <a:ext cx="3095625" cy="25908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F75CB72E-E357-4835-A328-9B05D9A97BC5}"/>
              </a:ext>
            </a:extLst>
          </p:cNvPr>
          <p:cNvSpPr txBox="1"/>
          <p:nvPr/>
        </p:nvSpPr>
        <p:spPr>
          <a:xfrm>
            <a:off x="1118509" y="3324225"/>
            <a:ext cx="3977354" cy="1107996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бсолютная </a:t>
            </a: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погреш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величины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7F902C3-79CC-4E8B-9457-157CA993481C}"/>
              </a:ext>
            </a:extLst>
          </p:cNvPr>
          <p:cNvSpPr txBox="1"/>
          <p:nvPr/>
        </p:nvSpPr>
        <p:spPr>
          <a:xfrm>
            <a:off x="1438730" y="5686425"/>
            <a:ext cx="8403770" cy="430887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Относительная </a:t>
            </a: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методическая погреш</a:t>
            </a:r>
            <a:r>
              <a:rPr lang="ru-RU" sz="22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величины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800" b="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graphicFrame>
        <p:nvGraphicFramePr>
          <p:cNvPr id="40" name="Объект 39">
            <a:extLst>
              <a:ext uri="{FF2B5EF4-FFF2-40B4-BE49-F238E27FC236}">
                <a16:creationId xmlns:a16="http://schemas.microsoft.com/office/drawing/2014/main" id="{C961EFAA-AFC2-4C9B-ADC9-5DC8AFC838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679305"/>
              </p:ext>
            </p:extLst>
          </p:nvPr>
        </p:nvGraphicFramePr>
        <p:xfrm>
          <a:off x="469900" y="4632638"/>
          <a:ext cx="10031413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332" name="Формула" r:id="rId5" imgW="128625600" imgH="11887200" progId="Equation.3">
                  <p:embed/>
                </p:oleObj>
              </mc:Choice>
              <mc:Fallback>
                <p:oleObj name="Формула" r:id="rId5" imgW="128625600" imgH="11887200" progId="Equation.3">
                  <p:embed/>
                  <p:pic>
                    <p:nvPicPr>
                      <p:cNvPr id="0" name="Picture 2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900" y="4632638"/>
                        <a:ext cx="10031413" cy="8874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Объект 40">
            <a:extLst>
              <a:ext uri="{FF2B5EF4-FFF2-40B4-BE49-F238E27FC236}">
                <a16:creationId xmlns:a16="http://schemas.microsoft.com/office/drawing/2014/main" id="{50AF9610-54EF-47B0-8EB3-1D7A240590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063007"/>
              </p:ext>
            </p:extLst>
          </p:nvPr>
        </p:nvGraphicFramePr>
        <p:xfrm>
          <a:off x="2293938" y="6372225"/>
          <a:ext cx="7132637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333" name="Формула" r:id="rId7" imgW="91440000" imgH="11887200" progId="Equation.3">
                  <p:embed/>
                </p:oleObj>
              </mc:Choice>
              <mc:Fallback>
                <p:oleObj name="Формула" r:id="rId7" imgW="91440000" imgH="11887200" progId="Equation.3">
                  <p:embed/>
                  <p:pic>
                    <p:nvPicPr>
                      <p:cNvPr id="0" name="Picture 2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3938" y="6372225"/>
                        <a:ext cx="7132637" cy="8874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Стрелка вниз 21">
            <a:extLst>
              <a:ext uri="{FF2B5EF4-FFF2-40B4-BE49-F238E27FC236}">
                <a16:creationId xmlns:a16="http://schemas.microsoft.com/office/drawing/2014/main" id="{4D228A46-F4D9-4425-8784-A2F41DC031D1}"/>
              </a:ext>
            </a:extLst>
          </p:cNvPr>
          <p:cNvSpPr/>
          <p:nvPr/>
        </p:nvSpPr>
        <p:spPr>
          <a:xfrm>
            <a:off x="3083600" y="4432221"/>
            <a:ext cx="351656" cy="229762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Стрелка вниз 21">
            <a:extLst>
              <a:ext uri="{FF2B5EF4-FFF2-40B4-BE49-F238E27FC236}">
                <a16:creationId xmlns:a16="http://schemas.microsoft.com/office/drawing/2014/main" id="{3845401E-A908-45E7-8C89-27A9DC9659D1}"/>
              </a:ext>
            </a:extLst>
          </p:cNvPr>
          <p:cNvSpPr/>
          <p:nvPr/>
        </p:nvSpPr>
        <p:spPr>
          <a:xfrm>
            <a:off x="5605570" y="6117312"/>
            <a:ext cx="351656" cy="229762"/>
          </a:xfrm>
          <a:prstGeom prst="downArrow">
            <a:avLst/>
          </a:prstGeom>
          <a:solidFill>
            <a:srgbClr val="0033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-2857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021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6" grpId="0" animBg="1"/>
      <p:bldP spid="38" grpId="0" animBg="1"/>
      <p:bldP spid="39" grpId="0" animBg="1"/>
      <p:bldP spid="42" grpId="0" animBg="1"/>
      <p:bldP spid="4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A19D46CF-E0A2-47AA-B3C9-C1354D21D407}"/>
              </a:ext>
            </a:extLst>
          </p:cNvPr>
          <p:cNvSpPr/>
          <p:nvPr/>
        </p:nvSpPr>
        <p:spPr>
          <a:xfrm>
            <a:off x="88899" y="94058"/>
            <a:ext cx="10604501" cy="1620444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Задача 6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</a:t>
            </a:r>
            <a:r>
              <a:rPr lang="ru-RU" sz="2200" dirty="0">
                <a:latin typeface="Times New Roman"/>
                <a:cs typeface="Times New Roman"/>
              </a:rPr>
              <a:t>многократное </a:t>
            </a:r>
            <a:r>
              <a:rPr lang="ru-RU" sz="2200" spc="-5" dirty="0">
                <a:latin typeface="Times New Roman"/>
                <a:cs typeface="Times New Roman"/>
              </a:rPr>
              <a:t>измерение напряжения </a:t>
            </a:r>
            <a:r>
              <a:rPr lang="en-US" sz="2200" b="1" i="1" spc="-5" dirty="0">
                <a:latin typeface="Times New Roman"/>
                <a:cs typeface="Times New Roman"/>
              </a:rPr>
              <a:t>U</a:t>
            </a:r>
            <a:r>
              <a:rPr lang="en-US" sz="2200" spc="-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вольтметром.</a:t>
            </a:r>
            <a:endParaRPr lang="en-US" sz="2200" spc="-5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lang="ru-RU" sz="2200" spc="-5" dirty="0">
                <a:latin typeface="Times New Roman"/>
                <a:cs typeface="Times New Roman"/>
              </a:rPr>
              <a:t>     Получены значения </a:t>
            </a:r>
            <a:r>
              <a:rPr lang="en-US" sz="2200" b="1" i="1" spc="-5" dirty="0">
                <a:latin typeface="Times New Roman"/>
                <a:cs typeface="Times New Roman"/>
              </a:rPr>
              <a:t>u</a:t>
            </a:r>
            <a:r>
              <a:rPr lang="en-US" sz="2200" b="1" i="1" spc="-5" baseline="-25000" dirty="0">
                <a:latin typeface="Times New Roman"/>
                <a:cs typeface="Times New Roman"/>
              </a:rPr>
              <a:t>i</a:t>
            </a:r>
            <a:r>
              <a:rPr lang="en-US" sz="2200" spc="-5" dirty="0">
                <a:latin typeface="Times New Roman"/>
                <a:cs typeface="Times New Roman"/>
              </a:rPr>
              <a:t>, </a:t>
            </a:r>
            <a:r>
              <a:rPr lang="ru-RU" sz="2200" dirty="0">
                <a:latin typeface="Times New Roman"/>
                <a:cs typeface="Times New Roman"/>
              </a:rPr>
              <a:t>В: 10,38; 10,37; 10,39; 10,40;</a:t>
            </a:r>
            <a:r>
              <a:rPr lang="ru-RU" sz="2200" spc="23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10,44;</a:t>
            </a:r>
            <a:r>
              <a:rPr lang="ru-RU" sz="2200" spc="23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10,41;</a:t>
            </a:r>
            <a:r>
              <a:rPr lang="ru-RU" sz="2200" spc="23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10,5;</a:t>
            </a:r>
            <a:r>
              <a:rPr lang="ru-RU" sz="2200" spc="23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10,45; 10,42.</a:t>
            </a:r>
          </a:p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lang="ru-RU" sz="2200" spc="229" dirty="0">
                <a:latin typeface="Times New Roman"/>
                <a:cs typeface="Times New Roman"/>
              </a:rPr>
              <a:t>   </a:t>
            </a:r>
            <a:r>
              <a:rPr lang="ru-RU" sz="2200" spc="-5" dirty="0">
                <a:latin typeface="Times New Roman"/>
                <a:cs typeface="Times New Roman"/>
              </a:rPr>
              <a:t>Проверить</a:t>
            </a:r>
            <a:r>
              <a:rPr lang="ru-RU" sz="2200" spc="225" dirty="0">
                <a:latin typeface="Times New Roman"/>
                <a:cs typeface="Times New Roman"/>
              </a:rPr>
              <a:t> </a:t>
            </a:r>
            <a:r>
              <a:rPr lang="ru-RU" sz="2200" spc="10" dirty="0">
                <a:latin typeface="Times New Roman"/>
                <a:cs typeface="Times New Roman"/>
              </a:rPr>
              <a:t>по</a:t>
            </a:r>
            <a:r>
              <a:rPr lang="ru-RU" sz="2200" spc="-5" dirty="0">
                <a:latin typeface="Times New Roman"/>
                <a:cs typeface="Times New Roman"/>
              </a:rPr>
              <a:t>лученные результаты измерений на наличие грубой</a:t>
            </a:r>
            <a:r>
              <a:rPr lang="ru-RU" sz="2200" spc="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погрешности.</a:t>
            </a:r>
          </a:p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lang="ru-RU" sz="2200" dirty="0">
                <a:latin typeface="Times New Roman"/>
                <a:cs typeface="Times New Roman"/>
              </a:rPr>
              <a:t>    Записать результаты измерения.</a:t>
            </a: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68DB1545-FE37-4849-ACB3-8D9DFC5CDEAA}"/>
              </a:ext>
            </a:extLst>
          </p:cNvPr>
          <p:cNvSpPr/>
          <p:nvPr/>
        </p:nvSpPr>
        <p:spPr>
          <a:xfrm>
            <a:off x="226330" y="4544249"/>
            <a:ext cx="9753600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      Отклонение величин 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от математического ожидания</a:t>
            </a:r>
          </a:p>
        </p:txBody>
      </p:sp>
      <p:sp>
        <p:nvSpPr>
          <p:cNvPr id="72" name="Стрелка: вниз 71">
            <a:extLst>
              <a:ext uri="{FF2B5EF4-FFF2-40B4-BE49-F238E27FC236}">
                <a16:creationId xmlns:a16="http://schemas.microsoft.com/office/drawing/2014/main" id="{14103672-D779-4951-9759-F077081ACC43}"/>
              </a:ext>
            </a:extLst>
          </p:cNvPr>
          <p:cNvSpPr/>
          <p:nvPr/>
        </p:nvSpPr>
        <p:spPr>
          <a:xfrm>
            <a:off x="5140324" y="2257425"/>
            <a:ext cx="304800" cy="22923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3" name="Object 24">
            <a:extLst>
              <a:ext uri="{FF2B5EF4-FFF2-40B4-BE49-F238E27FC236}">
                <a16:creationId xmlns:a16="http://schemas.microsoft.com/office/drawing/2014/main" id="{F96F8A2F-52B2-4AE2-9B4A-DEE5AD0F02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024208"/>
              </p:ext>
            </p:extLst>
          </p:nvPr>
        </p:nvGraphicFramePr>
        <p:xfrm>
          <a:off x="890588" y="3579836"/>
          <a:ext cx="860742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484" name="Формула" r:id="rId3" imgW="138684000" imgH="10972800" progId="Equation.3">
                  <p:embed/>
                </p:oleObj>
              </mc:Choice>
              <mc:Fallback>
                <p:oleObj name="Формула" r:id="rId3" imgW="138684000" imgH="10972800" progId="Equation.3">
                  <p:embed/>
                  <p:pic>
                    <p:nvPicPr>
                      <p:cNvPr id="0" name="Picture 3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588" y="3579836"/>
                        <a:ext cx="8607425" cy="679450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C12ECB7D-4BD1-4BD5-B8D5-1522A7EE194A}"/>
              </a:ext>
            </a:extLst>
          </p:cNvPr>
          <p:cNvSpPr/>
          <p:nvPr/>
        </p:nvSpPr>
        <p:spPr>
          <a:xfrm>
            <a:off x="88899" y="1861948"/>
            <a:ext cx="9753600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                 C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реднее арифметическое значение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математическое ожидание) 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5" name="Object 26">
            <a:extLst>
              <a:ext uri="{FF2B5EF4-FFF2-40B4-BE49-F238E27FC236}">
                <a16:creationId xmlns:a16="http://schemas.microsoft.com/office/drawing/2014/main" id="{28CD4DC5-6CA7-424A-9ACF-9A8BFF74EB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519065"/>
              </p:ext>
            </p:extLst>
          </p:nvPr>
        </p:nvGraphicFramePr>
        <p:xfrm>
          <a:off x="969963" y="5915025"/>
          <a:ext cx="8796337" cy="118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485" name="Формула" r:id="rId5" imgW="141122400" imgH="18897600" progId="Equation.3">
                  <p:embed/>
                </p:oleObj>
              </mc:Choice>
              <mc:Fallback>
                <p:oleObj name="Формула" r:id="rId5" imgW="141122400" imgH="18897600" progId="Equation.3">
                  <p:embed/>
                  <p:pic>
                    <p:nvPicPr>
                      <p:cNvPr id="0" name="Picture 3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963" y="5915025"/>
                        <a:ext cx="8796337" cy="1185863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Стрелка: вниз 75">
            <a:extLst>
              <a:ext uri="{FF2B5EF4-FFF2-40B4-BE49-F238E27FC236}">
                <a16:creationId xmlns:a16="http://schemas.microsoft.com/office/drawing/2014/main" id="{4B15FF73-1664-4EA1-A103-39D0B64AAE47}"/>
              </a:ext>
            </a:extLst>
          </p:cNvPr>
          <p:cNvSpPr/>
          <p:nvPr/>
        </p:nvSpPr>
        <p:spPr>
          <a:xfrm>
            <a:off x="5213345" y="5608688"/>
            <a:ext cx="303442" cy="333944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7" name="Объект 76">
            <a:extLst>
              <a:ext uri="{FF2B5EF4-FFF2-40B4-BE49-F238E27FC236}">
                <a16:creationId xmlns:a16="http://schemas.microsoft.com/office/drawing/2014/main" id="{D2131C7C-A295-44F2-9413-45F7C303F8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369969"/>
              </p:ext>
            </p:extLst>
          </p:nvPr>
        </p:nvGraphicFramePr>
        <p:xfrm>
          <a:off x="4640263" y="2505075"/>
          <a:ext cx="1304925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486" name="Формула" r:id="rId7" imgW="18897600" imgH="11887200" progId="Equation.3">
                  <p:embed/>
                </p:oleObj>
              </mc:Choice>
              <mc:Fallback>
                <p:oleObj name="Формула" r:id="rId7" imgW="18897600" imgH="11887200" progId="Equation.3">
                  <p:embed/>
                  <p:pic>
                    <p:nvPicPr>
                      <p:cNvPr id="0" name="Picture 3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0263" y="2505075"/>
                        <a:ext cx="1304925" cy="8207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" name="Стрелка: вниз 77">
            <a:extLst>
              <a:ext uri="{FF2B5EF4-FFF2-40B4-BE49-F238E27FC236}">
                <a16:creationId xmlns:a16="http://schemas.microsoft.com/office/drawing/2014/main" id="{98E77145-C18B-4C9E-8DE3-C7988278CF02}"/>
              </a:ext>
            </a:extLst>
          </p:cNvPr>
          <p:cNvSpPr/>
          <p:nvPr/>
        </p:nvSpPr>
        <p:spPr>
          <a:xfrm>
            <a:off x="5103130" y="3325813"/>
            <a:ext cx="304800" cy="22923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9" name="Object 26">
            <a:extLst>
              <a:ext uri="{FF2B5EF4-FFF2-40B4-BE49-F238E27FC236}">
                <a16:creationId xmlns:a16="http://schemas.microsoft.com/office/drawing/2014/main" id="{298B13D5-F519-4371-8297-B666C4AFC2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356431"/>
              </p:ext>
            </p:extLst>
          </p:nvPr>
        </p:nvGraphicFramePr>
        <p:xfrm>
          <a:off x="4754561" y="5204465"/>
          <a:ext cx="12731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487" name="Формула" r:id="rId9" imgW="20421600" imgH="6705600" progId="Equation.3">
                  <p:embed/>
                </p:oleObj>
              </mc:Choice>
              <mc:Fallback>
                <p:oleObj name="Формула" r:id="rId9" imgW="20421600" imgH="6705600" progId="Equation.3">
                  <p:embed/>
                  <p:pic>
                    <p:nvPicPr>
                      <p:cNvPr id="0" name="Picture 3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4561" y="5204465"/>
                        <a:ext cx="1273175" cy="4222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Стрелка: вниз 79">
            <a:extLst>
              <a:ext uri="{FF2B5EF4-FFF2-40B4-BE49-F238E27FC236}">
                <a16:creationId xmlns:a16="http://schemas.microsoft.com/office/drawing/2014/main" id="{A2EDD150-8B46-4FB6-87C3-6F761C426A87}"/>
              </a:ext>
            </a:extLst>
          </p:cNvPr>
          <p:cNvSpPr/>
          <p:nvPr/>
        </p:nvSpPr>
        <p:spPr>
          <a:xfrm>
            <a:off x="5211987" y="4993287"/>
            <a:ext cx="304800" cy="22923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object 2">
            <a:hlinkClick r:id="rId11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5564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4" grpId="0" animBg="1"/>
      <p:bldP spid="76" grpId="0" animBg="1"/>
      <p:bldP spid="78" grpId="0" animBg="1"/>
      <p:bldP spid="8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9B24EA6-FF90-474E-B0AE-30992C18C49C}"/>
              </a:ext>
            </a:extLst>
          </p:cNvPr>
          <p:cNvSpPr/>
          <p:nvPr/>
        </p:nvSpPr>
        <p:spPr>
          <a:xfrm>
            <a:off x="88899" y="94058"/>
            <a:ext cx="10604501" cy="1620444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Задача 6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</a:t>
            </a:r>
            <a:r>
              <a:rPr lang="ru-RU" sz="2200" dirty="0">
                <a:latin typeface="Times New Roman"/>
                <a:cs typeface="Times New Roman"/>
              </a:rPr>
              <a:t>многократное </a:t>
            </a:r>
            <a:r>
              <a:rPr lang="ru-RU" sz="2200" spc="-5" dirty="0">
                <a:latin typeface="Times New Roman"/>
                <a:cs typeface="Times New Roman"/>
              </a:rPr>
              <a:t>измерение напряжения </a:t>
            </a:r>
            <a:r>
              <a:rPr lang="en-US" sz="2200" b="1" i="1" spc="-5" dirty="0">
                <a:latin typeface="Times New Roman"/>
                <a:cs typeface="Times New Roman"/>
              </a:rPr>
              <a:t>U</a:t>
            </a:r>
            <a:r>
              <a:rPr lang="en-US" sz="2200" spc="-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вольтметром.</a:t>
            </a:r>
            <a:endParaRPr lang="en-US" sz="2200" spc="-5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lang="ru-RU" sz="2200" spc="-5" dirty="0">
                <a:latin typeface="Times New Roman"/>
                <a:cs typeface="Times New Roman"/>
              </a:rPr>
              <a:t>     Получены значения </a:t>
            </a:r>
            <a:r>
              <a:rPr lang="en-US" sz="2200" b="1" i="1" spc="-5" dirty="0">
                <a:latin typeface="Times New Roman"/>
                <a:cs typeface="Times New Roman"/>
              </a:rPr>
              <a:t>u</a:t>
            </a:r>
            <a:r>
              <a:rPr lang="en-US" sz="2200" b="1" i="1" spc="-5" baseline="-25000" dirty="0">
                <a:latin typeface="Times New Roman"/>
                <a:cs typeface="Times New Roman"/>
              </a:rPr>
              <a:t>i</a:t>
            </a:r>
            <a:r>
              <a:rPr lang="en-US" sz="2200" spc="-5" dirty="0">
                <a:latin typeface="Times New Roman"/>
                <a:cs typeface="Times New Roman"/>
              </a:rPr>
              <a:t>, </a:t>
            </a:r>
            <a:r>
              <a:rPr lang="ru-RU" sz="2200" dirty="0">
                <a:latin typeface="Times New Roman"/>
                <a:cs typeface="Times New Roman"/>
              </a:rPr>
              <a:t>В: 10,38; 10,37; 10,39; 10,40;</a:t>
            </a:r>
            <a:r>
              <a:rPr lang="ru-RU" sz="2200" spc="23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10,44;</a:t>
            </a:r>
            <a:r>
              <a:rPr lang="ru-RU" sz="2200" spc="23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10,41;</a:t>
            </a:r>
            <a:r>
              <a:rPr lang="ru-RU" sz="2200" spc="23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10,5;</a:t>
            </a:r>
            <a:r>
              <a:rPr lang="ru-RU" sz="2200" spc="23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10,45; 10,42.</a:t>
            </a:r>
          </a:p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lang="ru-RU" sz="2200" spc="229" dirty="0">
                <a:latin typeface="Times New Roman"/>
                <a:cs typeface="Times New Roman"/>
              </a:rPr>
              <a:t>   </a:t>
            </a:r>
            <a:r>
              <a:rPr lang="ru-RU" sz="2200" spc="-5" dirty="0">
                <a:latin typeface="Times New Roman"/>
                <a:cs typeface="Times New Roman"/>
              </a:rPr>
              <a:t>Проверить</a:t>
            </a:r>
            <a:r>
              <a:rPr lang="ru-RU" sz="2200" spc="225" dirty="0">
                <a:latin typeface="Times New Roman"/>
                <a:cs typeface="Times New Roman"/>
              </a:rPr>
              <a:t> </a:t>
            </a:r>
            <a:r>
              <a:rPr lang="ru-RU" sz="2200" spc="10" dirty="0">
                <a:latin typeface="Times New Roman"/>
                <a:cs typeface="Times New Roman"/>
              </a:rPr>
              <a:t>по</a:t>
            </a:r>
            <a:r>
              <a:rPr lang="ru-RU" sz="2200" spc="-5" dirty="0">
                <a:latin typeface="Times New Roman"/>
                <a:cs typeface="Times New Roman"/>
              </a:rPr>
              <a:t>лученные результаты измерений на наличие грубой</a:t>
            </a:r>
            <a:r>
              <a:rPr lang="ru-RU" sz="2200" spc="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погрешности.</a:t>
            </a:r>
          </a:p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lang="ru-RU" sz="2200" dirty="0">
                <a:latin typeface="Times New Roman"/>
                <a:cs typeface="Times New Roman"/>
              </a:rPr>
              <a:t>     Записать результаты измерения.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F484A0FC-218A-4D67-8CB4-4FAF1E0CDBCD}"/>
              </a:ext>
            </a:extLst>
          </p:cNvPr>
          <p:cNvGrpSpPr/>
          <p:nvPr/>
        </p:nvGrpSpPr>
        <p:grpSpPr>
          <a:xfrm>
            <a:off x="2001385" y="6114591"/>
            <a:ext cx="7467600" cy="1095834"/>
            <a:chOff x="1848985" y="5622387"/>
            <a:chExt cx="7467600" cy="1095834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5546FFFC-F1E5-45C0-BE77-3EC29D73D544}"/>
                </a:ext>
              </a:extLst>
            </p:cNvPr>
            <p:cNvSpPr/>
            <p:nvPr/>
          </p:nvSpPr>
          <p:spPr>
            <a:xfrm>
              <a:off x="1848985" y="5622387"/>
              <a:ext cx="7467600" cy="43088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200" dirty="0">
                  <a:latin typeface="Times New Roman" pitchFamily="18" charset="0"/>
                  <a:cs typeface="Times New Roman" pitchFamily="18" charset="0"/>
                </a:rPr>
                <a:t> Результат обработки многократных </a:t>
              </a:r>
              <a:r>
                <a:rPr lang="ru-RU" sz="2200" spc="-5" dirty="0">
                  <a:latin typeface="Times New Roman"/>
                  <a:cs typeface="Times New Roman"/>
                </a:rPr>
                <a:t>измерений</a:t>
              </a:r>
              <a:endParaRPr lang="ru-RU" sz="22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5" name="Object 33">
              <a:extLst>
                <a:ext uri="{FF2B5EF4-FFF2-40B4-BE49-F238E27FC236}">
                  <a16:creationId xmlns:a16="http://schemas.microsoft.com/office/drawing/2014/main" id="{C7B00537-58B3-481F-A284-32E9F90D5F9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81376544"/>
                </p:ext>
              </p:extLst>
            </p:nvPr>
          </p:nvGraphicFramePr>
          <p:xfrm>
            <a:off x="3702050" y="6291183"/>
            <a:ext cx="3595688" cy="427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3445" name="Формула" r:id="rId3" imgW="49072800" imgH="5791200" progId="Equation.3">
                    <p:embed/>
                  </p:oleObj>
                </mc:Choice>
                <mc:Fallback>
                  <p:oleObj name="Формула" r:id="rId3" imgW="49072800" imgH="5791200" progId="Equation.3">
                    <p:embed/>
                    <p:pic>
                      <p:nvPicPr>
                        <p:cNvPr id="0" name="Picture 2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2050" y="6291183"/>
                          <a:ext cx="3595688" cy="427038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0B252B8-496F-4B0A-8A78-31E98589742B}"/>
              </a:ext>
            </a:extLst>
          </p:cNvPr>
          <p:cNvSpPr/>
          <p:nvPr/>
        </p:nvSpPr>
        <p:spPr>
          <a:xfrm>
            <a:off x="1079500" y="4467225"/>
            <a:ext cx="2500313" cy="144655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Наличие промаха наблюдений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34DC3424-8C8D-4ABA-9447-90BCA8A2BECF}"/>
              </a:ext>
            </a:extLst>
          </p:cNvPr>
          <p:cNvSpPr/>
          <p:nvPr/>
        </p:nvSpPr>
        <p:spPr>
          <a:xfrm rot="16200000">
            <a:off x="3953530" y="4418665"/>
            <a:ext cx="282496" cy="1033824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214A6E0-0AE8-4880-BDFC-DB6BA6956B52}"/>
              </a:ext>
            </a:extLst>
          </p:cNvPr>
          <p:cNvSpPr/>
          <p:nvPr/>
        </p:nvSpPr>
        <p:spPr>
          <a:xfrm>
            <a:off x="1462878" y="1800225"/>
            <a:ext cx="8834437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 Среднее квадратичное отклонение (СКО)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величин</a:t>
            </a:r>
          </a:p>
        </p:txBody>
      </p:sp>
      <p:graphicFrame>
        <p:nvGraphicFramePr>
          <p:cNvPr id="9" name="Object 28">
            <a:extLst>
              <a:ext uri="{FF2B5EF4-FFF2-40B4-BE49-F238E27FC236}">
                <a16:creationId xmlns:a16="http://schemas.microsoft.com/office/drawing/2014/main" id="{4049ED60-923B-49BA-935A-19CC1A6C82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587479"/>
              </p:ext>
            </p:extLst>
          </p:nvPr>
        </p:nvGraphicFramePr>
        <p:xfrm>
          <a:off x="695325" y="3552825"/>
          <a:ext cx="9759950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446" name="Формула" r:id="rId5" imgW="147828000" imgH="11887200" progId="Equation.3">
                  <p:embed/>
                </p:oleObj>
              </mc:Choice>
              <mc:Fallback>
                <p:oleObj name="Формула" r:id="rId5" imgW="147828000" imgH="11887200" progId="Equation.3">
                  <p:embed/>
                  <p:pic>
                    <p:nvPicPr>
                      <p:cNvPr id="0" name="Picture 2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325" y="3552825"/>
                        <a:ext cx="9759950" cy="735013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49060427-EC72-4891-808E-134B1DBADF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119494"/>
              </p:ext>
            </p:extLst>
          </p:nvPr>
        </p:nvGraphicFramePr>
        <p:xfrm>
          <a:off x="4760913" y="2519363"/>
          <a:ext cx="2236787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447" name="Формула" r:id="rId7" imgW="35356800" imgH="12801600" progId="Equation.3">
                  <p:embed/>
                </p:oleObj>
              </mc:Choice>
              <mc:Fallback>
                <p:oleObj name="Формула" r:id="rId7" imgW="35356800" imgH="12801600" progId="Equation.3">
                  <p:embed/>
                  <p:pic>
                    <p:nvPicPr>
                      <p:cNvPr id="0" name="Picture 2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0913" y="2519363"/>
                        <a:ext cx="2236787" cy="7858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4632D831-73B0-4FD4-BD0D-CB3F7E8850CE}"/>
              </a:ext>
            </a:extLst>
          </p:cNvPr>
          <p:cNvSpPr/>
          <p:nvPr/>
        </p:nvSpPr>
        <p:spPr>
          <a:xfrm>
            <a:off x="5499100" y="2256795"/>
            <a:ext cx="304800" cy="22923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63BFA268-C794-47AF-A714-08669F1700CF}"/>
              </a:ext>
            </a:extLst>
          </p:cNvPr>
          <p:cNvSpPr/>
          <p:nvPr/>
        </p:nvSpPr>
        <p:spPr>
          <a:xfrm>
            <a:off x="5651500" y="3308044"/>
            <a:ext cx="304800" cy="22923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3" name="Object 32">
            <a:extLst>
              <a:ext uri="{FF2B5EF4-FFF2-40B4-BE49-F238E27FC236}">
                <a16:creationId xmlns:a16="http://schemas.microsoft.com/office/drawing/2014/main" id="{64E4D33D-72EA-4D90-8E9D-836F8EDF89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530788"/>
              </p:ext>
            </p:extLst>
          </p:nvPr>
        </p:nvGraphicFramePr>
        <p:xfrm>
          <a:off x="4642644" y="4633912"/>
          <a:ext cx="171291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448" name="Формула" r:id="rId9" imgW="24384000" imgH="6400800" progId="Equation.3">
                  <p:embed/>
                </p:oleObj>
              </mc:Choice>
              <mc:Fallback>
                <p:oleObj name="Формула" r:id="rId9" imgW="24384000" imgH="6400800" progId="Equation.3">
                  <p:embed/>
                  <p:pic>
                    <p:nvPicPr>
                      <p:cNvPr id="0" name="Picture 2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2644" y="4633912"/>
                        <a:ext cx="1712912" cy="4429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2">
            <a:extLst>
              <a:ext uri="{FF2B5EF4-FFF2-40B4-BE49-F238E27FC236}">
                <a16:creationId xmlns:a16="http://schemas.microsoft.com/office/drawing/2014/main" id="{3E892274-0035-4DCE-A711-C83E48CA19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602991"/>
              </p:ext>
            </p:extLst>
          </p:nvPr>
        </p:nvGraphicFramePr>
        <p:xfrm>
          <a:off x="4611688" y="5381625"/>
          <a:ext cx="17113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449" name="Формула" r:id="rId11" imgW="24384000" imgH="6400800" progId="Equation.3">
                  <p:embed/>
                </p:oleObj>
              </mc:Choice>
              <mc:Fallback>
                <p:oleObj name="Формула" r:id="rId11" imgW="24384000" imgH="6400800" progId="Equation.3">
                  <p:embed/>
                  <p:pic>
                    <p:nvPicPr>
                      <p:cNvPr id="0" name="Picture 2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1688" y="5381625"/>
                        <a:ext cx="1711325" cy="4429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34519097-1852-4E07-8FC4-93652B358E89}"/>
              </a:ext>
            </a:extLst>
          </p:cNvPr>
          <p:cNvSpPr/>
          <p:nvPr/>
        </p:nvSpPr>
        <p:spPr>
          <a:xfrm rot="16200000">
            <a:off x="3951714" y="5066403"/>
            <a:ext cx="282496" cy="1033824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1795F4-499E-48CA-A5B0-5D8E93523CD8}"/>
              </a:ext>
            </a:extLst>
          </p:cNvPr>
          <p:cNvSpPr txBox="1"/>
          <p:nvPr/>
        </p:nvSpPr>
        <p:spPr>
          <a:xfrm>
            <a:off x="7404100" y="4665219"/>
            <a:ext cx="2194830" cy="38029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080" algn="just">
              <a:lnSpc>
                <a:spcPct val="110200"/>
              </a:lnSpc>
              <a:spcBef>
                <a:spcPts val="95"/>
              </a:spcBef>
            </a:pPr>
            <a:r>
              <a:rPr lang="ru-RU" sz="1800" spc="-5" dirty="0">
                <a:latin typeface="Times New Roman"/>
                <a:cs typeface="Times New Roman"/>
              </a:rPr>
              <a:t>Про</a:t>
            </a:r>
            <a:r>
              <a:rPr lang="ru-RU" spc="-5" dirty="0">
                <a:latin typeface="Times New Roman"/>
                <a:cs typeface="Times New Roman"/>
              </a:rPr>
              <a:t>мах отсутствует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446E61-89B4-4753-B56C-1387D14AF0CB}"/>
              </a:ext>
            </a:extLst>
          </p:cNvPr>
          <p:cNvSpPr txBox="1"/>
          <p:nvPr/>
        </p:nvSpPr>
        <p:spPr>
          <a:xfrm>
            <a:off x="7404100" y="5381625"/>
            <a:ext cx="1873800" cy="380297"/>
          </a:xfrm>
          <a:prstGeom prst="rect">
            <a:avLst/>
          </a:prstGeom>
          <a:solidFill>
            <a:srgbClr val="FFA3A5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12700" marR="5080" algn="ctr">
              <a:lnSpc>
                <a:spcPct val="110200"/>
              </a:lnSpc>
              <a:spcBef>
                <a:spcPts val="95"/>
              </a:spcBef>
            </a:pPr>
            <a:r>
              <a:rPr lang="ru-RU" sz="1800" spc="-5" dirty="0">
                <a:latin typeface="Times New Roman"/>
                <a:cs typeface="Times New Roman"/>
              </a:rPr>
              <a:t>Про</a:t>
            </a:r>
            <a:r>
              <a:rPr lang="ru-RU" spc="-5" dirty="0">
                <a:latin typeface="Times New Roman"/>
                <a:cs typeface="Times New Roman"/>
              </a:rPr>
              <a:t>мах есть</a:t>
            </a:r>
            <a:endParaRPr lang="ru-RU" dirty="0"/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A2F5341E-5F67-4EE1-9E70-835A02A872D6}"/>
              </a:ext>
            </a:extLst>
          </p:cNvPr>
          <p:cNvSpPr/>
          <p:nvPr/>
        </p:nvSpPr>
        <p:spPr>
          <a:xfrm rot="16200000">
            <a:off x="6762174" y="4395993"/>
            <a:ext cx="282496" cy="1033824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2AC34C76-431D-4821-8EA2-DC80D0709340}"/>
              </a:ext>
            </a:extLst>
          </p:cNvPr>
          <p:cNvSpPr/>
          <p:nvPr/>
        </p:nvSpPr>
        <p:spPr>
          <a:xfrm rot="16200000">
            <a:off x="6714967" y="5073836"/>
            <a:ext cx="282496" cy="1033824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A6F41204-5FA2-4337-A0C8-BF3F5D79123C}"/>
              </a:ext>
            </a:extLst>
          </p:cNvPr>
          <p:cNvSpPr/>
          <p:nvPr/>
        </p:nvSpPr>
        <p:spPr>
          <a:xfrm>
            <a:off x="5574506" y="6545478"/>
            <a:ext cx="304800" cy="22923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object 2">
            <a:hlinkClick r:id="rId1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853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6465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2FE20B8-FA41-439C-9FE8-886C4063D2B1}"/>
              </a:ext>
            </a:extLst>
          </p:cNvPr>
          <p:cNvSpPr txBox="1"/>
          <p:nvPr/>
        </p:nvSpPr>
        <p:spPr>
          <a:xfrm>
            <a:off x="167712" y="371058"/>
            <a:ext cx="10436788" cy="280076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b="1" spc="-5" dirty="0">
                <a:latin typeface="Times New Roman"/>
                <a:cs typeface="Times New Roman"/>
              </a:rPr>
              <a:t>     </a:t>
            </a:r>
            <a:r>
              <a:rPr lang="ru-RU" sz="22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</a:t>
            </a:r>
            <a:r>
              <a:rPr lang="ru-RU" sz="2200" b="1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2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нахождение</a:t>
            </a:r>
            <a:r>
              <a:rPr lang="ru-RU" sz="22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</a:t>
            </a:r>
            <a:r>
              <a:rPr lang="ru-RU" sz="22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</a:t>
            </a:r>
            <a:r>
              <a:rPr lang="ru-RU" sz="22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величины</a:t>
            </a:r>
            <a:r>
              <a:rPr lang="ru-RU" sz="22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опытным</a:t>
            </a:r>
            <a:r>
              <a:rPr lang="ru-RU" sz="22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путем</a:t>
            </a:r>
            <a:r>
              <a:rPr lang="ru-RU" sz="22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spc="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</a:t>
            </a:r>
            <a:r>
              <a:rPr lang="ru-RU" sz="22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</a:t>
            </a:r>
            <a:r>
              <a:rPr lang="ru-RU" sz="2200" spc="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технических средств (совокупность операций,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выполняемых с помощью технического средства, которое хранит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единицу величины для сравнения с измеряемой величиной для получения результата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значения искомой величины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2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вольтметре  </a:t>
            </a:r>
            <a:r>
              <a:rPr lang="ru-RU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шкала хранит единицу 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величины электрического        на­пряжения, которая сравнивается с положением указателя (стрелки) вольтметра для получения  результата измерений.</a:t>
            </a:r>
            <a:endParaRPr 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2EF42A-DF85-44E8-A8C2-D1E59CB91755}"/>
              </a:ext>
            </a:extLst>
          </p:cNvPr>
          <p:cNvSpPr txBox="1"/>
          <p:nvPr/>
        </p:nvSpPr>
        <p:spPr>
          <a:xfrm>
            <a:off x="167712" y="3210125"/>
            <a:ext cx="10436788" cy="216867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342265" algn="just">
              <a:lnSpc>
                <a:spcPct val="120000"/>
              </a:lnSpc>
              <a:spcAft>
                <a:spcPts val="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Физическая величина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свойство, общее в качественном отношении многим физическим объектам, но в количественном отношении индивидуальное для каждого объекта. </a:t>
            </a:r>
          </a:p>
          <a:p>
            <a:pPr indent="342265" algn="just">
              <a:lnSpc>
                <a:spcPct val="120000"/>
              </a:lnSpc>
              <a:spcAft>
                <a:spcPts val="0"/>
              </a:spcAft>
            </a:pP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все тела обладают массой  и температурой, но для каждого из них эти параметры различны.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5FA8CD-E13A-48F9-B1CC-579FD8A3432C}"/>
              </a:ext>
            </a:extLst>
          </p:cNvPr>
          <p:cNvSpPr txBox="1"/>
          <p:nvPr/>
        </p:nvSpPr>
        <p:spPr>
          <a:xfrm>
            <a:off x="140498" y="5496125"/>
            <a:ext cx="10464002" cy="86946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363538" algn="just">
              <a:lnSpc>
                <a:spcPct val="120000"/>
              </a:lnSpc>
              <a:spcAft>
                <a:spcPts val="0"/>
              </a:spcAft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Единица измеряемой величины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это значение измеряемой величины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которому по определению присвоено числовое значение, равное 1.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04A31A-0638-4281-8E37-E0774611CFC4}"/>
              </a:ext>
            </a:extLst>
          </p:cNvPr>
          <p:cNvSpPr txBox="1"/>
          <p:nvPr/>
        </p:nvSpPr>
        <p:spPr>
          <a:xfrm>
            <a:off x="317500" y="6745784"/>
            <a:ext cx="15240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равнение измерения</a:t>
            </a:r>
            <a:endParaRPr lang="ru-RU" sz="2200" dirty="0"/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49D3169F-0F7E-4230-8B04-52709E376F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309251"/>
              </p:ext>
            </p:extLst>
          </p:nvPr>
        </p:nvGraphicFramePr>
        <p:xfrm>
          <a:off x="2306479" y="6943925"/>
          <a:ext cx="14271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68" name="Формула" r:id="rId5" imgW="18288000" imgH="5486400" progId="Equation.3">
                  <p:embed/>
                </p:oleObj>
              </mc:Choice>
              <mc:Fallback>
                <p:oleObj name="Формула" r:id="rId5" imgW="18288000" imgH="5486400" progId="Equation.3">
                  <p:embed/>
                  <p:pic>
                    <p:nvPicPr>
                      <p:cNvPr id="0" name="Picture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6479" y="6943925"/>
                        <a:ext cx="1427162" cy="385763"/>
                      </a:xfrm>
                      <a:prstGeom prst="rect">
                        <a:avLst/>
                      </a:prstGeom>
                      <a:solidFill>
                        <a:srgbClr val="DAA6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DF5D9E16-4609-4118-868A-B4AB3271BA15}"/>
              </a:ext>
            </a:extLst>
          </p:cNvPr>
          <p:cNvSpPr/>
          <p:nvPr/>
        </p:nvSpPr>
        <p:spPr>
          <a:xfrm>
            <a:off x="1828641" y="6944536"/>
            <a:ext cx="457200" cy="385762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3BCF0C-CBF2-4113-B210-09FD0F68837D}"/>
              </a:ext>
            </a:extLst>
          </p:cNvPr>
          <p:cNvSpPr txBox="1"/>
          <p:nvPr/>
        </p:nvSpPr>
        <p:spPr>
          <a:xfrm>
            <a:off x="4292600" y="6713524"/>
            <a:ext cx="5918041" cy="769441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 – единица измерения физической величины.</a:t>
            </a:r>
          </a:p>
          <a:p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числовое значение измеряемой величины. </a:t>
            </a:r>
            <a:endParaRPr lang="ru-RU" sz="2200" dirty="0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BFD08E48-4DFA-4B3E-AF3D-848BE293825B}"/>
              </a:ext>
            </a:extLst>
          </p:cNvPr>
          <p:cNvSpPr/>
          <p:nvPr/>
        </p:nvSpPr>
        <p:spPr>
          <a:xfrm>
            <a:off x="3733641" y="6932128"/>
            <a:ext cx="457200" cy="385762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915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99700" y="7210425"/>
            <a:ext cx="39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6" grpId="0" animBg="1"/>
      <p:bldP spid="18" grpId="0" animBg="1"/>
      <p:bldP spid="1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4">
            <a:extLst>
              <a:ext uri="{FF2B5EF4-FFF2-40B4-BE49-F238E27FC236}">
                <a16:creationId xmlns:a16="http://schemas.microsoft.com/office/drawing/2014/main" id="{5D4A84B4-3149-45A7-BA33-524B251ED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425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ИЗМЕРИТЕЛИ ЭЛЕКТРИЧЕСКОГО ТОКА 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И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НАПРЯЖЕНИЯ 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AE6F33AB-5072-4400-A97F-24F3FF9F98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72896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3. 1.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Общие сведения 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о</a:t>
            </a:r>
            <a:r>
              <a:rPr lang="ru-RU" sz="2400" b="1" spc="-2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сигналах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86E2DA7-46D3-4D02-B017-72BB45DE519E}"/>
              </a:ext>
            </a:extLst>
          </p:cNvPr>
          <p:cNvSpPr txBox="1"/>
          <p:nvPr/>
        </p:nvSpPr>
        <p:spPr>
          <a:xfrm>
            <a:off x="698500" y="1343025"/>
            <a:ext cx="8915400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Сигналы, применяемые в радиоэлектронных устройствах </a:t>
            </a:r>
            <a:endParaRPr lang="ru-RU" sz="2200" dirty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46E54355-C1B2-4B8D-ADBC-D8CE10010118}"/>
              </a:ext>
            </a:extLst>
          </p:cNvPr>
          <p:cNvSpPr/>
          <p:nvPr/>
        </p:nvSpPr>
        <p:spPr>
          <a:xfrm>
            <a:off x="102009" y="1951242"/>
            <a:ext cx="2543367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Постоянные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D2775323-4E73-47D3-BD15-585BFC07D2C2}"/>
              </a:ext>
            </a:extLst>
          </p:cNvPr>
          <p:cNvSpPr/>
          <p:nvPr/>
        </p:nvSpPr>
        <p:spPr>
          <a:xfrm>
            <a:off x="2797776" y="1951241"/>
            <a:ext cx="3149599" cy="64091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Переменные синусоидальные 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5E1E5C9C-C16A-4C5A-9269-6E26433F4EF7}"/>
              </a:ext>
            </a:extLst>
          </p:cNvPr>
          <p:cNvSpPr/>
          <p:nvPr/>
        </p:nvSpPr>
        <p:spPr>
          <a:xfrm>
            <a:off x="6302976" y="1951241"/>
            <a:ext cx="3229167" cy="63251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роизвольной формы </a:t>
            </a:r>
          </a:p>
          <a:p>
            <a:pPr algn="ctr">
              <a:lnSpc>
                <a:spcPct val="85000"/>
              </a:lnSpc>
            </a:pP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(импульсные).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трелка: вниз 44">
            <a:extLst>
              <a:ext uri="{FF2B5EF4-FFF2-40B4-BE49-F238E27FC236}">
                <a16:creationId xmlns:a16="http://schemas.microsoft.com/office/drawing/2014/main" id="{EA0BF1E2-CCA5-4535-A20C-74CED270A2BE}"/>
              </a:ext>
            </a:extLst>
          </p:cNvPr>
          <p:cNvSpPr/>
          <p:nvPr/>
        </p:nvSpPr>
        <p:spPr>
          <a:xfrm>
            <a:off x="1349976" y="1801661"/>
            <a:ext cx="381000" cy="155117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Стрелка: вниз 45">
            <a:extLst>
              <a:ext uri="{FF2B5EF4-FFF2-40B4-BE49-F238E27FC236}">
                <a16:creationId xmlns:a16="http://schemas.microsoft.com/office/drawing/2014/main" id="{AA4B6F9C-4D9F-416A-8390-82CFBDFAD17A}"/>
              </a:ext>
            </a:extLst>
          </p:cNvPr>
          <p:cNvSpPr/>
          <p:nvPr/>
        </p:nvSpPr>
        <p:spPr>
          <a:xfrm>
            <a:off x="4093176" y="1796124"/>
            <a:ext cx="381000" cy="155117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Стрелка: вниз 46">
            <a:extLst>
              <a:ext uri="{FF2B5EF4-FFF2-40B4-BE49-F238E27FC236}">
                <a16:creationId xmlns:a16="http://schemas.microsoft.com/office/drawing/2014/main" id="{8D913167-F91F-4EDD-A6EB-436B59238362}"/>
              </a:ext>
            </a:extLst>
          </p:cNvPr>
          <p:cNvSpPr/>
          <p:nvPr/>
        </p:nvSpPr>
        <p:spPr>
          <a:xfrm>
            <a:off x="7763476" y="1808856"/>
            <a:ext cx="381000" cy="155117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Rectangle 2">
            <a:extLst>
              <a:ext uri="{FF2B5EF4-FFF2-40B4-BE49-F238E27FC236}">
                <a16:creationId xmlns:a16="http://schemas.microsoft.com/office/drawing/2014/main" id="{BBF451C5-692D-437F-8AB8-3180DDFA5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53" name="Объект 52">
            <a:extLst>
              <a:ext uri="{FF2B5EF4-FFF2-40B4-BE49-F238E27FC236}">
                <a16:creationId xmlns:a16="http://schemas.microsoft.com/office/drawing/2014/main" id="{864FE817-3251-498F-A605-369D787A83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544967"/>
              </p:ext>
            </p:extLst>
          </p:nvPr>
        </p:nvGraphicFramePr>
        <p:xfrm>
          <a:off x="1730976" y="2817956"/>
          <a:ext cx="3095625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82" name="Visio" r:id="rId3" imgW="3095443" imgH="2047879" progId="">
                  <p:embed/>
                </p:oleObj>
              </mc:Choice>
              <mc:Fallback>
                <p:oleObj name="Visio" r:id="rId3" imgW="3095443" imgH="2047879" progId="">
                  <p:embed/>
                  <p:pic>
                    <p:nvPicPr>
                      <p:cNvPr id="0" name="Picture 1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976" y="2817956"/>
                        <a:ext cx="3095625" cy="2047875"/>
                      </a:xfrm>
                      <a:prstGeom prst="rect">
                        <a:avLst/>
                      </a:prstGeom>
                      <a:solidFill>
                        <a:srgbClr val="A3E7FF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Стрелка: вниз 53">
            <a:extLst>
              <a:ext uri="{FF2B5EF4-FFF2-40B4-BE49-F238E27FC236}">
                <a16:creationId xmlns:a16="http://schemas.microsoft.com/office/drawing/2014/main" id="{A0CB322B-23F3-4E00-B46C-33D53A076069}"/>
              </a:ext>
            </a:extLst>
          </p:cNvPr>
          <p:cNvSpPr/>
          <p:nvPr/>
        </p:nvSpPr>
        <p:spPr>
          <a:xfrm>
            <a:off x="3102576" y="2562225"/>
            <a:ext cx="381000" cy="28595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Rectangle 5">
            <a:extLst>
              <a:ext uri="{FF2B5EF4-FFF2-40B4-BE49-F238E27FC236}">
                <a16:creationId xmlns:a16="http://schemas.microsoft.com/office/drawing/2014/main" id="{E1DD843B-343A-4EEC-B1F2-9B50A8CEC9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9020" y="279026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7" name="Rectangle 7">
            <a:extLst>
              <a:ext uri="{FF2B5EF4-FFF2-40B4-BE49-F238E27FC236}">
                <a16:creationId xmlns:a16="http://schemas.microsoft.com/office/drawing/2014/main" id="{98102C7C-D056-41A2-BDAF-9F90F14EA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1788" y="2870027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588073E0-ADEE-48DA-A28E-DF1CAE5D97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400000" y="2730504"/>
            <a:ext cx="5216009" cy="2898632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Стрелка: вниз 66">
            <a:extLst>
              <a:ext uri="{FF2B5EF4-FFF2-40B4-BE49-F238E27FC236}">
                <a16:creationId xmlns:a16="http://schemas.microsoft.com/office/drawing/2014/main" id="{DF7BB586-EFC2-4859-B0FC-3BBCD1966212}"/>
              </a:ext>
            </a:extLst>
          </p:cNvPr>
          <p:cNvSpPr/>
          <p:nvPr/>
        </p:nvSpPr>
        <p:spPr>
          <a:xfrm>
            <a:off x="7982604" y="2563432"/>
            <a:ext cx="381000" cy="28595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4B785B2-5588-484E-BF68-1086CACEB14D}"/>
              </a:ext>
            </a:extLst>
          </p:cNvPr>
          <p:cNvSpPr txBox="1"/>
          <p:nvPr/>
        </p:nvSpPr>
        <p:spPr>
          <a:xfrm>
            <a:off x="6658576" y="5753994"/>
            <a:ext cx="2971800" cy="755848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R="5080" algn="just">
              <a:lnSpc>
                <a:spcPct val="97600"/>
              </a:lnSpc>
            </a:pPr>
            <a:r>
              <a:rPr lang="ru-RU" sz="2200" i="1" spc="-5" dirty="0">
                <a:latin typeface="Times New Roman"/>
                <a:cs typeface="Times New Roman"/>
              </a:rPr>
              <a:t>a</a:t>
            </a:r>
            <a:r>
              <a:rPr lang="ru-RU" sz="2200" spc="-7" baseline="-13227" dirty="0">
                <a:latin typeface="Times New Roman"/>
                <a:cs typeface="Times New Roman"/>
              </a:rPr>
              <a:t>в</a:t>
            </a:r>
            <a:r>
              <a:rPr lang="ru-RU" sz="2200" spc="-5" dirty="0">
                <a:latin typeface="Times New Roman"/>
                <a:cs typeface="Times New Roman"/>
              </a:rPr>
              <a:t>(</a:t>
            </a:r>
            <a:r>
              <a:rPr lang="ru-RU" sz="2200" i="1" spc="-5" dirty="0">
                <a:latin typeface="Times New Roman"/>
                <a:cs typeface="Times New Roman"/>
              </a:rPr>
              <a:t>t</a:t>
            </a:r>
            <a:r>
              <a:rPr lang="ru-RU" sz="2200" spc="-5" dirty="0">
                <a:latin typeface="Times New Roman"/>
                <a:cs typeface="Times New Roman"/>
              </a:rPr>
              <a:t>)</a:t>
            </a:r>
            <a:r>
              <a:rPr lang="en-US" sz="2200" spc="-5" dirty="0">
                <a:latin typeface="Times New Roman"/>
                <a:cs typeface="Times New Roman"/>
              </a:rPr>
              <a:t> – </a:t>
            </a:r>
            <a:r>
              <a:rPr lang="ru-RU" sz="2200" spc="-5" dirty="0">
                <a:latin typeface="Times New Roman"/>
                <a:cs typeface="Times New Roman"/>
              </a:rPr>
              <a:t>видеоимпульс</a:t>
            </a:r>
            <a:r>
              <a:rPr lang="en-US" sz="2200" spc="-5" dirty="0">
                <a:latin typeface="Times New Roman"/>
                <a:cs typeface="Times New Roman"/>
              </a:rPr>
              <a:t>.</a:t>
            </a:r>
          </a:p>
          <a:p>
            <a:pPr marR="5080" algn="just">
              <a:lnSpc>
                <a:spcPct val="97600"/>
              </a:lnSpc>
            </a:pPr>
            <a:r>
              <a:rPr lang="ru-RU" sz="2200" spc="-5" dirty="0">
                <a:latin typeface="Times New Roman"/>
                <a:cs typeface="Times New Roman"/>
              </a:rPr>
              <a:t> </a:t>
            </a:r>
            <a:r>
              <a:rPr lang="ru-RU" sz="2200" i="1" dirty="0">
                <a:latin typeface="Times New Roman"/>
                <a:cs typeface="Times New Roman"/>
              </a:rPr>
              <a:t>a</a:t>
            </a:r>
            <a:r>
              <a:rPr lang="ru-RU" sz="2200" baseline="-13227" dirty="0">
                <a:latin typeface="Times New Roman"/>
                <a:cs typeface="Times New Roman"/>
              </a:rPr>
              <a:t>p </a:t>
            </a:r>
            <a:r>
              <a:rPr lang="ru-RU" sz="2200" dirty="0">
                <a:latin typeface="Times New Roman"/>
                <a:cs typeface="Times New Roman"/>
              </a:rPr>
              <a:t>(t) – </a:t>
            </a:r>
            <a:r>
              <a:rPr lang="ru-RU" sz="2200" spc="-5" dirty="0">
                <a:latin typeface="Times New Roman"/>
                <a:cs typeface="Times New Roman"/>
              </a:rPr>
              <a:t>радиоимпульс</a:t>
            </a:r>
            <a:r>
              <a:rPr lang="en-US" sz="2200" spc="-5" dirty="0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3D1B358-1DAD-4EA5-B5BE-B01A967713D9}"/>
              </a:ext>
            </a:extLst>
          </p:cNvPr>
          <p:cNvSpPr txBox="1"/>
          <p:nvPr/>
        </p:nvSpPr>
        <p:spPr>
          <a:xfrm>
            <a:off x="51433" y="6753225"/>
            <a:ext cx="10248267" cy="755848"/>
          </a:xfrm>
          <a:prstGeom prst="rect">
            <a:avLst/>
          </a:prstGeom>
          <a:solidFill>
            <a:srgbClr val="66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R="5080" algn="just">
              <a:lnSpc>
                <a:spcPct val="97600"/>
              </a:lnSpc>
            </a:pPr>
            <a:r>
              <a:rPr lang="ru-RU" sz="2200" spc="-5" dirty="0">
                <a:latin typeface="Times New Roman"/>
                <a:cs typeface="Times New Roman"/>
              </a:rPr>
              <a:t>      Импульсные сигналы имеют </a:t>
            </a:r>
            <a:r>
              <a:rPr lang="ru-RU" sz="2200" dirty="0">
                <a:latin typeface="Times New Roman"/>
                <a:cs typeface="Times New Roman"/>
              </a:rPr>
              <a:t>различную  </a:t>
            </a:r>
            <a:r>
              <a:rPr lang="ru-RU" sz="2200" spc="-5" dirty="0">
                <a:latin typeface="Times New Roman"/>
                <a:cs typeface="Times New Roman"/>
              </a:rPr>
              <a:t>форму и параметры, поэтому их контроль целесообразно  производить визуально </a:t>
            </a:r>
            <a:r>
              <a:rPr lang="ru-RU" sz="2200" dirty="0">
                <a:latin typeface="Times New Roman"/>
                <a:cs typeface="Times New Roman"/>
              </a:rPr>
              <a:t>с </a:t>
            </a:r>
            <a:r>
              <a:rPr lang="ru-RU" sz="2200" spc="-5" dirty="0">
                <a:latin typeface="Times New Roman"/>
                <a:cs typeface="Times New Roman"/>
              </a:rPr>
              <a:t>помощью осциллографа.  </a:t>
            </a:r>
            <a:endParaRPr lang="ru-RU" sz="2200" dirty="0">
              <a:latin typeface="Times New Roman"/>
              <a:cs typeface="Times New Roman"/>
            </a:endParaRPr>
          </a:p>
        </p:txBody>
      </p:sp>
      <p:sp>
        <p:nvSpPr>
          <p:cNvPr id="74" name="Стрелка: вниз 73">
            <a:extLst>
              <a:ext uri="{FF2B5EF4-FFF2-40B4-BE49-F238E27FC236}">
                <a16:creationId xmlns:a16="http://schemas.microsoft.com/office/drawing/2014/main" id="{C9121397-E552-4B74-9A71-BB75AE119E8D}"/>
              </a:ext>
            </a:extLst>
          </p:cNvPr>
          <p:cNvSpPr/>
          <p:nvPr/>
        </p:nvSpPr>
        <p:spPr>
          <a:xfrm>
            <a:off x="7910143" y="5545917"/>
            <a:ext cx="381000" cy="28595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2" name="Rectangle 18">
            <a:extLst>
              <a:ext uri="{FF2B5EF4-FFF2-40B4-BE49-F238E27FC236}">
                <a16:creationId xmlns:a16="http://schemas.microsoft.com/office/drawing/2014/main" id="{981C4D85-95A9-4BF5-AB80-9D9D86492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219" y="5432362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83" name="Объект 82">
            <a:extLst>
              <a:ext uri="{FF2B5EF4-FFF2-40B4-BE49-F238E27FC236}">
                <a16:creationId xmlns:a16="http://schemas.microsoft.com/office/drawing/2014/main" id="{1EF9C918-7CEB-49D6-ADA0-145D533180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983764"/>
              </p:ext>
            </p:extLst>
          </p:nvPr>
        </p:nvGraphicFramePr>
        <p:xfrm>
          <a:off x="1453539" y="5334391"/>
          <a:ext cx="3095626" cy="74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83" name="Формула" r:id="rId6" imgW="49682400" imgH="10668000" progId="Equation.3">
                  <p:embed/>
                </p:oleObj>
              </mc:Choice>
              <mc:Fallback>
                <p:oleObj name="Формула" r:id="rId6" imgW="49682400" imgH="10668000" progId="Equation.3">
                  <p:embed/>
                  <p:pic>
                    <p:nvPicPr>
                      <p:cNvPr id="0" name="Picture 1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3539" y="5334391"/>
                        <a:ext cx="3095626" cy="7437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" name="Стрелка: вниз 83">
            <a:extLst>
              <a:ext uri="{FF2B5EF4-FFF2-40B4-BE49-F238E27FC236}">
                <a16:creationId xmlns:a16="http://schemas.microsoft.com/office/drawing/2014/main" id="{7A548FCE-46BD-4C15-A899-2C28E9D32ABD}"/>
              </a:ext>
            </a:extLst>
          </p:cNvPr>
          <p:cNvSpPr/>
          <p:nvPr/>
        </p:nvSpPr>
        <p:spPr>
          <a:xfrm>
            <a:off x="2897788" y="4841413"/>
            <a:ext cx="381000" cy="569096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5" name="Объект 84">
            <a:extLst>
              <a:ext uri="{FF2B5EF4-FFF2-40B4-BE49-F238E27FC236}">
                <a16:creationId xmlns:a16="http://schemas.microsoft.com/office/drawing/2014/main" id="{6BC95168-72F3-4E46-8C33-740F771285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051564"/>
              </p:ext>
            </p:extLst>
          </p:nvPr>
        </p:nvGraphicFramePr>
        <p:xfrm>
          <a:off x="203833" y="2790260"/>
          <a:ext cx="11017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84" name="Формула" r:id="rId8" imgW="17678400" imgH="5791200" progId="Equation.3">
                  <p:embed/>
                </p:oleObj>
              </mc:Choice>
              <mc:Fallback>
                <p:oleObj name="Формула" r:id="rId8" imgW="17678400" imgH="5791200" progId="Equation.3">
                  <p:embed/>
                  <p:pic>
                    <p:nvPicPr>
                      <p:cNvPr id="0" name="Picture 1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833" y="2790260"/>
                        <a:ext cx="1101725" cy="4032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Стрелка: вниз 85">
            <a:extLst>
              <a:ext uri="{FF2B5EF4-FFF2-40B4-BE49-F238E27FC236}">
                <a16:creationId xmlns:a16="http://schemas.microsoft.com/office/drawing/2014/main" id="{BDF6C504-B8F5-4CC6-B52C-D56BD6DF95ED}"/>
              </a:ext>
            </a:extLst>
          </p:cNvPr>
          <p:cNvSpPr/>
          <p:nvPr/>
        </p:nvSpPr>
        <p:spPr>
          <a:xfrm>
            <a:off x="582264" y="2382129"/>
            <a:ext cx="381000" cy="430887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object 2">
            <a:hlinkClick r:id="rId10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962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2997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0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54" grpId="0" animBg="1"/>
      <p:bldP spid="67" grpId="0" animBg="1"/>
      <p:bldP spid="71" grpId="0" animBg="1"/>
      <p:bldP spid="73" grpId="0" animBg="1"/>
      <p:bldP spid="74" grpId="0" animBg="1"/>
      <p:bldP spid="84" grpId="0" animBg="1"/>
      <p:bldP spid="8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FE2655BF-A514-4105-BBB4-B9BB44348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63014"/>
            <a:ext cx="10693400" cy="430887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 </a:t>
            </a:r>
            <a:r>
              <a:rPr lang="ru-RU" sz="2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Параметры переменного напряжения и тока 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21402BEB-D227-4B8D-A8AF-74C3A2309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1900" y="9620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491EB6A0-FF91-4FBC-8B9D-629B4B358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647667"/>
            <a:ext cx="10693400" cy="430887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Параметры синусоидального напряжения 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C39F6F68-D134-46C6-8579-B7E7261D7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900" y="17240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73878FC5-5738-442D-A07A-FAE17A7130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064416"/>
              </p:ext>
            </p:extLst>
          </p:nvPr>
        </p:nvGraphicFramePr>
        <p:xfrm>
          <a:off x="1819728" y="1273609"/>
          <a:ext cx="2258786" cy="509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468" name="Формула" r:id="rId3" imgW="31699200" imgH="6705600" progId="Equation.3">
                  <p:embed/>
                </p:oleObj>
              </mc:Choice>
              <mc:Fallback>
                <p:oleObj name="Формула" r:id="rId3" imgW="31699200" imgH="6705600" progId="Equation.3">
                  <p:embed/>
                  <p:pic>
                    <p:nvPicPr>
                      <p:cNvPr id="0" name="Picture 2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9728" y="1273609"/>
                        <a:ext cx="2258786" cy="50902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BFA30E37-075E-4F11-A301-5013DDEC2608}"/>
              </a:ext>
            </a:extLst>
          </p:cNvPr>
          <p:cNvSpPr/>
          <p:nvPr/>
        </p:nvSpPr>
        <p:spPr>
          <a:xfrm>
            <a:off x="4078513" y="1322265"/>
            <a:ext cx="2521857" cy="343155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8EF3F4-89EE-4B47-816D-EAD4A5957F0F}"/>
              </a:ext>
            </a:extLst>
          </p:cNvPr>
          <p:cNvSpPr txBox="1"/>
          <p:nvPr/>
        </p:nvSpPr>
        <p:spPr>
          <a:xfrm>
            <a:off x="88899" y="1967737"/>
            <a:ext cx="6248399" cy="380873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Амплитудное значение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напряжения</a:t>
            </a:r>
            <a:endParaRPr lang="ru-RU" sz="2200" dirty="0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E88DA414-487A-46E9-B701-24E0ADDEC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273" y="17240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289C56B2-3A86-4595-BA8F-BFEE31D4B6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096738"/>
              </p:ext>
            </p:extLst>
          </p:nvPr>
        </p:nvGraphicFramePr>
        <p:xfrm>
          <a:off x="6600371" y="1114425"/>
          <a:ext cx="4004129" cy="3671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469" name="Visio" r:id="rId5" imgW="2514480" imgH="2400064" progId="">
                  <p:embed/>
                </p:oleObj>
              </mc:Choice>
              <mc:Fallback>
                <p:oleObj name="Visio" r:id="rId5" imgW="2514480" imgH="2400064" progId="">
                  <p:embed/>
                  <p:pic>
                    <p:nvPicPr>
                      <p:cNvPr id="0" name="Picture 2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0371" y="1114425"/>
                        <a:ext cx="4004129" cy="3671961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146382BB-1151-4C02-BA70-5ECFB2DA986B}"/>
              </a:ext>
            </a:extLst>
          </p:cNvPr>
          <p:cNvSpPr/>
          <p:nvPr/>
        </p:nvSpPr>
        <p:spPr>
          <a:xfrm>
            <a:off x="6337300" y="2057031"/>
            <a:ext cx="263070" cy="253665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321944-849A-4AEF-8AC9-8553263E54D4}"/>
              </a:ext>
            </a:extLst>
          </p:cNvPr>
          <p:cNvSpPr txBox="1"/>
          <p:nvPr/>
        </p:nvSpPr>
        <p:spPr>
          <a:xfrm>
            <a:off x="54429" y="2495295"/>
            <a:ext cx="2853871" cy="667875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Среднеквадратичное значение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напряжения</a:t>
            </a:r>
            <a:endParaRPr lang="ru-RU" sz="22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FDA8B33D-1D32-4754-9E7B-905DB9247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8300" y="3032473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0" name="Объект 19">
            <a:extLst>
              <a:ext uri="{FF2B5EF4-FFF2-40B4-BE49-F238E27FC236}">
                <a16:creationId xmlns:a16="http://schemas.microsoft.com/office/drawing/2014/main" id="{8461BAFF-B715-4584-9B8F-1BE76F1410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466500"/>
              </p:ext>
            </p:extLst>
          </p:nvPr>
        </p:nvGraphicFramePr>
        <p:xfrm>
          <a:off x="3248025" y="2454275"/>
          <a:ext cx="2936875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470" name="Формула" r:id="rId7" imgW="53340000" imgH="13716000" progId="Equation.3">
                  <p:embed/>
                </p:oleObj>
              </mc:Choice>
              <mc:Fallback>
                <p:oleObj name="Формула" r:id="rId7" imgW="53340000" imgH="13716000" progId="Equation.3">
                  <p:embed/>
                  <p:pic>
                    <p:nvPicPr>
                      <p:cNvPr id="0" name="Picture 2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8025" y="2454275"/>
                        <a:ext cx="2936875" cy="7508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81F1BA74-2167-4F7F-A92D-10FFA6375C9B}"/>
              </a:ext>
            </a:extLst>
          </p:cNvPr>
          <p:cNvSpPr txBox="1"/>
          <p:nvPr/>
        </p:nvSpPr>
        <p:spPr>
          <a:xfrm>
            <a:off x="4889500" y="1952625"/>
            <a:ext cx="1259239" cy="38087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1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en-US" sz="180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1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US" sz="1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18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макс</a:t>
            </a:r>
            <a:endParaRPr lang="ru-RU" dirty="0"/>
          </a:p>
        </p:txBody>
      </p:sp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id="{C3885EE0-26A1-46A8-87A2-562947DB69DD}"/>
              </a:ext>
            </a:extLst>
          </p:cNvPr>
          <p:cNvSpPr/>
          <p:nvPr/>
        </p:nvSpPr>
        <p:spPr>
          <a:xfrm>
            <a:off x="6202137" y="2624858"/>
            <a:ext cx="398234" cy="276919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: вправо 23">
            <a:extLst>
              <a:ext uri="{FF2B5EF4-FFF2-40B4-BE49-F238E27FC236}">
                <a16:creationId xmlns:a16="http://schemas.microsoft.com/office/drawing/2014/main" id="{F4A759A1-3D16-4041-A269-046BEBCF27AA}"/>
              </a:ext>
            </a:extLst>
          </p:cNvPr>
          <p:cNvSpPr/>
          <p:nvPr/>
        </p:nvSpPr>
        <p:spPr>
          <a:xfrm>
            <a:off x="2925537" y="2649889"/>
            <a:ext cx="305251" cy="276919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0618F9-9341-4093-809F-2B939B493FDA}"/>
              </a:ext>
            </a:extLst>
          </p:cNvPr>
          <p:cNvSpPr txBox="1"/>
          <p:nvPr/>
        </p:nvSpPr>
        <p:spPr>
          <a:xfrm>
            <a:off x="54429" y="3300157"/>
            <a:ext cx="2853871" cy="667875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Средневыпрямленное</a:t>
            </a:r>
          </a:p>
          <a:p>
            <a:pPr algn="ctr">
              <a:lnSpc>
                <a:spcPct val="85000"/>
              </a:lnSpc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значение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напряжения</a:t>
            </a:r>
            <a:endParaRPr lang="ru-RU" sz="22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Объект 29">
            <a:extLst>
              <a:ext uri="{FF2B5EF4-FFF2-40B4-BE49-F238E27FC236}">
                <a16:creationId xmlns:a16="http://schemas.microsoft.com/office/drawing/2014/main" id="{01580C81-1C33-45E9-A31E-08D1CDD820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187834"/>
              </p:ext>
            </p:extLst>
          </p:nvPr>
        </p:nvGraphicFramePr>
        <p:xfrm>
          <a:off x="3222625" y="3248025"/>
          <a:ext cx="2886075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471" name="Формула" r:id="rId9" imgW="52425600" imgH="13716000" progId="Equation.3">
                  <p:embed/>
                </p:oleObj>
              </mc:Choice>
              <mc:Fallback>
                <p:oleObj name="Формула" r:id="rId9" imgW="52425600" imgH="13716000" progId="Equation.3">
                  <p:embed/>
                  <p:pic>
                    <p:nvPicPr>
                      <p:cNvPr id="0" name="Picture 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2625" y="3248025"/>
                        <a:ext cx="2886075" cy="7508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Стрелка: вправо 30">
            <a:extLst>
              <a:ext uri="{FF2B5EF4-FFF2-40B4-BE49-F238E27FC236}">
                <a16:creationId xmlns:a16="http://schemas.microsoft.com/office/drawing/2014/main" id="{B3E9CF79-5E95-41F7-AD92-5F1E1EA48BBC}"/>
              </a:ext>
            </a:extLst>
          </p:cNvPr>
          <p:cNvSpPr/>
          <p:nvPr/>
        </p:nvSpPr>
        <p:spPr>
          <a:xfrm>
            <a:off x="6108700" y="3429721"/>
            <a:ext cx="533400" cy="286616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: вправо 31">
            <a:extLst>
              <a:ext uri="{FF2B5EF4-FFF2-40B4-BE49-F238E27FC236}">
                <a16:creationId xmlns:a16="http://schemas.microsoft.com/office/drawing/2014/main" id="{28023908-AC04-43C6-8AE9-DA0AFED2EAF5}"/>
              </a:ext>
            </a:extLst>
          </p:cNvPr>
          <p:cNvSpPr/>
          <p:nvPr/>
        </p:nvSpPr>
        <p:spPr>
          <a:xfrm>
            <a:off x="2883809" y="3505006"/>
            <a:ext cx="338816" cy="226664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4D6600-8BC5-41E5-8705-4C1ECBDFA385}"/>
              </a:ext>
            </a:extLst>
          </p:cNvPr>
          <p:cNvSpPr txBox="1"/>
          <p:nvPr/>
        </p:nvSpPr>
        <p:spPr>
          <a:xfrm>
            <a:off x="223156" y="4924425"/>
            <a:ext cx="10381343" cy="955646"/>
          </a:xfrm>
          <a:prstGeom prst="rect">
            <a:avLst/>
          </a:prstGeom>
          <a:solidFill>
            <a:srgbClr val="A3E7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20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Среднеквадратичное значение напряжения эквивалентно </a:t>
            </a:r>
            <a:r>
              <a:rPr lang="ru-RU" sz="22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постоянному напряжению за одинаковый промежуток времени.</a:t>
            </a:r>
          </a:p>
          <a:p>
            <a:pPr algn="just">
              <a:lnSpc>
                <a:spcPct val="85000"/>
              </a:lnSpc>
            </a:pPr>
            <a:r>
              <a:rPr lang="ru-RU" sz="220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200" baseline="-25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 </a:t>
            </a:r>
            <a:r>
              <a:rPr lang="ru-RU" sz="220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измеряют электромеханические вольтметрами.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6B2D516-E85D-450A-8532-E0A3EFA7001B}"/>
              </a:ext>
            </a:extLst>
          </p:cNvPr>
          <p:cNvSpPr txBox="1"/>
          <p:nvPr/>
        </p:nvSpPr>
        <p:spPr>
          <a:xfrm>
            <a:off x="205922" y="4162425"/>
            <a:ext cx="6253841" cy="668645"/>
          </a:xfrm>
          <a:prstGeom prst="rect">
            <a:avLst/>
          </a:prstGeom>
          <a:solidFill>
            <a:srgbClr val="A3E7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Амплитудное значение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напряжения измеряют осциллографом или пиковым вольтметром.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7FF18D2-0038-495A-B2D7-CA2C4D0D732A}"/>
              </a:ext>
            </a:extLst>
          </p:cNvPr>
          <p:cNvSpPr txBox="1"/>
          <p:nvPr/>
        </p:nvSpPr>
        <p:spPr>
          <a:xfrm>
            <a:off x="171676" y="5991225"/>
            <a:ext cx="10381343" cy="1243417"/>
          </a:xfrm>
          <a:prstGeom prst="rect">
            <a:avLst/>
          </a:prstGeom>
          <a:solidFill>
            <a:srgbClr val="A3E7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20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Средневыпрямленное значение напряжения равно площади двух полуволн в течение времени одного периода </a:t>
            </a:r>
            <a:r>
              <a:rPr lang="ru-RU" sz="2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сигнала </a:t>
            </a:r>
            <a:r>
              <a:rPr lang="en-US" sz="2200" i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20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20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2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85000"/>
              </a:lnSpc>
            </a:pPr>
            <a:r>
              <a:rPr lang="ru-RU" sz="220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200" baseline="-25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 </a:t>
            </a:r>
            <a:r>
              <a:rPr lang="ru-RU" sz="220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для выпрямления переменного напряжения в цифровых вольтметрах, затем градуируютэто напряжение в среднеквадратичное значение.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">
            <a:hlinkClick r:id="rId11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9396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29" grpId="0" animBg="1"/>
      <p:bldP spid="31" grpId="0" animBg="1"/>
      <p:bldP spid="32" grpId="0" animBg="1"/>
      <p:bldP spid="34" grpId="0" animBg="1"/>
      <p:bldP spid="36" grpId="0" animBg="1"/>
      <p:bldP spid="3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16EC8390-F341-4420-B8C3-201EF5572FD2}"/>
              </a:ext>
            </a:extLst>
          </p:cNvPr>
          <p:cNvGrpSpPr/>
          <p:nvPr/>
        </p:nvGrpSpPr>
        <p:grpSpPr>
          <a:xfrm>
            <a:off x="3307138" y="590325"/>
            <a:ext cx="7010400" cy="1476636"/>
            <a:chOff x="546101" y="352426"/>
            <a:chExt cx="7010400" cy="1476636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514CF17A-D40F-44BF-A8C5-68DC27A2FD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367"/>
            <a:stretch/>
          </p:blipFill>
          <p:spPr>
            <a:xfrm>
              <a:off x="546101" y="352426"/>
              <a:ext cx="7010400" cy="1476636"/>
            </a:xfrm>
            <a:prstGeom prst="rect">
              <a:avLst/>
            </a:prstGeom>
            <a:solidFill>
              <a:srgbClr val="FFFF00"/>
            </a:solidFill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344C6A17-D345-4E1A-B54D-19D8D0C653B4}"/>
                </a:ext>
              </a:extLst>
            </p:cNvPr>
            <p:cNvSpPr/>
            <p:nvPr/>
          </p:nvSpPr>
          <p:spPr>
            <a:xfrm>
              <a:off x="6164638" y="504825"/>
              <a:ext cx="1239462" cy="3810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Синусоида</a:t>
              </a:r>
            </a:p>
          </p:txBody>
        </p: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543831E3-A429-478E-BC78-88F6E97CB6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41500" y="695325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1F42EB3-6D26-479A-8947-ABF07E28854C}"/>
                </a:ext>
              </a:extLst>
            </p:cNvPr>
            <p:cNvSpPr txBox="1"/>
            <p:nvPr/>
          </p:nvSpPr>
          <p:spPr>
            <a:xfrm>
              <a:off x="1841499" y="657225"/>
              <a:ext cx="6095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ru-RU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3BF68ACB-FB0B-479F-A569-37ADCED56F9B}"/>
                </a:ext>
              </a:extLst>
            </p:cNvPr>
            <p:cNvCxnSpPr>
              <a:cxnSpLocks/>
            </p:cNvCxnSpPr>
            <p:nvPr/>
          </p:nvCxnSpPr>
          <p:spPr>
            <a:xfrm>
              <a:off x="698500" y="1133535"/>
              <a:ext cx="67430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0E775228-9775-4B41-A5F2-0A4B3DC95925}"/>
              </a:ext>
            </a:extLst>
          </p:cNvPr>
          <p:cNvGrpSpPr/>
          <p:nvPr/>
        </p:nvGrpSpPr>
        <p:grpSpPr>
          <a:xfrm>
            <a:off x="3365499" y="2257425"/>
            <a:ext cx="7010401" cy="1476636"/>
            <a:chOff x="604462" y="2152389"/>
            <a:chExt cx="7010401" cy="1476636"/>
          </a:xfrm>
        </p:grpSpPr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C3DFF45D-58F1-4EBC-AD1B-473DB3FC2330}"/>
                </a:ext>
              </a:extLst>
            </p:cNvPr>
            <p:cNvGrpSpPr/>
            <p:nvPr/>
          </p:nvGrpSpPr>
          <p:grpSpPr>
            <a:xfrm>
              <a:off x="604462" y="2152389"/>
              <a:ext cx="7010401" cy="1476636"/>
              <a:chOff x="604462" y="2819401"/>
              <a:chExt cx="7597025" cy="1600200"/>
            </a:xfrm>
          </p:grpSpPr>
          <p:pic>
            <p:nvPicPr>
              <p:cNvPr id="6" name="Рисунок 5">
                <a:extLst>
                  <a:ext uri="{FF2B5EF4-FFF2-40B4-BE49-F238E27FC236}">
                    <a16:creationId xmlns:a16="http://schemas.microsoft.com/office/drawing/2014/main" id="{C6843791-7BE8-43A8-880E-4D42F15A17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4633" b="50733"/>
              <a:stretch/>
            </p:blipFill>
            <p:spPr>
              <a:xfrm>
                <a:off x="604462" y="2819401"/>
                <a:ext cx="7597025" cy="1600200"/>
              </a:xfrm>
              <a:prstGeom prst="rect">
                <a:avLst/>
              </a:prstGeom>
              <a:solidFill>
                <a:srgbClr val="FFFF00"/>
              </a:solidFill>
            </p:spPr>
          </p:pic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153D8A96-0E3A-48E9-8007-9D1C96E59BC3}"/>
                  </a:ext>
                </a:extLst>
              </p:cNvPr>
              <p:cNvSpPr/>
              <p:nvPr/>
            </p:nvSpPr>
            <p:spPr>
              <a:xfrm>
                <a:off x="7023100" y="3019425"/>
                <a:ext cx="990600" cy="3810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ru-RU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Меандр</a:t>
                </a:r>
              </a:p>
            </p:txBody>
          </p:sp>
        </p:grpSp>
        <p:cxnSp>
          <p:nvCxnSpPr>
            <p:cNvPr id="39" name="Прямая соединительная линия 38">
              <a:extLst>
                <a:ext uri="{FF2B5EF4-FFF2-40B4-BE49-F238E27FC236}">
                  <a16:creationId xmlns:a16="http://schemas.microsoft.com/office/drawing/2014/main" id="{D8B67C65-452B-4989-B526-6A2C6787D907}"/>
                </a:ext>
              </a:extLst>
            </p:cNvPr>
            <p:cNvCxnSpPr>
              <a:cxnSpLocks/>
            </p:cNvCxnSpPr>
            <p:nvPr/>
          </p:nvCxnSpPr>
          <p:spPr>
            <a:xfrm>
              <a:off x="737224" y="2943225"/>
              <a:ext cx="67430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9B9FEA9-6F62-4AB6-BABE-203D6B74BFAA}"/>
                </a:ext>
              </a:extLst>
            </p:cNvPr>
            <p:cNvSpPr txBox="1"/>
            <p:nvPr/>
          </p:nvSpPr>
          <p:spPr>
            <a:xfrm>
              <a:off x="1993900" y="2409825"/>
              <a:ext cx="685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ru-RU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Прямая соединительная линия 40">
              <a:extLst>
                <a:ext uri="{FF2B5EF4-FFF2-40B4-BE49-F238E27FC236}">
                  <a16:creationId xmlns:a16="http://schemas.microsoft.com/office/drawing/2014/main" id="{1A6F3CF5-77DB-4F39-9ECC-9D1A7B060E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87550" y="2481072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1160B258-2DD4-47F6-9394-BAFA4DEF1738}"/>
              </a:ext>
            </a:extLst>
          </p:cNvPr>
          <p:cNvGrpSpPr/>
          <p:nvPr/>
        </p:nvGrpSpPr>
        <p:grpSpPr>
          <a:xfrm>
            <a:off x="3307137" y="4010025"/>
            <a:ext cx="7068763" cy="1200673"/>
            <a:chOff x="546100" y="3952352"/>
            <a:chExt cx="7068763" cy="1200673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5CF2F9C4-6A3B-4015-B157-00CDB45C0CD0}"/>
                </a:ext>
              </a:extLst>
            </p:cNvPr>
            <p:cNvGrpSpPr/>
            <p:nvPr/>
          </p:nvGrpSpPr>
          <p:grpSpPr>
            <a:xfrm>
              <a:off x="546100" y="3952352"/>
              <a:ext cx="7068763" cy="1200673"/>
              <a:chOff x="546100" y="5076825"/>
              <a:chExt cx="7597025" cy="1600201"/>
            </a:xfrm>
          </p:grpSpPr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5407320B-B85A-42FF-8B20-AFC82943D5A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000" b="25367"/>
              <a:stretch/>
            </p:blipFill>
            <p:spPr>
              <a:xfrm>
                <a:off x="546100" y="5076825"/>
                <a:ext cx="7597025" cy="1600201"/>
              </a:xfrm>
              <a:prstGeom prst="rect">
                <a:avLst/>
              </a:prstGeom>
              <a:solidFill>
                <a:srgbClr val="FFFF00"/>
              </a:solidFill>
            </p:spPr>
          </p:pic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F33828F6-2CA5-4335-8DCE-5578D9513589}"/>
                  </a:ext>
                </a:extLst>
              </p:cNvPr>
              <p:cNvSpPr/>
              <p:nvPr/>
            </p:nvSpPr>
            <p:spPr>
              <a:xfrm>
                <a:off x="6442509" y="5183504"/>
                <a:ext cx="1571191" cy="426722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ru-RU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Треугольная</a:t>
                </a:r>
              </a:p>
            </p:txBody>
          </p: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0E8871B-1DD8-4428-8FAD-F9194F97A8AD}"/>
                </a:ext>
              </a:extLst>
            </p:cNvPr>
            <p:cNvSpPr txBox="1"/>
            <p:nvPr/>
          </p:nvSpPr>
          <p:spPr>
            <a:xfrm>
              <a:off x="1917700" y="4010025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ru-RU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4" name="Прямая соединительная линия 43">
              <a:extLst>
                <a:ext uri="{FF2B5EF4-FFF2-40B4-BE49-F238E27FC236}">
                  <a16:creationId xmlns:a16="http://schemas.microsoft.com/office/drawing/2014/main" id="{60A142D5-9678-4980-A4F1-5A2A28251C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11350" y="4162425"/>
              <a:ext cx="0" cy="400110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>
              <a:extLst>
                <a:ext uri="{FF2B5EF4-FFF2-40B4-BE49-F238E27FC236}">
                  <a16:creationId xmlns:a16="http://schemas.microsoft.com/office/drawing/2014/main" id="{D03A950E-6AAD-45C6-8A2D-7D56ED0A37C9}"/>
                </a:ext>
              </a:extLst>
            </p:cNvPr>
            <p:cNvCxnSpPr>
              <a:cxnSpLocks/>
            </p:cNvCxnSpPr>
            <p:nvPr/>
          </p:nvCxnSpPr>
          <p:spPr>
            <a:xfrm>
              <a:off x="737224" y="4562535"/>
              <a:ext cx="674307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0FB88E39-AD9A-4D9C-87E0-2BA3B780FFC8}"/>
              </a:ext>
            </a:extLst>
          </p:cNvPr>
          <p:cNvGrpSpPr/>
          <p:nvPr/>
        </p:nvGrpSpPr>
        <p:grpSpPr>
          <a:xfrm>
            <a:off x="3307137" y="5610225"/>
            <a:ext cx="7010401" cy="1647991"/>
            <a:chOff x="546100" y="5476935"/>
            <a:chExt cx="7010401" cy="1647991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D6B1BC53-C06D-437C-BB84-FA09F6C874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460"/>
            <a:stretch/>
          </p:blipFill>
          <p:spPr>
            <a:xfrm>
              <a:off x="546100" y="5476935"/>
              <a:ext cx="7010401" cy="1647991"/>
            </a:xfrm>
            <a:prstGeom prst="rect">
              <a:avLst/>
            </a:prstGeom>
            <a:solidFill>
              <a:srgbClr val="FFFF00"/>
            </a:solidFill>
          </p:spPr>
        </p:pic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6CB8DAFF-9F25-41B9-8E19-06B2546B521F}"/>
                </a:ext>
              </a:extLst>
            </p:cNvPr>
            <p:cNvSpPr/>
            <p:nvPr/>
          </p:nvSpPr>
          <p:spPr>
            <a:xfrm>
              <a:off x="6451892" y="5762625"/>
              <a:ext cx="914108" cy="35158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Пила</a:t>
              </a:r>
            </a:p>
          </p:txBody>
        </p:sp>
        <p:cxnSp>
          <p:nvCxnSpPr>
            <p:cNvPr id="54" name="Прямая соединительная линия 53">
              <a:extLst>
                <a:ext uri="{FF2B5EF4-FFF2-40B4-BE49-F238E27FC236}">
                  <a16:creationId xmlns:a16="http://schemas.microsoft.com/office/drawing/2014/main" id="{234FB453-F242-47EF-B00B-870A6D467F0F}"/>
                </a:ext>
              </a:extLst>
            </p:cNvPr>
            <p:cNvCxnSpPr>
              <a:cxnSpLocks/>
            </p:cNvCxnSpPr>
            <p:nvPr/>
          </p:nvCxnSpPr>
          <p:spPr>
            <a:xfrm>
              <a:off x="628649" y="6296025"/>
              <a:ext cx="680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E527F17-21F2-4AB2-9948-C5EE96D4654E}"/>
                </a:ext>
              </a:extLst>
            </p:cNvPr>
            <p:cNvSpPr txBox="1"/>
            <p:nvPr/>
          </p:nvSpPr>
          <p:spPr>
            <a:xfrm>
              <a:off x="2070100" y="5762625"/>
              <a:ext cx="685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ru-RU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8" name="Прямая соединительная линия 57">
              <a:extLst>
                <a:ext uri="{FF2B5EF4-FFF2-40B4-BE49-F238E27FC236}">
                  <a16:creationId xmlns:a16="http://schemas.microsoft.com/office/drawing/2014/main" id="{F0ABF669-CADE-4B90-9945-213F1A476A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63750" y="5838825"/>
              <a:ext cx="6350" cy="457200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Rectangle 24">
            <a:extLst>
              <a:ext uri="{FF2B5EF4-FFF2-40B4-BE49-F238E27FC236}">
                <a16:creationId xmlns:a16="http://schemas.microsoft.com/office/drawing/2014/main" id="{7F61BB66-FF79-4D32-834A-26FB325656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63014"/>
            <a:ext cx="10693400" cy="430887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 Среднеквадратичное напряжение электрических сигналов</a:t>
            </a:r>
            <a:r>
              <a:rPr lang="ru-RU" sz="2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9" name="Объект 28">
            <a:extLst>
              <a:ext uri="{FF2B5EF4-FFF2-40B4-BE49-F238E27FC236}">
                <a16:creationId xmlns:a16="http://schemas.microsoft.com/office/drawing/2014/main" id="{FC5BE61E-6C23-454B-B195-4C105CFCF2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426104"/>
              </p:ext>
            </p:extLst>
          </p:nvPr>
        </p:nvGraphicFramePr>
        <p:xfrm>
          <a:off x="168236" y="1061094"/>
          <a:ext cx="2587664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6" name="Формула" r:id="rId6" imgW="38100000" imgH="11277600" progId="Equation.3">
                  <p:embed/>
                </p:oleObj>
              </mc:Choice>
              <mc:Fallback>
                <p:oleObj name="Формула" r:id="rId6" imgW="38100000" imgH="11277600" progId="Equation.3">
                  <p:embed/>
                  <p:pic>
                    <p:nvPicPr>
                      <p:cNvPr id="0" name="Picture 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36" y="1061094"/>
                        <a:ext cx="2587664" cy="7620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>
            <a:extLst>
              <a:ext uri="{FF2B5EF4-FFF2-40B4-BE49-F238E27FC236}">
                <a16:creationId xmlns:a16="http://schemas.microsoft.com/office/drawing/2014/main" id="{848E89FF-4834-411A-81F0-B5EBC23943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164080"/>
              </p:ext>
            </p:extLst>
          </p:nvPr>
        </p:nvGraphicFramePr>
        <p:xfrm>
          <a:off x="633413" y="2743200"/>
          <a:ext cx="1738312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7" name="Формула" r:id="rId8" imgW="25603200" imgH="11277600" progId="Equation.3">
                  <p:embed/>
                </p:oleObj>
              </mc:Choice>
              <mc:Fallback>
                <p:oleObj name="Формула" r:id="rId8" imgW="25603200" imgH="11277600" progId="Equation.3">
                  <p:embed/>
                  <p:pic>
                    <p:nvPicPr>
                      <p:cNvPr id="0" name="Picture 1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3" y="2743200"/>
                        <a:ext cx="1738312" cy="7620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3E1FE1D8-5034-43DB-89C7-A5C8A0F4DE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115891"/>
              </p:ext>
            </p:extLst>
          </p:nvPr>
        </p:nvGraphicFramePr>
        <p:xfrm>
          <a:off x="347663" y="4238625"/>
          <a:ext cx="256698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8" name="Формула" r:id="rId10" imgW="37795200" imgH="11277600" progId="Equation.3">
                  <p:embed/>
                </p:oleObj>
              </mc:Choice>
              <mc:Fallback>
                <p:oleObj name="Формула" r:id="rId10" imgW="37795200" imgH="11277600" progId="Equation.3">
                  <p:embed/>
                  <p:pic>
                    <p:nvPicPr>
                      <p:cNvPr id="0" name="Picture 1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663" y="4238625"/>
                        <a:ext cx="2566987" cy="7620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Объект 33">
            <a:extLst>
              <a:ext uri="{FF2B5EF4-FFF2-40B4-BE49-F238E27FC236}">
                <a16:creationId xmlns:a16="http://schemas.microsoft.com/office/drawing/2014/main" id="{3F84FF38-BC8C-4C32-9BE6-FACA1C0728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391059"/>
              </p:ext>
            </p:extLst>
          </p:nvPr>
        </p:nvGraphicFramePr>
        <p:xfrm>
          <a:off x="241300" y="6090471"/>
          <a:ext cx="256698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9" name="Формула" r:id="rId12" imgW="37795200" imgH="11277600" progId="Equation.3">
                  <p:embed/>
                </p:oleObj>
              </mc:Choice>
              <mc:Fallback>
                <p:oleObj name="Формула" r:id="rId12" imgW="37795200" imgH="11277600" progId="Equation.3">
                  <p:embed/>
                  <p:pic>
                    <p:nvPicPr>
                      <p:cNvPr id="0" name="Picture 1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" y="6090471"/>
                        <a:ext cx="2566987" cy="7620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82E84943-1CEC-4D26-BC8F-CF8181ACF343}"/>
              </a:ext>
            </a:extLst>
          </p:cNvPr>
          <p:cNvSpPr/>
          <p:nvPr/>
        </p:nvSpPr>
        <p:spPr>
          <a:xfrm>
            <a:off x="2755900" y="1123724"/>
            <a:ext cx="588701" cy="31837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Стрелка: вправо 35">
            <a:extLst>
              <a:ext uri="{FF2B5EF4-FFF2-40B4-BE49-F238E27FC236}">
                <a16:creationId xmlns:a16="http://schemas.microsoft.com/office/drawing/2014/main" id="{72F6C512-150C-4622-AA08-2833FBAF88B9}"/>
              </a:ext>
            </a:extLst>
          </p:cNvPr>
          <p:cNvSpPr/>
          <p:nvPr/>
        </p:nvSpPr>
        <p:spPr>
          <a:xfrm>
            <a:off x="2379605" y="2995743"/>
            <a:ext cx="1079931" cy="31837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Стрелка: вправо 36">
            <a:extLst>
              <a:ext uri="{FF2B5EF4-FFF2-40B4-BE49-F238E27FC236}">
                <a16:creationId xmlns:a16="http://schemas.microsoft.com/office/drawing/2014/main" id="{F77D1438-08A0-45F0-B15D-6383F1DF8E23}"/>
              </a:ext>
            </a:extLst>
          </p:cNvPr>
          <p:cNvSpPr/>
          <p:nvPr/>
        </p:nvSpPr>
        <p:spPr>
          <a:xfrm>
            <a:off x="2914651" y="4524671"/>
            <a:ext cx="475036" cy="31837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Стрелка: вправо 41">
            <a:extLst>
              <a:ext uri="{FF2B5EF4-FFF2-40B4-BE49-F238E27FC236}">
                <a16:creationId xmlns:a16="http://schemas.microsoft.com/office/drawing/2014/main" id="{B519FDEF-8DBD-4D18-864F-5866DEABD795}"/>
              </a:ext>
            </a:extLst>
          </p:cNvPr>
          <p:cNvSpPr/>
          <p:nvPr/>
        </p:nvSpPr>
        <p:spPr>
          <a:xfrm>
            <a:off x="2832100" y="6279941"/>
            <a:ext cx="588701" cy="31837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object 2">
            <a:hlinkClick r:id="rId14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573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4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327E9A7-FA65-47E4-895C-DE607AD57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5337" y="11144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1B74F34F-E792-4612-8717-2EB987D37F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461986"/>
              </p:ext>
            </p:extLst>
          </p:nvPr>
        </p:nvGraphicFramePr>
        <p:xfrm>
          <a:off x="2065337" y="1266825"/>
          <a:ext cx="7161592" cy="2733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14" name="Visio" r:id="rId3" imgW="6562688" imgH="2504890" progId="">
                  <p:embed/>
                </p:oleObj>
              </mc:Choice>
              <mc:Fallback>
                <p:oleObj name="Visio" r:id="rId3" imgW="6562688" imgH="2504890" progId="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5337" y="1266825"/>
                        <a:ext cx="7161592" cy="273367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4">
            <a:extLst>
              <a:ext uri="{FF2B5EF4-FFF2-40B4-BE49-F238E27FC236}">
                <a16:creationId xmlns:a16="http://schemas.microsoft.com/office/drawing/2014/main" id="{D901F6C1-A484-4836-BCBA-91BEE885B0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47625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 Вольтметры и амперметры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6EB8DB76-89A6-4144-BB99-6C1D6D2A0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700" y="57656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3.4.1. </a:t>
            </a:r>
            <a:r>
              <a:rPr lang="ru-RU" sz="24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Классификация</a:t>
            </a:r>
            <a:r>
              <a:rPr lang="ru-RU" sz="2400" b="1" spc="-45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-1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вольтметров и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амперметров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AF68F6-CEB9-41B8-ACCF-DADE5E8894BA}"/>
              </a:ext>
            </a:extLst>
          </p:cNvPr>
          <p:cNvSpPr txBox="1"/>
          <p:nvPr/>
        </p:nvSpPr>
        <p:spPr>
          <a:xfrm>
            <a:off x="241300" y="4408180"/>
            <a:ext cx="10287000" cy="956416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4500" algn="just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Электромеханические приборы и аналоговые мультиметры используют  преобразователи (шунты, добавочные резисторы), измерительные механизмы, стрелочные индикаторы. </a:t>
            </a:r>
            <a:endParaRPr lang="ru-RU" sz="2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898B3A-9B59-471D-9F73-768948ED201F}"/>
              </a:ext>
            </a:extLst>
          </p:cNvPr>
          <p:cNvSpPr txBox="1"/>
          <p:nvPr/>
        </p:nvSpPr>
        <p:spPr>
          <a:xfrm>
            <a:off x="241300" y="5229225"/>
            <a:ext cx="10287000" cy="668645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Электронные приборы используют усилители и преобразователи на активных элементах (транзисторы). </a:t>
            </a:r>
            <a:endParaRPr lang="ru-RU" sz="2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47EC5F-A484-470D-B44A-DBD8C8EF82CA}"/>
              </a:ext>
            </a:extLst>
          </p:cNvPr>
          <p:cNvSpPr txBox="1"/>
          <p:nvPr/>
        </p:nvSpPr>
        <p:spPr>
          <a:xfrm>
            <a:off x="241300" y="5915025"/>
            <a:ext cx="10287000" cy="668645"/>
          </a:xfrm>
          <a:prstGeom prst="rect">
            <a:avLst/>
          </a:prstGeom>
          <a:solidFill>
            <a:srgbClr val="FFDB6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Аналоговые электронные приборы применяют в качестве отсчетного устройства используют стрелочный индикатор. </a:t>
            </a:r>
            <a:endParaRPr lang="ru-RU" sz="2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7731C5-C0AF-401C-8AB4-60883A9C9355}"/>
              </a:ext>
            </a:extLst>
          </p:cNvPr>
          <p:cNvSpPr txBox="1"/>
          <p:nvPr/>
        </p:nvSpPr>
        <p:spPr>
          <a:xfrm>
            <a:off x="241300" y="6600825"/>
            <a:ext cx="10287000" cy="668645"/>
          </a:xfrm>
          <a:prstGeom prst="rect">
            <a:avLst/>
          </a:prstGeom>
          <a:solidFill>
            <a:srgbClr val="ABB9B3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49263" algn="just">
              <a:lnSpc>
                <a:spcPct val="85000"/>
              </a:lnSpc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Цифровые приборы содержат</a:t>
            </a:r>
            <a:r>
              <a:rPr lang="ru-RU" sz="22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вместо</a:t>
            </a:r>
            <a:r>
              <a:rPr lang="ru-RU" sz="2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стрелочного</a:t>
            </a:r>
            <a:r>
              <a:rPr lang="ru-RU" sz="2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индикатора аналогово-цифровой</a:t>
            </a:r>
            <a:r>
              <a:rPr lang="ru-RU" sz="22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преобразователь  и</a:t>
            </a:r>
            <a:r>
              <a:rPr lang="ru-RU" sz="22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цифровой</a:t>
            </a:r>
            <a:r>
              <a:rPr lang="ru-RU" sz="22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дисплей.</a:t>
            </a:r>
            <a:r>
              <a:rPr lang="ru-RU" sz="22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200" dirty="0"/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FEE4F27E-AE89-4BD8-B6EE-F1DD7F208997}"/>
              </a:ext>
            </a:extLst>
          </p:cNvPr>
          <p:cNvSpPr/>
          <p:nvPr/>
        </p:nvSpPr>
        <p:spPr>
          <a:xfrm>
            <a:off x="5346700" y="1038224"/>
            <a:ext cx="304800" cy="228599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3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783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59AD8B47-8676-4217-B2F7-887F79637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3.4.2. Электромеханические приборы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8290" name="Picture 2">
            <a:extLst>
              <a:ext uri="{FF2B5EF4-FFF2-40B4-BE49-F238E27FC236}">
                <a16:creationId xmlns:a16="http://schemas.microsoft.com/office/drawing/2014/main" id="{C1101893-0465-41E3-87DC-95A01F350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3" t="20670" r="10246" b="23648"/>
          <a:stretch>
            <a:fillRect/>
          </a:stretch>
        </p:blipFill>
        <p:spPr bwMode="auto">
          <a:xfrm>
            <a:off x="6642100" y="2450306"/>
            <a:ext cx="3962400" cy="369331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E683197-DD22-4AB3-917A-56CC60E54332}"/>
              </a:ext>
            </a:extLst>
          </p:cNvPr>
          <p:cNvSpPr txBox="1"/>
          <p:nvPr/>
        </p:nvSpPr>
        <p:spPr>
          <a:xfrm>
            <a:off x="88900" y="598180"/>
            <a:ext cx="10375900" cy="668645"/>
          </a:xfrm>
          <a:prstGeom prst="rect">
            <a:avLst/>
          </a:prstGeom>
          <a:solidFill>
            <a:srgbClr val="66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2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Аналоговые электромеханические приборы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состоят из измерительной цепи измерительного меха</a:t>
            </a:r>
            <a:r>
              <a:rPr lang="ru-RU" sz="2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низма отсчетного устройства.</a:t>
            </a:r>
            <a:endParaRPr lang="ru-RU" sz="2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6FC440-2C5F-447E-A1F5-52068D22AE3E}"/>
              </a:ext>
            </a:extLst>
          </p:cNvPr>
          <p:cNvSpPr txBox="1"/>
          <p:nvPr/>
        </p:nvSpPr>
        <p:spPr>
          <a:xfrm>
            <a:off x="88900" y="2376541"/>
            <a:ext cx="6324600" cy="3781035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21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Измерительный механизм  </a:t>
            </a: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работает при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взаимо-действии протекания тока через подвижную рамки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постоянным магнитным полем магнита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Магнитное поле концентрируется в зазоре, где движется рамка 5 с помощью магнитопровода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полюс-ных наконечников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цилиндрического сердечника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</a:p>
          <a:p>
            <a:pPr algn="just">
              <a:lnSpc>
                <a:spcPct val="90000"/>
              </a:lnSpc>
            </a:pP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соединена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помощи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полуоси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 стрелкой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Спиральные пружинки 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создают противодей-ствующий момент для успокоения колебаний стрелки.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При взаимодействии тока в рамке с постоянным магнитным полем возникает крутящий момент, который поворачивает  </a:t>
            </a:r>
            <a:r>
              <a:rPr lang="ru-RU" sz="21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рамку на угол, в зависимости от величины тока. 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944F8D-77A3-4F84-9273-D71DAC058CDC}"/>
              </a:ext>
            </a:extLst>
          </p:cNvPr>
          <p:cNvSpPr txBox="1"/>
          <p:nvPr/>
        </p:nvSpPr>
        <p:spPr>
          <a:xfrm>
            <a:off x="88900" y="1343025"/>
            <a:ext cx="10375900" cy="9648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90000"/>
              </a:lnSpc>
              <a:spcAft>
                <a:spcPts val="0"/>
              </a:spcAft>
            </a:pPr>
            <a:r>
              <a:rPr lang="ru-RU" sz="21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Измерительная цепь </a:t>
            </a: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изменяет величину входного напряжения (тока) для нормальной работы измерительного механизма с помощью пассивных элементов (резисторы).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74D0D6EC-CF8C-4F18-98AE-79E85E6403DB}"/>
              </a:ext>
            </a:extLst>
          </p:cNvPr>
          <p:cNvSpPr/>
          <p:nvPr/>
        </p:nvSpPr>
        <p:spPr>
          <a:xfrm>
            <a:off x="6413500" y="3476625"/>
            <a:ext cx="2286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6E6D7E-0A5A-4EAA-B7C2-594FD9DE0A50}"/>
              </a:ext>
            </a:extLst>
          </p:cNvPr>
          <p:cNvSpPr txBox="1"/>
          <p:nvPr/>
        </p:nvSpPr>
        <p:spPr>
          <a:xfrm>
            <a:off x="88900" y="6219825"/>
            <a:ext cx="10528300" cy="1061829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21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Отсчетное устройство</a:t>
            </a:r>
            <a:r>
              <a:rPr lang="ru-RU" sz="2100" b="1" i="1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1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состоит из </a:t>
            </a:r>
            <a:r>
              <a:rPr lang="ru-RU" sz="21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стрелочного указателя</a:t>
            </a:r>
            <a:r>
              <a:rPr lang="ru-RU" sz="21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связанно</a:t>
            </a: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 с подвижной частью измерительного механизма, и неподвижной шкалы. </a:t>
            </a:r>
          </a:p>
          <a:p>
            <a:pPr algn="just"/>
            <a:r>
              <a:rPr lang="ru-RU" sz="2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шкалу наносятся деления в измеряемой вели</a:t>
            </a:r>
            <a:r>
              <a:rPr lang="ru-RU" sz="21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чины (вольты, амперы). </a:t>
            </a:r>
            <a:endParaRPr lang="ru-RU" sz="2100" dirty="0"/>
          </a:p>
        </p:txBody>
      </p:sp>
      <p:sp>
        <p:nvSpPr>
          <p:cNvPr id="12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08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0" grpId="0" animBg="1"/>
      <p:bldP spid="1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2B15EC-83F5-40E9-BA56-3A4878744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3.4.3. Электронные приборы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73B521-2A00-4FD4-ABBA-91CEBD7C2FBC}"/>
              </a:ext>
            </a:extLst>
          </p:cNvPr>
          <p:cNvSpPr txBox="1"/>
          <p:nvPr/>
        </p:nvSpPr>
        <p:spPr>
          <a:xfrm>
            <a:off x="317500" y="657225"/>
            <a:ext cx="9753600" cy="430887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Структурная схема аналогового электронного вольтметра постоянного тока</a:t>
            </a:r>
            <a:endParaRPr lang="ru-RU" sz="22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9DB6CEA-BDA6-47A3-B1BD-D529E99A4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100" y="15716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5A2F338E-5FEF-430B-A86A-1F89F088CB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296215"/>
              </p:ext>
            </p:extLst>
          </p:nvPr>
        </p:nvGraphicFramePr>
        <p:xfrm>
          <a:off x="1689100" y="1266825"/>
          <a:ext cx="6661049" cy="857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59" name="Visio" r:id="rId3" imgW="5476786" imgH="704748" progId="">
                  <p:embed/>
                </p:oleObj>
              </mc:Choice>
              <mc:Fallback>
                <p:oleObj name="Visio" r:id="rId3" imgW="5476786" imgH="704748" progId="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1266825"/>
                        <a:ext cx="6661049" cy="85724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201C79C-13F8-4539-BA96-542D8D34A251}"/>
              </a:ext>
            </a:extLst>
          </p:cNvPr>
          <p:cNvSpPr txBox="1"/>
          <p:nvPr/>
        </p:nvSpPr>
        <p:spPr>
          <a:xfrm>
            <a:off x="165100" y="3787721"/>
            <a:ext cx="10307865" cy="2862322"/>
          </a:xfrm>
          <a:prstGeom prst="rect">
            <a:avLst/>
          </a:prstGeom>
          <a:solidFill>
            <a:srgbClr val="FFDB6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R="60960" algn="just">
              <a:lnSpc>
                <a:spcPts val="2350"/>
              </a:lnSpc>
              <a:spcAft>
                <a:spcPts val="0"/>
              </a:spcAft>
            </a:pP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Усилитель постоянного тока</a:t>
            </a:r>
            <a:r>
              <a:rPr lang="ru-RU" sz="2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вляется масштабным преобразователем постоянного напряжения. Коэффициент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усиления (преобразования)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усилителя постоянного тока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УПТ</a:t>
            </a:r>
            <a:r>
              <a:rPr lang="en-US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определяет </a:t>
            </a:r>
            <a:r>
              <a:rPr lang="ru-RU" sz="2200" kern="100" spc="-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чувствительность вольтметра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входное</a:t>
            </a:r>
            <a:r>
              <a:rPr lang="ru-RU" sz="22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сопротивление (входной импеданс вольтметра).</a:t>
            </a:r>
          </a:p>
          <a:p>
            <a:pPr marR="60960" algn="just">
              <a:lnSpc>
                <a:spcPts val="235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Усилитель постоянного тока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реализован на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интегральных</a:t>
            </a:r>
            <a:r>
              <a:rPr lang="ru-RU" sz="2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операционных усилителях, которые охвачены отрицательной обратной 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связью. 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60960" algn="just">
              <a:lnSpc>
                <a:spcPts val="235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 обеспечит стабильность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УПТ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большое входное сопротивление. Большое сопротивление позволяет уменьшить влияние сопротивления источника измерения на точность результатов измеряемых величин вольтметром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9E502E-C0A6-4A0F-B15D-160327BD04B4}"/>
              </a:ext>
            </a:extLst>
          </p:cNvPr>
          <p:cNvSpPr txBox="1"/>
          <p:nvPr/>
        </p:nvSpPr>
        <p:spPr>
          <a:xfrm>
            <a:off x="317500" y="2390778"/>
            <a:ext cx="10183132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Фильтр</a:t>
            </a:r>
            <a:r>
              <a:rPr lang="ru-RU" sz="2200" b="1" i="1" spc="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низких частот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служит</a:t>
            </a:r>
            <a:r>
              <a:rPr lang="ru-RU" sz="2200" spc="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</a:t>
            </a:r>
            <a:r>
              <a:rPr lang="ru-RU" sz="2200" spc="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подавления</a:t>
            </a:r>
            <a:r>
              <a:rPr lang="ru-RU" sz="2200" spc="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высокочастотных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помех.</a:t>
            </a:r>
            <a:r>
              <a:rPr lang="ru-RU" sz="2200" spc="1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696875-691E-48F2-8C98-E3E9AF3BAF08}"/>
              </a:ext>
            </a:extLst>
          </p:cNvPr>
          <p:cNvSpPr txBox="1"/>
          <p:nvPr/>
        </p:nvSpPr>
        <p:spPr>
          <a:xfrm>
            <a:off x="192767" y="2943225"/>
            <a:ext cx="10307865" cy="707886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R="60960" algn="just">
              <a:lnSpc>
                <a:spcPts val="235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2200" b="1" i="1" spc="1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Ступенчатый </a:t>
            </a:r>
            <a:r>
              <a:rPr lang="ru-RU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аттенюатор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используется для переключения диапазонов измерения, обычно значение дискрета аттенюатора составляет 10 дБ (в 3.16 раза).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5221E8-B4FB-45DA-9490-440128977A29}"/>
              </a:ext>
            </a:extLst>
          </p:cNvPr>
          <p:cNvSpPr txBox="1"/>
          <p:nvPr/>
        </p:nvSpPr>
        <p:spPr>
          <a:xfrm>
            <a:off x="192767" y="6779538"/>
            <a:ext cx="10280198" cy="430887"/>
          </a:xfrm>
          <a:prstGeom prst="rect">
            <a:avLst/>
          </a:prstGeom>
          <a:solidFill>
            <a:srgbClr val="ABB9B3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Вольтметром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электромеханическим прибором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2200" dirty="0"/>
          </a:p>
        </p:txBody>
      </p:sp>
      <p:sp>
        <p:nvSpPr>
          <p:cNvPr id="11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: вниз 2">
            <a:extLst>
              <a:ext uri="{FF2B5EF4-FFF2-40B4-BE49-F238E27FC236}">
                <a16:creationId xmlns:a16="http://schemas.microsoft.com/office/drawing/2014/main" id="{F7055718-5C1F-4A76-8F2B-0AC7815BD920}"/>
              </a:ext>
            </a:extLst>
          </p:cNvPr>
          <p:cNvSpPr/>
          <p:nvPr/>
        </p:nvSpPr>
        <p:spPr>
          <a:xfrm>
            <a:off x="4737100" y="1088112"/>
            <a:ext cx="304800" cy="178713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48477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815E67C0-0C44-46BF-AE6D-39CF785090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приборы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F5F9C1-F23E-4F8D-8537-181146EB5DA3}"/>
              </a:ext>
            </a:extLst>
          </p:cNvPr>
          <p:cNvSpPr txBox="1"/>
          <p:nvPr/>
        </p:nvSpPr>
        <p:spPr>
          <a:xfrm>
            <a:off x="1612900" y="581025"/>
            <a:ext cx="7393768" cy="430887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99720"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Структурная</a:t>
            </a:r>
            <a:r>
              <a:rPr lang="ru-RU" sz="22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</a:t>
            </a:r>
            <a:r>
              <a:rPr lang="ru-RU" sz="2200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цифрового</a:t>
            </a:r>
            <a:r>
              <a:rPr lang="ru-RU" sz="22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мультиметра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49069104-931A-4756-B710-42A1A40D6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18764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B3EAC4-4183-406F-82A8-342B5C276B46}"/>
              </a:ext>
            </a:extLst>
          </p:cNvPr>
          <p:cNvSpPr txBox="1"/>
          <p:nvPr/>
        </p:nvSpPr>
        <p:spPr>
          <a:xfrm>
            <a:off x="121834" y="4010025"/>
            <a:ext cx="10571566" cy="3293209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361950" algn="just">
              <a:lnSpc>
                <a:spcPct val="80000"/>
              </a:lnSpc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Мультиметр объединяет в одном корпусе вольтметр, амперметр, омметр. </a:t>
            </a:r>
          </a:p>
          <a:p>
            <a:pPr indent="361950" algn="just">
              <a:lnSpc>
                <a:spcPct val="80000"/>
              </a:lnSpc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измерения переменного напряжения используется аналоговый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детектор, который преобразует переменное напряжение в постоянное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</a:t>
            </a:r>
            <a:r>
              <a:rPr lang="en-US" sz="2000" i="1" baseline="-1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000" i="1" baseline="-25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61950" algn="just">
              <a:lnSpc>
                <a:spcPct val="80000"/>
              </a:lnSpc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измерения тока используют преобразователь тока в напряжение 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помощью образцо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резисторов. </a:t>
            </a:r>
          </a:p>
          <a:p>
            <a:pPr indent="361950" algn="just">
              <a:lnSpc>
                <a:spcPct val="80000"/>
              </a:lnSpc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режиме омметра осуществляется преобразование</a:t>
            </a:r>
            <a:r>
              <a:rPr lang="ru-RU" sz="2000" spc="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сопротивления в напряжение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i="1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U.</a:t>
            </a:r>
          </a:p>
          <a:p>
            <a:pPr indent="361950" algn="just">
              <a:lnSpc>
                <a:spcPct val="8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положения переключателя П, постоянное напряжение поступает на фильтр низких частот (ФНЧ), который подавляет высокочастотные помехи. С выхода ФНЧ отфильтрованное постоянное напряжение поступает  на аттенюатор, где происходит ступен-чатая регулировка напряжения. С выхода аттенюатора напряжение поступает на усилитель постоянного тока (УПТ), который обеспечивает нормальную работу аналого-цифрового преобразователя (АЦП). С выхода АЦП измеренная величина в цифровом виде поступает на цифровое табло (ЦТ).</a:t>
            </a: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7CCBA383-9CA4-442E-924A-78FEDD519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D190B26C-56A1-4D6E-9B80-4CDF8CAF02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306773"/>
              </p:ext>
            </p:extLst>
          </p:nvPr>
        </p:nvGraphicFramePr>
        <p:xfrm>
          <a:off x="1003618" y="1114425"/>
          <a:ext cx="8762682" cy="2751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77" name="Visio" r:id="rId3" imgW="6400805" imgH="2009795" progId="">
                  <p:embed/>
                </p:oleObj>
              </mc:Choice>
              <mc:Fallback>
                <p:oleObj name="Visio" r:id="rId3" imgW="6400805" imgH="2009795" progId="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3618" y="1114425"/>
                        <a:ext cx="8762682" cy="275137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Стрелка: вниз 2">
            <a:extLst>
              <a:ext uri="{FF2B5EF4-FFF2-40B4-BE49-F238E27FC236}">
                <a16:creationId xmlns:a16="http://schemas.microsoft.com/office/drawing/2014/main" id="{F7055718-5C1F-4A76-8F2B-0AC7815BD920}"/>
              </a:ext>
            </a:extLst>
          </p:cNvPr>
          <p:cNvSpPr/>
          <p:nvPr/>
        </p:nvSpPr>
        <p:spPr>
          <a:xfrm>
            <a:off x="4737100" y="962026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7D7EFABD-3C49-4407-9892-01C284CAA6D5}"/>
              </a:ext>
            </a:extLst>
          </p:cNvPr>
          <p:cNvSpPr/>
          <p:nvPr/>
        </p:nvSpPr>
        <p:spPr>
          <a:xfrm>
            <a:off x="5258984" y="3857625"/>
            <a:ext cx="316316" cy="152398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139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3" grpId="0" animBg="1"/>
      <p:bldP spid="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1300" y="692761"/>
            <a:ext cx="10210800" cy="605036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vert="horz" wrap="square" lIns="0" tIns="29209" rIns="0" bIns="0" rtlCol="0">
            <a:spAutoFit/>
          </a:bodyPr>
          <a:lstStyle/>
          <a:p>
            <a:pPr marL="12700" marR="7620" indent="456565" algn="just">
              <a:lnSpc>
                <a:spcPct val="85000"/>
              </a:lnSpc>
              <a:spcBef>
                <a:spcPts val="45"/>
              </a:spcBef>
            </a:pPr>
            <a:r>
              <a:rPr sz="2200" spc="-5" dirty="0">
                <a:latin typeface="Times New Roman"/>
                <a:cs typeface="Times New Roman"/>
              </a:rPr>
              <a:t>Для измерения токов больше 40 мА</a:t>
            </a:r>
            <a:r>
              <a:rPr lang="ru-RU" sz="2200" spc="-5" dirty="0">
                <a:latin typeface="Times New Roman"/>
                <a:cs typeface="Times New Roman"/>
              </a:rPr>
              <a:t>,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аналоговые амперметры </a:t>
            </a:r>
            <a:r>
              <a:rPr sz="2200" spc="-5" dirty="0">
                <a:latin typeface="Times New Roman"/>
                <a:cs typeface="Times New Roman"/>
              </a:rPr>
              <a:t>используются  </a:t>
            </a:r>
            <a:r>
              <a:rPr sz="2200" dirty="0">
                <a:latin typeface="Times New Roman"/>
                <a:cs typeface="Times New Roman"/>
              </a:rPr>
              <a:t>совместно с </a:t>
            </a:r>
            <a:r>
              <a:rPr sz="2200" spc="-5" dirty="0">
                <a:latin typeface="Times New Roman"/>
                <a:cs typeface="Times New Roman"/>
              </a:rPr>
              <a:t>шунтами, которые включаются параллельно </a:t>
            </a:r>
            <a:r>
              <a:rPr lang="ru-RU" sz="2200" spc="-5" dirty="0">
                <a:latin typeface="Times New Roman"/>
                <a:cs typeface="Times New Roman"/>
              </a:rPr>
              <a:t>амперметрам </a:t>
            </a:r>
            <a:r>
              <a:rPr lang="ru-RU" sz="2200" i="1" spc="-5" dirty="0">
                <a:latin typeface="Times New Roman"/>
                <a:cs typeface="Times New Roman"/>
              </a:rPr>
              <a:t>А</a:t>
            </a:r>
            <a:r>
              <a:rPr sz="2200" spc="-5" dirty="0">
                <a:latin typeface="Times New Roman"/>
                <a:cs typeface="Times New Roman"/>
              </a:rPr>
              <a:t>.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602B15EC-83F5-40E9-BA56-3A4878744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3.4.4. Аналоговый а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мперметр постоянного тока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482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76484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76486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7500" y="1495425"/>
            <a:ext cx="4343400" cy="25146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/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546100" y="1495425"/>
          <a:ext cx="4114800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7" name="Visio" r:id="rId3" imgW="3336613" imgH="1987558" progId="Visio.Drawing.11">
                  <p:embed/>
                </p:oleObj>
              </mc:Choice>
              <mc:Fallback>
                <p:oleObj name="Visio" r:id="rId3" imgW="3336613" imgH="1987558" progId="Visio.Drawing.11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1495425"/>
                        <a:ext cx="4114800" cy="2457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118100" y="1495425"/>
            <a:ext cx="5257800" cy="2462213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ш </a:t>
            </a:r>
            <a:r>
              <a:rPr lang="ru-RU" sz="2200" spc="-5" dirty="0">
                <a:latin typeface="Times New Roman"/>
                <a:cs typeface="Times New Roman"/>
              </a:rPr>
              <a:t>–  сопротивление шунта.</a:t>
            </a:r>
          </a:p>
          <a:p>
            <a:r>
              <a:rPr lang="ru-RU" sz="2200" i="1" spc="-5" dirty="0">
                <a:latin typeface="Times New Roman"/>
                <a:cs typeface="Times New Roman"/>
              </a:rPr>
              <a:t>A</a:t>
            </a:r>
            <a:r>
              <a:rPr lang="ru-RU" sz="2200" spc="-5" dirty="0">
                <a:latin typeface="Times New Roman"/>
                <a:cs typeface="Times New Roman"/>
              </a:rPr>
              <a:t> – амперметр .</a:t>
            </a:r>
          </a:p>
          <a:p>
            <a:r>
              <a:rPr lang="ru-RU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A </a:t>
            </a:r>
            <a:r>
              <a:rPr lang="ru-RU" sz="2200" spc="-5" dirty="0">
                <a:latin typeface="Times New Roman"/>
                <a:cs typeface="Times New Roman"/>
              </a:rPr>
              <a:t>– сопротивление измерительного</a:t>
            </a:r>
          </a:p>
          <a:p>
            <a:r>
              <a:rPr lang="ru-RU" sz="2200" spc="-5" dirty="0">
                <a:latin typeface="Times New Roman"/>
                <a:cs typeface="Times New Roman"/>
              </a:rPr>
              <a:t>        механизма </a:t>
            </a:r>
            <a:r>
              <a:rPr lang="ru-RU" sz="2200" i="1" spc="-5" dirty="0">
                <a:latin typeface="Times New Roman"/>
                <a:cs typeface="Times New Roman"/>
              </a:rPr>
              <a:t>A</a:t>
            </a:r>
            <a:r>
              <a:rPr lang="ru-RU" sz="2200" spc="-5" dirty="0">
                <a:latin typeface="Times New Roman"/>
                <a:cs typeface="Times New Roman"/>
              </a:rPr>
              <a:t>. </a:t>
            </a:r>
          </a:p>
          <a:p>
            <a:r>
              <a:rPr lang="ru-RU" sz="2200" i="1" spc="-5" dirty="0">
                <a:latin typeface="Times New Roman"/>
                <a:cs typeface="Times New Roman"/>
              </a:rPr>
              <a:t>I </a:t>
            </a:r>
            <a:r>
              <a:rPr lang="ru-RU" sz="2200" spc="-5" dirty="0">
                <a:latin typeface="Times New Roman"/>
                <a:cs typeface="Times New Roman"/>
              </a:rPr>
              <a:t>– измеряемый ток.</a:t>
            </a:r>
          </a:p>
          <a:p>
            <a:r>
              <a:rPr lang="ru-RU" sz="2200" spc="-5" dirty="0">
                <a:latin typeface="Times New Roman"/>
                <a:cs typeface="Times New Roman"/>
              </a:rPr>
              <a:t> </a:t>
            </a:r>
            <a:r>
              <a:rPr lang="ru-RU" sz="2200" i="1" spc="-5" dirty="0">
                <a:latin typeface="Times New Roman"/>
                <a:cs typeface="Times New Roman"/>
              </a:rPr>
              <a:t>I</a:t>
            </a:r>
            <a:r>
              <a:rPr lang="ru-RU" sz="2200" spc="-7" baseline="-12345" dirty="0">
                <a:latin typeface="Times New Roman"/>
                <a:cs typeface="Times New Roman"/>
              </a:rPr>
              <a:t>ш </a:t>
            </a:r>
            <a:r>
              <a:rPr lang="ru-RU" sz="2200" spc="-5" dirty="0">
                <a:latin typeface="Times New Roman"/>
                <a:cs typeface="Times New Roman"/>
              </a:rPr>
              <a:t>– ток протекания через шунт. </a:t>
            </a:r>
          </a:p>
          <a:p>
            <a:r>
              <a:rPr lang="ru-RU" sz="2200" i="1" spc="-5" dirty="0">
                <a:latin typeface="Times New Roman"/>
                <a:cs typeface="Times New Roman"/>
              </a:rPr>
              <a:t>I</a:t>
            </a:r>
            <a:r>
              <a:rPr lang="ru-RU" sz="2200" i="1" spc="-7" baseline="-12345" dirty="0">
                <a:latin typeface="Times New Roman"/>
                <a:cs typeface="Times New Roman"/>
              </a:rPr>
              <a:t>A</a:t>
            </a:r>
            <a:r>
              <a:rPr lang="ru-RU" sz="2200" spc="-7" baseline="-1234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– ток протекания через</a:t>
            </a:r>
            <a:r>
              <a:rPr lang="ru-RU" sz="2200" spc="25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амперметр.</a:t>
            </a:r>
            <a:endParaRPr lang="ru-RU" sz="2200" dirty="0"/>
          </a:p>
        </p:txBody>
      </p:sp>
      <p:sp>
        <p:nvSpPr>
          <p:cNvPr id="276487" name="Rectangle 7"/>
          <p:cNvSpPr>
            <a:spLocks noChangeArrowheads="1"/>
          </p:cNvSpPr>
          <p:nvPr/>
        </p:nvSpPr>
        <p:spPr bwMode="auto">
          <a:xfrm>
            <a:off x="165100" y="4238625"/>
            <a:ext cx="4114800" cy="769441"/>
          </a:xfrm>
          <a:prstGeom prst="rect">
            <a:avLst/>
          </a:prstGeom>
          <a:solidFill>
            <a:srgbClr val="FFC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Выбор сопротивления шунта </a:t>
            </a:r>
            <a:r>
              <a:rPr lang="ru-RU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ш  </a:t>
            </a:r>
            <a:r>
              <a:rPr lang="ru-RU" sz="2200" spc="-5" dirty="0">
                <a:latin typeface="Times New Roman"/>
                <a:cs typeface="Times New Roman"/>
              </a:rPr>
              <a:t>с учетом токов </a:t>
            </a:r>
            <a:r>
              <a:rPr lang="ru-RU" sz="2200" i="1" dirty="0">
                <a:latin typeface="Times New Roman"/>
                <a:cs typeface="Times New Roman"/>
              </a:rPr>
              <a:t>I</a:t>
            </a:r>
            <a:r>
              <a:rPr lang="ru-RU" sz="2200" dirty="0">
                <a:latin typeface="Times New Roman"/>
                <a:cs typeface="Times New Roman"/>
              </a:rPr>
              <a:t>,</a:t>
            </a:r>
            <a:r>
              <a:rPr lang="ru-RU" sz="2200" i="1" dirty="0">
                <a:latin typeface="Times New Roman"/>
                <a:cs typeface="Times New Roman"/>
              </a:rPr>
              <a:t> </a:t>
            </a:r>
            <a:r>
              <a:rPr lang="ru-RU" sz="2200" i="1" spc="-5" dirty="0">
                <a:latin typeface="Times New Roman"/>
                <a:cs typeface="Times New Roman"/>
              </a:rPr>
              <a:t>I</a:t>
            </a:r>
            <a:r>
              <a:rPr lang="ru-RU" sz="2200" spc="-7" baseline="-12345" dirty="0">
                <a:latin typeface="Times New Roman"/>
                <a:cs typeface="Times New Roman"/>
              </a:rPr>
              <a:t>ш</a:t>
            </a:r>
            <a:r>
              <a:rPr lang="ru-RU" sz="2200" spc="-7" dirty="0">
                <a:latin typeface="Times New Roman"/>
                <a:cs typeface="Times New Roman"/>
              </a:rPr>
              <a:t> и </a:t>
            </a:r>
            <a:r>
              <a:rPr lang="ru-RU" sz="2200" i="1" spc="-5" dirty="0">
                <a:latin typeface="Times New Roman"/>
                <a:cs typeface="Times New Roman"/>
              </a:rPr>
              <a:t>I</a:t>
            </a:r>
            <a:r>
              <a:rPr lang="ru-RU" sz="2200" i="1" spc="-7" baseline="-12345" dirty="0">
                <a:latin typeface="Times New Roman"/>
                <a:cs typeface="Times New Roman"/>
              </a:rPr>
              <a:t>A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89" name="Rectangle 9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584700" y="4238625"/>
            <a:ext cx="5791200" cy="7620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/>
          </a:p>
        </p:txBody>
      </p:sp>
      <p:graphicFrame>
        <p:nvGraphicFramePr>
          <p:cNvPr id="27649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909124"/>
              </p:ext>
            </p:extLst>
          </p:nvPr>
        </p:nvGraphicFramePr>
        <p:xfrm>
          <a:off x="5041900" y="4424363"/>
          <a:ext cx="50292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8" name="Формула" r:id="rId5" imgW="70713600" imgH="6096000" progId="Equation.3">
                  <p:embed/>
                </p:oleObj>
              </mc:Choice>
              <mc:Fallback>
                <p:oleObj name="Формула" r:id="rId5" imgW="70713600" imgH="6096000" progId="Equation.3">
                  <p:embed/>
                  <p:pic>
                    <p:nvPicPr>
                      <p:cNvPr id="0" name="Picture 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900" y="4424363"/>
                        <a:ext cx="5029200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536700" y="5153025"/>
            <a:ext cx="6477000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ш </a:t>
            </a:r>
            <a:r>
              <a:rPr lang="ru-RU" sz="2200" spc="-15" dirty="0">
                <a:latin typeface="Times New Roman"/>
                <a:cs typeface="Times New Roman"/>
              </a:rPr>
              <a:t> определяется </a:t>
            </a:r>
            <a:r>
              <a:rPr lang="ru-RU" sz="2200" spc="-10" dirty="0">
                <a:latin typeface="Times New Roman"/>
                <a:cs typeface="Times New Roman"/>
              </a:rPr>
              <a:t>согласно </a:t>
            </a:r>
            <a:r>
              <a:rPr lang="ru-RU" sz="2200" dirty="0">
                <a:latin typeface="Times New Roman"/>
                <a:cs typeface="Times New Roman"/>
              </a:rPr>
              <a:t>первому </a:t>
            </a:r>
            <a:r>
              <a:rPr lang="ru-RU" sz="2200" spc="-15" dirty="0">
                <a:latin typeface="Times New Roman"/>
                <a:cs typeface="Times New Roman"/>
              </a:rPr>
              <a:t>закону Кирхгофа </a:t>
            </a:r>
            <a:endParaRPr lang="ru-RU" sz="2200" dirty="0"/>
          </a:p>
        </p:txBody>
      </p:sp>
      <p:sp>
        <p:nvSpPr>
          <p:cNvPr id="276493" name="Rectangle 13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7649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422726"/>
              </p:ext>
            </p:extLst>
          </p:nvPr>
        </p:nvGraphicFramePr>
        <p:xfrm>
          <a:off x="1125538" y="5745163"/>
          <a:ext cx="7072312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9" name="Формула" r:id="rId7" imgW="115824000" imgH="17068800" progId="Equation.3">
                  <p:embed/>
                </p:oleObj>
              </mc:Choice>
              <mc:Fallback>
                <p:oleObj name="Формула" r:id="rId7" imgW="115824000" imgH="17068800" progId="Equation.3">
                  <p:embed/>
                  <p:pic>
                    <p:nvPicPr>
                      <p:cNvPr id="0" name="Picture 1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538" y="5745163"/>
                        <a:ext cx="7072312" cy="10445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69900" y="6905625"/>
            <a:ext cx="4385816" cy="430887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i="1" dirty="0">
                <a:latin typeface="Times New Roman"/>
                <a:cs typeface="Times New Roman"/>
              </a:rPr>
              <a:t>n</a:t>
            </a:r>
            <a:r>
              <a:rPr lang="ru-RU" sz="2200" dirty="0">
                <a:latin typeface="Times New Roman"/>
                <a:cs typeface="Times New Roman"/>
              </a:rPr>
              <a:t> – </a:t>
            </a:r>
            <a:r>
              <a:rPr lang="ru-RU" sz="2200" spc="-10" dirty="0">
                <a:latin typeface="Times New Roman"/>
                <a:cs typeface="Times New Roman"/>
              </a:rPr>
              <a:t>целое число </a:t>
            </a:r>
            <a:r>
              <a:rPr lang="ru-RU" sz="2200" spc="-5" dirty="0">
                <a:latin typeface="Times New Roman"/>
                <a:cs typeface="Times New Roman"/>
              </a:rPr>
              <a:t>(</a:t>
            </a:r>
            <a:r>
              <a:rPr lang="ru-RU" sz="2200" i="1" spc="-5" dirty="0">
                <a:latin typeface="Times New Roman"/>
                <a:cs typeface="Times New Roman"/>
              </a:rPr>
              <a:t>n</a:t>
            </a:r>
            <a:r>
              <a:rPr lang="ru-RU" sz="2200" spc="-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= </a:t>
            </a:r>
            <a:r>
              <a:rPr lang="ru-RU" sz="2200" spc="-5" dirty="0">
                <a:latin typeface="Times New Roman"/>
                <a:cs typeface="Times New Roman"/>
              </a:rPr>
              <a:t>2, 5, 10 </a:t>
            </a:r>
            <a:r>
              <a:rPr lang="ru-RU" sz="2200" dirty="0">
                <a:latin typeface="Times New Roman"/>
                <a:cs typeface="Times New Roman"/>
              </a:rPr>
              <a:t>и</a:t>
            </a:r>
            <a:r>
              <a:rPr lang="ru-RU" sz="2200" spc="-114" dirty="0">
                <a:latin typeface="Times New Roman"/>
                <a:cs typeface="Times New Roman"/>
              </a:rPr>
              <a:t> </a:t>
            </a:r>
            <a:r>
              <a:rPr lang="ru-RU" sz="2200" spc="-10" dirty="0">
                <a:latin typeface="Times New Roman"/>
                <a:cs typeface="Times New Roman"/>
              </a:rPr>
              <a:t>т. д.).</a:t>
            </a:r>
            <a:endParaRPr lang="ru-RU" sz="2200" dirty="0"/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BC844284-3025-4C1E-AD75-0D4C84F9E117}"/>
              </a:ext>
            </a:extLst>
          </p:cNvPr>
          <p:cNvSpPr/>
          <p:nvPr/>
        </p:nvSpPr>
        <p:spPr>
          <a:xfrm>
            <a:off x="4660900" y="2440797"/>
            <a:ext cx="4572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9EA42018-30CB-411F-B9F8-79CC9EA6DCE0}"/>
              </a:ext>
            </a:extLst>
          </p:cNvPr>
          <p:cNvSpPr/>
          <p:nvPr/>
        </p:nvSpPr>
        <p:spPr>
          <a:xfrm>
            <a:off x="4279900" y="4410231"/>
            <a:ext cx="3048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0DD4EC63-4221-474A-A784-450CE252E98D}"/>
              </a:ext>
            </a:extLst>
          </p:cNvPr>
          <p:cNvSpPr/>
          <p:nvPr/>
        </p:nvSpPr>
        <p:spPr>
          <a:xfrm rot="5400000">
            <a:off x="4509665" y="5445833"/>
            <a:ext cx="15007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276487" grpId="0" animBg="1"/>
      <p:bldP spid="15" grpId="0" animBg="1"/>
      <p:bldP spid="17" grpId="0" animBg="1"/>
      <p:bldP spid="20" grpId="0" animBg="1"/>
      <p:bldP spid="5" grpId="0" animBg="1"/>
      <p:bldP spid="19" grpId="0" animBg="1"/>
      <p:bldP spid="2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4">
            <a:extLst>
              <a:ext uri="{FF2B5EF4-FFF2-40B4-BE49-F238E27FC236}">
                <a16:creationId xmlns:a16="http://schemas.microsoft.com/office/drawing/2014/main" id="{602B15EC-83F5-40E9-BA56-3A4878744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3.4.5. Аналоговый вольтметр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 постоянного тока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object 2"/>
          <p:cNvSpPr txBox="1"/>
          <p:nvPr/>
        </p:nvSpPr>
        <p:spPr>
          <a:xfrm>
            <a:off x="241300" y="692761"/>
            <a:ext cx="10210800" cy="918969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vert="horz" wrap="square" lIns="0" tIns="29209" rIns="0" bIns="0" rtlCol="0">
            <a:spAutoFit/>
          </a:bodyPr>
          <a:lstStyle/>
          <a:p>
            <a:pPr marL="12700" marR="7620" indent="456565" algn="just">
              <a:lnSpc>
                <a:spcPct val="85000"/>
              </a:lnSpc>
              <a:spcBef>
                <a:spcPts val="45"/>
              </a:spcBef>
            </a:pPr>
            <a:r>
              <a:rPr sz="2200" spc="-5" dirty="0">
                <a:latin typeface="Times New Roman"/>
                <a:cs typeface="Times New Roman"/>
              </a:rPr>
              <a:t>Для измерения </a:t>
            </a:r>
            <a:r>
              <a:rPr lang="ru-RU" sz="2200" spc="-5" dirty="0">
                <a:latin typeface="Times New Roman"/>
                <a:cs typeface="Times New Roman"/>
              </a:rPr>
              <a:t>напряжений больших величин, аналоговые вольтметры  </a:t>
            </a:r>
            <a:r>
              <a:rPr sz="2200" spc="-5" dirty="0">
                <a:latin typeface="Times New Roman"/>
                <a:cs typeface="Times New Roman"/>
              </a:rPr>
              <a:t>используют </a:t>
            </a:r>
            <a:r>
              <a:rPr lang="ru-RU" sz="2200" spc="-5" dirty="0">
                <a:latin typeface="Times New Roman"/>
                <a:cs typeface="Times New Roman"/>
              </a:rPr>
              <a:t>добавочные резисторы </a:t>
            </a:r>
            <a:r>
              <a:rPr lang="en-US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3227" dirty="0">
                <a:latin typeface="Times New Roman"/>
                <a:cs typeface="Times New Roman"/>
              </a:rPr>
              <a:t>д.</a:t>
            </a:r>
            <a:r>
              <a:rPr lang="en-US" sz="2200" i="1" spc="-7" baseline="-13227" dirty="0">
                <a:latin typeface="Times New Roman"/>
                <a:cs typeface="Times New Roman"/>
              </a:rPr>
              <a:t>n</a:t>
            </a:r>
            <a:r>
              <a:rPr sz="2200" spc="-5" dirty="0">
                <a:latin typeface="Times New Roman"/>
                <a:cs typeface="Times New Roman"/>
              </a:rPr>
              <a:t>, которые включаются </a:t>
            </a:r>
            <a:r>
              <a:rPr lang="ru-RU" sz="2200" spc="-5" dirty="0">
                <a:latin typeface="Times New Roman"/>
                <a:cs typeface="Times New Roman"/>
              </a:rPr>
              <a:t>по</a:t>
            </a:r>
            <a:r>
              <a:rPr lang="en-US" sz="2200" spc="-5" dirty="0">
                <a:latin typeface="Times New Roman"/>
                <a:cs typeface="Times New Roman"/>
              </a:rPr>
              <a:t>c</a:t>
            </a:r>
            <a:r>
              <a:rPr lang="ru-RU" sz="2200" spc="-5" dirty="0">
                <a:latin typeface="Times New Roman"/>
                <a:cs typeface="Times New Roman"/>
              </a:rPr>
              <a:t>ледовательно вольтметрам </a:t>
            </a:r>
            <a:r>
              <a:rPr lang="en-US" sz="2200" spc="-5" dirty="0">
                <a:latin typeface="Times New Roman"/>
                <a:cs typeface="Times New Roman"/>
              </a:rPr>
              <a:t> </a:t>
            </a:r>
            <a:r>
              <a:rPr lang="en-US" sz="2200" i="1" spc="-5" dirty="0">
                <a:latin typeface="Times New Roman"/>
                <a:cs typeface="Times New Roman"/>
              </a:rPr>
              <a:t>V</a:t>
            </a:r>
            <a:r>
              <a:rPr sz="2200" spc="-5" dirty="0">
                <a:latin typeface="Times New Roman"/>
                <a:cs typeface="Times New Roman"/>
              </a:rPr>
              <a:t>.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27853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3898900" y="1800225"/>
            <a:ext cx="66294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200" i="1" spc="-5" dirty="0">
                <a:latin typeface="Times New Roman"/>
                <a:cs typeface="Times New Roman"/>
              </a:rPr>
              <a:t>U</a:t>
            </a:r>
            <a:r>
              <a:rPr lang="ru-RU" sz="2200" spc="-7" baseline="-12345" dirty="0">
                <a:latin typeface="Times New Roman"/>
                <a:cs typeface="Times New Roman"/>
              </a:rPr>
              <a:t>изм </a:t>
            </a:r>
            <a:r>
              <a:rPr lang="ru-RU" sz="2200" spc="-5" dirty="0">
                <a:latin typeface="Times New Roman"/>
                <a:cs typeface="Times New Roman"/>
              </a:rPr>
              <a:t>–  измеряемое напряжение.</a:t>
            </a:r>
          </a:p>
          <a:p>
            <a:r>
              <a:rPr lang="en-US" sz="2200" i="1" spc="-5" dirty="0">
                <a:latin typeface="Times New Roman"/>
                <a:cs typeface="Times New Roman"/>
              </a:rPr>
              <a:t>U</a:t>
            </a:r>
            <a:r>
              <a:rPr lang="en-US" sz="2200" i="1" spc="-7" baseline="-1234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д  </a:t>
            </a:r>
            <a:r>
              <a:rPr lang="ru-RU" sz="2200" spc="-5" dirty="0">
                <a:latin typeface="Times New Roman"/>
                <a:cs typeface="Times New Roman"/>
              </a:rPr>
              <a:t>– напряжение на добавочном сопротивлении  </a:t>
            </a:r>
            <a:r>
              <a:rPr lang="en-US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3227" dirty="0">
                <a:latin typeface="Times New Roman"/>
                <a:cs typeface="Times New Roman"/>
              </a:rPr>
              <a:t>д</a:t>
            </a:r>
            <a:r>
              <a:rPr lang="ru-RU" sz="2200" spc="-5" dirty="0">
                <a:latin typeface="Times New Roman"/>
                <a:cs typeface="Times New Roman"/>
              </a:rPr>
              <a:t>. </a:t>
            </a:r>
          </a:p>
          <a:p>
            <a:r>
              <a:rPr lang="en-US" sz="2200" i="1" spc="-5" dirty="0">
                <a:latin typeface="Times New Roman"/>
                <a:cs typeface="Times New Roman"/>
              </a:rPr>
              <a:t>U</a:t>
            </a:r>
            <a:r>
              <a:rPr lang="en-US" sz="2200" i="1" spc="-7" baseline="-12345" dirty="0">
                <a:latin typeface="Times New Roman"/>
                <a:cs typeface="Times New Roman"/>
              </a:rPr>
              <a:t>V</a:t>
            </a:r>
            <a:r>
              <a:rPr lang="ru-RU" sz="2200" i="1" spc="-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– напряжение на вольтметре.</a:t>
            </a:r>
          </a:p>
        </p:txBody>
      </p:sp>
      <p:sp>
        <p:nvSpPr>
          <p:cNvPr id="278532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7853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355766"/>
              </p:ext>
            </p:extLst>
          </p:nvPr>
        </p:nvGraphicFramePr>
        <p:xfrm>
          <a:off x="241300" y="1724025"/>
          <a:ext cx="3224094" cy="3284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30" name="Visio" r:id="rId3" imgW="1990630" imgH="2038452" progId="">
                  <p:embed/>
                </p:oleObj>
              </mc:Choice>
              <mc:Fallback>
                <p:oleObj name="Visio" r:id="rId3" imgW="1990630" imgH="2038452" progId="">
                  <p:embed/>
                  <p:pic>
                    <p:nvPicPr>
                      <p:cNvPr id="0" name="Picture 1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" y="1724025"/>
                        <a:ext cx="3224094" cy="3284799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Прямоугольник 54"/>
          <p:cNvSpPr/>
          <p:nvPr/>
        </p:nvSpPr>
        <p:spPr>
          <a:xfrm>
            <a:off x="3822700" y="3095625"/>
            <a:ext cx="6705600" cy="76944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Добавочные резисторы определяется  с учетом </a:t>
            </a:r>
          </a:p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закона Ома </a:t>
            </a:r>
          </a:p>
        </p:txBody>
      </p:sp>
      <p:sp>
        <p:nvSpPr>
          <p:cNvPr id="278534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785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311204"/>
              </p:ext>
            </p:extLst>
          </p:nvPr>
        </p:nvGraphicFramePr>
        <p:xfrm>
          <a:off x="4762429" y="4197724"/>
          <a:ext cx="3479871" cy="802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31" name="Формула" r:id="rId5" imgW="55168800" imgH="12801600" progId="Equation.3">
                  <p:embed/>
                </p:oleObj>
              </mc:Choice>
              <mc:Fallback>
                <p:oleObj name="Формула" r:id="rId5" imgW="55168800" imgH="12801600" progId="Equation.3">
                  <p:embed/>
                  <p:pic>
                    <p:nvPicPr>
                      <p:cNvPr id="0" name="Picture 1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429" y="4197724"/>
                        <a:ext cx="3479871" cy="802901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8536" name="Rectangle 8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7853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46147"/>
              </p:ext>
            </p:extLst>
          </p:nvPr>
        </p:nvGraphicFramePr>
        <p:xfrm>
          <a:off x="4889500" y="5340723"/>
          <a:ext cx="3301749" cy="802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32" name="Формула" r:id="rId7" imgW="51511200" imgH="12496800" progId="Equation.3">
                  <p:embed/>
                </p:oleObj>
              </mc:Choice>
              <mc:Fallback>
                <p:oleObj name="Формула" r:id="rId7" imgW="51511200" imgH="12496800" progId="Equation.3">
                  <p:embed/>
                  <p:pic>
                    <p:nvPicPr>
                      <p:cNvPr id="0" name="Picture 1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5340723"/>
                        <a:ext cx="3301749" cy="80290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8538" name="Rectangle 10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7853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344784"/>
              </p:ext>
            </p:extLst>
          </p:nvPr>
        </p:nvGraphicFramePr>
        <p:xfrm>
          <a:off x="1155700" y="5340724"/>
          <a:ext cx="1409326" cy="759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33" name="Формула" r:id="rId9" imgW="23164800" imgH="12496800" progId="Equation.3">
                  <p:embed/>
                </p:oleObj>
              </mc:Choice>
              <mc:Fallback>
                <p:oleObj name="Формула" r:id="rId9" imgW="23164800" imgH="12496800" progId="Equation.3">
                  <p:embed/>
                  <p:pic>
                    <p:nvPicPr>
                      <p:cNvPr id="0" name="Picture 1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5340724"/>
                        <a:ext cx="1409326" cy="759666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8540" name="Rectangle 1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14B7A6C1-BA98-4D53-A1E1-E7E3BAF34C0F}"/>
              </a:ext>
            </a:extLst>
          </p:cNvPr>
          <p:cNvSpPr/>
          <p:nvPr/>
        </p:nvSpPr>
        <p:spPr>
          <a:xfrm>
            <a:off x="3465394" y="2257425"/>
            <a:ext cx="433506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5BAB9F9A-F8AC-4C03-B16F-FEE306B56DF1}"/>
              </a:ext>
            </a:extLst>
          </p:cNvPr>
          <p:cNvSpPr/>
          <p:nvPr/>
        </p:nvSpPr>
        <p:spPr>
          <a:xfrm rot="5400000">
            <a:off x="6397220" y="3796911"/>
            <a:ext cx="3048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50BA13BB-48E6-47CB-BDEE-5EF71BBA8944}"/>
              </a:ext>
            </a:extLst>
          </p:cNvPr>
          <p:cNvSpPr/>
          <p:nvPr/>
        </p:nvSpPr>
        <p:spPr>
          <a:xfrm rot="5400000">
            <a:off x="6390854" y="4948110"/>
            <a:ext cx="3048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: вправо 21">
            <a:extLst>
              <a:ext uri="{FF2B5EF4-FFF2-40B4-BE49-F238E27FC236}">
                <a16:creationId xmlns:a16="http://schemas.microsoft.com/office/drawing/2014/main" id="{F2843731-ECF5-4D2C-9AD7-02FC43935B64}"/>
              </a:ext>
            </a:extLst>
          </p:cNvPr>
          <p:cNvSpPr/>
          <p:nvPr/>
        </p:nvSpPr>
        <p:spPr>
          <a:xfrm rot="5400000">
            <a:off x="1633133" y="6124030"/>
            <a:ext cx="45446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id="{FC9CA022-2062-4F44-B760-1CDAE627708C}"/>
              </a:ext>
            </a:extLst>
          </p:cNvPr>
          <p:cNvSpPr/>
          <p:nvPr/>
        </p:nvSpPr>
        <p:spPr>
          <a:xfrm rot="10800000">
            <a:off x="2565026" y="5534025"/>
            <a:ext cx="2324473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6" name="Object 1">
            <a:extLst>
              <a:ext uri="{FF2B5EF4-FFF2-40B4-BE49-F238E27FC236}">
                <a16:creationId xmlns:a16="http://schemas.microsoft.com/office/drawing/2014/main" id="{AEA66371-00C6-4442-B93B-184362FAC6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608921"/>
              </p:ext>
            </p:extLst>
          </p:nvPr>
        </p:nvGraphicFramePr>
        <p:xfrm>
          <a:off x="514001" y="6564374"/>
          <a:ext cx="2910490" cy="38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34" name="Формула" r:id="rId11" imgW="53644800" imgH="7010400" progId="Equation.3">
                  <p:embed/>
                </p:oleObj>
              </mc:Choice>
              <mc:Fallback>
                <p:oleObj name="Формула" r:id="rId11" imgW="53644800" imgH="7010400" progId="Equation.3">
                  <p:embed/>
                  <p:pic>
                    <p:nvPicPr>
                      <p:cNvPr id="0" name="Picture 1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001" y="6564374"/>
                        <a:ext cx="2910490" cy="38393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427DB4C-8C28-42D0-B98C-045097F1DF79}"/>
              </a:ext>
            </a:extLst>
          </p:cNvPr>
          <p:cNvSpPr/>
          <p:nvPr/>
        </p:nvSpPr>
        <p:spPr>
          <a:xfrm>
            <a:off x="3805433" y="6540898"/>
            <a:ext cx="4667945" cy="430887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i="1" dirty="0">
                <a:latin typeface="Times New Roman"/>
                <a:cs typeface="Times New Roman"/>
              </a:rPr>
              <a:t>n</a:t>
            </a:r>
            <a:r>
              <a:rPr lang="ru-RU" sz="2200" dirty="0">
                <a:latin typeface="Times New Roman"/>
                <a:cs typeface="Times New Roman"/>
              </a:rPr>
              <a:t> – </a:t>
            </a:r>
            <a:r>
              <a:rPr lang="ru-RU" sz="2200" spc="-10" dirty="0">
                <a:latin typeface="Times New Roman"/>
                <a:cs typeface="Times New Roman"/>
              </a:rPr>
              <a:t>целое число </a:t>
            </a:r>
            <a:r>
              <a:rPr lang="ru-RU" sz="2200" spc="-5" dirty="0">
                <a:latin typeface="Times New Roman"/>
                <a:cs typeface="Times New Roman"/>
              </a:rPr>
              <a:t>(</a:t>
            </a:r>
            <a:r>
              <a:rPr lang="ru-RU" sz="2200" i="1" spc="-5" dirty="0">
                <a:latin typeface="Times New Roman"/>
                <a:cs typeface="Times New Roman"/>
              </a:rPr>
              <a:t>n</a:t>
            </a:r>
            <a:r>
              <a:rPr lang="ru-RU" sz="2200" spc="-5" dirty="0">
                <a:latin typeface="Times New Roman"/>
                <a:cs typeface="Times New Roman"/>
              </a:rPr>
              <a:t> </a:t>
            </a:r>
            <a:r>
              <a:rPr lang="ru-RU" sz="2200" dirty="0">
                <a:latin typeface="Times New Roman"/>
                <a:cs typeface="Times New Roman"/>
              </a:rPr>
              <a:t>= 1, </a:t>
            </a:r>
            <a:r>
              <a:rPr lang="ru-RU" sz="2200" spc="-5" dirty="0">
                <a:latin typeface="Times New Roman"/>
                <a:cs typeface="Times New Roman"/>
              </a:rPr>
              <a:t>2, 5, 10 </a:t>
            </a:r>
            <a:r>
              <a:rPr lang="ru-RU" sz="2200" dirty="0">
                <a:latin typeface="Times New Roman"/>
                <a:cs typeface="Times New Roman"/>
              </a:rPr>
              <a:t>и</a:t>
            </a:r>
            <a:r>
              <a:rPr lang="ru-RU" sz="2200" spc="-114" dirty="0">
                <a:latin typeface="Times New Roman"/>
                <a:cs typeface="Times New Roman"/>
              </a:rPr>
              <a:t> </a:t>
            </a:r>
            <a:r>
              <a:rPr lang="ru-RU" sz="2200" spc="-10" dirty="0">
                <a:latin typeface="Times New Roman"/>
                <a:cs typeface="Times New Roman"/>
              </a:rPr>
              <a:t>т. д.).</a:t>
            </a:r>
            <a:endParaRPr lang="ru-RU" sz="2200" dirty="0"/>
          </a:p>
        </p:txBody>
      </p:sp>
      <p:sp>
        <p:nvSpPr>
          <p:cNvPr id="24" name="object 2">
            <a:hlinkClick r:id="rId1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2" grpId="0" animBg="1"/>
      <p:bldP spid="5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767A168B-71CB-4E9B-BCC9-99AA80D8D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3.4.6.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Измерение переменного тока низкой частоты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429017-EBFD-478D-9A9F-5E6651540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" y="19526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FD770A2-7C44-4FD6-8547-15C3F95A6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0843" y="15716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CD46F693-766B-4ABC-922D-B1D7C50433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111683"/>
              </p:ext>
            </p:extLst>
          </p:nvPr>
        </p:nvGraphicFramePr>
        <p:xfrm>
          <a:off x="121557" y="1441100"/>
          <a:ext cx="4386943" cy="287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41" name="Visio" r:id="rId3" imgW="3009963" imgH="1971710" progId="">
                  <p:embed/>
                </p:oleObj>
              </mc:Choice>
              <mc:Fallback>
                <p:oleObj name="Visio" r:id="rId3" imgW="3009963" imgH="1971710" progId="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557" y="1441100"/>
                        <a:ext cx="4386943" cy="28737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8">
            <a:extLst>
              <a:ext uri="{FF2B5EF4-FFF2-40B4-BE49-F238E27FC236}">
                <a16:creationId xmlns:a16="http://schemas.microsoft.com/office/drawing/2014/main" id="{7D5347B2-EC9C-4C60-AC95-42668988AA7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965699" y="1266824"/>
            <a:ext cx="1299451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613D088C-97D3-4C4F-89C6-DB2E7DA8093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822933" y="953456"/>
            <a:ext cx="1175848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7F46906D-2B39-4A42-B8CE-8AFF32DA79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404134"/>
              </p:ext>
            </p:extLst>
          </p:nvPr>
        </p:nvGraphicFramePr>
        <p:xfrm>
          <a:off x="5041900" y="1223963"/>
          <a:ext cx="5562600" cy="339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42" name="Visio" r:id="rId5" imgW="4781598" imgH="3210015" progId="">
                  <p:embed/>
                </p:oleObj>
              </mc:Choice>
              <mc:Fallback>
                <p:oleObj name="Visio" r:id="rId5" imgW="4781598" imgH="3210015" progId="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900" y="1223963"/>
                        <a:ext cx="5562600" cy="3395662"/>
                      </a:xfrm>
                      <a:prstGeom prst="rect">
                        <a:avLst/>
                      </a:prstGeom>
                      <a:solidFill>
                        <a:srgbClr val="A39F9F"/>
                      </a:solidFill>
                      <a:ln w="9525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07831C8F-51FF-407E-B166-CC926BDAE0B1}"/>
              </a:ext>
            </a:extLst>
          </p:cNvPr>
          <p:cNvSpPr txBox="1"/>
          <p:nvPr/>
        </p:nvSpPr>
        <p:spPr>
          <a:xfrm>
            <a:off x="241300" y="581025"/>
            <a:ext cx="4386943" cy="43088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Мостовая схема измерения тока</a:t>
            </a:r>
            <a:endParaRPr lang="ru-RU" sz="2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DDC3E6-1715-4E7B-A9BD-FAC3F66DE540}"/>
              </a:ext>
            </a:extLst>
          </p:cNvPr>
          <p:cNvSpPr txBox="1"/>
          <p:nvPr/>
        </p:nvSpPr>
        <p:spPr>
          <a:xfrm>
            <a:off x="6422572" y="504825"/>
            <a:ext cx="3038928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Графики токов</a:t>
            </a:r>
            <a:endParaRPr lang="ru-RU" sz="2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22FB8C-50D8-4AC1-9149-ED9BAE04C28C}"/>
              </a:ext>
            </a:extLst>
          </p:cNvPr>
          <p:cNvSpPr txBox="1"/>
          <p:nvPr/>
        </p:nvSpPr>
        <p:spPr>
          <a:xfrm>
            <a:off x="88900" y="4672012"/>
            <a:ext cx="10541000" cy="2800767"/>
          </a:xfrm>
          <a:prstGeom prst="rect">
            <a:avLst/>
          </a:prstGeom>
          <a:solidFill>
            <a:srgbClr val="81DEFF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измерении тока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миллиамперметр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помещается в диагональ моста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собранного на диодах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…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Ток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через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протекает в одном направлении в оба полупериода. В первый полупериод ток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протекает по пути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клемма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а,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</a:t>
            </a:r>
            <a:r>
              <a:rPr lang="ru-RU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3,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второй полупериод ток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протекает по пути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клемма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4,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а,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</a:t>
            </a:r>
            <a:r>
              <a:rPr lang="ru-RU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Через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</a:t>
            </a:r>
            <a:r>
              <a:rPr lang="ru-RU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протекает ток прибора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</a:t>
            </a:r>
            <a:r>
              <a:rPr lang="ru-RU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измеряет средний ток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7200" algn="just"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Для изменения пределов измерений используются, которые подключаются к клеммам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3126FCE1-C4F6-46EC-98E1-67087A74F3EA}"/>
              </a:ext>
            </a:extLst>
          </p:cNvPr>
          <p:cNvSpPr/>
          <p:nvPr/>
        </p:nvSpPr>
        <p:spPr>
          <a:xfrm rot="5400000">
            <a:off x="2207541" y="1010116"/>
            <a:ext cx="45446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: вправо 21">
            <a:extLst>
              <a:ext uri="{FF2B5EF4-FFF2-40B4-BE49-F238E27FC236}">
                <a16:creationId xmlns:a16="http://schemas.microsoft.com/office/drawing/2014/main" id="{7175DA88-85B4-4AD9-BD14-EE1193A9964D}"/>
              </a:ext>
            </a:extLst>
          </p:cNvPr>
          <p:cNvSpPr/>
          <p:nvPr/>
        </p:nvSpPr>
        <p:spPr>
          <a:xfrm rot="5400000">
            <a:off x="7784145" y="874167"/>
            <a:ext cx="267649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67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769C78-3415-40A3-A71B-E72E282E117C}"/>
              </a:ext>
            </a:extLst>
          </p:cNvPr>
          <p:cNvSpPr txBox="1"/>
          <p:nvPr/>
        </p:nvSpPr>
        <p:spPr>
          <a:xfrm>
            <a:off x="0" y="235029"/>
            <a:ext cx="10693400" cy="110799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Единство измерений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измерений, при котором их результаты выражены в допущенных к применению в Российской Федерации единицах величин, а показатели точности измерений не выходят за установленные границы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2CD650-4638-42AD-A2B0-1E3CED0013ED}"/>
              </a:ext>
            </a:extLst>
          </p:cNvPr>
          <p:cNvSpPr txBox="1"/>
          <p:nvPr/>
        </p:nvSpPr>
        <p:spPr>
          <a:xfrm>
            <a:off x="-12700" y="1378029"/>
            <a:ext cx="10693400" cy="110799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b="1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Погрешность измерения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отклонение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измеренного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величины от ее истинного (действительного) значения. </a:t>
            </a:r>
          </a:p>
          <a:p>
            <a:pPr algn="just"/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b="1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Погрешность измерения 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характеристикой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точности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44A7EA-E3A2-4B43-B702-96AC76FE30E2}"/>
              </a:ext>
            </a:extLst>
          </p:cNvPr>
          <p:cNvSpPr txBox="1"/>
          <p:nvPr/>
        </p:nvSpPr>
        <p:spPr>
          <a:xfrm>
            <a:off x="88900" y="2486025"/>
            <a:ext cx="10515600" cy="178510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b="0" i="0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b="1" i="0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Действительное значение </a:t>
            </a:r>
            <a:r>
              <a:rPr lang="ru-RU" sz="2200" b="0" i="0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 </a:t>
            </a:r>
            <a:r>
              <a:rPr lang="ru-RU" sz="2200" dirty="0">
                <a:solidFill>
                  <a:srgbClr val="2E2E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значение (математическое ожидание) заданной совокупности результатов измерений исследуемого прибора или </a:t>
            </a:r>
            <a:r>
              <a:rPr lang="ru-RU" sz="2200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 измерения более точных эталонных приборов. </a:t>
            </a:r>
          </a:p>
          <a:p>
            <a:pPr algn="just"/>
            <a:r>
              <a:rPr lang="ru-RU" sz="22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b="0" i="1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Погрешность эталонного прибора должна быть не более 0,25 погрешности </a:t>
            </a:r>
            <a:r>
              <a:rPr lang="ru-RU" sz="2200" i="1" dirty="0">
                <a:solidFill>
                  <a:srgbClr val="2E2E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исследуемого (поверяемого) прибора.  </a:t>
            </a:r>
            <a:endParaRPr lang="ru-RU" sz="2200" b="0" i="1" dirty="0">
              <a:solidFill>
                <a:srgbClr val="1F1F1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307113-34C5-424E-97A9-10DA7FD9398A}"/>
              </a:ext>
            </a:extLst>
          </p:cNvPr>
          <p:cNvSpPr txBox="1"/>
          <p:nvPr/>
        </p:nvSpPr>
        <p:spPr>
          <a:xfrm>
            <a:off x="76200" y="4314825"/>
            <a:ext cx="10604500" cy="2800767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b="1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Точность измерений ( точность результатов измерений) 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0" i="0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близость результатов измерений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к истинному значению измеряемой величины. </a:t>
            </a:r>
          </a:p>
          <a:p>
            <a:pPr algn="just"/>
            <a:r>
              <a:rPr lang="ru-RU" sz="22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200" b="1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Точность измерений </a:t>
            </a:r>
            <a:r>
              <a:rPr lang="ru-RU" sz="2200" b="0" i="1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200" b="0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качественная характеристика средства измерений, отражающая близость к нулю </a:t>
            </a:r>
            <a:r>
              <a:rPr lang="ru-RU" sz="2200" b="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его </a:t>
            </a:r>
            <a:r>
              <a:rPr lang="ru-RU" sz="2200" b="0" i="1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погрешности (ч</a:t>
            </a:r>
            <a:r>
              <a:rPr lang="ru-RU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ем меньше </a:t>
            </a:r>
            <a:r>
              <a:rPr lang="ru-RU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результат </a:t>
            </a:r>
            <a:r>
              <a:rPr lang="ru-RU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измерения отклоняется от истинного значения величины, тем меньше его погрешность)</a:t>
            </a:r>
            <a:r>
              <a:rPr lang="ru-RU" sz="2200" b="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3525" algn="just"/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Количественная оценка точности</a:t>
            </a:r>
            <a:r>
              <a:rPr lang="ru-RU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sz="2200" b="0" i="1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200" b="0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обратная величина модуля относительной погрешности.</a:t>
            </a:r>
          </a:p>
          <a:p>
            <a:pPr indent="263525" algn="just"/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Например, если относительная погрешность равна ± 0,01, то точность равна 100. </a:t>
            </a:r>
            <a:endParaRPr 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2">
            <a:hlinkClick r:id="rId6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476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299700" y="7210425"/>
            <a:ext cx="39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519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A15C3C26-B027-42E9-8EA1-8C8E37781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389"/>
            <a:ext cx="10693400" cy="430887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3.4.7. </a:t>
            </a:r>
            <a:r>
              <a:rPr lang="ru-RU" sz="22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Измерение переменного напряжения низкой частоты</a:t>
            </a:r>
            <a:endParaRPr lang="ru-RU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72924B-18A5-4177-B443-CCA5708EE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00" y="1663521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AC041EF-17B8-401F-AB69-EAFC03701C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570108"/>
              </p:ext>
            </p:extLst>
          </p:nvPr>
        </p:nvGraphicFramePr>
        <p:xfrm>
          <a:off x="165100" y="1158705"/>
          <a:ext cx="4633686" cy="3066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6" name="Visio" r:id="rId3" imgW="4562602" imgH="3019217" progId="">
                  <p:embed/>
                </p:oleObj>
              </mc:Choice>
              <mc:Fallback>
                <p:oleObj name="Visio" r:id="rId3" imgW="4562602" imgH="3019217" progId="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" y="1158705"/>
                        <a:ext cx="4633686" cy="306655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778D8431-6C36-4C2F-B59A-5B5799052C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500038"/>
              </p:ext>
            </p:extLst>
          </p:nvPr>
        </p:nvGraphicFramePr>
        <p:xfrm>
          <a:off x="5735410" y="1130121"/>
          <a:ext cx="4869089" cy="2972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7" name="Visio" r:id="rId5" imgW="4781598" imgH="3210015" progId="">
                  <p:embed/>
                </p:oleObj>
              </mc:Choice>
              <mc:Fallback>
                <p:oleObj name="Visio" r:id="rId5" imgW="4781598" imgH="3210015" progId="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410" y="1130121"/>
                        <a:ext cx="4869089" cy="2972311"/>
                      </a:xfrm>
                      <a:prstGeom prst="rect">
                        <a:avLst/>
                      </a:prstGeom>
                      <a:solidFill>
                        <a:srgbClr val="A39F9F"/>
                      </a:solidFill>
                      <a:ln w="9525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8974C8F-2DBB-4D5C-B9BF-613CA9DEF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00" y="14954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CBC5-CD02-400B-8D94-A59C6256FF2C}"/>
              </a:ext>
            </a:extLst>
          </p:cNvPr>
          <p:cNvSpPr txBox="1"/>
          <p:nvPr/>
        </p:nvSpPr>
        <p:spPr>
          <a:xfrm>
            <a:off x="411843" y="504825"/>
            <a:ext cx="4386943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Мостовая схема измерения тока</a:t>
            </a:r>
            <a:endParaRPr lang="ru-RU" sz="2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929546-3113-4E2B-9F57-571B996C9E27}"/>
              </a:ext>
            </a:extLst>
          </p:cNvPr>
          <p:cNvSpPr txBox="1"/>
          <p:nvPr/>
        </p:nvSpPr>
        <p:spPr>
          <a:xfrm>
            <a:off x="5727700" y="531138"/>
            <a:ext cx="4724399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Графики напряжений и</a:t>
            </a:r>
            <a:r>
              <a:rPr lang="en-US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токов</a:t>
            </a:r>
            <a:endParaRPr lang="ru-RU" sz="2200" dirty="0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C3927F1E-6884-446B-A66D-F7FB5AF4558D}"/>
              </a:ext>
            </a:extLst>
          </p:cNvPr>
          <p:cNvSpPr/>
          <p:nvPr/>
        </p:nvSpPr>
        <p:spPr>
          <a:xfrm rot="5400000">
            <a:off x="2485861" y="826140"/>
            <a:ext cx="238906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354F3A6B-2BF7-4E55-A3DB-EBED02A01F2B}"/>
              </a:ext>
            </a:extLst>
          </p:cNvPr>
          <p:cNvSpPr/>
          <p:nvPr/>
        </p:nvSpPr>
        <p:spPr>
          <a:xfrm rot="5400000">
            <a:off x="7969059" y="858057"/>
            <a:ext cx="238908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E53FA5-737B-4949-8684-19D0DA872B81}"/>
              </a:ext>
            </a:extLst>
          </p:cNvPr>
          <p:cNvSpPr txBox="1"/>
          <p:nvPr/>
        </p:nvSpPr>
        <p:spPr>
          <a:xfrm>
            <a:off x="88900" y="4314825"/>
            <a:ext cx="10541000" cy="2106731"/>
          </a:xfrm>
          <a:prstGeom prst="rect">
            <a:avLst/>
          </a:prstGeom>
          <a:solidFill>
            <a:srgbClr val="81DEFF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измерении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напряжения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вольтметр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помещается в диагональ моста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собранного на диодах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…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Ток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через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протекает в одном направлении в оба полупериода. В первый полупериод ток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протекает по пути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клемма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</a:t>
            </a:r>
            <a:r>
              <a:rPr lang="ru-RU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3,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второй полупериод ток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протекает по пути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клемма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4,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б,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</a:p>
          <a:p>
            <a:pPr indent="457200" algn="just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Через вольтметр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протекает ток прибора 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пропорциональный измеренному значению напряжения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354381-79EA-43F2-A1F0-54DD48CCFBAD}"/>
              </a:ext>
            </a:extLst>
          </p:cNvPr>
          <p:cNvSpPr txBox="1"/>
          <p:nvPr/>
        </p:nvSpPr>
        <p:spPr>
          <a:xfrm>
            <a:off x="749301" y="6677025"/>
            <a:ext cx="5664199" cy="769441"/>
          </a:xfrm>
          <a:prstGeom prst="rect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Измеренное значение напряжения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учета значений сопротивлений диодов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6" name="Object 5">
            <a:extLst>
              <a:ext uri="{FF2B5EF4-FFF2-40B4-BE49-F238E27FC236}">
                <a16:creationId xmlns:a16="http://schemas.microsoft.com/office/drawing/2014/main" id="{74928915-C971-4625-AF8E-F4A890500A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008991"/>
              </p:ext>
            </p:extLst>
          </p:nvPr>
        </p:nvGraphicFramePr>
        <p:xfrm>
          <a:off x="7015163" y="6680200"/>
          <a:ext cx="2884487" cy="76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68" name="Формула" r:id="rId7" imgW="45720000" imgH="12192000" progId="Equation.3">
                  <p:embed/>
                </p:oleObj>
              </mc:Choice>
              <mc:Fallback>
                <p:oleObj name="Формула" r:id="rId7" imgW="45720000" imgH="12192000" progId="Equation.3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5163" y="6680200"/>
                        <a:ext cx="2884487" cy="7635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BCC59673-3671-44A1-842D-35EBF129867D}"/>
              </a:ext>
            </a:extLst>
          </p:cNvPr>
          <p:cNvSpPr/>
          <p:nvPr/>
        </p:nvSpPr>
        <p:spPr>
          <a:xfrm>
            <a:off x="6413500" y="7062520"/>
            <a:ext cx="582613" cy="260836"/>
          </a:xfrm>
          <a:prstGeom prst="right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4261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3746AC77-4DCB-4DA9-A760-A92C4138F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3.4.8.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Амплитудны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й	вол</a:t>
            </a:r>
            <a:r>
              <a:rPr lang="ru-RU" sz="2400" b="1" spc="-10" dirty="0">
                <a:solidFill>
                  <a:srgbClr val="FFFF00"/>
                </a:solidFill>
                <a:latin typeface="Times New Roman"/>
                <a:cs typeface="Times New Roman"/>
              </a:rPr>
              <a:t>ь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т</a:t>
            </a:r>
            <a:r>
              <a:rPr lang="ru-RU" sz="2400" b="1" spc="-10" dirty="0">
                <a:solidFill>
                  <a:srgbClr val="FFFF00"/>
                </a:solidFill>
                <a:latin typeface="Times New Roman"/>
                <a:cs typeface="Times New Roman"/>
              </a:rPr>
              <a:t>м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ет</a:t>
            </a:r>
            <a:r>
              <a:rPr lang="ru-RU" sz="2400" b="1" spc="-10" dirty="0">
                <a:solidFill>
                  <a:srgbClr val="FFFF00"/>
                </a:solidFill>
                <a:latin typeface="Times New Roman"/>
                <a:cs typeface="Times New Roman"/>
              </a:rPr>
              <a:t>р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1602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8160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581723"/>
              </p:ext>
            </p:extLst>
          </p:nvPr>
        </p:nvGraphicFramePr>
        <p:xfrm>
          <a:off x="276225" y="1419225"/>
          <a:ext cx="4537075" cy="187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53" name="Visio" r:id="rId3" imgW="3619293" imgH="1495468" progId="Visio.Drawing.11">
                  <p:embed/>
                </p:oleObj>
              </mc:Choice>
              <mc:Fallback>
                <p:oleObj name="Visio" r:id="rId3" imgW="3619293" imgH="1495468" progId="Visio.Drawing.11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25" y="1419225"/>
                        <a:ext cx="4537075" cy="187801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770CE66-550F-4364-827D-F08DCCA9F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900" y="8096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FB24EE43-C736-4EE6-AF45-86ED13E92A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805605"/>
              </p:ext>
            </p:extLst>
          </p:nvPr>
        </p:nvGraphicFramePr>
        <p:xfrm>
          <a:off x="5118100" y="1190625"/>
          <a:ext cx="5535612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54" name="Visio" r:id="rId5" imgW="4159789" imgH="1818543" progId="Visio.Drawing.11">
                  <p:embed/>
                </p:oleObj>
              </mc:Choice>
              <mc:Fallback>
                <p:oleObj name="Visio" r:id="rId5" imgW="4159789" imgH="1818543" progId="Visio.Drawing.11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-3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8100" y="1190625"/>
                        <a:ext cx="5535612" cy="2209800"/>
                      </a:xfrm>
                      <a:prstGeom prst="rect">
                        <a:avLst/>
                      </a:prstGeom>
                      <a:solidFill>
                        <a:srgbClr val="ADB9CA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DEF47B2-4DCC-4432-B987-6B0B0A939AE6}"/>
              </a:ext>
            </a:extLst>
          </p:cNvPr>
          <p:cNvSpPr txBox="1"/>
          <p:nvPr/>
        </p:nvSpPr>
        <p:spPr>
          <a:xfrm>
            <a:off x="381000" y="504825"/>
            <a:ext cx="4432300" cy="70173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измерения амплитуды напряжения</a:t>
            </a:r>
            <a:endParaRPr lang="ru-RU" sz="2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D30DDD-E992-4970-80C0-98FA05762257}"/>
              </a:ext>
            </a:extLst>
          </p:cNvPr>
          <p:cNvSpPr txBox="1"/>
          <p:nvPr/>
        </p:nvSpPr>
        <p:spPr>
          <a:xfrm>
            <a:off x="5727700" y="531138"/>
            <a:ext cx="4724399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Графики напряжений и</a:t>
            </a:r>
            <a:r>
              <a:rPr lang="en-US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токов</a:t>
            </a:r>
            <a:endParaRPr lang="ru-RU" sz="2200" dirty="0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F590E56F-51AC-48C7-8CDD-14EAC63BD26E}"/>
              </a:ext>
            </a:extLst>
          </p:cNvPr>
          <p:cNvSpPr/>
          <p:nvPr/>
        </p:nvSpPr>
        <p:spPr>
          <a:xfrm rot="5400000">
            <a:off x="2485861" y="1096964"/>
            <a:ext cx="238906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E26C4F24-F47F-4507-9EA1-33658C7C9C42}"/>
              </a:ext>
            </a:extLst>
          </p:cNvPr>
          <p:cNvSpPr/>
          <p:nvPr/>
        </p:nvSpPr>
        <p:spPr>
          <a:xfrm rot="5400000">
            <a:off x="7969059" y="858057"/>
            <a:ext cx="238908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FA8F26-0857-44D6-8DCC-86EB7A1AE8E5}"/>
              </a:ext>
            </a:extLst>
          </p:cNvPr>
          <p:cNvSpPr txBox="1"/>
          <p:nvPr/>
        </p:nvSpPr>
        <p:spPr>
          <a:xfrm>
            <a:off x="0" y="3689952"/>
            <a:ext cx="10693399" cy="2682273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положительной полярности напряжения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конденсатор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быстро заряжается в моменты времени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через диод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до амплитудного значения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2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≈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en-US" sz="22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Время заряда конденсатор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равно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en-US" sz="22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VD</a:t>
            </a:r>
            <a:r>
              <a:rPr lang="en-US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&lt; 0,5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 отрицательной полярности напряжения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конденсатор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медленно разряжается в моменты времени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через резистор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сопротивление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вольтметра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en-US" sz="22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Время разряда конденсатор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равно 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разр.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(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&gt;&gt; </a:t>
            </a: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Пульсации напряжения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en-US" sz="22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на конденсаторе объясняются его подзарядом при открытом диоде и разрядом через резистор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и сопротивление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 закрытом диоде. 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46A9B9-5142-4819-A772-7BC61DE5AA71}"/>
              </a:ext>
            </a:extLst>
          </p:cNvPr>
          <p:cNvSpPr txBox="1"/>
          <p:nvPr/>
        </p:nvSpPr>
        <p:spPr>
          <a:xfrm>
            <a:off x="698500" y="6745784"/>
            <a:ext cx="4648200" cy="76944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Измеренное значение амплитуды входного напряжения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B5FDD0-8748-4614-9FB8-40040F735D57}"/>
              </a:ext>
            </a:extLst>
          </p:cNvPr>
          <p:cNvSpPr txBox="1"/>
          <p:nvPr/>
        </p:nvSpPr>
        <p:spPr>
          <a:xfrm>
            <a:off x="6121400" y="6893343"/>
            <a:ext cx="1587500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2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≈ </a:t>
            </a:r>
            <a:r>
              <a:rPr lang="en-US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en-US" sz="22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200" dirty="0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1C0E252A-AEAD-4C31-B470-1A65F314D60E}"/>
              </a:ext>
            </a:extLst>
          </p:cNvPr>
          <p:cNvSpPr/>
          <p:nvPr/>
        </p:nvSpPr>
        <p:spPr>
          <a:xfrm rot="5400000">
            <a:off x="1995971" y="3293723"/>
            <a:ext cx="36623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C29C3568-BDAF-446A-97C9-C0D65C3F53DE}"/>
              </a:ext>
            </a:extLst>
          </p:cNvPr>
          <p:cNvSpPr/>
          <p:nvPr/>
        </p:nvSpPr>
        <p:spPr>
          <a:xfrm rot="5400000">
            <a:off x="7912012" y="3339586"/>
            <a:ext cx="311401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753E1E99-59A1-4E46-B285-923049750BA6}"/>
              </a:ext>
            </a:extLst>
          </p:cNvPr>
          <p:cNvSpPr/>
          <p:nvPr/>
        </p:nvSpPr>
        <p:spPr>
          <a:xfrm>
            <a:off x="5341810" y="6981426"/>
            <a:ext cx="803487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390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F89583CE-3504-4DC4-87C8-E88148AE9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3.4.8. Особенности и</a:t>
            </a:r>
            <a:r>
              <a:rPr lang="ru-RU" sz="24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змерения токов и напряжений  на высокой частоте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FC353F-B787-4850-807A-2F49D0382F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8647" t="27185" r="32897" b="15780"/>
          <a:stretch/>
        </p:blipFill>
        <p:spPr>
          <a:xfrm>
            <a:off x="61186" y="1409139"/>
            <a:ext cx="5427134" cy="3591486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CCA012-4699-442E-870B-D336F49EBE68}"/>
              </a:ext>
            </a:extLst>
          </p:cNvPr>
          <p:cNvSpPr txBox="1"/>
          <p:nvPr/>
        </p:nvSpPr>
        <p:spPr>
          <a:xfrm>
            <a:off x="5841998" y="777359"/>
            <a:ext cx="4697081" cy="38472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0" rIns="0" bIns="0">
            <a:spAutoFit/>
          </a:bodyPr>
          <a:lstStyle/>
          <a:p>
            <a:pPr algn="ctr"/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Эквивалентная схема вольтметра </a:t>
            </a:r>
            <a:endParaRPr lang="ru-RU" sz="2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7386F-BA26-4489-857D-3B6498AEC415}"/>
              </a:ext>
            </a:extLst>
          </p:cNvPr>
          <p:cNvSpPr txBox="1"/>
          <p:nvPr/>
        </p:nvSpPr>
        <p:spPr>
          <a:xfrm>
            <a:off x="344820" y="777359"/>
            <a:ext cx="4697081" cy="38472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0" rIns="0" bIns="0">
            <a:spAutoFit/>
          </a:bodyPr>
          <a:lstStyle/>
          <a:p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Эквивалентная схема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амперметра</a:t>
            </a:r>
            <a:endParaRPr lang="ru-RU" sz="2200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33F8B55A-BF01-4533-86E4-BE4A3DF3FAAB}"/>
              </a:ext>
            </a:extLst>
          </p:cNvPr>
          <p:cNvGrpSpPr/>
          <p:nvPr/>
        </p:nvGrpSpPr>
        <p:grpSpPr>
          <a:xfrm>
            <a:off x="5716919" y="1422216"/>
            <a:ext cx="4887581" cy="3578409"/>
            <a:chOff x="5716919" y="1485339"/>
            <a:chExt cx="4887581" cy="3578409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7AACD5BF-8781-451B-ABAD-6EE8584A08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56414" t="32256" r="3681" b="15779"/>
            <a:stretch/>
          </p:blipFill>
          <p:spPr>
            <a:xfrm>
              <a:off x="5716919" y="1485339"/>
              <a:ext cx="4887581" cy="3578409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cxnSp>
          <p:nvCxnSpPr>
            <p:cNvPr id="15" name="Прямая со стрелкой 14">
              <a:extLst>
                <a:ext uri="{FF2B5EF4-FFF2-40B4-BE49-F238E27FC236}">
                  <a16:creationId xmlns:a16="http://schemas.microsoft.com/office/drawing/2014/main" id="{BE58BB50-C8FC-4DDC-8C29-39E1934D52E7}"/>
                </a:ext>
              </a:extLst>
            </p:cNvPr>
            <p:cNvCxnSpPr>
              <a:cxnSpLocks/>
            </p:cNvCxnSpPr>
            <p:nvPr/>
          </p:nvCxnSpPr>
          <p:spPr>
            <a:xfrm>
              <a:off x="6337300" y="2790825"/>
              <a:ext cx="0" cy="160020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F4F227F-3C01-4857-9D46-3E731B9936D4}"/>
                </a:ext>
              </a:extLst>
            </p:cNvPr>
            <p:cNvSpPr txBox="1"/>
            <p:nvPr/>
          </p:nvSpPr>
          <p:spPr>
            <a:xfrm>
              <a:off x="6337300" y="3281082"/>
              <a:ext cx="6857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8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2E9C148-813B-4483-BE25-9731806B73FF}"/>
              </a:ext>
            </a:extLst>
          </p:cNvPr>
          <p:cNvSpPr txBox="1"/>
          <p:nvPr/>
        </p:nvSpPr>
        <p:spPr>
          <a:xfrm>
            <a:off x="76200" y="5200348"/>
            <a:ext cx="5346700" cy="1231106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Полное сопротивление амперметра зависит: от частоты тока 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00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паразитных емкостей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паразитной индуктивности 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ru-RU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поэтому через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амперметр протекает не весь измеряемый ток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9070CE-F420-467B-93E9-1E25D3E218D4}"/>
              </a:ext>
            </a:extLst>
          </p:cNvPr>
          <p:cNvSpPr txBox="1"/>
          <p:nvPr/>
        </p:nvSpPr>
        <p:spPr>
          <a:xfrm>
            <a:off x="5528928" y="5200348"/>
            <a:ext cx="5075572" cy="1538883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Полное сопротивление вольтметра зависит: от частоты тока 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паразитной емкости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en-US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паразитной индуктивности 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en-US" sz="200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поэтому на вольтметре измеренное значение не соответствует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измеряемому напряжению.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FBE894-3924-4421-92F2-3A300F087BAD}"/>
              </a:ext>
            </a:extLst>
          </p:cNvPr>
          <p:cNvSpPr txBox="1"/>
          <p:nvPr/>
        </p:nvSpPr>
        <p:spPr>
          <a:xfrm>
            <a:off x="61186" y="6831564"/>
            <a:ext cx="10477893" cy="52386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Для уменьшения влияния паразитных емкостей и индуктивностей на измерение токов и напряжений используют выпрямительные устройста.</a:t>
            </a:r>
            <a:endParaRPr lang="ru-RU" sz="2000" dirty="0"/>
          </a:p>
        </p:txBody>
      </p:sp>
      <p:sp>
        <p:nvSpPr>
          <p:cNvPr id="25" name="Стрелка: вправо 24">
            <a:extLst>
              <a:ext uri="{FF2B5EF4-FFF2-40B4-BE49-F238E27FC236}">
                <a16:creationId xmlns:a16="http://schemas.microsoft.com/office/drawing/2014/main" id="{C86C116D-5439-492A-AE5A-26027DC36359}"/>
              </a:ext>
            </a:extLst>
          </p:cNvPr>
          <p:cNvSpPr/>
          <p:nvPr/>
        </p:nvSpPr>
        <p:spPr>
          <a:xfrm rot="5400000">
            <a:off x="2485861" y="1096964"/>
            <a:ext cx="238906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: вправо 25">
            <a:extLst>
              <a:ext uri="{FF2B5EF4-FFF2-40B4-BE49-F238E27FC236}">
                <a16:creationId xmlns:a16="http://schemas.microsoft.com/office/drawing/2014/main" id="{C2CA977D-66BA-4BBE-A96C-2A0F74AD6A1C}"/>
              </a:ext>
            </a:extLst>
          </p:cNvPr>
          <p:cNvSpPr/>
          <p:nvPr/>
        </p:nvSpPr>
        <p:spPr>
          <a:xfrm rot="5400000">
            <a:off x="8355789" y="1071003"/>
            <a:ext cx="238906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трелка: вправо 26">
            <a:extLst>
              <a:ext uri="{FF2B5EF4-FFF2-40B4-BE49-F238E27FC236}">
                <a16:creationId xmlns:a16="http://schemas.microsoft.com/office/drawing/2014/main" id="{440622DE-2EEB-4C7E-8102-A39B0F0DAF47}"/>
              </a:ext>
            </a:extLst>
          </p:cNvPr>
          <p:cNvSpPr/>
          <p:nvPr/>
        </p:nvSpPr>
        <p:spPr>
          <a:xfrm rot="5400000">
            <a:off x="2722764" y="4906964"/>
            <a:ext cx="238906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: вправо 27">
            <a:extLst>
              <a:ext uri="{FF2B5EF4-FFF2-40B4-BE49-F238E27FC236}">
                <a16:creationId xmlns:a16="http://schemas.microsoft.com/office/drawing/2014/main" id="{260CBD30-A866-490C-BC11-74C74EC7E2BC}"/>
              </a:ext>
            </a:extLst>
          </p:cNvPr>
          <p:cNvSpPr/>
          <p:nvPr/>
        </p:nvSpPr>
        <p:spPr>
          <a:xfrm rot="5400000">
            <a:off x="8575253" y="4888608"/>
            <a:ext cx="238906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object 2">
            <a:hlinkClick r:id="rId4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5487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615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24">
            <a:extLst>
              <a:ext uri="{FF2B5EF4-FFF2-40B4-BE49-F238E27FC236}">
                <a16:creationId xmlns:a16="http://schemas.microsoft.com/office/drawing/2014/main" id="{2883F71E-8B6E-4968-9FB4-D6CA9FF24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3.4.9.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Электронный цифровой времяимпульсный вольтметр 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Rectangle 2">
            <a:extLst>
              <a:ext uri="{FF2B5EF4-FFF2-40B4-BE49-F238E27FC236}">
                <a16:creationId xmlns:a16="http://schemas.microsoft.com/office/drawing/2014/main" id="{DDA2EF0A-B7F9-4760-AAC7-0D9A83CC6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77092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D8CF8D8-A937-469D-B4A1-4F23905B3A78}"/>
              </a:ext>
            </a:extLst>
          </p:cNvPr>
          <p:cNvSpPr txBox="1"/>
          <p:nvPr/>
        </p:nvSpPr>
        <p:spPr>
          <a:xfrm>
            <a:off x="6261100" y="1745635"/>
            <a:ext cx="4356100" cy="2492990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ГСИ – генератор счетных импульсов формирует импульсы счета.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ГПН – генератор пилообразного напряжения формирует пилообразное напряжения для сравнения с измеряемым напряжением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en-US" sz="20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ЭС – элемент сравнения формирует импульс при равенстве сигнала ГПН и измеряемого напряжения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en-US" sz="20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     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5708723-F853-4169-A3A7-8A3B38ADFABF}"/>
              </a:ext>
            </a:extLst>
          </p:cNvPr>
          <p:cNvSpPr txBox="1"/>
          <p:nvPr/>
        </p:nvSpPr>
        <p:spPr>
          <a:xfrm>
            <a:off x="-48986" y="8582025"/>
            <a:ext cx="10693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932A011C-4170-4207-BE12-4E2A98F8992F}"/>
              </a:ext>
            </a:extLst>
          </p:cNvPr>
          <p:cNvSpPr/>
          <p:nvPr/>
        </p:nvSpPr>
        <p:spPr>
          <a:xfrm>
            <a:off x="6261100" y="652760"/>
            <a:ext cx="4038600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элементов схемы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D2692F2-0005-49CC-806B-A56033FBBA5B}"/>
              </a:ext>
            </a:extLst>
          </p:cNvPr>
          <p:cNvSpPr txBox="1"/>
          <p:nvPr/>
        </p:nvSpPr>
        <p:spPr>
          <a:xfrm>
            <a:off x="533400" y="581025"/>
            <a:ext cx="4432300" cy="397032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измерения напряжения</a:t>
            </a:r>
            <a:endParaRPr lang="ru-RU" sz="22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3637553-543E-47E6-9779-FBBB58CFD4B6}"/>
              </a:ext>
            </a:extLst>
          </p:cNvPr>
          <p:cNvSpPr txBox="1"/>
          <p:nvPr/>
        </p:nvSpPr>
        <p:spPr>
          <a:xfrm>
            <a:off x="165100" y="4238625"/>
            <a:ext cx="10452100" cy="3139321"/>
          </a:xfrm>
          <a:prstGeom prst="rect">
            <a:avLst/>
          </a:prstGeom>
          <a:solidFill>
            <a:srgbClr val="6CF4BD"/>
          </a:solidFill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 – счетчик импульсов подсчитывает количество импульсов ГСИ. 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ГТИ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генератор тактовых импульсов вольтметра синхронизирует работу, вырабатывает с заданной периодичностью прямоугольные импульсы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ДШ – дешифратор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преобразует импульсы счета в в управляющее напряжение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ЦОУ – цифровое отсчетное устройство.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ГПН – генератор пилообразного напряжения формирует пилообразное напряжения для сравнения с измеряемым напряжением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0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.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Л3, ФИ – линия задержки, формирователь импульсов формируют импульсы для запуска ГПН и открывания ключа К.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К – ключ открыт при поступлении импульсов с ГСИ и ФИ, ключ закрывается при поступлении импульса с ЭС.      </a:t>
            </a:r>
          </a:p>
        </p:txBody>
      </p:sp>
      <p:pic>
        <p:nvPicPr>
          <p:cNvPr id="182" name="Рисунок 181">
            <a:extLst>
              <a:ext uri="{FF2B5EF4-FFF2-40B4-BE49-F238E27FC236}">
                <a16:creationId xmlns:a16="http://schemas.microsoft.com/office/drawing/2014/main" id="{BA486329-CF86-4A35-A56F-C1F8C03CD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99" y="1193466"/>
            <a:ext cx="5845691" cy="2991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</p:pic>
      <p:sp>
        <p:nvSpPr>
          <p:cNvPr id="181" name="Стрелка: вниз 180">
            <a:extLst>
              <a:ext uri="{FF2B5EF4-FFF2-40B4-BE49-F238E27FC236}">
                <a16:creationId xmlns:a16="http://schemas.microsoft.com/office/drawing/2014/main" id="{2B60C8F2-7EBE-4C99-9DD6-EA5186CBE96D}"/>
              </a:ext>
            </a:extLst>
          </p:cNvPr>
          <p:cNvSpPr/>
          <p:nvPr/>
        </p:nvSpPr>
        <p:spPr>
          <a:xfrm>
            <a:off x="3136900" y="978057"/>
            <a:ext cx="381000" cy="302192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4" name="Стрелка: вниз 183">
            <a:extLst>
              <a:ext uri="{FF2B5EF4-FFF2-40B4-BE49-F238E27FC236}">
                <a16:creationId xmlns:a16="http://schemas.microsoft.com/office/drawing/2014/main" id="{90C3BC4C-B9BD-4CAB-A880-E63A0E67F387}"/>
              </a:ext>
            </a:extLst>
          </p:cNvPr>
          <p:cNvSpPr/>
          <p:nvPr/>
        </p:nvSpPr>
        <p:spPr>
          <a:xfrm>
            <a:off x="8078107" y="1132862"/>
            <a:ext cx="381000" cy="667363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85313" y="2762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7" grpId="0" animBg="1"/>
      <p:bldP spid="88" grpId="0" animBg="1"/>
      <p:bldP spid="90" grpId="0" animBg="1"/>
      <p:bldP spid="181" grpId="0" animBg="1"/>
      <p:bldP spid="18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4">
            <a:extLst>
              <a:ext uri="{FF2B5EF4-FFF2-40B4-BE49-F238E27FC236}">
                <a16:creationId xmlns:a16="http://schemas.microsoft.com/office/drawing/2014/main" id="{DC09339E-243A-485A-98EE-CB9A1C756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33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Электронный цифровой времяимпульсный вольтметр 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0589C7-9ADD-476D-BA99-2B3969111A22}"/>
              </a:ext>
            </a:extLst>
          </p:cNvPr>
          <p:cNvSpPr txBox="1"/>
          <p:nvPr/>
        </p:nvSpPr>
        <p:spPr>
          <a:xfrm>
            <a:off x="469900" y="581025"/>
            <a:ext cx="7315200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b="1" spc="-5" dirty="0">
                <a:latin typeface="Times New Roman"/>
                <a:cs typeface="Times New Roman"/>
              </a:rPr>
              <a:t>Эпюры напряжений </a:t>
            </a:r>
            <a:r>
              <a:rPr lang="ru-RU" sz="2200" b="1" dirty="0">
                <a:latin typeface="Times New Roman"/>
                <a:cs typeface="Times New Roman"/>
              </a:rPr>
              <a:t>времяимпульсного</a:t>
            </a:r>
            <a:r>
              <a:rPr lang="ru-RU" sz="2200" b="1" spc="-50" dirty="0">
                <a:latin typeface="Times New Roman"/>
                <a:cs typeface="Times New Roman"/>
              </a:rPr>
              <a:t> </a:t>
            </a:r>
            <a:r>
              <a:rPr lang="ru-RU" sz="2200" b="1" spc="-5" dirty="0">
                <a:latin typeface="Times New Roman"/>
                <a:cs typeface="Times New Roman"/>
              </a:rPr>
              <a:t>вольтметра</a:t>
            </a:r>
            <a:endParaRPr lang="ru-RU" sz="2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98DA12-A994-46BA-A0CA-38E9768456D1}"/>
              </a:ext>
            </a:extLst>
          </p:cNvPr>
          <p:cNvSpPr txBox="1"/>
          <p:nvPr/>
        </p:nvSpPr>
        <p:spPr>
          <a:xfrm>
            <a:off x="5803900" y="1341669"/>
            <a:ext cx="4724400" cy="5065233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Генератор тактовых импульсов (ГТИ) вырабатывает прямоугольные импульсы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Импульс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поступает на счетчик импульсов (СЧ) и переводит его в исходное состояние («сбрасывает на ноль»). Импульс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поступает на линию задержки (ЛЗ), где происходит задержка (необходимость СЧ в исходное состояние). На выходе ЛЗ появляются импульсы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Импульс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поступает на ключ (К) и открывает его. Импульс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поступает на генератор пилообразного напряжения (ГПН) и запускает его.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вход элемента сравнения (ЭС)  поступает пилообразное напряжение 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входной</a:t>
            </a:r>
            <a:r>
              <a:rPr lang="ru-RU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сигнал 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. Через открытый ключ К счетные импульсы 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поступают на счетчик СЧ.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85000"/>
              </a:lnSpc>
            </a:pPr>
            <a:endParaRPr lang="ru-RU" sz="2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33B580-1212-4FA4-B1EF-F68873F22FA1}"/>
              </a:ext>
            </a:extLst>
          </p:cNvPr>
          <p:cNvSpPr txBox="1"/>
          <p:nvPr/>
        </p:nvSpPr>
        <p:spPr>
          <a:xfrm>
            <a:off x="88900" y="6143625"/>
            <a:ext cx="10439400" cy="1401025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Счет импульсов счетчиком СИ продолжается до тех пор, пока напряжения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en-US" sz="20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не станут равны друг другу и ЭС не выработает импульс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ru-RU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который закроет ключ К. </a:t>
            </a:r>
          </a:p>
          <a:p>
            <a:pPr algn="just">
              <a:lnSpc>
                <a:spcPct val="85000"/>
              </a:lnSpc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Число импульсов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накопленное в счетчике СЧ, преобразуется дешифратором (ДШ) в управляющее напряжение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</a:t>
            </a:r>
            <a:r>
              <a:rPr lang="en-US" sz="20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воздействующее на цифровое отсчетное устройство (ЦОУ), с которого и производится отсчет результата измерения. </a:t>
            </a:r>
            <a:endParaRPr lang="ru-RU" sz="2000" dirty="0"/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08A8F517-351C-475D-9ACF-4946B676F38E}"/>
              </a:ext>
            </a:extLst>
          </p:cNvPr>
          <p:cNvGrpSpPr/>
          <p:nvPr/>
        </p:nvGrpSpPr>
        <p:grpSpPr>
          <a:xfrm>
            <a:off x="317500" y="1114425"/>
            <a:ext cx="5286293" cy="4954518"/>
            <a:chOff x="317500" y="1417707"/>
            <a:chExt cx="5286293" cy="495451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9FB4FF26-5D1E-475B-8907-B4F27ED77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500" y="1417707"/>
              <a:ext cx="5286293" cy="495451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99D6EDB-282B-4EA5-8F27-4D41770273D5}"/>
                </a:ext>
              </a:extLst>
            </p:cNvPr>
            <p:cNvSpPr txBox="1"/>
            <p:nvPr/>
          </p:nvSpPr>
          <p:spPr>
            <a:xfrm>
              <a:off x="2882900" y="3209925"/>
              <a:ext cx="22860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600" b="1" baseline="-25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5</a:t>
              </a:r>
              <a:endParaRPr lang="ru-RU" sz="1600" b="1" dirty="0"/>
            </a:p>
          </p:txBody>
        </p:sp>
      </p:grpSp>
      <p:sp>
        <p:nvSpPr>
          <p:cNvPr id="30" name="Стрелка: вправо 29">
            <a:extLst>
              <a:ext uri="{FF2B5EF4-FFF2-40B4-BE49-F238E27FC236}">
                <a16:creationId xmlns:a16="http://schemas.microsoft.com/office/drawing/2014/main" id="{6AE8F8C0-33B3-4093-BB36-99B474FDB926}"/>
              </a:ext>
            </a:extLst>
          </p:cNvPr>
          <p:cNvSpPr/>
          <p:nvPr/>
        </p:nvSpPr>
        <p:spPr>
          <a:xfrm>
            <a:off x="5603793" y="3245197"/>
            <a:ext cx="228600" cy="2314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: вправо 30">
            <a:extLst>
              <a:ext uri="{FF2B5EF4-FFF2-40B4-BE49-F238E27FC236}">
                <a16:creationId xmlns:a16="http://schemas.microsoft.com/office/drawing/2014/main" id="{43A28D7B-B045-45F1-A639-6355E421C38B}"/>
              </a:ext>
            </a:extLst>
          </p:cNvPr>
          <p:cNvSpPr/>
          <p:nvPr/>
        </p:nvSpPr>
        <p:spPr>
          <a:xfrm rot="5400000">
            <a:off x="3271664" y="941561"/>
            <a:ext cx="114300" cy="2314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object 2">
            <a:hlinkClick r:id="rId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649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  <p:bldP spid="26" grpId="0" animBg="1"/>
      <p:bldP spid="30" grpId="0" animBg="1"/>
      <p:bldP spid="31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9D342E9-90C3-4ACE-ADDD-792D67EB61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E489D7D-7AFA-4FA1-8755-F0DCA8D11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B9861A5C-9BD0-46CC-A1BC-F947CAAE9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214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3.5. Задачи по расчету параметров амперметров и вольтметров</a:t>
            </a:r>
            <a:endParaRPr lang="ru-RU" sz="2400" b="1" spc="-5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A673CFB-9633-42C7-A43C-A44811F50D29}"/>
              </a:ext>
            </a:extLst>
          </p:cNvPr>
          <p:cNvSpPr/>
          <p:nvPr/>
        </p:nvSpPr>
        <p:spPr>
          <a:xfrm>
            <a:off x="88900" y="581025"/>
            <a:ext cx="10351256" cy="1169551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5400" marR="17780" algn="just">
              <a:lnSpc>
                <a:spcPts val="2760"/>
              </a:lnSpc>
              <a:spcBef>
                <a:spcPts val="1440"/>
              </a:spcBef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Задача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Аналоговый  амперметр имеет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сопротивление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Ом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пределом измерения 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50 мА. Рассчита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 сопротивление шунта </a:t>
            </a:r>
            <a:r>
              <a:rPr lang="ru-RU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для  измерения токов амперметром до  1 А.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980A605-22A2-4CFF-947A-75ADEDE66999}"/>
              </a:ext>
            </a:extLst>
          </p:cNvPr>
          <p:cNvSpPr/>
          <p:nvPr/>
        </p:nvSpPr>
        <p:spPr>
          <a:xfrm>
            <a:off x="241300" y="2028825"/>
            <a:ext cx="4343400" cy="25146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/>
          </a:p>
        </p:txBody>
      </p:sp>
      <p:graphicFrame>
        <p:nvGraphicFramePr>
          <p:cNvPr id="19" name="Object 6">
            <a:extLst>
              <a:ext uri="{FF2B5EF4-FFF2-40B4-BE49-F238E27FC236}">
                <a16:creationId xmlns:a16="http://schemas.microsoft.com/office/drawing/2014/main" id="{C2274DAE-9BA1-4B1F-875B-9CBB4EDD66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855696"/>
              </p:ext>
            </p:extLst>
          </p:nvPr>
        </p:nvGraphicFramePr>
        <p:xfrm>
          <a:off x="471488" y="2135188"/>
          <a:ext cx="4110037" cy="244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82" name="Visio" r:id="rId3" imgW="3333729" imgH="1981137" progId="Visio.Drawing.11">
                  <p:embed/>
                </p:oleObj>
              </mc:Choice>
              <mc:Fallback>
                <p:oleObj name="Visio" r:id="rId3" imgW="3333729" imgH="1981137" progId="Visio.Drawing.11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135188"/>
                        <a:ext cx="4110037" cy="2449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B54D7B5-7A0C-43B9-BD2F-E644C4D9E18E}"/>
              </a:ext>
            </a:extLst>
          </p:cNvPr>
          <p:cNvSpPr/>
          <p:nvPr/>
        </p:nvSpPr>
        <p:spPr>
          <a:xfrm>
            <a:off x="5041900" y="1876425"/>
            <a:ext cx="5257800" cy="144655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i="1" spc="-5" dirty="0">
                <a:latin typeface="Times New Roman"/>
                <a:cs typeface="Times New Roman"/>
              </a:rPr>
              <a:t>A</a:t>
            </a:r>
            <a:r>
              <a:rPr lang="ru-RU" sz="2200" spc="-5" dirty="0">
                <a:latin typeface="Times New Roman"/>
                <a:cs typeface="Times New Roman"/>
              </a:rPr>
              <a:t> – амперметр .</a:t>
            </a:r>
          </a:p>
          <a:p>
            <a:r>
              <a:rPr lang="ru-RU" sz="2200" i="1" spc="-5" dirty="0">
                <a:latin typeface="Times New Roman"/>
                <a:cs typeface="Times New Roman"/>
              </a:rPr>
              <a:t>I </a:t>
            </a:r>
            <a:r>
              <a:rPr lang="ru-RU" sz="2200" spc="-5" dirty="0">
                <a:latin typeface="Times New Roman"/>
                <a:cs typeface="Times New Roman"/>
              </a:rPr>
              <a:t>– измеряемый ток.</a:t>
            </a:r>
          </a:p>
          <a:p>
            <a:r>
              <a:rPr lang="ru-RU" sz="2200" spc="-5" dirty="0">
                <a:latin typeface="Times New Roman"/>
                <a:cs typeface="Times New Roman"/>
              </a:rPr>
              <a:t> </a:t>
            </a:r>
            <a:r>
              <a:rPr lang="ru-RU" sz="2200" i="1" spc="-5" dirty="0">
                <a:latin typeface="Times New Roman"/>
                <a:cs typeface="Times New Roman"/>
              </a:rPr>
              <a:t>I</a:t>
            </a:r>
            <a:r>
              <a:rPr lang="ru-RU" sz="2200" spc="-7" baseline="-12345" dirty="0">
                <a:latin typeface="Times New Roman"/>
                <a:cs typeface="Times New Roman"/>
              </a:rPr>
              <a:t>ш </a:t>
            </a:r>
            <a:r>
              <a:rPr lang="ru-RU" sz="2200" spc="-5" dirty="0">
                <a:latin typeface="Times New Roman"/>
                <a:cs typeface="Times New Roman"/>
              </a:rPr>
              <a:t>– ток протекания через шунт. </a:t>
            </a:r>
          </a:p>
          <a:p>
            <a:r>
              <a:rPr lang="ru-RU" sz="2200" i="1" spc="-5" dirty="0">
                <a:latin typeface="Times New Roman"/>
                <a:cs typeface="Times New Roman"/>
              </a:rPr>
              <a:t>I</a:t>
            </a:r>
            <a:r>
              <a:rPr lang="ru-RU" sz="2200" i="1" spc="-7" baseline="-12345" dirty="0">
                <a:latin typeface="Times New Roman"/>
                <a:cs typeface="Times New Roman"/>
              </a:rPr>
              <a:t>A</a:t>
            </a:r>
            <a:r>
              <a:rPr lang="ru-RU" sz="2200" spc="-7" baseline="-1234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– ток протекания через</a:t>
            </a:r>
            <a:r>
              <a:rPr lang="ru-RU" sz="2200" spc="25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амперметр.</a:t>
            </a:r>
            <a:endParaRPr lang="ru-RU" sz="2200" dirty="0"/>
          </a:p>
        </p:txBody>
      </p:sp>
      <p:sp>
        <p:nvSpPr>
          <p:cNvPr id="21" name="Rectangle 7">
            <a:extLst>
              <a:ext uri="{FF2B5EF4-FFF2-40B4-BE49-F238E27FC236}">
                <a16:creationId xmlns:a16="http://schemas.microsoft.com/office/drawing/2014/main" id="{2B824A74-9C49-43D1-BB3A-0017A83A1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3694" y="3552824"/>
            <a:ext cx="4114800" cy="769441"/>
          </a:xfrm>
          <a:prstGeom prst="rect">
            <a:avLst/>
          </a:prstGeom>
          <a:solidFill>
            <a:srgbClr val="FFC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 </a:t>
            </a:r>
            <a:r>
              <a:rPr lang="ru-RU" sz="22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200" spc="-7" baseline="-123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протекающий через шунт </a:t>
            </a:r>
            <a:r>
              <a:rPr lang="ru-RU" sz="22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spc="-7" baseline="-123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kumimoji="0" 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5188347-B052-41FB-9ECE-4F4A9CA9B364}"/>
              </a:ext>
            </a:extLst>
          </p:cNvPr>
          <p:cNvSpPr/>
          <p:nvPr/>
        </p:nvSpPr>
        <p:spPr>
          <a:xfrm>
            <a:off x="2358008" y="4745951"/>
            <a:ext cx="7391400" cy="7620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/>
          </a:p>
        </p:txBody>
      </p:sp>
      <p:graphicFrame>
        <p:nvGraphicFramePr>
          <p:cNvPr id="23" name="Object 11">
            <a:extLst>
              <a:ext uri="{FF2B5EF4-FFF2-40B4-BE49-F238E27FC236}">
                <a16:creationId xmlns:a16="http://schemas.microsoft.com/office/drawing/2014/main" id="{20B5CE6A-9BEB-4E1F-A04E-B3FCBAFB62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881623"/>
              </p:ext>
            </p:extLst>
          </p:nvPr>
        </p:nvGraphicFramePr>
        <p:xfrm>
          <a:off x="2536825" y="4889500"/>
          <a:ext cx="70008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83" name="Формула" r:id="rId5" imgW="4102100" imgH="241300" progId="Equation.3">
                  <p:embed/>
                </p:oleObj>
              </mc:Choice>
              <mc:Fallback>
                <p:oleObj name="Формула" r:id="rId5" imgW="4102100" imgH="241300" progId="Equation.3">
                  <p:embed/>
                  <p:pic>
                    <p:nvPicPr>
                      <p:cNvPr id="0" name="Picture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6825" y="4889500"/>
                        <a:ext cx="7000875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3C028AE-BD24-4580-A461-DC68C894FBD8}"/>
              </a:ext>
            </a:extLst>
          </p:cNvPr>
          <p:cNvSpPr/>
          <p:nvPr/>
        </p:nvSpPr>
        <p:spPr>
          <a:xfrm>
            <a:off x="241300" y="5669202"/>
            <a:ext cx="6477000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ш </a:t>
            </a:r>
            <a:r>
              <a:rPr lang="ru-RU" sz="2200" spc="-15" dirty="0">
                <a:latin typeface="Times New Roman"/>
                <a:cs typeface="Times New Roman"/>
              </a:rPr>
              <a:t> определяется </a:t>
            </a:r>
            <a:r>
              <a:rPr lang="ru-RU" sz="2200" spc="-10" dirty="0">
                <a:latin typeface="Times New Roman"/>
                <a:cs typeface="Times New Roman"/>
              </a:rPr>
              <a:t>согласно </a:t>
            </a:r>
            <a:r>
              <a:rPr lang="ru-RU" sz="2200" dirty="0">
                <a:latin typeface="Times New Roman"/>
                <a:cs typeface="Times New Roman"/>
              </a:rPr>
              <a:t>первому </a:t>
            </a:r>
            <a:r>
              <a:rPr lang="ru-RU" sz="2200" spc="-15" dirty="0">
                <a:latin typeface="Times New Roman"/>
                <a:cs typeface="Times New Roman"/>
              </a:rPr>
              <a:t>закону Кирхгофа </a:t>
            </a:r>
            <a:endParaRPr lang="ru-RU" sz="2200" dirty="0"/>
          </a:p>
        </p:txBody>
      </p:sp>
      <p:graphicFrame>
        <p:nvGraphicFramePr>
          <p:cNvPr id="25" name="Object 12">
            <a:extLst>
              <a:ext uri="{FF2B5EF4-FFF2-40B4-BE49-F238E27FC236}">
                <a16:creationId xmlns:a16="http://schemas.microsoft.com/office/drawing/2014/main" id="{AB7063B7-E4D8-47E0-BBA0-A70D0B1486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94360"/>
              </p:ext>
            </p:extLst>
          </p:nvPr>
        </p:nvGraphicFramePr>
        <p:xfrm>
          <a:off x="3016250" y="6624400"/>
          <a:ext cx="17319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84" name="Формула" r:id="rId7" imgW="1180588" imgH="241195" progId="Equation.3">
                  <p:embed/>
                </p:oleObj>
              </mc:Choice>
              <mc:Fallback>
                <p:oleObj name="Формула" r:id="rId7" imgW="1180588" imgH="241195" progId="Equation.3">
                  <p:embed/>
                  <p:pic>
                    <p:nvPicPr>
                      <p:cNvPr id="0" name="Picture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0" y="6624400"/>
                        <a:ext cx="1731963" cy="3556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Стрелка: вправо 26">
            <a:extLst>
              <a:ext uri="{FF2B5EF4-FFF2-40B4-BE49-F238E27FC236}">
                <a16:creationId xmlns:a16="http://schemas.microsoft.com/office/drawing/2014/main" id="{7646C843-FA42-4C30-963C-6DB63AB94CE7}"/>
              </a:ext>
            </a:extLst>
          </p:cNvPr>
          <p:cNvSpPr/>
          <p:nvPr/>
        </p:nvSpPr>
        <p:spPr>
          <a:xfrm rot="5400000">
            <a:off x="2218883" y="1676587"/>
            <a:ext cx="278249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: вправо 28">
            <a:extLst>
              <a:ext uri="{FF2B5EF4-FFF2-40B4-BE49-F238E27FC236}">
                <a16:creationId xmlns:a16="http://schemas.microsoft.com/office/drawing/2014/main" id="{D901BE61-F920-4F22-A146-60F06A2A6F86}"/>
              </a:ext>
            </a:extLst>
          </p:cNvPr>
          <p:cNvSpPr/>
          <p:nvPr/>
        </p:nvSpPr>
        <p:spPr>
          <a:xfrm rot="5400000">
            <a:off x="3496571" y="6141532"/>
            <a:ext cx="539513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: вправо 29">
            <a:extLst>
              <a:ext uri="{FF2B5EF4-FFF2-40B4-BE49-F238E27FC236}">
                <a16:creationId xmlns:a16="http://schemas.microsoft.com/office/drawing/2014/main" id="{60EC7B5D-C6AB-4011-B98F-3AFD4F027220}"/>
              </a:ext>
            </a:extLst>
          </p:cNvPr>
          <p:cNvSpPr/>
          <p:nvPr/>
        </p:nvSpPr>
        <p:spPr>
          <a:xfrm>
            <a:off x="4569214" y="2257425"/>
            <a:ext cx="472686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: вправо 30">
            <a:extLst>
              <a:ext uri="{FF2B5EF4-FFF2-40B4-BE49-F238E27FC236}">
                <a16:creationId xmlns:a16="http://schemas.microsoft.com/office/drawing/2014/main" id="{00550B0F-52DE-4C9B-9C39-211B066503BB}"/>
              </a:ext>
            </a:extLst>
          </p:cNvPr>
          <p:cNvSpPr/>
          <p:nvPr/>
        </p:nvSpPr>
        <p:spPr>
          <a:xfrm rot="5400000">
            <a:off x="7427206" y="4320996"/>
            <a:ext cx="423687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2" name="Object 12">
            <a:extLst>
              <a:ext uri="{FF2B5EF4-FFF2-40B4-BE49-F238E27FC236}">
                <a16:creationId xmlns:a16="http://schemas.microsoft.com/office/drawing/2014/main" id="{A8A3557D-BEFD-4D8A-92A2-65F20A6B0D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102638"/>
              </p:ext>
            </p:extLst>
          </p:nvPr>
        </p:nvGraphicFramePr>
        <p:xfrm>
          <a:off x="5246688" y="6430963"/>
          <a:ext cx="3889375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85" name="Формула" r:id="rId9" imgW="2654300" imgH="520700" progId="Equation.3">
                  <p:embed/>
                </p:oleObj>
              </mc:Choice>
              <mc:Fallback>
                <p:oleObj name="Формула" r:id="rId9" imgW="2654300" imgH="520700" progId="Equation.3">
                  <p:embed/>
                  <p:pic>
                    <p:nvPicPr>
                      <p:cNvPr id="0" name="Picture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6688" y="6430963"/>
                        <a:ext cx="3889375" cy="7651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Стрелка: вправо 32">
            <a:extLst>
              <a:ext uri="{FF2B5EF4-FFF2-40B4-BE49-F238E27FC236}">
                <a16:creationId xmlns:a16="http://schemas.microsoft.com/office/drawing/2014/main" id="{FC732E40-28D8-43CD-BE96-990735D99F1D}"/>
              </a:ext>
            </a:extLst>
          </p:cNvPr>
          <p:cNvSpPr/>
          <p:nvPr/>
        </p:nvSpPr>
        <p:spPr>
          <a:xfrm>
            <a:off x="4762737" y="6600825"/>
            <a:ext cx="539513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object 2">
            <a:hlinkClick r:id="rId11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3963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1283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7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0CF377A-E40E-4FA6-A731-CCBBD4C3348D}"/>
              </a:ext>
            </a:extLst>
          </p:cNvPr>
          <p:cNvSpPr/>
          <p:nvPr/>
        </p:nvSpPr>
        <p:spPr>
          <a:xfrm>
            <a:off x="88900" y="352422"/>
            <a:ext cx="10351256" cy="1169551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5400" marR="17780" algn="just">
              <a:lnSpc>
                <a:spcPts val="2760"/>
              </a:lnSpc>
              <a:spcBef>
                <a:spcPts val="1440"/>
              </a:spcBef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Задача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Аналоговый  амперметр имеет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сопротивление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 Ом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пределом измерения  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2200" b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100 мА. Рассчита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 сопротивление шунта </a:t>
            </a:r>
            <a:r>
              <a:rPr lang="en-US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ш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предела измерения тока  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2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A05AFA0-D16E-4C40-B1E6-FE5106FD36D2}"/>
              </a:ext>
            </a:extLst>
          </p:cNvPr>
          <p:cNvSpPr/>
          <p:nvPr/>
        </p:nvSpPr>
        <p:spPr>
          <a:xfrm>
            <a:off x="241300" y="1773671"/>
            <a:ext cx="4343400" cy="25146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dirty="0"/>
          </a:p>
        </p:txBody>
      </p:sp>
      <p:graphicFrame>
        <p:nvGraphicFramePr>
          <p:cNvPr id="4" name="Object 6">
            <a:extLst>
              <a:ext uri="{FF2B5EF4-FFF2-40B4-BE49-F238E27FC236}">
                <a16:creationId xmlns:a16="http://schemas.microsoft.com/office/drawing/2014/main" id="{3E4EF9A1-D3C6-4A66-8454-89C02DBF4B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617255"/>
              </p:ext>
            </p:extLst>
          </p:nvPr>
        </p:nvGraphicFramePr>
        <p:xfrm>
          <a:off x="471488" y="1880034"/>
          <a:ext cx="4110037" cy="244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3" name="Visio" r:id="rId3" imgW="3333729" imgH="1981137" progId="Visio.Drawing.11">
                  <p:embed/>
                </p:oleObj>
              </mc:Choice>
              <mc:Fallback>
                <p:oleObj name="Visio" r:id="rId3" imgW="3333729" imgH="1981137" progId="Visio.Drawing.11">
                  <p:embed/>
                  <p:pic>
                    <p:nvPicPr>
                      <p:cNvPr id="0" name="Picture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1880034"/>
                        <a:ext cx="4110037" cy="2449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CF7B848-7C6F-4F3C-800E-C775CFFF9595}"/>
              </a:ext>
            </a:extLst>
          </p:cNvPr>
          <p:cNvSpPr/>
          <p:nvPr/>
        </p:nvSpPr>
        <p:spPr>
          <a:xfrm>
            <a:off x="4989512" y="2148718"/>
            <a:ext cx="5257800" cy="1785104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i="1" spc="-5" dirty="0">
                <a:latin typeface="Times New Roman"/>
                <a:cs typeface="Times New Roman"/>
              </a:rPr>
              <a:t>A</a:t>
            </a:r>
            <a:r>
              <a:rPr lang="ru-RU" sz="2200" spc="-5" dirty="0">
                <a:latin typeface="Times New Roman"/>
                <a:cs typeface="Times New Roman"/>
              </a:rPr>
              <a:t> – амперметр .</a:t>
            </a:r>
          </a:p>
          <a:p>
            <a:r>
              <a:rPr lang="ru-RU" sz="2200" i="1" spc="-5" dirty="0">
                <a:latin typeface="Times New Roman"/>
                <a:cs typeface="Times New Roman"/>
              </a:rPr>
              <a:t>I </a:t>
            </a:r>
            <a:r>
              <a:rPr lang="ru-RU" sz="2200" spc="-5" dirty="0">
                <a:latin typeface="Times New Roman"/>
                <a:cs typeface="Times New Roman"/>
              </a:rPr>
              <a:t>– измеряемый ток.</a:t>
            </a:r>
          </a:p>
          <a:p>
            <a:r>
              <a:rPr lang="ru-RU" sz="2200" i="1" spc="-5" dirty="0">
                <a:latin typeface="Times New Roman"/>
                <a:cs typeface="Times New Roman"/>
              </a:rPr>
              <a:t>I</a:t>
            </a:r>
            <a:r>
              <a:rPr lang="ru-RU" sz="2200" spc="-7" baseline="-12345" dirty="0">
                <a:latin typeface="Times New Roman"/>
                <a:cs typeface="Times New Roman"/>
              </a:rPr>
              <a:t>ш </a:t>
            </a:r>
            <a:r>
              <a:rPr lang="ru-RU" sz="2200" spc="-5" dirty="0">
                <a:latin typeface="Times New Roman"/>
                <a:cs typeface="Times New Roman"/>
              </a:rPr>
              <a:t>– ток протекания через шунт. </a:t>
            </a:r>
          </a:p>
          <a:p>
            <a:r>
              <a:rPr lang="ru-RU" sz="2200" i="1" spc="-5" dirty="0">
                <a:latin typeface="Times New Roman"/>
                <a:cs typeface="Times New Roman"/>
              </a:rPr>
              <a:t>I</a:t>
            </a:r>
            <a:r>
              <a:rPr lang="ru-RU" sz="2200" i="1" spc="-7" baseline="-12345" dirty="0">
                <a:latin typeface="Times New Roman"/>
                <a:cs typeface="Times New Roman"/>
              </a:rPr>
              <a:t>A</a:t>
            </a:r>
            <a:r>
              <a:rPr lang="ru-RU" sz="2200" spc="-7" baseline="-1234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– ток протекания через</a:t>
            </a:r>
            <a:r>
              <a:rPr lang="ru-RU" sz="2200" spc="250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амперметр.</a:t>
            </a:r>
          </a:p>
          <a:p>
            <a:r>
              <a:rPr lang="en-US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ш </a:t>
            </a:r>
            <a:r>
              <a:rPr lang="ru-RU" sz="2200" spc="-5" dirty="0">
                <a:latin typeface="Times New Roman"/>
                <a:cs typeface="Times New Roman"/>
              </a:rPr>
              <a:t>– сопротивление шунта. </a:t>
            </a:r>
            <a:endParaRPr lang="ru-RU" sz="2200" dirty="0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AFC7B85C-417A-4FA6-BC35-88C086C8B3EF}"/>
              </a:ext>
            </a:extLst>
          </p:cNvPr>
          <p:cNvSpPr/>
          <p:nvPr/>
        </p:nvSpPr>
        <p:spPr>
          <a:xfrm rot="5400000">
            <a:off x="2218883" y="1421433"/>
            <a:ext cx="278249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7F9702E3-A24F-4E43-8562-3CE2C35104E6}"/>
              </a:ext>
            </a:extLst>
          </p:cNvPr>
          <p:cNvSpPr/>
          <p:nvPr/>
        </p:nvSpPr>
        <p:spPr>
          <a:xfrm>
            <a:off x="4569214" y="2745594"/>
            <a:ext cx="472686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9D2B2403-116A-4FE2-806E-682677E2AF1A}"/>
              </a:ext>
            </a:extLst>
          </p:cNvPr>
          <p:cNvSpPr/>
          <p:nvPr/>
        </p:nvSpPr>
        <p:spPr>
          <a:xfrm rot="5400000">
            <a:off x="4548603" y="5975182"/>
            <a:ext cx="215457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9B7133CB-2680-4993-B50D-33937CDF70CC}"/>
              </a:ext>
            </a:extLst>
          </p:cNvPr>
          <p:cNvSpPr/>
          <p:nvPr/>
        </p:nvSpPr>
        <p:spPr>
          <a:xfrm rot="5400000">
            <a:off x="7008779" y="4644883"/>
            <a:ext cx="15007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6123568-FC32-4E37-BC76-B463F87D83BE}"/>
              </a:ext>
            </a:extLst>
          </p:cNvPr>
          <p:cNvSpPr/>
          <p:nvPr/>
        </p:nvSpPr>
        <p:spPr>
          <a:xfrm>
            <a:off x="1375164" y="4479659"/>
            <a:ext cx="6477000" cy="430887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ш </a:t>
            </a:r>
            <a:r>
              <a:rPr lang="ru-RU" sz="2200" spc="-15" dirty="0">
                <a:latin typeface="Times New Roman"/>
                <a:cs typeface="Times New Roman"/>
              </a:rPr>
              <a:t> определяется </a:t>
            </a:r>
            <a:r>
              <a:rPr lang="ru-RU" sz="2200" spc="-10" dirty="0">
                <a:latin typeface="Times New Roman"/>
                <a:cs typeface="Times New Roman"/>
              </a:rPr>
              <a:t>согласно </a:t>
            </a:r>
            <a:r>
              <a:rPr lang="ru-RU" sz="2200" dirty="0">
                <a:latin typeface="Times New Roman"/>
                <a:cs typeface="Times New Roman"/>
              </a:rPr>
              <a:t>первому </a:t>
            </a:r>
            <a:r>
              <a:rPr lang="ru-RU" sz="2200" spc="-15" dirty="0">
                <a:latin typeface="Times New Roman"/>
                <a:cs typeface="Times New Roman"/>
              </a:rPr>
              <a:t>закону Кирхгофа </a:t>
            </a:r>
            <a:endParaRPr lang="ru-RU" sz="2200" dirty="0"/>
          </a:p>
        </p:txBody>
      </p:sp>
      <p:graphicFrame>
        <p:nvGraphicFramePr>
          <p:cNvPr id="22" name="Object 12">
            <a:extLst>
              <a:ext uri="{FF2B5EF4-FFF2-40B4-BE49-F238E27FC236}">
                <a16:creationId xmlns:a16="http://schemas.microsoft.com/office/drawing/2014/main" id="{3AF99DDA-FD4B-4B81-AE4B-03E9028C15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363"/>
              </p:ext>
            </p:extLst>
          </p:nvPr>
        </p:nvGraphicFramePr>
        <p:xfrm>
          <a:off x="1179513" y="5059360"/>
          <a:ext cx="84105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4" name="Формула" r:id="rId5" imgW="4978400" imgH="711200" progId="Equation.3">
                  <p:embed/>
                </p:oleObj>
              </mc:Choice>
              <mc:Fallback>
                <p:oleObj name="Формула" r:id="rId5" imgW="4978400" imgH="711200" progId="Equation.3">
                  <p:embed/>
                  <p:pic>
                    <p:nvPicPr>
                      <p:cNvPr id="0" name="Picture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9513" y="5059360"/>
                        <a:ext cx="8410575" cy="100806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id="{F466D5A6-ABBA-46E4-889C-BC7259E9CD2C}"/>
              </a:ext>
            </a:extLst>
          </p:cNvPr>
          <p:cNvSpPr/>
          <p:nvPr/>
        </p:nvSpPr>
        <p:spPr>
          <a:xfrm rot="5400000">
            <a:off x="6278918" y="4759550"/>
            <a:ext cx="15007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5" name="Object 12">
            <a:extLst>
              <a:ext uri="{FF2B5EF4-FFF2-40B4-BE49-F238E27FC236}">
                <a16:creationId xmlns:a16="http://schemas.microsoft.com/office/drawing/2014/main" id="{B3CC92F0-1AD7-408D-9B50-0581351F96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96472"/>
              </p:ext>
            </p:extLst>
          </p:nvPr>
        </p:nvGraphicFramePr>
        <p:xfrm>
          <a:off x="2260600" y="6323013"/>
          <a:ext cx="4762500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5" name="Формула" r:id="rId7" imgW="2819400" imgH="711200" progId="Equation.3">
                  <p:embed/>
                </p:oleObj>
              </mc:Choice>
              <mc:Fallback>
                <p:oleObj name="Формула" r:id="rId7" imgW="2819400" imgH="711200" progId="Equation.3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6323013"/>
                        <a:ext cx="4762500" cy="11160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37700" y="915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937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1" grpId="0" animBg="1"/>
      <p:bldP spid="13" grpId="0" animBg="1"/>
      <p:bldP spid="14" grpId="0" animBg="1"/>
      <p:bldP spid="19" grpId="0" animBg="1"/>
      <p:bldP spid="21" grpId="0" animBg="1"/>
      <p:bldP spid="2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09D3C6-7F82-4B1D-B151-791DE0CAC431}"/>
              </a:ext>
            </a:extLst>
          </p:cNvPr>
          <p:cNvSpPr/>
          <p:nvPr/>
        </p:nvSpPr>
        <p:spPr>
          <a:xfrm>
            <a:off x="88900" y="347801"/>
            <a:ext cx="10351256" cy="1528624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5400" marR="17780" algn="just">
              <a:lnSpc>
                <a:spcPts val="2760"/>
              </a:lnSpc>
              <a:spcBef>
                <a:spcPts val="1440"/>
              </a:spcBef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Задача 3.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Шкала аналогового вольтметра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N = 100 делений, цена деления </a:t>
            </a:r>
            <a:r>
              <a:rPr lang="el-G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= 1 В.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Аналоговый  вольтметр имеет </a:t>
            </a:r>
            <a:r>
              <a:rPr lang="ru-RU" sz="22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сопротивление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500 Ом. Рассчита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 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добавочное сопротивление </a:t>
            </a:r>
            <a:r>
              <a:rPr lang="en-US" sz="22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вольтметра для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напряжения   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200" b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</a:t>
            </a:r>
            <a:r>
              <a:rPr lang="en-US" sz="2200" b="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1000 В</a:t>
            </a: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8D174C-6E10-4452-9C3A-1B2C8467643E}"/>
              </a:ext>
            </a:extLst>
          </p:cNvPr>
          <p:cNvSpPr/>
          <p:nvPr/>
        </p:nvSpPr>
        <p:spPr>
          <a:xfrm>
            <a:off x="3898900" y="2028825"/>
            <a:ext cx="66294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200" i="1" spc="-5" dirty="0">
                <a:latin typeface="Times New Roman"/>
                <a:cs typeface="Times New Roman"/>
              </a:rPr>
              <a:t>U</a:t>
            </a:r>
            <a:r>
              <a:rPr lang="ru-RU" sz="2200" spc="-7" baseline="-12345" dirty="0">
                <a:latin typeface="Times New Roman"/>
                <a:cs typeface="Times New Roman"/>
              </a:rPr>
              <a:t>изм </a:t>
            </a:r>
            <a:r>
              <a:rPr lang="ru-RU" sz="2200" spc="-5" dirty="0">
                <a:latin typeface="Times New Roman"/>
                <a:cs typeface="Times New Roman"/>
              </a:rPr>
              <a:t>–  измеряемое напряжение.</a:t>
            </a:r>
          </a:p>
          <a:p>
            <a:r>
              <a:rPr lang="en-US" sz="2200" i="1" spc="-5" dirty="0">
                <a:latin typeface="Times New Roman"/>
                <a:cs typeface="Times New Roman"/>
              </a:rPr>
              <a:t>U</a:t>
            </a:r>
            <a:r>
              <a:rPr lang="en-US" sz="2200" i="1" spc="-7" baseline="-12345" dirty="0">
                <a:latin typeface="Times New Roman"/>
                <a:cs typeface="Times New Roman"/>
              </a:rPr>
              <a:t>R</a:t>
            </a:r>
            <a:r>
              <a:rPr lang="ru-RU" sz="2200" spc="-7" baseline="-12345" dirty="0">
                <a:latin typeface="Times New Roman"/>
                <a:cs typeface="Times New Roman"/>
              </a:rPr>
              <a:t>д  </a:t>
            </a:r>
            <a:r>
              <a:rPr lang="ru-RU" sz="2200" spc="-5" dirty="0">
                <a:latin typeface="Times New Roman"/>
                <a:cs typeface="Times New Roman"/>
              </a:rPr>
              <a:t>– напряжение на добавочном сопротивлении  </a:t>
            </a:r>
            <a:r>
              <a:rPr lang="en-US" sz="2200" i="1" spc="-5" dirty="0">
                <a:latin typeface="Times New Roman"/>
                <a:cs typeface="Times New Roman"/>
              </a:rPr>
              <a:t>R</a:t>
            </a:r>
            <a:r>
              <a:rPr lang="ru-RU" sz="2200" spc="-7" baseline="-13227" dirty="0">
                <a:latin typeface="Times New Roman"/>
                <a:cs typeface="Times New Roman"/>
              </a:rPr>
              <a:t>д</a:t>
            </a:r>
            <a:r>
              <a:rPr lang="ru-RU" sz="2200" spc="-5" dirty="0">
                <a:latin typeface="Times New Roman"/>
                <a:cs typeface="Times New Roman"/>
              </a:rPr>
              <a:t>. </a:t>
            </a:r>
          </a:p>
          <a:p>
            <a:r>
              <a:rPr lang="en-US" sz="2200" i="1" spc="-5" dirty="0">
                <a:latin typeface="Times New Roman"/>
                <a:cs typeface="Times New Roman"/>
              </a:rPr>
              <a:t>U</a:t>
            </a:r>
            <a:r>
              <a:rPr lang="en-US" sz="2200" i="1" spc="-7" baseline="-12345" dirty="0">
                <a:latin typeface="Times New Roman"/>
                <a:cs typeface="Times New Roman"/>
              </a:rPr>
              <a:t>V</a:t>
            </a:r>
            <a:r>
              <a:rPr lang="ru-RU" sz="2200" i="1" spc="-5" dirty="0">
                <a:latin typeface="Times New Roman"/>
                <a:cs typeface="Times New Roman"/>
              </a:rPr>
              <a:t> </a:t>
            </a:r>
            <a:r>
              <a:rPr lang="ru-RU" sz="2200" spc="-5" dirty="0">
                <a:latin typeface="Times New Roman"/>
                <a:cs typeface="Times New Roman"/>
              </a:rPr>
              <a:t>– напряжение на вольтметре.</a:t>
            </a: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CAB6E30D-2F33-43C1-9E80-D6AD6BE6FD0E}"/>
              </a:ext>
            </a:extLst>
          </p:cNvPr>
          <p:cNvSpPr/>
          <p:nvPr/>
        </p:nvSpPr>
        <p:spPr>
          <a:xfrm>
            <a:off x="3315608" y="2562225"/>
            <a:ext cx="583292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C2DD512-72E2-4EE2-BDED-920FC49538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r="32061"/>
          <a:stretch/>
        </p:blipFill>
        <p:spPr>
          <a:xfrm>
            <a:off x="405118" y="2206629"/>
            <a:ext cx="2910490" cy="317499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5D93429-D63C-4A35-A021-8C0F11364A58}"/>
              </a:ext>
            </a:extLst>
          </p:cNvPr>
          <p:cNvSpPr txBox="1"/>
          <p:nvPr/>
        </p:nvSpPr>
        <p:spPr>
          <a:xfrm>
            <a:off x="3517900" y="3340145"/>
            <a:ext cx="7124791" cy="43088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Предел шкалы измерения вольтметра ( N = 100 , </a:t>
            </a:r>
            <a:r>
              <a:rPr lang="el-G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= 1 В)</a:t>
            </a:r>
            <a:endParaRPr lang="ru-RU" sz="2200" dirty="0"/>
          </a:p>
        </p:txBody>
      </p:sp>
      <p:graphicFrame>
        <p:nvGraphicFramePr>
          <p:cNvPr id="25" name="Объект 24">
            <a:extLst>
              <a:ext uri="{FF2B5EF4-FFF2-40B4-BE49-F238E27FC236}">
                <a16:creationId xmlns:a16="http://schemas.microsoft.com/office/drawing/2014/main" id="{C29B2BC4-9C6C-4A33-A71D-66EDFB6B03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821888"/>
              </p:ext>
            </p:extLst>
          </p:nvPr>
        </p:nvGraphicFramePr>
        <p:xfrm>
          <a:off x="5803900" y="3935413"/>
          <a:ext cx="34226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95" name="Формула" r:id="rId4" imgW="2209800" imgH="254000" progId="Equation.3">
                  <p:embed/>
                </p:oleObj>
              </mc:Choice>
              <mc:Fallback>
                <p:oleObj name="Формула" r:id="rId4" imgW="2209800" imgH="254000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3900" y="3935413"/>
                        <a:ext cx="3422650" cy="3937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7012280" y="3639106"/>
            <a:ext cx="3048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4AB1242-DAC7-4940-9217-DB3EDCDC8E4C}"/>
              </a:ext>
            </a:extLst>
          </p:cNvPr>
          <p:cNvSpPr/>
          <p:nvPr/>
        </p:nvSpPr>
        <p:spPr>
          <a:xfrm>
            <a:off x="3822700" y="4543425"/>
            <a:ext cx="6705600" cy="769441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Добавочные резисторы определяется  с учетом </a:t>
            </a:r>
          </a:p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закона Ома </a:t>
            </a:r>
          </a:p>
        </p:txBody>
      </p:sp>
      <p:graphicFrame>
        <p:nvGraphicFramePr>
          <p:cNvPr id="28" name="Object 5">
            <a:extLst>
              <a:ext uri="{FF2B5EF4-FFF2-40B4-BE49-F238E27FC236}">
                <a16:creationId xmlns:a16="http://schemas.microsoft.com/office/drawing/2014/main" id="{80D5F741-325B-4C42-9DC0-C87BF1D178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630960"/>
              </p:ext>
            </p:extLst>
          </p:nvPr>
        </p:nvGraphicFramePr>
        <p:xfrm>
          <a:off x="4762429" y="5645524"/>
          <a:ext cx="3479871" cy="802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96" name="Формула" r:id="rId6" imgW="55168800" imgH="12801600" progId="Equation.3">
                  <p:embed/>
                </p:oleObj>
              </mc:Choice>
              <mc:Fallback>
                <p:oleObj name="Формула" r:id="rId6" imgW="55168800" imgH="1280160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429" y="5645524"/>
                        <a:ext cx="3479871" cy="802901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Стрелка: вправо 28">
            <a:extLst>
              <a:ext uri="{FF2B5EF4-FFF2-40B4-BE49-F238E27FC236}">
                <a16:creationId xmlns:a16="http://schemas.microsoft.com/office/drawing/2014/main" id="{53B9F170-D765-4709-8EF0-2DDC65E7FF8D}"/>
              </a:ext>
            </a:extLst>
          </p:cNvPr>
          <p:cNvSpPr/>
          <p:nvPr/>
        </p:nvSpPr>
        <p:spPr>
          <a:xfrm rot="5400000">
            <a:off x="6397220" y="5244711"/>
            <a:ext cx="3048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: вправо 30">
            <a:extLst>
              <a:ext uri="{FF2B5EF4-FFF2-40B4-BE49-F238E27FC236}">
                <a16:creationId xmlns:a16="http://schemas.microsoft.com/office/drawing/2014/main" id="{68C3FA3A-8FEA-4686-B9B7-297FEC81094F}"/>
              </a:ext>
            </a:extLst>
          </p:cNvPr>
          <p:cNvSpPr/>
          <p:nvPr/>
        </p:nvSpPr>
        <p:spPr>
          <a:xfrm rot="10800000">
            <a:off x="3898899" y="5774558"/>
            <a:ext cx="838199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2" name="Объект 31">
            <a:extLst>
              <a:ext uri="{FF2B5EF4-FFF2-40B4-BE49-F238E27FC236}">
                <a16:creationId xmlns:a16="http://schemas.microsoft.com/office/drawing/2014/main" id="{EDF08902-42AF-4D1E-BB55-9B9ABDF2ED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410108"/>
              </p:ext>
            </p:extLst>
          </p:nvPr>
        </p:nvGraphicFramePr>
        <p:xfrm>
          <a:off x="1628365" y="5610225"/>
          <a:ext cx="2270536" cy="742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97" name="Формула" r:id="rId8" imgW="1627528" imgH="532049" progId="Equation.3">
                  <p:embed/>
                </p:oleObj>
              </mc:Choice>
              <mc:Fallback>
                <p:oleObj name="Формула" r:id="rId8" imgW="1627528" imgH="532049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8365" y="5610225"/>
                        <a:ext cx="2270536" cy="742079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2F60152F-EC0F-412A-A98F-6D4953788E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657363"/>
              </p:ext>
            </p:extLst>
          </p:nvPr>
        </p:nvGraphicFramePr>
        <p:xfrm>
          <a:off x="315912" y="6600825"/>
          <a:ext cx="6315497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98" name="Формула" r:id="rId10" imgW="4229100" imgH="546100" progId="Equation.3">
                  <p:embed/>
                </p:oleObj>
              </mc:Choice>
              <mc:Fallback>
                <p:oleObj name="Формула" r:id="rId10" imgW="4229100" imgH="546100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2" y="6600825"/>
                        <a:ext cx="6315497" cy="8143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bject 2">
            <a:hlinkClick r:id="rId1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37700" y="476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92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23" grpId="0" animBg="1"/>
      <p:bldP spid="26" grpId="0" animBg="1"/>
      <p:bldP spid="27" grpId="0" animBg="1"/>
      <p:bldP spid="29" grpId="0" animBg="1"/>
      <p:bldP spid="31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214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4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ИЗМЕРИТЕЛИ ЭЛЕКТРИЧЕСКИХ</a:t>
            </a:r>
            <a:r>
              <a:rPr lang="ru-RU" sz="2400" b="1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СОПРОТИВЛЕНИЙ</a:t>
            </a:r>
          </a:p>
        </p:txBody>
      </p:sp>
      <p:sp>
        <p:nvSpPr>
          <p:cNvPr id="293889" name="Rectangle 1"/>
          <p:cNvSpPr>
            <a:spLocks noChangeArrowheads="1"/>
          </p:cNvSpPr>
          <p:nvPr/>
        </p:nvSpPr>
        <p:spPr bwMode="auto">
          <a:xfrm>
            <a:off x="6337300" y="1724025"/>
            <a:ext cx="3352800" cy="430887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Мостовой метод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10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4.1.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Общие сведения об измерителях электрических сопротивлений</a:t>
            </a:r>
            <a:endParaRPr lang="ru-RU" sz="2400" b="1" spc="-5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9900" y="1114425"/>
            <a:ext cx="9372600" cy="430887"/>
          </a:xfrm>
          <a:prstGeom prst="rect">
            <a:avLst/>
          </a:prstGeom>
          <a:solidFill>
            <a:srgbClr val="EEB5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Методы измерения электрических  сопротивлений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08100" y="1724025"/>
            <a:ext cx="2492734" cy="430887"/>
          </a:xfrm>
          <a:prstGeom prst="rect">
            <a:avLst/>
          </a:prstGeom>
          <a:solidFill>
            <a:srgbClr val="FFD961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Косвенный метод 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17700" y="4543425"/>
            <a:ext cx="6172200" cy="43088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Непосредственный метод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5100" y="2333625"/>
            <a:ext cx="4343400" cy="2031325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Используется амперметр для измерения тока и вольтметр для измерения напряжения на исследуемом  элементе (резистор), затем  сопротивление рассчитывается по закону Ома.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75300" y="2257425"/>
            <a:ext cx="4876800" cy="2123658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rIns="3600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Измерительный мост состоит из  двух включенных параллельно ветвей резисторов, в каждой ветви по два резистора. В одну из ветвей включается исследуемый резистор, а в другую — перестраиваемый резистор. 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1300" y="5195471"/>
            <a:ext cx="3962400" cy="338554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Последовательный омметр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46700" y="5229225"/>
            <a:ext cx="3962400" cy="338554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Параллельный омметр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6200" y="5915025"/>
            <a:ext cx="4660900" cy="1446550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Используется для измерения сопротивлений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десятки и сотни кОм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которые включаются последовательно с омметром.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94300" y="5915025"/>
            <a:ext cx="4660900" cy="1508105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Используется для измерения сопротивлений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(единицы, десятки и сотни Ом),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которые включаются параллельно с омметром.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2511814" y="1434711"/>
            <a:ext cx="1524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7922014" y="1434711"/>
            <a:ext cx="1524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3540514" y="2844411"/>
            <a:ext cx="29718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2397514" y="4901811"/>
            <a:ext cx="2286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7274314" y="4901811"/>
            <a:ext cx="2286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2092714" y="5511411"/>
            <a:ext cx="3810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7236214" y="5549511"/>
            <a:ext cx="3048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2397514" y="2006211"/>
            <a:ext cx="2286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: вправо 25">
            <a:extLst>
              <a:ext uri="{FF2B5EF4-FFF2-40B4-BE49-F238E27FC236}">
                <a16:creationId xmlns:a16="http://schemas.microsoft.com/office/drawing/2014/main" id="{4F2599CD-DD11-4AE3-8BB8-D4E946F34FDF}"/>
              </a:ext>
            </a:extLst>
          </p:cNvPr>
          <p:cNvSpPr/>
          <p:nvPr/>
        </p:nvSpPr>
        <p:spPr>
          <a:xfrm rot="5400000">
            <a:off x="7883914" y="2006211"/>
            <a:ext cx="228600" cy="426228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1238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0874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89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4.2. Косвенный метод измерения  сопротивления</a:t>
            </a:r>
            <a:endParaRPr lang="ru-RU" sz="2400" b="1" spc="-5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500" y="691283"/>
            <a:ext cx="5207000" cy="575542"/>
          </a:xfrm>
          <a:prstGeom prst="rect">
            <a:avLst/>
          </a:prstGeom>
          <a:solidFill>
            <a:srgbClr val="DAA600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 вариант схемы включения вольтметра и амперметра для  измерения  сопротивления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89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22900" y="691283"/>
            <a:ext cx="5207000" cy="575542"/>
          </a:xfrm>
          <a:prstGeom prst="rect">
            <a:avLst/>
          </a:prstGeom>
          <a:solidFill>
            <a:srgbClr val="DAA600"/>
          </a:solidFill>
          <a:ln>
            <a:solidFill>
              <a:srgbClr val="FF0000"/>
            </a:solidFill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 вариант схемы включения вольтметра и амперметра для  измерения  сопротивления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893" name="Rectangle 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60500" y="4010025"/>
            <a:ext cx="3568669" cy="430887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Измеренное сопротивление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895" name="Rectangle 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1300" y="4695825"/>
            <a:ext cx="4419600" cy="667875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Действительное значение измеренного сопротивления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д.изм</a:t>
            </a:r>
            <a:endParaRPr lang="ru-RU" sz="22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22900" y="4695825"/>
            <a:ext cx="4953000" cy="667875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Действительное значение измеренного сопротивления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д.изм</a:t>
            </a:r>
            <a:endParaRPr lang="ru-RU" sz="22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897" name="Rectangle 9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93899" name="Rectangle 11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65100" y="6219825"/>
            <a:ext cx="4953000" cy="1243417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Для уменьшения методической погрешности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lnSpc>
                <a:spcPct val="85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необходимо использовать амперметр с небольшим сопротивлением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200" i="1" baseline="-250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422900" y="6219825"/>
            <a:ext cx="4953000" cy="1243417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Для уменьшения методической погрешности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lnSpc>
                <a:spcPct val="85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необходимо использовать вольтметр с большим сопротивлением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200" i="1" baseline="-25000" dirty="0" smtClean="0">
                <a:latin typeface="Times New Roman" pitchFamily="18" charset="0"/>
                <a:cs typeface="Times New Roman" pitchFamily="18" charset="0"/>
              </a:rPr>
              <a:t>V</a:t>
            </a:r>
            <a:endParaRPr lang="ru-RU" sz="2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7785100" y="12668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5956300" y="3857625"/>
            <a:ext cx="1447800" cy="703262"/>
            <a:chOff x="5956300" y="3916363"/>
            <a:chExt cx="1447800" cy="70326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5956300" y="3933825"/>
              <a:ext cx="1447800" cy="685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93913" name="Object 25"/>
            <p:cNvGraphicFramePr>
              <a:graphicFrameLocks noChangeAspect="1"/>
            </p:cNvGraphicFramePr>
            <p:nvPr/>
          </p:nvGraphicFramePr>
          <p:xfrm>
            <a:off x="6076950" y="3916363"/>
            <a:ext cx="1174750" cy="703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3931" name="Формула" r:id="rId3" imgW="825480" imgH="495000" progId="Equation.3">
                    <p:embed/>
                  </p:oleObj>
                </mc:Choice>
                <mc:Fallback>
                  <p:oleObj name="Формула" r:id="rId3" imgW="825480" imgH="495000" progId="Equation.3">
                    <p:embed/>
                    <p:pic>
                      <p:nvPicPr>
                        <p:cNvPr id="0" name="Picture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76950" y="3916363"/>
                          <a:ext cx="1174750" cy="7032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" name="Стрелка вправо 29"/>
          <p:cNvSpPr/>
          <p:nvPr/>
        </p:nvSpPr>
        <p:spPr>
          <a:xfrm>
            <a:off x="5041900" y="4086225"/>
            <a:ext cx="9144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6" name="Группа 35"/>
          <p:cNvGrpSpPr/>
          <p:nvPr/>
        </p:nvGrpSpPr>
        <p:grpSpPr>
          <a:xfrm>
            <a:off x="1308100" y="5610225"/>
            <a:ext cx="1981200" cy="317500"/>
            <a:chOff x="1308100" y="5686425"/>
            <a:chExt cx="1981200" cy="31750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308100" y="5686425"/>
              <a:ext cx="1981200" cy="304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93915" name="Object 27"/>
            <p:cNvGraphicFramePr>
              <a:graphicFrameLocks noChangeAspect="1"/>
            </p:cNvGraphicFramePr>
            <p:nvPr/>
          </p:nvGraphicFramePr>
          <p:xfrm>
            <a:off x="1460500" y="5686425"/>
            <a:ext cx="1709737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3932" name="Формула" r:id="rId5" imgW="1307880" imgH="253800" progId="Equation.3">
                    <p:embed/>
                  </p:oleObj>
                </mc:Choice>
                <mc:Fallback>
                  <p:oleObj name="Формула" r:id="rId5" imgW="1307880" imgH="253800" progId="Equation.3">
                    <p:embed/>
                    <p:pic>
                      <p:nvPicPr>
                        <p:cNvPr id="0" name="Picture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60500" y="5686425"/>
                          <a:ext cx="1709737" cy="317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Стрелка вниз 36"/>
          <p:cNvSpPr/>
          <p:nvPr/>
        </p:nvSpPr>
        <p:spPr>
          <a:xfrm>
            <a:off x="850900" y="3705225"/>
            <a:ext cx="304800" cy="990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6413500" y="5534025"/>
            <a:ext cx="2895600" cy="609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93916" name="Object 28"/>
          <p:cNvGraphicFramePr>
            <a:graphicFrameLocks noChangeAspect="1"/>
          </p:cNvGraphicFramePr>
          <p:nvPr/>
        </p:nvGraphicFramePr>
        <p:xfrm>
          <a:off x="6794500" y="5508625"/>
          <a:ext cx="181927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933" name="Формула" r:id="rId7" imgW="1396800" imgH="495000" progId="Equation.3">
                  <p:embed/>
                </p:oleObj>
              </mc:Choice>
              <mc:Fallback>
                <p:oleObj name="Формула" r:id="rId7" imgW="1396800" imgH="495000" progId="Equation.3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4500" y="5508625"/>
                        <a:ext cx="1819275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Стрелка вниз 39"/>
          <p:cNvSpPr/>
          <p:nvPr/>
        </p:nvSpPr>
        <p:spPr>
          <a:xfrm>
            <a:off x="7785100" y="53816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 вниз 40"/>
          <p:cNvSpPr/>
          <p:nvPr/>
        </p:nvSpPr>
        <p:spPr>
          <a:xfrm>
            <a:off x="1993900" y="5915025"/>
            <a:ext cx="3048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Стрелка вниз 41"/>
          <p:cNvSpPr/>
          <p:nvPr/>
        </p:nvSpPr>
        <p:spPr>
          <a:xfrm>
            <a:off x="7785100" y="6143625"/>
            <a:ext cx="304800" cy="762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3919" name="Rectangle 31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39" name="Группа 38"/>
          <p:cNvGrpSpPr/>
          <p:nvPr/>
        </p:nvGrpSpPr>
        <p:grpSpPr>
          <a:xfrm>
            <a:off x="850900" y="1266825"/>
            <a:ext cx="3962400" cy="2438400"/>
            <a:chOff x="1003300" y="1266825"/>
            <a:chExt cx="3962400" cy="2438400"/>
          </a:xfrm>
        </p:grpSpPr>
        <p:sp>
          <p:nvSpPr>
            <p:cNvPr id="23" name="Стрелка вниз 22"/>
            <p:cNvSpPr/>
            <p:nvPr/>
          </p:nvSpPr>
          <p:spPr>
            <a:xfrm>
              <a:off x="2451100" y="1266825"/>
              <a:ext cx="304800" cy="152400"/>
            </a:xfrm>
            <a:prstGeom prst="downArrow">
              <a:avLst/>
            </a:prstGeom>
            <a:solidFill>
              <a:srgbClr val="00206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003300" y="1419225"/>
              <a:ext cx="3962400" cy="22860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93918" name="Object 30"/>
            <p:cNvGraphicFramePr>
              <a:graphicFrameLocks noChangeAspect="1"/>
            </p:cNvGraphicFramePr>
            <p:nvPr/>
          </p:nvGraphicFramePr>
          <p:xfrm>
            <a:off x="1460500" y="1495425"/>
            <a:ext cx="3451225" cy="2179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3934" name="Visio" r:id="rId9" imgW="3451231" imgH="2178229" progId="Visio.Drawing.11">
                    <p:embed/>
                  </p:oleObj>
                </mc:Choice>
                <mc:Fallback>
                  <p:oleObj name="Visio" r:id="rId9" imgW="3451231" imgH="2178229" progId="Visio.Drawing.11">
                    <p:embed/>
                    <p:pic>
                      <p:nvPicPr>
                        <p:cNvPr id="0" name="Picture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60500" y="1495425"/>
                          <a:ext cx="3451225" cy="21796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3921" name="Rectangle 33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44" name="Группа 43"/>
          <p:cNvGrpSpPr/>
          <p:nvPr/>
        </p:nvGrpSpPr>
        <p:grpSpPr>
          <a:xfrm>
            <a:off x="6184900" y="1419225"/>
            <a:ext cx="3581400" cy="2209800"/>
            <a:chOff x="6184900" y="1419225"/>
            <a:chExt cx="3581400" cy="2209800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6184900" y="1419225"/>
              <a:ext cx="3581400" cy="22098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293920" name="Object 32"/>
            <p:cNvGraphicFramePr>
              <a:graphicFrameLocks noChangeAspect="1"/>
            </p:cNvGraphicFramePr>
            <p:nvPr/>
          </p:nvGraphicFramePr>
          <p:xfrm>
            <a:off x="6261100" y="1419225"/>
            <a:ext cx="3413125" cy="211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3935" name="Visio" r:id="rId11" imgW="3412658" imgH="2112172" progId="Visio.Drawing.11">
                    <p:embed/>
                  </p:oleObj>
                </mc:Choice>
                <mc:Fallback>
                  <p:oleObj name="Visio" r:id="rId11" imgW="3412658" imgH="2112172" progId="Visio.Drawing.11">
                    <p:embed/>
                    <p:pic>
                      <p:nvPicPr>
                        <p:cNvPr id="0" name="Picture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61100" y="1419225"/>
                          <a:ext cx="3413125" cy="2111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5" name="object 2">
            <a:hlinkClick r:id="rId1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2997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трелка вниз 46"/>
          <p:cNvSpPr/>
          <p:nvPr/>
        </p:nvSpPr>
        <p:spPr>
          <a:xfrm>
            <a:off x="9004300" y="3629025"/>
            <a:ext cx="304800" cy="1066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  <p:bldP spid="15" grpId="0" animBg="1"/>
      <p:bldP spid="20" grpId="0" animBg="1"/>
      <p:bldP spid="24" grpId="0" animBg="1"/>
      <p:bldP spid="25" grpId="0" animBg="1"/>
      <p:bldP spid="30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1.2. Виды измерений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2963D6C-CF40-4B74-9DC1-CC758BD93F02}"/>
              </a:ext>
            </a:extLst>
          </p:cNvPr>
          <p:cNvSpPr/>
          <p:nvPr/>
        </p:nvSpPr>
        <p:spPr>
          <a:xfrm>
            <a:off x="82550" y="657225"/>
            <a:ext cx="2437055" cy="66994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Равноточные измерения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5DC42E-1418-4745-812D-3BE454EA5743}"/>
              </a:ext>
            </a:extLst>
          </p:cNvPr>
          <p:cNvSpPr txBox="1"/>
          <p:nvPr/>
        </p:nvSpPr>
        <p:spPr>
          <a:xfrm>
            <a:off x="76200" y="1528640"/>
            <a:ext cx="28321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Измерения величин приборами одинаковой точности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AFAF30B-936A-45CE-8FBB-A347EAE68127}"/>
              </a:ext>
            </a:extLst>
          </p:cNvPr>
          <p:cNvSpPr/>
          <p:nvPr/>
        </p:nvSpPr>
        <p:spPr>
          <a:xfrm>
            <a:off x="3822700" y="657225"/>
            <a:ext cx="2437055" cy="6858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Неравноточные измерения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515116A-A414-48CF-9060-22F7BC544589}"/>
              </a:ext>
            </a:extLst>
          </p:cNvPr>
          <p:cNvSpPr txBox="1"/>
          <p:nvPr/>
        </p:nvSpPr>
        <p:spPr>
          <a:xfrm>
            <a:off x="3822700" y="1495425"/>
            <a:ext cx="280401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Измерения величин приборами различной точности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E82E5A9-9227-46EF-A1AB-93F4BD23B42B}"/>
              </a:ext>
            </a:extLst>
          </p:cNvPr>
          <p:cNvSpPr/>
          <p:nvPr/>
        </p:nvSpPr>
        <p:spPr>
          <a:xfrm>
            <a:off x="7861300" y="684311"/>
            <a:ext cx="2057400" cy="65871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Однократное измерение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C4B2A5-585C-4FD0-9FCB-ACDF228C2419}"/>
              </a:ext>
            </a:extLst>
          </p:cNvPr>
          <p:cNvSpPr txBox="1"/>
          <p:nvPr/>
        </p:nvSpPr>
        <p:spPr>
          <a:xfrm>
            <a:off x="7785100" y="1571625"/>
            <a:ext cx="28194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Измерение величин выполняется один раз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3537C4F-2BC1-455A-9A77-C65C0AF42C11}"/>
              </a:ext>
            </a:extLst>
          </p:cNvPr>
          <p:cNvSpPr/>
          <p:nvPr/>
        </p:nvSpPr>
        <p:spPr>
          <a:xfrm>
            <a:off x="88901" y="2790825"/>
            <a:ext cx="2438400" cy="65903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Многократное измерение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942C4AA-D08D-4301-BFCC-343D82651839}"/>
              </a:ext>
            </a:extLst>
          </p:cNvPr>
          <p:cNvSpPr txBox="1"/>
          <p:nvPr/>
        </p:nvSpPr>
        <p:spPr>
          <a:xfrm>
            <a:off x="76200" y="3705225"/>
            <a:ext cx="26797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Измерение величин выполняется не менее четырех раз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54F988C5-8570-49C5-82CB-C672479A5A4F}"/>
              </a:ext>
            </a:extLst>
          </p:cNvPr>
          <p:cNvSpPr/>
          <p:nvPr/>
        </p:nvSpPr>
        <p:spPr>
          <a:xfrm>
            <a:off x="3823373" y="2790825"/>
            <a:ext cx="2437727" cy="64990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Прямое измерение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29C6079-2F05-4276-BBAB-3993E19A3A06}"/>
              </a:ext>
            </a:extLst>
          </p:cNvPr>
          <p:cNvSpPr txBox="1"/>
          <p:nvPr/>
        </p:nvSpPr>
        <p:spPr>
          <a:xfrm>
            <a:off x="3781988" y="3705225"/>
            <a:ext cx="2860112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Измерение величин находят по отсчетным устройствам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FA8298B4-B63D-4ABB-A3DC-38E7B3A6001A}"/>
              </a:ext>
            </a:extLst>
          </p:cNvPr>
          <p:cNvSpPr/>
          <p:nvPr/>
        </p:nvSpPr>
        <p:spPr>
          <a:xfrm>
            <a:off x="7830895" y="2714625"/>
            <a:ext cx="2240205" cy="71900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Косвенное измерение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B43C8E-6CC7-4957-BE65-C4C4137976A7}"/>
              </a:ext>
            </a:extLst>
          </p:cNvPr>
          <p:cNvSpPr txBox="1"/>
          <p:nvPr/>
        </p:nvSpPr>
        <p:spPr>
          <a:xfrm>
            <a:off x="7251700" y="3705225"/>
            <a:ext cx="3370505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Измерение величин находят  с использованием нескольких приборов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D57D4B5-9170-4E75-BE79-213CF9DCD859}"/>
              </a:ext>
            </a:extLst>
          </p:cNvPr>
          <p:cNvSpPr txBox="1"/>
          <p:nvPr/>
        </p:nvSpPr>
        <p:spPr>
          <a:xfrm>
            <a:off x="241300" y="5153025"/>
            <a:ext cx="2199789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Статические измерения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23C33B5-7712-42A6-9536-7919EB2FBD6B}"/>
              </a:ext>
            </a:extLst>
          </p:cNvPr>
          <p:cNvSpPr txBox="1"/>
          <p:nvPr/>
        </p:nvSpPr>
        <p:spPr>
          <a:xfrm>
            <a:off x="76200" y="6212384"/>
            <a:ext cx="2908300" cy="769441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Измеряемая величина постоянная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289B9C-26C6-437F-9935-667F889C7DA6}"/>
              </a:ext>
            </a:extLst>
          </p:cNvPr>
          <p:cNvSpPr txBox="1"/>
          <p:nvPr/>
        </p:nvSpPr>
        <p:spPr>
          <a:xfrm>
            <a:off x="3787924" y="5076825"/>
            <a:ext cx="2244576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Динамические измерения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F6E218-19AA-4554-9BA7-AFB3D7C215F0}"/>
              </a:ext>
            </a:extLst>
          </p:cNvPr>
          <p:cNvSpPr txBox="1"/>
          <p:nvPr/>
        </p:nvSpPr>
        <p:spPr>
          <a:xfrm>
            <a:off x="3507513" y="6219825"/>
            <a:ext cx="3058387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Измеряемая величина  изменяется с течением времени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89BE14-070D-4666-9441-3E450C8762B1}"/>
              </a:ext>
            </a:extLst>
          </p:cNvPr>
          <p:cNvSpPr txBox="1"/>
          <p:nvPr/>
        </p:nvSpPr>
        <p:spPr>
          <a:xfrm>
            <a:off x="7826524" y="5076825"/>
            <a:ext cx="2244576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Абсолютное  измерение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85911BF-CCF2-4E23-A349-11A0AFFB7471}"/>
              </a:ext>
            </a:extLst>
          </p:cNvPr>
          <p:cNvSpPr txBox="1"/>
          <p:nvPr/>
        </p:nvSpPr>
        <p:spPr>
          <a:xfrm>
            <a:off x="7327900" y="6143625"/>
            <a:ext cx="3065705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прямом  измерении  величин  используются константы</a:t>
            </a:r>
          </a:p>
        </p:txBody>
      </p:sp>
      <p:sp>
        <p:nvSpPr>
          <p:cNvPr id="3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1231901" y="504825"/>
            <a:ext cx="380999" cy="152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4737101" y="504825"/>
            <a:ext cx="381000" cy="152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623301" y="504825"/>
            <a:ext cx="381000" cy="152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213100" y="504825"/>
            <a:ext cx="152400" cy="541020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6946900" y="504825"/>
            <a:ext cx="152400" cy="541020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5400000">
            <a:off x="2695182" y="2730111"/>
            <a:ext cx="350033" cy="685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5400000">
            <a:off x="2657083" y="5099443"/>
            <a:ext cx="350033" cy="76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5400000">
            <a:off x="6428984" y="2775342"/>
            <a:ext cx="350033" cy="685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5400000">
            <a:off x="6314684" y="4947042"/>
            <a:ext cx="350033" cy="914402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7305284" y="2737240"/>
            <a:ext cx="350033" cy="7620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7305283" y="5023241"/>
            <a:ext cx="350033" cy="762001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1155700" y="1343025"/>
            <a:ext cx="380999" cy="228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1079500" y="34532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1155700" y="5915025"/>
            <a:ext cx="380999" cy="304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4965700" y="1343025"/>
            <a:ext cx="380999" cy="152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4965701" y="34532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4813300" y="5838825"/>
            <a:ext cx="380999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775700" y="13430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775700" y="3453225"/>
            <a:ext cx="380999" cy="252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851900" y="5838825"/>
            <a:ext cx="380999" cy="304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299700" y="7210425"/>
            <a:ext cx="39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027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Непосредственный  метод измерения  сопротивления</a:t>
            </a:r>
            <a:endParaRPr lang="ru-RU" sz="2400" b="1" spc="-5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10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.1. Последовательный омметр</a:t>
            </a:r>
            <a:endParaRPr lang="ru-RU" sz="2400" b="1" spc="-5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898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3689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789157"/>
              </p:ext>
            </p:extLst>
          </p:nvPr>
        </p:nvGraphicFramePr>
        <p:xfrm>
          <a:off x="160338" y="1130300"/>
          <a:ext cx="3814762" cy="245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24" name="Visio" r:id="rId3" imgW="2151757" imgH="1285439" progId="Visio.Drawing.11">
                  <p:embed/>
                </p:oleObj>
              </mc:Choice>
              <mc:Fallback>
                <p:oleObj name="Visio" r:id="rId3" imgW="2151757" imgH="1285439" progId="Visio.Drawing.11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3385" t="5602" r="6693" b="8401"/>
                      <a:stretch>
                        <a:fillRect/>
                      </a:stretch>
                    </p:blipFill>
                    <p:spPr bwMode="auto">
                      <a:xfrm>
                        <a:off x="160338" y="1130300"/>
                        <a:ext cx="3814762" cy="24511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6899" name="Rectangle 3"/>
          <p:cNvSpPr>
            <a:spLocks noChangeArrowheads="1"/>
          </p:cNvSpPr>
          <p:nvPr/>
        </p:nvSpPr>
        <p:spPr bwMode="auto">
          <a:xfrm>
            <a:off x="4432300" y="1114425"/>
            <a:ext cx="6096000" cy="2508379"/>
          </a:xfrm>
          <a:prstGeom prst="rect">
            <a:avLst/>
          </a:prstGeom>
          <a:solidFill>
            <a:srgbClr val="6CF4BD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измеряемое сопротивление.</a:t>
            </a:r>
          </a:p>
          <a:p>
            <a:pPr marL="0" marR="0" lvl="0" indent="0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добавочное (известное) сопротивление.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внутреннее сопротивление амперметра.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– амперметр магнитоэлектрической системы.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напряжение питания.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ток в схеме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измерения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сопротивления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a-b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зажимы подсоелинения измеряемого сопротивления.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900" name="Rectangle 4"/>
          <p:cNvSpPr>
            <a:spLocks noChangeArrowheads="1"/>
          </p:cNvSpPr>
          <p:nvPr/>
        </p:nvSpPr>
        <p:spPr bwMode="auto">
          <a:xfrm>
            <a:off x="165100" y="3903047"/>
            <a:ext cx="3124200" cy="400110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Уравнение шкалы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902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23100" y="3781425"/>
            <a:ext cx="3352800" cy="877163"/>
          </a:xfrm>
          <a:prstGeom prst="rect">
            <a:avLst/>
          </a:prstGeom>
          <a:solidFill>
            <a:srgbClr val="6CF4BD"/>
          </a:solidFill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l-GR" sz="2000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– показание прибора. </a:t>
            </a:r>
          </a:p>
          <a:p>
            <a:pPr>
              <a:lnSpc>
                <a:spcPct val="85000"/>
              </a:lnSpc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коэффициент </a:t>
            </a:r>
          </a:p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чувствительность прибора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41300" y="4676715"/>
            <a:ext cx="3581400" cy="400110"/>
          </a:xfrm>
          <a:prstGeom prst="rect">
            <a:avLst/>
          </a:prstGeom>
          <a:solidFill>
            <a:srgbClr val="00B0F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Зависимость 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908" name="Rectangle 1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822700" y="5381625"/>
            <a:ext cx="2438400" cy="1015663"/>
          </a:xfrm>
          <a:prstGeom prst="rect">
            <a:avLst/>
          </a:prstGeom>
          <a:solidFill>
            <a:srgbClr val="21C5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Шкала последовательного омметра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919" name="Rectangle 23"/>
          <p:cNvSpPr>
            <a:spLocks noChangeArrowheads="1"/>
          </p:cNvSpPr>
          <p:nvPr/>
        </p:nvSpPr>
        <p:spPr bwMode="auto">
          <a:xfrm>
            <a:off x="3670300" y="6981825"/>
            <a:ext cx="5943600" cy="400110"/>
          </a:xfrm>
          <a:prstGeom prst="rect">
            <a:avLst/>
          </a:prstGeom>
          <a:solidFill>
            <a:srgbClr val="FFDB6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0 , то  α =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α</a:t>
            </a:r>
            <a:r>
              <a:rPr lang="ru-RU" sz="20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макс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если 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∞ , то  α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0.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975100" y="2028825"/>
            <a:ext cx="457200" cy="339789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6915" name="Rectangle 19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594100" y="3781425"/>
            <a:ext cx="3124200" cy="76200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36917" name="Object 21"/>
          <p:cNvGraphicFramePr>
            <a:graphicFrameLocks noChangeAspect="1"/>
          </p:cNvGraphicFramePr>
          <p:nvPr/>
        </p:nvGraphicFramePr>
        <p:xfrm>
          <a:off x="3594100" y="3781425"/>
          <a:ext cx="3098800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25" name="Формула" r:id="rId5" imgW="2133360" imgH="495000" progId="Equation.3">
                  <p:embed/>
                </p:oleObj>
              </mc:Choice>
              <mc:Fallback>
                <p:oleObj name="Формула" r:id="rId5" imgW="2133360" imgH="49500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4100" y="3781425"/>
                        <a:ext cx="3098800" cy="735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Стрелка вправо 23"/>
          <p:cNvSpPr/>
          <p:nvPr/>
        </p:nvSpPr>
        <p:spPr>
          <a:xfrm>
            <a:off x="3289300" y="3933825"/>
            <a:ext cx="3048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 вправо 24"/>
          <p:cNvSpPr/>
          <p:nvPr/>
        </p:nvSpPr>
        <p:spPr>
          <a:xfrm>
            <a:off x="6718300" y="3933825"/>
            <a:ext cx="304800" cy="339789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1363693" y="5021232"/>
            <a:ext cx="228601" cy="339789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7" name="Рисунок 26"/>
          <p:cNvPicPr>
            <a:picLocks noChangeAspect="1" noChangeArrowheads="1"/>
          </p:cNvPicPr>
          <p:nvPr/>
        </p:nvPicPr>
        <p:blipFill>
          <a:blip r:embed="rId7" cstate="print">
            <a:lum bright="-36000"/>
          </a:blip>
          <a:srcRect l="1675" r="23276" b="39249"/>
          <a:stretch>
            <a:fillRect/>
          </a:stretch>
        </p:blipFill>
        <p:spPr bwMode="auto">
          <a:xfrm>
            <a:off x="6565900" y="4772025"/>
            <a:ext cx="4003061" cy="1828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8" name="Стрелка вправо 27"/>
          <p:cNvSpPr/>
          <p:nvPr/>
        </p:nvSpPr>
        <p:spPr>
          <a:xfrm>
            <a:off x="6261100" y="5762625"/>
            <a:ext cx="304800" cy="339789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object 2">
            <a:hlinkClick r:id="rId8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546100" y="5230813"/>
            <a:ext cx="2971800" cy="2033587"/>
            <a:chOff x="546100" y="5230813"/>
            <a:chExt cx="2971800" cy="2033587"/>
          </a:xfrm>
        </p:grpSpPr>
        <p:graphicFrame>
          <p:nvGraphicFramePr>
            <p:cNvPr id="336914" name="Object 18"/>
            <p:cNvGraphicFramePr>
              <a:graphicFrameLocks noChangeAspect="1"/>
            </p:cNvGraphicFramePr>
            <p:nvPr/>
          </p:nvGraphicFramePr>
          <p:xfrm>
            <a:off x="546100" y="5230813"/>
            <a:ext cx="2971800" cy="2033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6926" name="Visio" r:id="rId9" imgW="1362767" imgH="934385" progId="Visio.Drawing.11">
                    <p:embed/>
                  </p:oleObj>
                </mc:Choice>
                <mc:Fallback>
                  <p:oleObj name="Visio" r:id="rId9" imgW="1362767" imgH="934385" progId="Visio.Drawing.11">
                    <p:embed/>
                    <p:pic>
                      <p:nvPicPr>
                        <p:cNvPr id="0" name="Picture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6100" y="5230813"/>
                          <a:ext cx="2971800" cy="20335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Прямоугольник 30"/>
            <p:cNvSpPr/>
            <p:nvPr/>
          </p:nvSpPr>
          <p:spPr>
            <a:xfrm>
              <a:off x="622300" y="5457825"/>
              <a:ext cx="37221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800" dirty="0" smtClean="0">
                  <a:latin typeface="Times New Roman" pitchFamily="18" charset="0"/>
                  <a:cs typeface="Times New Roman" pitchFamily="18" charset="0"/>
                </a:rPr>
                <a:t>α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6899" grpId="0" animBg="1"/>
      <p:bldP spid="336900" grpId="0" animBg="1"/>
      <p:bldP spid="12" grpId="0" animBg="1"/>
      <p:bldP spid="16" grpId="0" animBg="1"/>
      <p:bldP spid="20" grpId="0" animBg="1"/>
      <p:bldP spid="336919" grpId="0" animBg="1"/>
      <p:bldP spid="4" grpId="0" animBg="1"/>
      <p:bldP spid="21" grpId="0" animBg="1"/>
      <p:bldP spid="24" grpId="0" animBg="1"/>
      <p:bldP spid="25" grpId="0" animBg="1"/>
      <p:bldP spid="26" grpId="0" animBg="1"/>
      <p:bldP spid="28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.2. Параллельный омметр</a:t>
            </a:r>
            <a:endParaRPr lang="ru-RU" sz="2400" b="1" spc="-5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23" name="Rectangle 3"/>
          <p:cNvSpPr>
            <a:spLocks noChangeArrowheads="1"/>
          </p:cNvSpPr>
          <p:nvPr/>
        </p:nvSpPr>
        <p:spPr bwMode="auto">
          <a:xfrm>
            <a:off x="4279900" y="733425"/>
            <a:ext cx="5486400" cy="1631216"/>
          </a:xfrm>
          <a:prstGeom prst="rect">
            <a:avLst/>
          </a:prstGeom>
          <a:solidFill>
            <a:srgbClr val="6CF4BD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измеряемое сопротивление.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en-US" sz="20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внутреннее сопротивление амперметра.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добавочное сопротивление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– амперметр.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напряжение питания.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279900" y="2638425"/>
            <a:ext cx="2286000" cy="400110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Уравнение шкалы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23100" y="3248025"/>
            <a:ext cx="3352800" cy="877163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l-GR" sz="2000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– показание прибора. </a:t>
            </a:r>
          </a:p>
          <a:p>
            <a:pPr>
              <a:lnSpc>
                <a:spcPct val="85000"/>
              </a:lnSpc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коэффициент </a:t>
            </a:r>
          </a:p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чувствительности прибора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41300" y="4238625"/>
            <a:ext cx="3581400" cy="400110"/>
          </a:xfrm>
          <a:prstGeom prst="rect">
            <a:avLst/>
          </a:prstGeom>
          <a:solidFill>
            <a:srgbClr val="00B0F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Зависимость 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27700" y="4314825"/>
            <a:ext cx="4419600" cy="400110"/>
          </a:xfrm>
          <a:prstGeom prst="rect">
            <a:avLst/>
          </a:prstGeom>
          <a:solidFill>
            <a:srgbClr val="05FF76"/>
          </a:solidFill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Шкала параллельного омметра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3517900" y="6810315"/>
            <a:ext cx="5715000" cy="400110"/>
          </a:xfrm>
          <a:prstGeom prst="rect">
            <a:avLst/>
          </a:prstGeom>
          <a:solidFill>
            <a:srgbClr val="6CF4BD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0 , то  α = 0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если 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∞ , то  α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∞.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27" name="Rectangle 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37928" name="Rectangle 8"/>
          <p:cNvSpPr>
            <a:spLocks noChangeArrowheads="1"/>
          </p:cNvSpPr>
          <p:nvPr/>
        </p:nvSpPr>
        <p:spPr bwMode="auto">
          <a:xfrm>
            <a:off x="0" y="57150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37930" name="Rectangle 10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337932" name="Рисунок 66"/>
          <p:cNvPicPr>
            <a:picLocks noChangeAspect="1" noChangeArrowheads="1"/>
          </p:cNvPicPr>
          <p:nvPr/>
        </p:nvPicPr>
        <p:blipFill>
          <a:blip r:embed="rId3" cstate="print"/>
          <a:srcRect l="1871" r="17018" b="38864"/>
          <a:stretch>
            <a:fillRect/>
          </a:stretch>
        </p:blipFill>
        <p:spPr bwMode="auto">
          <a:xfrm>
            <a:off x="6337300" y="4924425"/>
            <a:ext cx="3446463" cy="1708150"/>
          </a:xfrm>
          <a:prstGeom prst="rect">
            <a:avLst/>
          </a:prstGeom>
          <a:solidFill>
            <a:srgbClr val="FFD96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37937" name="Rectangle 1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37939" name="Rectangle 19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37938" name="Object 18"/>
          <p:cNvGraphicFramePr>
            <a:graphicFrameLocks noChangeAspect="1"/>
          </p:cNvGraphicFramePr>
          <p:nvPr/>
        </p:nvGraphicFramePr>
        <p:xfrm>
          <a:off x="393699" y="673099"/>
          <a:ext cx="3530143" cy="249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8" name="Visio" r:id="rId4" imgW="1875648" imgH="1578047" progId="Visio.Drawing.11">
                  <p:embed/>
                </p:oleObj>
              </mc:Choice>
              <mc:Fallback>
                <p:oleObj name="Visio" r:id="rId4" imgW="1875648" imgH="1578047" progId="Visio.Drawing.11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5970"/>
                      <a:stretch>
                        <a:fillRect/>
                      </a:stretch>
                    </p:blipFill>
                    <p:spPr bwMode="auto">
                      <a:xfrm>
                        <a:off x="393699" y="673099"/>
                        <a:ext cx="3530143" cy="249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2222500" y="3248025"/>
            <a:ext cx="44196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37940" name="Object 20"/>
          <p:cNvGraphicFramePr>
            <a:graphicFrameLocks noChangeAspect="1"/>
          </p:cNvGraphicFramePr>
          <p:nvPr/>
        </p:nvGraphicFramePr>
        <p:xfrm>
          <a:off x="2527300" y="3333750"/>
          <a:ext cx="401955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9" name="Формула" r:id="rId6" imgW="2679480" imgH="495000" progId="Equation.3">
                  <p:embed/>
                </p:oleObj>
              </mc:Choice>
              <mc:Fallback>
                <p:oleObj name="Формула" r:id="rId6" imgW="2679480" imgH="49500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7300" y="3333750"/>
                        <a:ext cx="4019550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Стрелка вправо 23"/>
          <p:cNvSpPr/>
          <p:nvPr/>
        </p:nvSpPr>
        <p:spPr>
          <a:xfrm>
            <a:off x="3898900" y="1190625"/>
            <a:ext cx="381000" cy="3810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4889500" y="30194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>
            <a:off x="6642100" y="3476625"/>
            <a:ext cx="381000" cy="3810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7942" name="Rectangle 2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37941" name="Object 21"/>
          <p:cNvGraphicFramePr>
            <a:graphicFrameLocks noChangeAspect="1"/>
          </p:cNvGraphicFramePr>
          <p:nvPr/>
        </p:nvGraphicFramePr>
        <p:xfrm>
          <a:off x="317500" y="4848225"/>
          <a:ext cx="3124200" cy="212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0" name="Visio" r:id="rId8" imgW="2621520" imgH="1785060" progId="Visio.Drawing.11">
                  <p:embed/>
                </p:oleObj>
              </mc:Choice>
              <mc:Fallback>
                <p:oleObj name="Visio" r:id="rId8" imgW="2621520" imgH="1785060" progId="Visio.Drawing.11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" y="4848225"/>
                        <a:ext cx="3124200" cy="21244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Стрелка вниз 28"/>
          <p:cNvSpPr/>
          <p:nvPr/>
        </p:nvSpPr>
        <p:spPr>
          <a:xfrm>
            <a:off x="1689100" y="46196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>
            <a:off x="7937500" y="46958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object 2">
            <a:hlinkClick r:id="rId10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3" grpId="0" animBg="1"/>
      <p:bldP spid="7" grpId="0" animBg="1"/>
      <p:bldP spid="9" grpId="0" animBg="1"/>
      <p:bldP spid="10" grpId="0" animBg="1"/>
      <p:bldP spid="12" grpId="0" animBg="1"/>
      <p:bldP spid="14" grpId="0" animBg="1"/>
      <p:bldP spid="21" grpId="0" animBg="1"/>
      <p:bldP spid="24" grpId="0" animBg="1"/>
      <p:bldP spid="25" grpId="0" animBg="1"/>
      <p:bldP spid="26" grpId="0" animBg="1"/>
      <p:bldP spid="29" grpId="0" animBg="1"/>
      <p:bldP spid="30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4.4. Мостовой метод  измерения сопротивления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47700"/>
            <a:ext cx="4127500" cy="707886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Мостовая измерительная схема сопротивления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946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41900" y="733425"/>
            <a:ext cx="5575300" cy="3785652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Источник питания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включается в диагональ моста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 амперметр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(нуль-индикатор)  – в другую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Измеряемый резистор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и переменный резистор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подключаются в плечо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моста.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плечо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подключены резисторы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 известными значениями сопротивлений.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процессе измерения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изменяют сопротивление 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до тех пор, пока показания тока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станут равны нулю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потенциалы точек узлов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равны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38953" name="Object 9"/>
          <p:cNvGraphicFramePr>
            <a:graphicFrameLocks noChangeAspect="1"/>
          </p:cNvGraphicFramePr>
          <p:nvPr/>
        </p:nvGraphicFramePr>
        <p:xfrm>
          <a:off x="165100" y="1484468"/>
          <a:ext cx="4572000" cy="3516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64" name="Visio" r:id="rId3" imgW="4367813" imgH="3365746" progId="Visio.Drawing.11">
                  <p:embed/>
                </p:oleObj>
              </mc:Choice>
              <mc:Fallback>
                <p:oleObj name="Visio" r:id="rId3" imgW="4367813" imgH="3365746" progId="Visio.Drawing.11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20000" contrast="-1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" y="1484468"/>
                        <a:ext cx="4572000" cy="35161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0900" y="5229225"/>
            <a:ext cx="2362200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Баланс моста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70300" y="5076825"/>
            <a:ext cx="16764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5" name="Object 20"/>
          <p:cNvGraphicFramePr>
            <a:graphicFrameLocks noChangeAspect="1"/>
          </p:cNvGraphicFramePr>
          <p:nvPr/>
        </p:nvGraphicFramePr>
        <p:xfrm>
          <a:off x="3975100" y="5153025"/>
          <a:ext cx="123825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65" name="Формула" r:id="rId5" imgW="825480" imgH="495000" progId="Equation.3">
                  <p:embed/>
                </p:oleObj>
              </mc:Choice>
              <mc:Fallback>
                <p:oleObj name="Формула" r:id="rId5" imgW="825480" imgH="4950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5100" y="5153025"/>
                        <a:ext cx="1238250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956300" y="5229225"/>
            <a:ext cx="1752600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Расчет 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394700" y="5000625"/>
            <a:ext cx="16764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9" name="Object 20"/>
          <p:cNvGraphicFramePr>
            <a:graphicFrameLocks noChangeAspect="1"/>
          </p:cNvGraphicFramePr>
          <p:nvPr/>
        </p:nvGraphicFramePr>
        <p:xfrm>
          <a:off x="8547100" y="5076825"/>
          <a:ext cx="161925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66" name="Формула" r:id="rId7" imgW="1079280" imgH="495000" progId="Equation.3">
                  <p:embed/>
                </p:oleObj>
              </mc:Choice>
              <mc:Fallback>
                <p:oleObj name="Формула" r:id="rId7" imgW="1079280" imgH="4950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7100" y="5076825"/>
                        <a:ext cx="1619250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Стрелка вниз 19"/>
          <p:cNvSpPr/>
          <p:nvPr/>
        </p:nvSpPr>
        <p:spPr>
          <a:xfrm>
            <a:off x="2146300" y="1343025"/>
            <a:ext cx="3810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право 20"/>
          <p:cNvSpPr/>
          <p:nvPr/>
        </p:nvSpPr>
        <p:spPr>
          <a:xfrm>
            <a:off x="4737100" y="2486025"/>
            <a:ext cx="3048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3213100" y="5305425"/>
            <a:ext cx="4572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>
            <a:off x="5346700" y="5381625"/>
            <a:ext cx="6096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право 23"/>
          <p:cNvSpPr/>
          <p:nvPr/>
        </p:nvSpPr>
        <p:spPr>
          <a:xfrm>
            <a:off x="7708900" y="5305425"/>
            <a:ext cx="6858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228600" y="6118562"/>
            <a:ext cx="10375900" cy="1015663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Погрешность измерения сопротивления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зависит  от точности фиксации баланса  моста 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0) амперметром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 величины значений погрешности сопротивлений  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и 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bject 2">
            <a:hlinkClick r:id="rId9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1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85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5. ОСЦИЛЛОГРАФИЧЕСКИЕ ИЗМЕРИТЕЛИ</a:t>
            </a: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5810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5.1. Общие сведения об осциллографах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038225"/>
            <a:ext cx="10693400" cy="784830"/>
          </a:xfrm>
          <a:prstGeom prst="rect">
            <a:avLst/>
          </a:prstGeom>
          <a:solidFill>
            <a:srgbClr val="69D8FF"/>
          </a:solidFill>
          <a:ln>
            <a:solidFill>
              <a:srgbClr val="C00000"/>
            </a:solidFill>
          </a:ln>
        </p:spPr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Осциллограф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предназначен для наблюдения графиков (осциллограмма) сигнала в декартовой системе координат «время–напряжение» и измерить параметры этого сигнала (амплитуда и временные интервалы).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900" y="1995815"/>
            <a:ext cx="10528300" cy="2616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Классификация осциллографов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5100" y="2486025"/>
            <a:ext cx="33528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Аналоговые электронно-лучевые осциллографы (ЭЛО)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822700" y="2486025"/>
            <a:ext cx="32766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Аналоговые ЭЛО</a:t>
            </a:r>
          </a:p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цифровыми измерительными блоками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416800" y="2486025"/>
            <a:ext cx="3276600" cy="609600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Цифровые осциллографы (ЦО)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69900" y="3476625"/>
            <a:ext cx="2667000" cy="1066800"/>
          </a:xfrm>
          <a:prstGeom prst="rect">
            <a:avLst/>
          </a:prstGeom>
          <a:solidFill>
            <a:srgbClr val="5DFFA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Универсальные ЭЛО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имеют ширину полосы пропускания от нуля до сотен мегагерц.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69900" y="4772025"/>
            <a:ext cx="2667000" cy="1066800"/>
          </a:xfrm>
          <a:prstGeom prst="rect">
            <a:avLst/>
          </a:prstGeom>
          <a:solidFill>
            <a:srgbClr val="5DFFA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Скоростные  ЭЛО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имеют полосу пропускания до единиц гигагерц.</a:t>
            </a:r>
            <a:r>
              <a:rPr lang="ru-RU" sz="2000" dirty="0" smtClean="0"/>
              <a:t>. 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69900" y="5991225"/>
            <a:ext cx="3048000" cy="1371600"/>
          </a:xfrm>
          <a:prstGeom prst="rect">
            <a:avLst/>
          </a:prstGeom>
          <a:solidFill>
            <a:srgbClr val="5DFFA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Стробоскопические  ЭЛО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регистрируют  сигналы в полосе частот от нуля до десятков гигагерц.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127500" y="3476625"/>
            <a:ext cx="3124200" cy="1600200"/>
          </a:xfrm>
          <a:prstGeom prst="rect">
            <a:avLst/>
          </a:prstGeom>
          <a:solidFill>
            <a:srgbClr val="5DFFA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ЭЛО с блоком электронных меток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формируют электронные метки на на экране осциллографа. </a:t>
            </a:r>
          </a:p>
          <a:p>
            <a:pPr algn="ctr">
              <a:lnSpc>
                <a:spcPct val="85000"/>
              </a:lnSpc>
            </a:pP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127500" y="5153025"/>
            <a:ext cx="3124200" cy="2209800"/>
          </a:xfrm>
          <a:prstGeom prst="rect">
            <a:avLst/>
          </a:prstGeom>
          <a:solidFill>
            <a:srgbClr val="5DFFA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Аналого-цифровые ЭЛО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обеспечивают измерение параметров сигналов при помощи курсоров, индикацию режимов работы и измеренных значений сигнала на экране осциллографа.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8013700" y="3248025"/>
            <a:ext cx="2450864" cy="400110"/>
          </a:xfrm>
          <a:prstGeom prst="rect">
            <a:avLst/>
          </a:prstGeom>
          <a:solidFill>
            <a:srgbClr val="5DFFA6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Стационарные ЦО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8026164" y="3857625"/>
            <a:ext cx="2438400" cy="914400"/>
          </a:xfrm>
          <a:prstGeom prst="rect">
            <a:avLst/>
          </a:prstGeom>
          <a:solidFill>
            <a:srgbClr val="5DFFA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Портативные ЦО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имеют небольшие вес и габариты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013700" y="4924425"/>
            <a:ext cx="2603500" cy="2362200"/>
          </a:xfrm>
          <a:prstGeom prst="rect">
            <a:avLst/>
          </a:prstGeom>
          <a:solidFill>
            <a:srgbClr val="5DFFA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Виртуальные ЦО (USB-осциллографы)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представляют собой микропроцессорную измерительную приставку, которая подключается к компьютеру.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41300" y="3324225"/>
            <a:ext cx="76200" cy="350520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898900" y="3324225"/>
            <a:ext cx="76200" cy="281940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632700" y="3095625"/>
            <a:ext cx="76200" cy="327660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5" name="Стрелка вниз 34"/>
          <p:cNvSpPr/>
          <p:nvPr/>
        </p:nvSpPr>
        <p:spPr>
          <a:xfrm>
            <a:off x="1612900" y="2257425"/>
            <a:ext cx="3048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Стрелка вниз 35"/>
          <p:cNvSpPr/>
          <p:nvPr/>
        </p:nvSpPr>
        <p:spPr>
          <a:xfrm>
            <a:off x="5118100" y="2257425"/>
            <a:ext cx="3048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Стрелка вниз 36"/>
          <p:cNvSpPr/>
          <p:nvPr/>
        </p:nvSpPr>
        <p:spPr>
          <a:xfrm>
            <a:off x="9080500" y="2257425"/>
            <a:ext cx="3048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Стрелка вправо 37"/>
          <p:cNvSpPr/>
          <p:nvPr/>
        </p:nvSpPr>
        <p:spPr>
          <a:xfrm>
            <a:off x="317500" y="4010025"/>
            <a:ext cx="152400" cy="1524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Стрелка вправо 38"/>
          <p:cNvSpPr/>
          <p:nvPr/>
        </p:nvSpPr>
        <p:spPr>
          <a:xfrm>
            <a:off x="3975100" y="4314825"/>
            <a:ext cx="152400" cy="1524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Стрелка вправо 39"/>
          <p:cNvSpPr/>
          <p:nvPr/>
        </p:nvSpPr>
        <p:spPr>
          <a:xfrm>
            <a:off x="317500" y="5229225"/>
            <a:ext cx="152400" cy="1524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 вправо 40"/>
          <p:cNvSpPr/>
          <p:nvPr/>
        </p:nvSpPr>
        <p:spPr>
          <a:xfrm>
            <a:off x="3975100" y="5838825"/>
            <a:ext cx="152400" cy="1524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Стрелка вправо 41"/>
          <p:cNvSpPr/>
          <p:nvPr/>
        </p:nvSpPr>
        <p:spPr>
          <a:xfrm>
            <a:off x="317500" y="6600825"/>
            <a:ext cx="152400" cy="1524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Стрелка вправо 42"/>
          <p:cNvSpPr/>
          <p:nvPr/>
        </p:nvSpPr>
        <p:spPr>
          <a:xfrm>
            <a:off x="7708900" y="3400425"/>
            <a:ext cx="304800" cy="1524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Стрелка вправо 43"/>
          <p:cNvSpPr/>
          <p:nvPr/>
        </p:nvSpPr>
        <p:spPr>
          <a:xfrm>
            <a:off x="7708900" y="4314825"/>
            <a:ext cx="304800" cy="1524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Стрелка вправо 44"/>
          <p:cNvSpPr/>
          <p:nvPr/>
        </p:nvSpPr>
        <p:spPr>
          <a:xfrm>
            <a:off x="7708900" y="6067425"/>
            <a:ext cx="304800" cy="1524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30" grpId="0" animBg="1"/>
      <p:bldP spid="31" grpId="0" animBg="1"/>
      <p:bldP spid="32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9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4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01446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01448" name="Rectangle 8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123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Универсальный электронно-лучевой осциллограф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7225"/>
            <a:ext cx="10528300" cy="334313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Структурная схема осциллографа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" y="1266825"/>
            <a:ext cx="10299700" cy="60960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01450" name="Object 10"/>
          <p:cNvGraphicFramePr>
            <a:graphicFrameLocks noChangeAspect="1"/>
          </p:cNvGraphicFramePr>
          <p:nvPr/>
        </p:nvGraphicFramePr>
        <p:xfrm>
          <a:off x="622301" y="1337371"/>
          <a:ext cx="9448800" cy="5998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533" name="Visio" r:id="rId3" imgW="5689352" imgH="3613860" progId="Visio.Drawing.11">
                  <p:embed/>
                </p:oleObj>
              </mc:Choice>
              <mc:Fallback>
                <p:oleObj name="Visio" r:id="rId3" imgW="5689352" imgH="3613860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1" y="1337371"/>
                        <a:ext cx="9448800" cy="59984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Стрелка вниз 13"/>
          <p:cNvSpPr/>
          <p:nvPr/>
        </p:nvSpPr>
        <p:spPr>
          <a:xfrm>
            <a:off x="5118100" y="962025"/>
            <a:ext cx="3048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123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.1. Электронно-лучевая трубка</a:t>
            </a:r>
          </a:p>
        </p:txBody>
      </p:sp>
      <p:sp>
        <p:nvSpPr>
          <p:cNvPr id="707586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37300" y="1398587"/>
            <a:ext cx="4038600" cy="2514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07587" name="Object 3"/>
          <p:cNvGraphicFramePr>
            <a:graphicFrameLocks noChangeAspect="1"/>
          </p:cNvGraphicFramePr>
          <p:nvPr/>
        </p:nvGraphicFramePr>
        <p:xfrm>
          <a:off x="6413500" y="1398587"/>
          <a:ext cx="3886200" cy="253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557" name="Visio" r:id="rId3" imgW="2003490" imgH="1301276" progId="Visio.Drawing.11">
                  <p:embed/>
                </p:oleObj>
              </mc:Choice>
              <mc:Fallback>
                <p:oleObj name="Visio" r:id="rId3" imgW="2003490" imgH="1301276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0" y="1398587"/>
                        <a:ext cx="3886200" cy="253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07589" name="Picture 5" descr="https://upload.wikimedia.org/wikipedia/commons/thumb/1/16/Oscilloscopic_tube_retusche.jpg/800px-Oscilloscopic_tube_retusche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t="6977" r="3349" b="4651"/>
          <a:stretch>
            <a:fillRect/>
          </a:stretch>
        </p:blipFill>
        <p:spPr bwMode="auto">
          <a:xfrm rot="10800000">
            <a:off x="400132" y="1114425"/>
            <a:ext cx="4392000" cy="28913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546100" y="624215"/>
            <a:ext cx="4191000" cy="2616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Конструкция ЭЛТ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08700" y="776615"/>
            <a:ext cx="4191000" cy="2616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УГО ЭЛТ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7590" name="Rectangle 6"/>
          <p:cNvSpPr>
            <a:spLocks noChangeArrowheads="1"/>
          </p:cNvSpPr>
          <p:nvPr/>
        </p:nvSpPr>
        <p:spPr bwMode="auto">
          <a:xfrm>
            <a:off x="76200" y="4772025"/>
            <a:ext cx="10452100" cy="2708434"/>
          </a:xfrm>
          <a:prstGeom prst="rect">
            <a:avLst/>
          </a:prstGeom>
          <a:solidFill>
            <a:srgbClr val="8CDCE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36000" tIns="0" rIns="3600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Катод с подогревателем (К) испускает электроны, которые попадают на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модулятор (М). Модулятор регулирует количество электронов в луче (яркость). Аноды A1 и А2 осуществляют фокусировку электронов на экране трубки. Анод А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служит для увеличения скорости электронов в луче для возбуждения люминофора экрана. На горизонтально отклоняющие пластины (ГОП) подается линейно изменяющееся напряжение для движения луча в  горизонтальном направлении. На вертикальные отклоняющие пластины (ВОП) подается исследуемый сигнал. При прохождении луча через ГОП и ВОП, происходит изменение направления этого луча  по закону исследуемого сигнала. В результате попадания электронного луча на люминесцирующий экран, на котором отображается форма исследуемого сигнала.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7100" y="4162425"/>
            <a:ext cx="8420100" cy="400110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indent="4508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Отображение исследуемого сигнала на экране осциллографа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2527300" y="885825"/>
            <a:ext cx="3810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8318500" y="1038225"/>
            <a:ext cx="381000" cy="3810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4965700" y="4543425"/>
            <a:ext cx="3810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object 2">
            <a:hlinkClick r:id="rId6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707590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123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.2.  Канал вертикального отклонения луча осциллографа</a:t>
            </a:r>
          </a:p>
        </p:txBody>
      </p:sp>
      <p:sp>
        <p:nvSpPr>
          <p:cNvPr id="710658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1300" y="1038225"/>
            <a:ext cx="10299700" cy="25146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10659" name="Object 3"/>
          <p:cNvGraphicFramePr>
            <a:graphicFrameLocks noChangeAspect="1"/>
          </p:cNvGraphicFramePr>
          <p:nvPr/>
        </p:nvGraphicFramePr>
        <p:xfrm>
          <a:off x="393700" y="1038225"/>
          <a:ext cx="1010285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2581" name="Visio" r:id="rId3" imgW="5532765" imgH="1604442" progId="Visio.Drawing.11">
                  <p:embed/>
                </p:oleObj>
              </mc:Choice>
              <mc:Fallback>
                <p:oleObj name="Visio" r:id="rId3" imgW="5532765" imgH="1604442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00" y="1038225"/>
                        <a:ext cx="10102850" cy="259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65100" y="624215"/>
            <a:ext cx="10363200" cy="2616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Структурная схема вертикального отклонения луча осциллографа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5100" y="3729573"/>
            <a:ext cx="10363200" cy="3785652"/>
          </a:xfrm>
          <a:prstGeom prst="rect">
            <a:avLst/>
          </a:prstGeom>
          <a:solidFill>
            <a:srgbClr val="94F4AB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Каналы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служит для усиления исследуемых сигналов. Каждый канал включает в себя входное устройство Вход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аттенюатор Атт., предварительный усилитель, линию задержки, оконечный усилитель, калибратор.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Входное устройство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обеспечивает при необходимо исключить постоянную составляющую сигнала конденсатором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помощью переключателя П.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Аттенюатор Атт. и предварительный усилитель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обеспечивают регулировку уровня и усиление входного сигнала.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Коммутатор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обеспечивает наблюдение сигналов на экране осциллографа каналов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раздельно или совместно.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Линия задержки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задерживает входной сигнал относительно начала действия развертки, что дает возможность наблюдать передний фронт сигнала.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Оконечный усилитель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увеличивает амплитуду сигнала до значения, необходимого для отклонения луча в пределах рабочей части экрана. 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Калибратор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представляет собой генератор образцового сигнала с известными амплитудой и частотой для контроля работоспособности осциллографа.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889500" y="885825"/>
            <a:ext cx="3048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4889500" y="3552825"/>
            <a:ext cx="304800" cy="1524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123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5.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.3.  Канал горизонтального отклонения луча осциллографа</a:t>
            </a:r>
          </a:p>
        </p:txBody>
      </p:sp>
      <p:sp>
        <p:nvSpPr>
          <p:cNvPr id="728066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3" name="Группа 8"/>
          <p:cNvGrpSpPr/>
          <p:nvPr/>
        </p:nvGrpSpPr>
        <p:grpSpPr>
          <a:xfrm>
            <a:off x="165100" y="657225"/>
            <a:ext cx="10375900" cy="4114800"/>
            <a:chOff x="165100" y="657225"/>
            <a:chExt cx="10375900" cy="41148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65100" y="657225"/>
              <a:ext cx="10363200" cy="26161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C00000"/>
              </a:solidFill>
            </a:ln>
          </p:spPr>
          <p:txBody>
            <a:bodyPr wrap="square" lIns="36000" tIns="0" rIns="36000" bIns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Структурная схема  канала горизонтального отклонения луча осциллографа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Стрелка вниз 5"/>
            <p:cNvSpPr/>
            <p:nvPr/>
          </p:nvSpPr>
          <p:spPr>
            <a:xfrm>
              <a:off x="4889500" y="918835"/>
              <a:ext cx="304800" cy="152400"/>
            </a:xfrm>
            <a:prstGeom prst="downArrow">
              <a:avLst/>
            </a:prstGeom>
            <a:solidFill>
              <a:srgbClr val="0070C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41300" y="1114425"/>
              <a:ext cx="10299700" cy="36576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728067" name="Object 3"/>
            <p:cNvGraphicFramePr>
              <a:graphicFrameLocks noChangeAspect="1"/>
            </p:cNvGraphicFramePr>
            <p:nvPr/>
          </p:nvGraphicFramePr>
          <p:xfrm>
            <a:off x="1079500" y="1065213"/>
            <a:ext cx="8686800" cy="3706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3605" name="Visio" r:id="rId3" imgW="5630348" imgH="2273368" progId="Visio.Drawing.11">
                    <p:embed/>
                  </p:oleObj>
                </mc:Choice>
                <mc:Fallback>
                  <p:oleObj name="Visio" r:id="rId3" imgW="5630348" imgH="2273368" progId="Visio.Drawing.11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9500" y="1065213"/>
                          <a:ext cx="8686800" cy="37068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Прямоугольник 7"/>
          <p:cNvSpPr/>
          <p:nvPr/>
        </p:nvSpPr>
        <p:spPr>
          <a:xfrm>
            <a:off x="165100" y="5000625"/>
            <a:ext cx="10363200" cy="2431435"/>
          </a:xfrm>
          <a:prstGeom prst="rect">
            <a:avLst/>
          </a:prstGeom>
          <a:solidFill>
            <a:srgbClr val="94F4AB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Канал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служит для отклонения луча по горизонтали. Он включает в себя устройство синхронизации и запуска, генератор развертки, окончательный  усилитель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Устройство синхронизации и запуска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формирует сигнал запуска генератора развертки в режимах внутренней и внешней синхронизации с помощью переключателя П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Вход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осуществляет подачу напряжения развертки от внешнего источника с помощью П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Оконечный усилитель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увеличивает амплитуду пилообразного напряжения до значения, необходимого для отклонения луча в пределах рабочей части экрана по горизонтали. </a:t>
            </a:r>
          </a:p>
          <a:p>
            <a:pPr>
              <a:lnSpc>
                <a:spcPct val="80000"/>
              </a:lnSpc>
            </a:pPr>
            <a:r>
              <a:rPr lang="ru-RU" sz="2000" dirty="0" smtClean="0"/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Канал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служит для регулировки  яркости изображения на экране, осуществляет подсвет прямого хода развертки и запирает ЭЛТ во время обратного хода луча.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2439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5270500" y="4772025"/>
            <a:ext cx="3048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36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.4.  Генератор пилообразного напряжения осциллографа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7500" y="657225"/>
            <a:ext cx="6241837" cy="40011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Пилообразное напряжение непрерывной развертки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933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1300" y="1266825"/>
            <a:ext cx="6629400" cy="22098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39331" name="Object 3"/>
          <p:cNvGraphicFramePr>
            <a:graphicFrameLocks noChangeAspect="1"/>
          </p:cNvGraphicFramePr>
          <p:nvPr/>
        </p:nvGraphicFramePr>
        <p:xfrm>
          <a:off x="241300" y="1343025"/>
          <a:ext cx="6442075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4638" name="Visio" r:id="rId3" imgW="4312213" imgH="1393659" progId="Visio.Drawing.11">
                  <p:embed/>
                </p:oleObj>
              </mc:Choice>
              <mc:Fallback>
                <p:oleObj name="Visio" r:id="rId3" imgW="4312213" imgH="1393659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" y="1343025"/>
                        <a:ext cx="6442075" cy="2076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099300" y="657225"/>
            <a:ext cx="3505200" cy="1400383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пр.х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участок прямого хода</a:t>
            </a:r>
          </a:p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развертки.</a:t>
            </a:r>
          </a:p>
          <a:p>
            <a:pPr>
              <a:lnSpc>
                <a:spcPct val="85000"/>
              </a:lnSpc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обр.х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участок обратного хода</a:t>
            </a:r>
          </a:p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развертки.</a:t>
            </a:r>
          </a:p>
          <a:p>
            <a:pPr>
              <a:lnSpc>
                <a:spcPct val="85000"/>
              </a:lnSpc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бл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интервал блокировки.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46900" y="2257425"/>
            <a:ext cx="3695499" cy="400110"/>
          </a:xfrm>
          <a:prstGeom prst="rect">
            <a:avLst/>
          </a:prstGeom>
          <a:solidFill>
            <a:srgbClr val="FFCB25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Период повторения развертки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9332" name="Rectangle 4"/>
          <p:cNvSpPr>
            <a:spLocks noChangeArrowheads="1"/>
          </p:cNvSpPr>
          <p:nvPr/>
        </p:nvSpPr>
        <p:spPr bwMode="auto">
          <a:xfrm>
            <a:off x="7632700" y="2893338"/>
            <a:ext cx="2590800" cy="430887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2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ru-RU" sz="22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пр.х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ru-RU" sz="22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обр.х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ru-RU" sz="2200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5100" y="3705225"/>
            <a:ext cx="9448800" cy="400110"/>
          </a:xfrm>
          <a:prstGeom prst="rect">
            <a:avLst/>
          </a:prstGeom>
          <a:solidFill>
            <a:srgbClr val="FFCB25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Графики напряжений развертки для двух масштабов по оси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осциллографа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9334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17500" y="4238625"/>
            <a:ext cx="5181600" cy="31242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39335" name="Object 7"/>
          <p:cNvGraphicFramePr>
            <a:graphicFrameLocks noChangeAspect="1"/>
          </p:cNvGraphicFramePr>
          <p:nvPr/>
        </p:nvGraphicFramePr>
        <p:xfrm>
          <a:off x="317500" y="4314825"/>
          <a:ext cx="4724400" cy="301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4639" name="Visio" r:id="rId5" imgW="3353775" imgH="2146672" progId="Visio.Drawing.11">
                  <p:embed/>
                </p:oleObj>
              </mc:Choice>
              <mc:Fallback>
                <p:oleObj name="Visio" r:id="rId5" imgW="3353775" imgH="2146672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" y="4314825"/>
                        <a:ext cx="4724400" cy="301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9337" name="Rectangle 9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39339" name="Rectangle 11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032500" y="4467225"/>
            <a:ext cx="3505200" cy="380480"/>
          </a:xfrm>
          <a:prstGeom prst="rect">
            <a:avLst/>
          </a:prstGeom>
          <a:solidFill>
            <a:srgbClr val="FFCB25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Осциллограммы сигналов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32500" y="5153025"/>
            <a:ext cx="2971800" cy="1143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39340" name="Object 12"/>
          <p:cNvGraphicFramePr>
            <a:graphicFrameLocks noChangeAspect="1"/>
          </p:cNvGraphicFramePr>
          <p:nvPr/>
        </p:nvGraphicFramePr>
        <p:xfrm>
          <a:off x="6184900" y="5200650"/>
          <a:ext cx="1371600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4640" name="Visio" r:id="rId7" imgW="733768" imgH="571641" progId="Visio.Drawing.11">
                  <p:embed/>
                </p:oleObj>
              </mc:Choice>
              <mc:Fallback>
                <p:oleObj name="Visio" r:id="rId7" imgW="733768" imgH="571641" progId="Visio.Drawing.11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4900" y="5200650"/>
                        <a:ext cx="1371600" cy="1068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7937500" y="5534025"/>
            <a:ext cx="848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b="1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b="1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032500" y="6372225"/>
            <a:ext cx="2971800" cy="990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39342" name="Object 14"/>
          <p:cNvGraphicFramePr>
            <a:graphicFrameLocks noChangeAspect="1"/>
          </p:cNvGraphicFramePr>
          <p:nvPr/>
        </p:nvGraphicFramePr>
        <p:xfrm>
          <a:off x="6261100" y="6448425"/>
          <a:ext cx="12954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4641" name="Visio" r:id="rId9" imgW="733768" imgH="571641" progId="Visio.Drawing.11">
                  <p:embed/>
                </p:oleObj>
              </mc:Choice>
              <mc:Fallback>
                <p:oleObj name="Visio" r:id="rId9" imgW="733768" imgH="571641" progId="Visio.Drawing.11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1100" y="6448425"/>
                        <a:ext cx="1295400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7803592" y="6705600"/>
            <a:ext cx="963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b="1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2</a:t>
            </a: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b="1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3136900" y="1038225"/>
            <a:ext cx="2286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низ 25"/>
          <p:cNvSpPr/>
          <p:nvPr/>
        </p:nvSpPr>
        <p:spPr>
          <a:xfrm>
            <a:off x="8699500" y="2638425"/>
            <a:ext cx="2286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право 27"/>
          <p:cNvSpPr/>
          <p:nvPr/>
        </p:nvSpPr>
        <p:spPr>
          <a:xfrm>
            <a:off x="6870700" y="1419225"/>
            <a:ext cx="3048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2451100" y="4086225"/>
            <a:ext cx="2286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право 29"/>
          <p:cNvSpPr/>
          <p:nvPr/>
        </p:nvSpPr>
        <p:spPr>
          <a:xfrm>
            <a:off x="5118100" y="5762625"/>
            <a:ext cx="10668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 вправо 31"/>
          <p:cNvSpPr/>
          <p:nvPr/>
        </p:nvSpPr>
        <p:spPr>
          <a:xfrm>
            <a:off x="5118100" y="6753225"/>
            <a:ext cx="1066800" cy="304800"/>
          </a:xfrm>
          <a:prstGeom prst="right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трелка вниз 32"/>
          <p:cNvSpPr/>
          <p:nvPr/>
        </p:nvSpPr>
        <p:spPr>
          <a:xfrm>
            <a:off x="7404100" y="4848225"/>
            <a:ext cx="2286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object 2">
            <a:hlinkClick r:id="rId11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472560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739332" grpId="0" animBg="1"/>
      <p:bldP spid="11" grpId="0" animBg="1"/>
      <p:bldP spid="14" grpId="0" animBg="1"/>
      <p:bldP spid="20" grpId="0" animBg="1"/>
      <p:bldP spid="21" grpId="0" animBg="1"/>
      <p:bldP spid="24" grpId="0"/>
      <p:bldP spid="25" grpId="0" animBg="1"/>
      <p:bldP spid="27" grpId="0"/>
      <p:bldP spid="23" grpId="0" animBg="1"/>
      <p:bldP spid="26" grpId="0" animBg="1"/>
      <p:bldP spid="28" grpId="0" animBg="1"/>
      <p:bldP spid="29" grpId="0" animBg="1"/>
      <p:bldP spid="30" grpId="0" animBg="1"/>
      <p:bldP spid="32" grpId="0" animBg="1"/>
      <p:bldP spid="33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" y="1238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5.3. Цифровой осциллограф </a:t>
            </a: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10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5.3.1. Общие сведения о цифровых осциллографах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700" y="1114425"/>
            <a:ext cx="10604500" cy="688256"/>
          </a:xfrm>
          <a:prstGeom prst="rect">
            <a:avLst/>
          </a:prstGeom>
          <a:solidFill>
            <a:srgbClr val="69D8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Цифровые осциллографы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(ЦО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преобразуют аналоговый сигнал в цифровые данные, которые запоминаются  в ОЗУ и отображаются на экране в виде массива светящихся точек.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6737" name="Rectangle 1"/>
          <p:cNvSpPr>
            <a:spLocks noChangeArrowheads="1"/>
          </p:cNvSpPr>
          <p:nvPr/>
        </p:nvSpPr>
        <p:spPr bwMode="auto">
          <a:xfrm>
            <a:off x="165100" y="4467225"/>
            <a:ext cx="10287000" cy="400110"/>
          </a:xfrm>
          <a:prstGeom prst="rect">
            <a:avLst/>
          </a:prstGeom>
          <a:solidFill>
            <a:srgbClr val="7BD6DB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Улучшена синхронизация узлов ЦО.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89100" y="2028825"/>
            <a:ext cx="6629400" cy="38048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Достоинства цифровых  осциллографов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5100" y="2638425"/>
            <a:ext cx="10287000" cy="707886"/>
          </a:xfrm>
          <a:prstGeom prst="rect">
            <a:avLst/>
          </a:prstGeom>
          <a:solidFill>
            <a:srgbClr val="94F4AB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2121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ЦО способны работать с единичными и случайными сигналами, имеют устройство памяти, информация о сигналах выводится  на дисплей.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5100" y="3324225"/>
            <a:ext cx="10287000" cy="70788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2121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Высокая точность измерений  амплитуды  и временных интервалов измеряемых сигналов.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5100" y="3781425"/>
            <a:ext cx="10287000" cy="707886"/>
          </a:xfrm>
          <a:prstGeom prst="rect">
            <a:avLst/>
          </a:prstGeom>
          <a:solidFill>
            <a:srgbClr val="FFCB25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2121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Широкая  полоса пропускания обеспечивается современными высокопроизводительными аналого-цифровыми преобразователями.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5100" y="5229225"/>
            <a:ext cx="10287000" cy="400110"/>
          </a:xfrm>
          <a:prstGeom prst="rect">
            <a:avLst/>
          </a:prstGeom>
          <a:solidFill>
            <a:srgbClr val="A7E8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2121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Подключение ЦО к измерительным системам.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5100" y="4848225"/>
            <a:ext cx="10287000" cy="400110"/>
          </a:xfrm>
          <a:prstGeom prst="rect">
            <a:avLst/>
          </a:prstGeom>
          <a:solidFill>
            <a:srgbClr val="A7E8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rgbClr val="21212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Выполнение косвенных измерений с отображением результатов на дисплее.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700" y="5884009"/>
            <a:ext cx="10363200" cy="1631216"/>
          </a:xfrm>
          <a:prstGeom prst="rect">
            <a:avLst/>
          </a:prstGeom>
          <a:solidFill>
            <a:srgbClr val="5DFFA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Особенностью построения ЦО является разделение узлов оцифровки входного сигнала и узлов построения изображения на экране, отсутствует сквозной тракт прохождения сигнала от входа до дисплея, упрощается построение широкополосных входных усилителей за счет  их небольших коэффициентов усиления, построение изображения производится программным способом.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4356100" y="2409825"/>
            <a:ext cx="3810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997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56737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B89AE3E0-9A54-4183-B445-AD1BC5028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616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Средства измерительной</a:t>
            </a:r>
            <a:r>
              <a:rPr lang="ru-RU" sz="2400" b="1" spc="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техники</a:t>
            </a:r>
            <a:endParaRPr 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700" y="649784"/>
            <a:ext cx="10604500" cy="769441"/>
          </a:xfrm>
          <a:prstGeom prst="rect">
            <a:avLst/>
          </a:prstGeom>
          <a:solidFill>
            <a:srgbClr val="00FF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Средства измерительной техники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техническое средство</a:t>
            </a:r>
            <a:r>
              <a:rPr lang="en-US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измерений величин, которое имеет нормированные метрологические характеристики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5100" y="1716584"/>
            <a:ext cx="3200399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Образцовое (эталонное) средство измерений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8900" y="2790825"/>
            <a:ext cx="3352800" cy="144655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Хранит и передает размера единицы величин от эталонов рабочим средствам измерений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32300" y="1724025"/>
            <a:ext cx="25908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Рабочее средство измерений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27500" y="2868275"/>
            <a:ext cx="3200400" cy="144655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Измеряет величины, но не передает размер еди-ницы другим средствам измерений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931150" y="1716584"/>
            <a:ext cx="267335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Основное средство измерений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61300" y="2902029"/>
            <a:ext cx="2743200" cy="1446550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Измеряет значение величины в соотве-тствии с измеритель-ной задачей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8900" y="5950029"/>
            <a:ext cx="34290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Измеряет величины для улучшении точности  дру-гого средства измерения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5100" y="4612184"/>
            <a:ext cx="3200399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Вспомогательное средство измерений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708900" y="5950029"/>
            <a:ext cx="28194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 Требования стан-дартизации признаны нецелесообразными</a:t>
            </a:r>
            <a:endParaRPr lang="en-US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03700" y="4619625"/>
            <a:ext cx="28194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Стандартизованное средство измерений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03700" y="5950029"/>
            <a:ext cx="2819400" cy="110799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Изготовлено в соот-ветствии требований стандартов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480300" y="4654629"/>
            <a:ext cx="2832100" cy="76944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Нестандартизованное средство измерений</a:t>
            </a:r>
            <a:endParaRPr lang="ru-RU" dirty="0"/>
          </a:p>
        </p:txBody>
      </p:sp>
      <p:sp>
        <p:nvSpPr>
          <p:cNvPr id="1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1536700" y="1419225"/>
            <a:ext cx="380999" cy="304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5575300" y="1419225"/>
            <a:ext cx="380999" cy="304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9156700" y="1419225"/>
            <a:ext cx="380999" cy="304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1460500" y="53816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5499100" y="53816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8928100" y="5457825"/>
            <a:ext cx="380999" cy="5334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7480300" y="1419225"/>
            <a:ext cx="304800" cy="32766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670300" y="1419225"/>
            <a:ext cx="152400" cy="373380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5400000">
            <a:off x="3342883" y="4870843"/>
            <a:ext cx="350033" cy="3048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 rot="16200000">
            <a:off x="3838184" y="4832741"/>
            <a:ext cx="350033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1612900" y="2486025"/>
            <a:ext cx="380999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5575300" y="2486025"/>
            <a:ext cx="380999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трелка вниз 57">
            <a:extLst>
              <a:ext uri="{FF2B5EF4-FFF2-40B4-BE49-F238E27FC236}">
                <a16:creationId xmlns:a16="http://schemas.microsoft.com/office/drawing/2014/main" id="{A841F8B5-F9D0-41EC-8D33-9140697396F0}"/>
              </a:ext>
            </a:extLst>
          </p:cNvPr>
          <p:cNvSpPr/>
          <p:nvPr/>
        </p:nvSpPr>
        <p:spPr>
          <a:xfrm>
            <a:off x="9309100" y="2486025"/>
            <a:ext cx="380999" cy="381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147300" y="7210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9" grpId="0" animBg="1"/>
      <p:bldP spid="30" grpId="0" animBg="1"/>
      <p:bldP spid="31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5.3.2. Структура цифрового осциллографа</a:t>
            </a:r>
          </a:p>
        </p:txBody>
      </p:sp>
      <p:sp>
        <p:nvSpPr>
          <p:cNvPr id="740354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40356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52400" y="1038225"/>
            <a:ext cx="6019800" cy="2438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0359" name="Rectangle 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740358" name="Object 6"/>
          <p:cNvGraphicFramePr>
            <a:graphicFrameLocks noChangeAspect="1"/>
          </p:cNvGraphicFramePr>
          <p:nvPr/>
        </p:nvGraphicFramePr>
        <p:xfrm>
          <a:off x="380999" y="1114425"/>
          <a:ext cx="5727349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5653" name="Visio" r:id="rId3" imgW="4932890" imgH="1894033" progId="Visio.Drawing.11">
                  <p:embed/>
                </p:oleObj>
              </mc:Choice>
              <mc:Fallback>
                <p:oleObj name="Visio" r:id="rId3" imgW="4932890" imgH="1894033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1114425"/>
                        <a:ext cx="5727349" cy="220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531882"/>
            <a:ext cx="6184900" cy="353943"/>
          </a:xfrm>
          <a:prstGeom prst="rect">
            <a:avLst/>
          </a:prstGeom>
          <a:solidFill>
            <a:srgbClr val="FFC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Структурная схема цифрового осциллографа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13500" y="1114425"/>
            <a:ext cx="4203700" cy="2446824"/>
          </a:xfrm>
          <a:prstGeom prst="rect">
            <a:avLst/>
          </a:prstGeom>
          <a:solidFill>
            <a:srgbClr val="94F4AB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Исследуемый сигнал поступает с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входа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через переключатель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(«открытый/закрытый» вход) на аттенюатор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Атенн.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где происходит регулировка входного сигнала по амплитуде. Затем входной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сигнал усиливается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усилителе для работы аналого-цифрового преобразователя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АЦП. </a:t>
            </a:r>
          </a:p>
        </p:txBody>
      </p:sp>
      <p:sp>
        <p:nvSpPr>
          <p:cNvPr id="10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0" y="581025"/>
            <a:ext cx="2819400" cy="353943"/>
          </a:xfrm>
          <a:prstGeom prst="rect">
            <a:avLst/>
          </a:prstGeom>
          <a:solidFill>
            <a:srgbClr val="FFC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Принцип работы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8900" y="3552825"/>
            <a:ext cx="10528300" cy="3754874"/>
          </a:xfrm>
          <a:prstGeom prst="rect">
            <a:avLst/>
          </a:prstGeom>
          <a:solidFill>
            <a:srgbClr val="94F4AB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85000"/>
              </a:lnSpc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АЦП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преобразует аналоговый сигнал в цифровой, который хранится  в оперативном запоминающем устройстве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ОЗУ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>
              <a:lnSpc>
                <a:spcPct val="85000"/>
              </a:lnSpc>
            </a:pPr>
            <a:r>
              <a:rPr lang="ru-RU" sz="2000" dirty="0" smtClean="0"/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формировании изображения цифровые данные входного сигнала последовательно извлекаются из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ОЗУ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подаются в канал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ж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идкокристалл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ческ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 индик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тор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vi-VN" sz="2000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Для управления выборкой цифрового из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ОЗУ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используют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счетчик адреса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Одновременно с помощью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счетчика развертки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вырабатываются линейно-нарастающие коды, имитирующие ход осциллографической развертки. Эти коды подают на вход канала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Для управления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счетчиком адреса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счетчиком развертки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используется микропроцес-сорная система МПС.</a:t>
            </a:r>
          </a:p>
          <a:p>
            <a:pPr lvl="0"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Момент начала формирования изображения 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определяется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устройством запуска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 С этого устройства 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МПС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поступает импульс с выхода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усилителя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или сигнал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внешнего запуска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 которые определяют начало входного сигнала (переключатель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lvl="0" algn="just">
              <a:lnSpc>
                <a:spcPct val="85000"/>
              </a:lnSpc>
            </a:pPr>
            <a:r>
              <a:rPr lang="ru-RU" sz="2000" dirty="0" smtClean="0"/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 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цифровом осциллографе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предусматривают большое количество программных способов запуска на основе анализа всего преобразованного сигнала.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971800" y="8858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8166100" y="9620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object 2">
            <a:hlinkClick r:id="rId5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1238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90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1" grpId="1" animBg="1"/>
      <p:bldP spid="9" grpId="0" animBg="1"/>
      <p:bldP spid="10" grpId="0" animBg="1"/>
      <p:bldP spid="11" grpId="0" animBg="1"/>
      <p:bldP spid="12" grpId="0" animBg="1"/>
      <p:bldP spid="12" grpId="1" animBg="1"/>
      <p:bldP spid="1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3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ИЗМЕРИТЕЛИ  МОЩНОСТИ</a:t>
            </a:r>
            <a:r>
              <a:rPr lang="ru-RU" sz="2400" b="1" spc="-2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РАДИОСИГНАЛОВ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087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6.1. Виды измерителей мощности электрических сигналов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900" y="1266825"/>
            <a:ext cx="3048000" cy="59592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Измеритель поглощаемой мощности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46500" y="1266825"/>
            <a:ext cx="2667000" cy="59592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Измерители проходящей мощности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300" y="4033882"/>
            <a:ext cx="2819400" cy="111914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Измерители мощности	постоянного и переменного тока низкой частоты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22700" y="4086225"/>
            <a:ext cx="2667000" cy="59592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Калориметрические 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змерители мощности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27900" y="1266825"/>
            <a:ext cx="2971800" cy="59592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Термоэлектрические 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змерители мощности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80300" y="4086225"/>
            <a:ext cx="2971800" cy="59592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Терморезисторные</a:t>
            </a:r>
          </a:p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 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змерители мощности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5100" y="2181225"/>
            <a:ext cx="2971800" cy="857533"/>
          </a:xfrm>
          <a:prstGeom prst="rect">
            <a:avLst/>
          </a:prstGeom>
          <a:solidFill>
            <a:srgbClr val="21C5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Ваттметр подключается к источнику мощности  вместо нагрузки.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746500" y="2161892"/>
            <a:ext cx="2743200" cy="857533"/>
          </a:xfrm>
          <a:prstGeom prst="rect">
            <a:avLst/>
          </a:prstGeom>
          <a:solidFill>
            <a:srgbClr val="21C5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Ваттметр подключается к направленному ответвителю.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8900" y="5457825"/>
            <a:ext cx="3200400" cy="1380754"/>
          </a:xfrm>
          <a:prstGeom prst="rect">
            <a:avLst/>
          </a:prstGeom>
          <a:solidFill>
            <a:srgbClr val="21C5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Косвенный метод  с использованием амперметров и вольтметров, электродинамический метод измерения мощности.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17900" y="5396032"/>
            <a:ext cx="2895600" cy="1661993"/>
          </a:xfrm>
          <a:prstGeom prst="rect">
            <a:avLst/>
          </a:prstGeom>
          <a:solidFill>
            <a:srgbClr val="21C5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Измеряемая мощность пропорциональна  количеству теплоты в нагрузке при поглощении ею энергии СВЧ-колебаний. 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023100" y="2105025"/>
            <a:ext cx="3657600" cy="1138773"/>
          </a:xfrm>
          <a:prstGeom prst="rect">
            <a:avLst/>
          </a:prstGeom>
          <a:solidFill>
            <a:srgbClr val="21C5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/>
                <a:cs typeface="Times New Roman"/>
              </a:rPr>
              <a:t>Используется  преобразование энергии СВЧ-колебаний в термо-ЭДС с последующим ее  измерением.</a:t>
            </a:r>
            <a:endParaRPr lang="ru-RU" sz="2000" dirty="0"/>
          </a:p>
        </p:txBody>
      </p:sp>
      <p:sp>
        <p:nvSpPr>
          <p:cNvPr id="21" name="object 5"/>
          <p:cNvSpPr txBox="1"/>
          <p:nvPr/>
        </p:nvSpPr>
        <p:spPr>
          <a:xfrm>
            <a:off x="6946900" y="5465281"/>
            <a:ext cx="3657600" cy="1592744"/>
          </a:xfrm>
          <a:prstGeom prst="rect">
            <a:avLst/>
          </a:prstGeom>
          <a:solidFill>
            <a:srgbClr val="21C5FF"/>
          </a:solidFill>
          <a:ln>
            <a:solidFill>
              <a:srgbClr val="FF0000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Терморезисторные </a:t>
            </a:r>
            <a:r>
              <a:rPr lang="ru-RU" sz="2000" dirty="0" smtClean="0">
                <a:latin typeface="Times New Roman"/>
                <a:cs typeface="Times New Roman"/>
              </a:rPr>
              <a:t>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змерители мощности используют </a:t>
            </a:r>
            <a:r>
              <a:rPr sz="2000" dirty="0" smtClean="0">
                <a:latin typeface="Times New Roman"/>
                <a:cs typeface="Times New Roman"/>
              </a:rPr>
              <a:t>зависи</a:t>
            </a:r>
            <a:r>
              <a:rPr lang="ru-RU" sz="2000" dirty="0" smtClean="0">
                <a:latin typeface="Times New Roman"/>
                <a:cs typeface="Times New Roman"/>
              </a:rPr>
              <a:t>-</a:t>
            </a:r>
            <a:r>
              <a:rPr sz="2000" dirty="0" smtClean="0">
                <a:latin typeface="Times New Roman"/>
                <a:cs typeface="Times New Roman"/>
              </a:rPr>
              <a:t>мость </a:t>
            </a:r>
            <a:r>
              <a:rPr sz="2000" dirty="0">
                <a:latin typeface="Times New Roman"/>
                <a:cs typeface="Times New Roman"/>
              </a:rPr>
              <a:t>сопротивления </a:t>
            </a:r>
            <a:r>
              <a:rPr lang="ru-RU" sz="2000" dirty="0" smtClean="0">
                <a:latin typeface="Times New Roman"/>
                <a:cs typeface="Times New Roman"/>
              </a:rPr>
              <a:t>термочувствительных элементов </a:t>
            </a:r>
            <a:r>
              <a:rPr sz="2000" dirty="0" smtClean="0">
                <a:latin typeface="Times New Roman"/>
                <a:cs typeface="Times New Roman"/>
              </a:rPr>
              <a:t>от </a:t>
            </a:r>
            <a:r>
              <a:rPr sz="2000" dirty="0">
                <a:latin typeface="Times New Roman"/>
                <a:cs typeface="Times New Roman"/>
              </a:rPr>
              <a:t>величины </a:t>
            </a:r>
            <a:r>
              <a:rPr sz="2000" dirty="0" smtClean="0">
                <a:latin typeface="Times New Roman"/>
                <a:cs typeface="Times New Roman"/>
              </a:rPr>
              <a:t>рассеиваемой </a:t>
            </a:r>
            <a:r>
              <a:rPr sz="2000" dirty="0">
                <a:latin typeface="Times New Roman"/>
                <a:cs typeface="Times New Roman"/>
              </a:rPr>
              <a:t>на </a:t>
            </a:r>
            <a:r>
              <a:rPr lang="ru-RU" sz="2000" dirty="0" smtClean="0">
                <a:latin typeface="Times New Roman"/>
                <a:cs typeface="Times New Roman"/>
              </a:rPr>
              <a:t>них</a:t>
            </a:r>
            <a:r>
              <a:rPr sz="2000" dirty="0" smtClean="0">
                <a:latin typeface="Times New Roman"/>
                <a:cs typeface="Times New Roman"/>
              </a:rPr>
              <a:t> мощности</a:t>
            </a:r>
            <a:r>
              <a:rPr lang="ru-RU" sz="2000" dirty="0" smtClean="0">
                <a:latin typeface="Times New Roman"/>
                <a:cs typeface="Times New Roman"/>
              </a:rPr>
              <a:t>-СВЧ.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1536700" y="962025"/>
            <a:ext cx="3810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5270500" y="962025"/>
            <a:ext cx="3810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>
            <a:off x="8699500" y="962025"/>
            <a:ext cx="3810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17500" y="3476625"/>
            <a:ext cx="10210800" cy="22860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низ 25"/>
          <p:cNvSpPr/>
          <p:nvPr/>
        </p:nvSpPr>
        <p:spPr>
          <a:xfrm>
            <a:off x="3213100" y="962025"/>
            <a:ext cx="381000" cy="2590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трелка вниз 26"/>
          <p:cNvSpPr/>
          <p:nvPr/>
        </p:nvSpPr>
        <p:spPr>
          <a:xfrm>
            <a:off x="1536700" y="3705225"/>
            <a:ext cx="381000" cy="3810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4737100" y="3705225"/>
            <a:ext cx="381000" cy="3810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8775700" y="3705225"/>
            <a:ext cx="381000" cy="3810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>
            <a:off x="1536700" y="5153025"/>
            <a:ext cx="3810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низ 30"/>
          <p:cNvSpPr/>
          <p:nvPr/>
        </p:nvSpPr>
        <p:spPr>
          <a:xfrm>
            <a:off x="4965700" y="4695825"/>
            <a:ext cx="381000" cy="7620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 вниз 31"/>
          <p:cNvSpPr/>
          <p:nvPr/>
        </p:nvSpPr>
        <p:spPr>
          <a:xfrm>
            <a:off x="8775700" y="4695825"/>
            <a:ext cx="381000" cy="7620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трелка вниз 32"/>
          <p:cNvSpPr/>
          <p:nvPr/>
        </p:nvSpPr>
        <p:spPr>
          <a:xfrm>
            <a:off x="1384300" y="1876425"/>
            <a:ext cx="3810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Стрелка вниз 33"/>
          <p:cNvSpPr/>
          <p:nvPr/>
        </p:nvSpPr>
        <p:spPr>
          <a:xfrm>
            <a:off x="5041900" y="1876425"/>
            <a:ext cx="381000" cy="3048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Стрелка вниз 34"/>
          <p:cNvSpPr/>
          <p:nvPr/>
        </p:nvSpPr>
        <p:spPr>
          <a:xfrm>
            <a:off x="8775700" y="1876425"/>
            <a:ext cx="3810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object 2">
            <a:hlinkClick r:id="rId2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5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0"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6.2. </a:t>
            </a:r>
            <a:r>
              <a:rPr lang="ru-RU" sz="24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Измерение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поглощаемой и проходной мощности</a:t>
            </a: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241300" y="2867025"/>
            <a:ext cx="3810000" cy="4274055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12700" marR="5080" indent="450215" algn="just">
              <a:lnSpc>
                <a:spcPct val="95800"/>
              </a:lnSpc>
              <a:spcBef>
                <a:spcPts val="180"/>
              </a:spcBef>
            </a:pPr>
            <a:r>
              <a:rPr sz="2200" spc="-5" dirty="0" smtClean="0">
                <a:latin typeface="Times New Roman"/>
                <a:cs typeface="Times New Roman"/>
              </a:rPr>
              <a:t>Измеритель </a:t>
            </a:r>
            <a:r>
              <a:rPr sz="2200" spc="-5" dirty="0">
                <a:latin typeface="Times New Roman"/>
                <a:cs typeface="Times New Roman"/>
              </a:rPr>
              <a:t>поглощаемой мощности (ваттметр) </a:t>
            </a:r>
            <a:r>
              <a:rPr sz="2200" spc="-5" dirty="0" smtClean="0">
                <a:latin typeface="Times New Roman"/>
                <a:cs typeface="Times New Roman"/>
              </a:rPr>
              <a:t>под</a:t>
            </a:r>
            <a:r>
              <a:rPr lang="ru-RU" sz="2200" spc="-5" dirty="0" smtClean="0">
                <a:latin typeface="Times New Roman"/>
                <a:cs typeface="Times New Roman"/>
              </a:rPr>
              <a:t>-</a:t>
            </a:r>
            <a:r>
              <a:rPr sz="2200" spc="-5" dirty="0" smtClean="0">
                <a:latin typeface="Times New Roman"/>
                <a:cs typeface="Times New Roman"/>
              </a:rPr>
              <a:t>ключается </a:t>
            </a:r>
            <a:r>
              <a:rPr sz="2200" dirty="0" smtClean="0">
                <a:latin typeface="Times New Roman"/>
                <a:cs typeface="Times New Roman"/>
              </a:rPr>
              <a:t>к</a:t>
            </a:r>
            <a:r>
              <a:rPr lang="ru-RU" sz="2200" dirty="0" smtClean="0">
                <a:latin typeface="Times New Roman"/>
                <a:cs typeface="Times New Roman"/>
              </a:rPr>
              <a:t> выходу </a:t>
            </a:r>
            <a:r>
              <a:rPr sz="2200" dirty="0" smtClean="0">
                <a:latin typeface="Times New Roman"/>
                <a:cs typeface="Times New Roman"/>
              </a:rPr>
              <a:t> </a:t>
            </a:r>
            <a:r>
              <a:rPr lang="ru-RU" sz="2200" dirty="0" smtClean="0">
                <a:latin typeface="Times New Roman"/>
                <a:cs typeface="Times New Roman"/>
              </a:rPr>
              <a:t>гене-ратора (передатчик) сверх-высокой частоты его </a:t>
            </a:r>
            <a:r>
              <a:rPr sz="2200" spc="-5" dirty="0" smtClean="0">
                <a:latin typeface="Times New Roman"/>
                <a:cs typeface="Times New Roman"/>
              </a:rPr>
              <a:t>вместо нагрузки</a:t>
            </a:r>
            <a:r>
              <a:rPr sz="2200" dirty="0" smtClean="0">
                <a:latin typeface="Times New Roman"/>
                <a:cs typeface="Times New Roman"/>
              </a:rPr>
              <a:t>. </a:t>
            </a:r>
            <a:endParaRPr lang="ru-RU" sz="2200" dirty="0" smtClean="0">
              <a:latin typeface="Times New Roman"/>
              <a:cs typeface="Times New Roman"/>
            </a:endParaRPr>
          </a:p>
          <a:p>
            <a:pPr marL="12700" marR="5080" indent="450215" algn="just">
              <a:lnSpc>
                <a:spcPct val="95800"/>
              </a:lnSpc>
              <a:spcBef>
                <a:spcPts val="180"/>
              </a:spcBef>
            </a:pPr>
            <a:r>
              <a:rPr sz="2200" spc="-5" dirty="0" smtClean="0">
                <a:latin typeface="Times New Roman"/>
                <a:cs typeface="Times New Roman"/>
              </a:rPr>
              <a:t>Такое из</a:t>
            </a:r>
            <a:r>
              <a:rPr lang="ru-RU" sz="2200" spc="-5" dirty="0" smtClean="0">
                <a:latin typeface="Times New Roman"/>
                <a:cs typeface="Times New Roman"/>
              </a:rPr>
              <a:t>м</a:t>
            </a:r>
            <a:r>
              <a:rPr sz="2200" spc="-5" dirty="0" smtClean="0">
                <a:latin typeface="Times New Roman"/>
                <a:cs typeface="Times New Roman"/>
              </a:rPr>
              <a:t>ерение </a:t>
            </a:r>
            <a:r>
              <a:rPr lang="ru-RU" sz="2200" spc="-5" dirty="0" smtClean="0">
                <a:latin typeface="Times New Roman"/>
                <a:cs typeface="Times New Roman"/>
              </a:rPr>
              <a:t>не позво-ляет работать устройству в режиме нормального функци-онирования</a:t>
            </a:r>
            <a:r>
              <a:rPr sz="2200" spc="-5" dirty="0" smtClean="0">
                <a:latin typeface="Times New Roman"/>
                <a:cs typeface="Times New Roman"/>
              </a:rPr>
              <a:t> (</a:t>
            </a:r>
            <a:r>
              <a:rPr sz="2200" spc="-5" dirty="0">
                <a:latin typeface="Times New Roman"/>
                <a:cs typeface="Times New Roman"/>
              </a:rPr>
              <a:t>отключение передающего  устройства </a:t>
            </a:r>
            <a:r>
              <a:rPr sz="2200" dirty="0">
                <a:latin typeface="Times New Roman"/>
                <a:cs typeface="Times New Roman"/>
              </a:rPr>
              <a:t>от </a:t>
            </a:r>
            <a:r>
              <a:rPr sz="2200" spc="-5" dirty="0">
                <a:latin typeface="Times New Roman"/>
                <a:cs typeface="Times New Roman"/>
              </a:rPr>
              <a:t>антенны радиолокационной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станции).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3700" y="504825"/>
            <a:ext cx="3657600" cy="769441"/>
          </a:xfrm>
          <a:prstGeom prst="rect">
            <a:avLst/>
          </a:prstGeom>
          <a:solidFill>
            <a:srgbClr val="DAA6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Измерение </a:t>
            </a:r>
            <a:r>
              <a:rPr lang="ru-RU" sz="2200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поглощаемой мощности </a:t>
            </a:r>
            <a:endParaRPr lang="ru-RU" sz="2200" b="1" dirty="0"/>
          </a:p>
        </p:txBody>
      </p:sp>
      <p:sp>
        <p:nvSpPr>
          <p:cNvPr id="371714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71716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71718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71717" name="Object 5"/>
          <p:cNvGraphicFramePr>
            <a:graphicFrameLocks noChangeAspect="1"/>
          </p:cNvGraphicFramePr>
          <p:nvPr/>
        </p:nvGraphicFramePr>
        <p:xfrm>
          <a:off x="241300" y="1647825"/>
          <a:ext cx="3984004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24" name="Visio" r:id="rId3" imgW="2260962" imgH="604972" progId="Visio.Drawing.11">
                  <p:embed/>
                </p:oleObj>
              </mc:Choice>
              <mc:Fallback>
                <p:oleObj name="Visio" r:id="rId3" imgW="2260962" imgH="604972" progId="Visio.Drawing.11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" y="1647825"/>
                        <a:ext cx="3984004" cy="1058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413863" y="504825"/>
            <a:ext cx="4381970" cy="430887"/>
          </a:xfrm>
          <a:prstGeom prst="rect">
            <a:avLst/>
          </a:prstGeom>
          <a:solidFill>
            <a:srgbClr val="DAA6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Измерение </a:t>
            </a:r>
            <a:r>
              <a:rPr lang="ru-RU" sz="2200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проходной мощности </a:t>
            </a:r>
            <a:endParaRPr lang="ru-RU" sz="2200" b="1" dirty="0"/>
          </a:p>
        </p:txBody>
      </p:sp>
      <p:sp>
        <p:nvSpPr>
          <p:cNvPr id="371720" name="Rectangle 8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71719" name="Object 7"/>
          <p:cNvGraphicFramePr>
            <a:graphicFrameLocks noChangeAspect="1"/>
          </p:cNvGraphicFramePr>
          <p:nvPr/>
        </p:nvGraphicFramePr>
        <p:xfrm>
          <a:off x="5422900" y="1114425"/>
          <a:ext cx="4648200" cy="1722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25" name="Visio" r:id="rId5" imgW="3034913" imgH="1173613" progId="Visio.Drawing.11">
                  <p:embed/>
                </p:oleObj>
              </mc:Choice>
              <mc:Fallback>
                <p:oleObj name="Visio" r:id="rId5" imgW="3034913" imgH="1173613" progId="Visio.Drawing.11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1114425"/>
                        <a:ext cx="4648200" cy="17222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1721" name="Rectangle 9"/>
          <p:cNvSpPr>
            <a:spLocks noChangeArrowheads="1"/>
          </p:cNvSpPr>
          <p:nvPr/>
        </p:nvSpPr>
        <p:spPr bwMode="auto">
          <a:xfrm>
            <a:off x="4279900" y="2943225"/>
            <a:ext cx="6261100" cy="4493538"/>
          </a:xfrm>
          <a:prstGeom prst="rect">
            <a:avLst/>
          </a:prstGeom>
          <a:solidFill>
            <a:srgbClr val="6CF4BD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Измеритель проходящей мощности (ваттметр)  подключается к </a:t>
            </a: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направленному ответвителю (НО). С первого выхода НО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небольшая часть энергии генератора поступает измерителя. С другого выхода ответвителя большая часть энергии поступает на согласованную нагрузку (антенну).</a:t>
            </a:r>
          </a:p>
          <a:p>
            <a:pPr lvl="0" indent="4508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Показания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ваттметра с учетом коэффициента связи НО измеряется проходящая (генерируемая) мощность. </a:t>
            </a:r>
          </a:p>
          <a:p>
            <a:pPr lvl="0" indent="4508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Такие ваттметры используют для постоянного контроля работоспособности передатчиков, при  этом передатчик во время измерения выполняет свои функции.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1765300" y="26384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7556500" y="2790825"/>
            <a:ext cx="3810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7556500" y="9620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1917700" y="1266825"/>
            <a:ext cx="381000" cy="4572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147300" y="71342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  <p:bldP spid="371721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6.3. </a:t>
            </a:r>
            <a:r>
              <a:rPr lang="ru-RU" sz="24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Термоэлектрические и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змерители мощности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41500" y="581025"/>
            <a:ext cx="6400800" cy="430887"/>
          </a:xfrm>
          <a:prstGeom prst="rect">
            <a:avLst/>
          </a:prstGeom>
          <a:solidFill>
            <a:srgbClr val="DAA6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Схема термоэлектрического метода измерения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093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80931" name="Rectangle 3"/>
          <p:cNvSpPr>
            <a:spLocks noChangeArrowheads="1"/>
          </p:cNvSpPr>
          <p:nvPr/>
        </p:nvSpPr>
        <p:spPr bwMode="auto">
          <a:xfrm>
            <a:off x="76200" y="3884494"/>
            <a:ext cx="10528300" cy="2106731"/>
          </a:xfrm>
          <a:prstGeom prst="rect">
            <a:avLst/>
          </a:prstGeom>
          <a:solidFill>
            <a:srgbClr val="6CF4BD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Измеряемая мощность Р</a:t>
            </a:r>
            <a:r>
              <a:rPr kumimoji="0" lang="ru-RU" sz="22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поступает на вход термоэлектрического преобразователя, который преобразует с помощью термопар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2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sz="2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lang="ru-RU" sz="22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термо-ЭДС  </a:t>
            </a:r>
            <a:r>
              <a:rPr lang="el-GR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</a:t>
            </a:r>
            <a:r>
              <a:rPr lang="ru-RU" sz="22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Электронный вольтметр измеряет значение </a:t>
            </a:r>
            <a:r>
              <a:rPr lang="el-GR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</a:t>
            </a:r>
            <a:r>
              <a:rPr lang="ru-RU" sz="22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  </a:t>
            </a: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виде напряжения, которое регистрируется индикаторным устройством  в единицах измерения мощности (мВт, Вт, кВт).</a:t>
            </a:r>
          </a:p>
          <a:p>
            <a:pPr lvl="0" indent="449263" algn="just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Разделительный конденсатор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разделяет цепи СВЧ и постоянного тока. Конденсатор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служит фильтром по высокой частоте.</a:t>
            </a:r>
            <a:endParaRPr kumimoji="0" lang="ru-RU" sz="22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3700" y="1266825"/>
            <a:ext cx="9220200" cy="2438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80932" name="Object 4"/>
          <p:cNvGraphicFramePr>
            <a:graphicFrameLocks noChangeAspect="1"/>
          </p:cNvGraphicFramePr>
          <p:nvPr/>
        </p:nvGraphicFramePr>
        <p:xfrm>
          <a:off x="317500" y="1343025"/>
          <a:ext cx="8991600" cy="231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940" name="Visio" r:id="rId3" imgW="5955482" imgH="1528944" progId="Visio.Drawing.11">
                  <p:embed/>
                </p:oleObj>
              </mc:Choice>
              <mc:Fallback>
                <p:oleObj name="Visio" r:id="rId3" imgW="5955482" imgH="1528944" progId="Visio.Drawing.11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" y="1343025"/>
                        <a:ext cx="8991600" cy="231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93700" y="6197739"/>
            <a:ext cx="4876800" cy="707886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Уравнение преобразования термоэлектрического преобразователя</a:t>
            </a:r>
            <a:endParaRPr lang="ru-RU" dirty="0"/>
          </a:p>
        </p:txBody>
      </p:sp>
      <p:sp>
        <p:nvSpPr>
          <p:cNvPr id="380934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6108700" y="6088063"/>
            <a:ext cx="3657600" cy="817562"/>
            <a:chOff x="4432300" y="6067425"/>
            <a:chExt cx="3657600" cy="81756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4432300" y="6143625"/>
              <a:ext cx="3657600" cy="685800"/>
            </a:xfrm>
            <a:prstGeom prst="rect">
              <a:avLst/>
            </a:prstGeom>
            <a:solidFill>
              <a:srgbClr val="FFD96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380935" name="Object 7"/>
            <p:cNvGraphicFramePr>
              <a:graphicFrameLocks noChangeAspect="1"/>
            </p:cNvGraphicFramePr>
            <p:nvPr/>
          </p:nvGraphicFramePr>
          <p:xfrm>
            <a:off x="4432300" y="6067425"/>
            <a:ext cx="3581400" cy="817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941" name="Формула" r:id="rId5" imgW="2552400" imgH="520560" progId="Equation.3">
                    <p:embed/>
                  </p:oleObj>
                </mc:Choice>
                <mc:Fallback>
                  <p:oleObj name="Формула" r:id="rId5" imgW="2552400" imgH="52056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32300" y="6067425"/>
                          <a:ext cx="3581400" cy="8175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Прямоугольник 15"/>
          <p:cNvSpPr/>
          <p:nvPr/>
        </p:nvSpPr>
        <p:spPr>
          <a:xfrm>
            <a:off x="1765300" y="6981825"/>
            <a:ext cx="5681555" cy="430887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пр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коэффициент преобразования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термопар.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4584700" y="1038225"/>
            <a:ext cx="3810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4737100" y="3705225"/>
            <a:ext cx="3810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 rot="16200000">
            <a:off x="5499100" y="6143625"/>
            <a:ext cx="381000" cy="838200"/>
          </a:xfrm>
          <a:prstGeom prst="downArrow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object 2">
            <a:hlinkClick r:id="rId7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80931" grpId="0" animBg="1"/>
      <p:bldP spid="9" grpId="0" animBg="1"/>
      <p:bldP spid="11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6.4. Цифровой т</a:t>
            </a:r>
            <a:r>
              <a:rPr lang="ru-RU" sz="2400" b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ермоэлектрический и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змеритель мощности</a:t>
            </a: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0608"/>
            <a:ext cx="10693400" cy="407099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6.4.1. Конструкция цифрового ваттметра поглощаемой мощности М3-51</a:t>
            </a:r>
          </a:p>
        </p:txBody>
      </p:sp>
      <p:pic>
        <p:nvPicPr>
          <p:cNvPr id="4" name="Рисунок 3" descr="2M66"/>
          <p:cNvPicPr/>
          <p:nvPr/>
        </p:nvPicPr>
        <p:blipFill>
          <a:blip r:embed="rId2" cstate="print">
            <a:lum bright="-19000"/>
          </a:blip>
          <a:srcRect/>
          <a:stretch>
            <a:fillRect/>
          </a:stretch>
        </p:blipFill>
        <p:spPr bwMode="auto">
          <a:xfrm>
            <a:off x="165100" y="1724025"/>
            <a:ext cx="3581400" cy="31242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Рисунок 4" descr="preobr_2"/>
          <p:cNvPicPr/>
          <p:nvPr/>
        </p:nvPicPr>
        <p:blipFill>
          <a:blip r:embed="rId3" cstate="print">
            <a:lum bright="-23000"/>
          </a:blip>
          <a:srcRect/>
          <a:stretch>
            <a:fillRect/>
          </a:stretch>
        </p:blipFill>
        <p:spPr bwMode="auto">
          <a:xfrm>
            <a:off x="241300" y="5718357"/>
            <a:ext cx="3429000" cy="133966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8900" y="5057715"/>
            <a:ext cx="3784241" cy="400110"/>
          </a:xfrm>
          <a:prstGeom prst="rect">
            <a:avLst/>
          </a:prstGeom>
          <a:solidFill>
            <a:srgbClr val="FFD13F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Измерительный преобазователь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79900" y="1114425"/>
            <a:ext cx="6337300" cy="523220"/>
          </a:xfrm>
          <a:prstGeom prst="rect">
            <a:avLst/>
          </a:prstGeom>
          <a:solidFill>
            <a:srgbClr val="97E4FF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Ваттметр М3-51 измеряет мощность СВЧ сигналов в коаксиальных и волноводных трактах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2660" name="Rectangle 4"/>
          <p:cNvSpPr>
            <a:spLocks noChangeArrowheads="1"/>
          </p:cNvSpPr>
          <p:nvPr/>
        </p:nvSpPr>
        <p:spPr bwMode="auto">
          <a:xfrm>
            <a:off x="3898900" y="2409825"/>
            <a:ext cx="6794500" cy="523220"/>
          </a:xfrm>
          <a:prstGeom prst="rect">
            <a:avLst/>
          </a:prstGeom>
          <a:solidFill>
            <a:srgbClr val="4FD1FF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Диапазон частот 0,2 – 17,85 ГГц.</a:t>
            </a:r>
          </a:p>
          <a:p>
            <a:pPr lvl="0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Диапазон измерения мощности 0,01-10 мВт (0,3-3-10 мВт).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2662" name="Rectangle 6"/>
          <p:cNvSpPr>
            <a:spLocks noChangeArrowheads="1"/>
          </p:cNvSpPr>
          <p:nvPr/>
        </p:nvSpPr>
        <p:spPr bwMode="auto">
          <a:xfrm>
            <a:off x="0" y="647700"/>
            <a:ext cx="10693400" cy="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27500" y="3781425"/>
            <a:ext cx="6400800" cy="3139321"/>
          </a:xfrm>
          <a:prstGeom prst="rect">
            <a:avLst/>
          </a:prstGeom>
          <a:solidFill>
            <a:srgbClr val="81DEFF"/>
          </a:solidFill>
          <a:ln>
            <a:solidFill>
              <a:srgbClr val="C0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361950" indent="-36195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СЕТЬ ВКЛ. – тумблер включения ваттметра.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ГРУБО ►0◄ ТОЧНО – потенциометры для грубой и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точной установки частоты.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▼  –  потенциометр для регулировки усиления в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процессе калибровки ваттметра.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ВХОД – разъем для присоединения измерительного 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преобразователя.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РЕЖИМ РАБОТЫ – переключатель для переключения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режимов работы.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6.  800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mW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разъем для присоединения измерительных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калориметрических преобразователей  для калибровки </a:t>
            </a:r>
          </a:p>
          <a:p>
            <a:pPr marL="457200" indent="-457200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ваттметра.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08500" y="3171825"/>
            <a:ext cx="5595938" cy="261610"/>
          </a:xfrm>
          <a:prstGeom prst="rect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Назначение органов управления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36319" y="1114425"/>
            <a:ext cx="3533981" cy="400110"/>
          </a:xfrm>
          <a:prstGeom prst="rect">
            <a:avLst/>
          </a:prstGeom>
          <a:solidFill>
            <a:srgbClr val="FFD13F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Измерительный блок ватметра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84701" y="1876425"/>
            <a:ext cx="4038600" cy="262251"/>
          </a:xfrm>
          <a:prstGeom prst="rect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характеристики М3-51</a:t>
            </a:r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>
            <a:off x="1612900" y="14954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низ 30"/>
          <p:cNvSpPr/>
          <p:nvPr/>
        </p:nvSpPr>
        <p:spPr>
          <a:xfrm>
            <a:off x="1460500" y="54578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трелка вниз 31"/>
          <p:cNvSpPr/>
          <p:nvPr/>
        </p:nvSpPr>
        <p:spPr>
          <a:xfrm>
            <a:off x="6718300" y="21812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трелка вниз 32"/>
          <p:cNvSpPr/>
          <p:nvPr/>
        </p:nvSpPr>
        <p:spPr>
          <a:xfrm>
            <a:off x="6946900" y="3476625"/>
            <a:ext cx="3048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object 2">
            <a:hlinkClick r:id="rId4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90100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82660" grpId="0" animBg="1"/>
      <p:bldP spid="58266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250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6.4.2.  Принцип работы  цифрового ваттметра М3-51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300" y="733425"/>
            <a:ext cx="4712957" cy="400110"/>
          </a:xfrm>
          <a:prstGeom prst="rect">
            <a:avLst/>
          </a:prstGeom>
          <a:solidFill>
            <a:srgbClr val="FFD96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Структурная схема цифрового ваттметра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refdb.ru/images/735/1468463/415eeb85.jpg"/>
          <p:cNvPicPr/>
          <p:nvPr/>
        </p:nvPicPr>
        <p:blipFill>
          <a:blip r:embed="rId3" cstate="print">
            <a:lum bright="-28000"/>
          </a:blip>
          <a:srcRect b="9412"/>
          <a:stretch>
            <a:fillRect/>
          </a:stretch>
        </p:blipFill>
        <p:spPr bwMode="auto">
          <a:xfrm>
            <a:off x="88900" y="1343025"/>
            <a:ext cx="5410200" cy="29718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89700" y="657225"/>
            <a:ext cx="3452355" cy="400110"/>
          </a:xfrm>
          <a:prstGeom prst="rect">
            <a:avLst/>
          </a:prstGeom>
          <a:solidFill>
            <a:srgbClr val="FFD96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Назначение элементов схемы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1873" name="Rectangle 1"/>
          <p:cNvSpPr>
            <a:spLocks noChangeArrowheads="1"/>
          </p:cNvSpPr>
          <p:nvPr/>
        </p:nvSpPr>
        <p:spPr bwMode="auto">
          <a:xfrm>
            <a:off x="5651500" y="1254175"/>
            <a:ext cx="4953000" cy="784830"/>
          </a:xfrm>
          <a:prstGeom prst="rect">
            <a:avLst/>
          </a:prstGeom>
          <a:solidFill>
            <a:srgbClr val="81DEFF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fontAlgn="base">
              <a:lnSpc>
                <a:spcPct val="85000"/>
              </a:lnSpc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Приемный преобразователь преобразует и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змеряемую мощность Р</a:t>
            </a:r>
            <a:r>
              <a:rPr lang="ru-RU" sz="2000" baseline="-25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помощью термопар в термо-ЭДС.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2026355"/>
            <a:ext cx="4965700" cy="523220"/>
          </a:xfrm>
          <a:prstGeom prst="rect">
            <a:avLst/>
          </a:prstGeom>
          <a:solidFill>
            <a:srgbClr val="C7DAF5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Усилитель постоянного тока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(УПТ) усиливает выходное напряжение термо­ЭДС.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1500" y="2549575"/>
            <a:ext cx="4965700" cy="523220"/>
          </a:xfrm>
          <a:prstGeom prst="rect">
            <a:avLst/>
          </a:prstGeom>
          <a:solidFill>
            <a:srgbClr val="FFE9A3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Аналого-цифровой преобразователь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преоб-разует аналоговый сигнал в цифровой.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800" y="3082975"/>
            <a:ext cx="4965700" cy="1308050"/>
          </a:xfrm>
          <a:prstGeom prst="rect">
            <a:avLst/>
          </a:prstGeom>
          <a:solidFill>
            <a:srgbClr val="5DFFA6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Микропроцессор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осуществляет автомати-ческий выбор пределов измерений, автома-тическую установку нуля и самокалибровка, выход информации информационно-изме-рительной системы.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5100" y="4391025"/>
            <a:ext cx="10439400" cy="261610"/>
          </a:xfrm>
          <a:prstGeom prst="rect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Цифровое отсчетное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(ЦОУ)  отображает значение измеряемой мощности.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5100" y="4848225"/>
            <a:ext cx="10439400" cy="523220"/>
          </a:xfrm>
          <a:prstGeom prst="rect">
            <a:avLst/>
          </a:prstGeom>
          <a:solidFill>
            <a:srgbClr val="FFD13F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Калибратор мощности постоянного тока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применяется для калибровки цифрового ваттметра  с преобразователями на средних и больших уровнях мощности.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5100" y="4619625"/>
            <a:ext cx="10439400" cy="261610"/>
          </a:xfrm>
          <a:prstGeom prst="rect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Калибратор мощности переменного тока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используется для самокалибровки ваттметра.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5100" y="5381625"/>
            <a:ext cx="10439400" cy="261610"/>
          </a:xfrm>
          <a:prstGeom prst="rect">
            <a:avLst/>
          </a:prstGeom>
          <a:solidFill>
            <a:srgbClr val="4FD1FF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Источник питания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запитывает все узлы ваттметра.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7500" y="5762625"/>
            <a:ext cx="4511171" cy="4001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Относительная погрешность  ваттметра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1876" name="Rectangle 4"/>
          <p:cNvSpPr>
            <a:spLocks noChangeArrowheads="1"/>
          </p:cNvSpPr>
          <p:nvPr/>
        </p:nvSpPr>
        <p:spPr bwMode="auto">
          <a:xfrm>
            <a:off x="0" y="-104775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317500" y="6296025"/>
            <a:ext cx="4419600" cy="685800"/>
            <a:chOff x="317500" y="6296025"/>
            <a:chExt cx="4430712" cy="68580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317500" y="6296025"/>
              <a:ext cx="4419600" cy="685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591877" name="Object 5"/>
            <p:cNvGraphicFramePr>
              <a:graphicFrameLocks noChangeAspect="1"/>
            </p:cNvGraphicFramePr>
            <p:nvPr/>
          </p:nvGraphicFramePr>
          <p:xfrm>
            <a:off x="393700" y="6359525"/>
            <a:ext cx="4354512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1886" name="Формула" r:id="rId4" imgW="2184120" imgH="241200" progId="Equation.3">
                    <p:embed/>
                  </p:oleObj>
                </mc:Choice>
                <mc:Fallback>
                  <p:oleObj name="Формула" r:id="rId4" imgW="2184120" imgH="2412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700" y="6359525"/>
                          <a:ext cx="4354512" cy="482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Прямоугольник 20"/>
          <p:cNvSpPr/>
          <p:nvPr/>
        </p:nvSpPr>
        <p:spPr>
          <a:xfrm>
            <a:off x="6376548" y="5762625"/>
            <a:ext cx="4227952" cy="400110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Абсолютная погрешность  ваттметра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1879" name="Rectangle 7"/>
          <p:cNvSpPr>
            <a:spLocks noChangeArrowheads="1"/>
          </p:cNvSpPr>
          <p:nvPr/>
        </p:nvSpPr>
        <p:spPr bwMode="auto">
          <a:xfrm>
            <a:off x="0" y="-104775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7367148" y="6296025"/>
            <a:ext cx="2362200" cy="914400"/>
            <a:chOff x="6108700" y="6296025"/>
            <a:chExt cx="2362200" cy="91440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6108700" y="6296025"/>
              <a:ext cx="2362200" cy="9144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591881" name="Object 9"/>
            <p:cNvGraphicFramePr>
              <a:graphicFrameLocks noChangeAspect="1"/>
            </p:cNvGraphicFramePr>
            <p:nvPr/>
          </p:nvGraphicFramePr>
          <p:xfrm>
            <a:off x="6256338" y="6372225"/>
            <a:ext cx="2147887" cy="806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1887" name="Формула" r:id="rId6" imgW="1206360" imgH="457200" progId="Equation.3">
                    <p:embed/>
                  </p:oleObj>
                </mc:Choice>
                <mc:Fallback>
                  <p:oleObj name="Формула" r:id="rId6" imgW="1206360" imgH="457200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56338" y="6372225"/>
                          <a:ext cx="2147887" cy="8064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" name="Прямоугольник 33"/>
          <p:cNvSpPr/>
          <p:nvPr/>
        </p:nvSpPr>
        <p:spPr>
          <a:xfrm>
            <a:off x="88900" y="7085082"/>
            <a:ext cx="4191000" cy="261610"/>
          </a:xfrm>
          <a:prstGeom prst="rect">
            <a:avLst/>
          </a:prstGeom>
          <a:solidFill>
            <a:srgbClr val="81DEFF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изм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измеренное значение мощности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356100" y="7279776"/>
            <a:ext cx="3357797" cy="235449"/>
          </a:xfrm>
          <a:prstGeom prst="rect">
            <a:avLst/>
          </a:prstGeom>
          <a:solidFill>
            <a:srgbClr val="81DEFF"/>
          </a:solidFill>
          <a:ln>
            <a:solidFill>
              <a:srgbClr val="C00000"/>
            </a:solidFill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предел измерения мощности.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трелка вниз 36"/>
          <p:cNvSpPr/>
          <p:nvPr/>
        </p:nvSpPr>
        <p:spPr>
          <a:xfrm>
            <a:off x="2146300" y="11144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Стрелка вниз 37"/>
          <p:cNvSpPr/>
          <p:nvPr/>
        </p:nvSpPr>
        <p:spPr>
          <a:xfrm>
            <a:off x="8166100" y="10382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Стрелка вниз 38"/>
          <p:cNvSpPr/>
          <p:nvPr/>
        </p:nvSpPr>
        <p:spPr>
          <a:xfrm>
            <a:off x="2222500" y="61436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Стрелка вниз 39"/>
          <p:cNvSpPr/>
          <p:nvPr/>
        </p:nvSpPr>
        <p:spPr>
          <a:xfrm>
            <a:off x="8470900" y="61436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 вправо 40"/>
          <p:cNvSpPr/>
          <p:nvPr/>
        </p:nvSpPr>
        <p:spPr>
          <a:xfrm>
            <a:off x="4737100" y="6448425"/>
            <a:ext cx="2667000" cy="304800"/>
          </a:xfrm>
          <a:prstGeom prst="right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Стрелка вправо 41"/>
          <p:cNvSpPr/>
          <p:nvPr/>
        </p:nvSpPr>
        <p:spPr>
          <a:xfrm>
            <a:off x="5499100" y="2638425"/>
            <a:ext cx="1524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object 2">
            <a:hlinkClick r:id="rId8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1538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591873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1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807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Измерение мощности методом амперметра и вольтметра</a:t>
            </a: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1841500" y="4286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8470900" y="4286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419842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165100" y="581025"/>
            <a:ext cx="3657600" cy="2255837"/>
            <a:chOff x="774700" y="1266825"/>
            <a:chExt cx="3657600" cy="2255837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774700" y="1266825"/>
              <a:ext cx="3657600" cy="2209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419843" name="Object 3"/>
            <p:cNvGraphicFramePr>
              <a:graphicFrameLocks noChangeAspect="1"/>
            </p:cNvGraphicFramePr>
            <p:nvPr/>
          </p:nvGraphicFramePr>
          <p:xfrm>
            <a:off x="850900" y="1343025"/>
            <a:ext cx="3451225" cy="2179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899" name="Visio" r:id="rId3" imgW="3450981" imgH="2178346" progId="Visio.Drawing.11">
                    <p:embed/>
                  </p:oleObj>
                </mc:Choice>
                <mc:Fallback>
                  <p:oleObj name="Visio" r:id="rId3" imgW="3450981" imgH="2178346" progId="Visio.Drawing.11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0900" y="1343025"/>
                          <a:ext cx="3451225" cy="21796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9845" name="Rectangle 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6642100" y="581025"/>
            <a:ext cx="3657600" cy="2209800"/>
            <a:chOff x="5041900" y="1266825"/>
            <a:chExt cx="3657600" cy="22098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5041900" y="1266825"/>
              <a:ext cx="3657600" cy="2209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419844" name="Object 4"/>
            <p:cNvGraphicFramePr>
              <a:graphicFrameLocks noChangeAspect="1"/>
            </p:cNvGraphicFramePr>
            <p:nvPr/>
          </p:nvGraphicFramePr>
          <p:xfrm>
            <a:off x="5210175" y="1289050"/>
            <a:ext cx="3413125" cy="211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900" name="Visio" r:id="rId5" imgW="3412401" imgH="2111981" progId="Visio.Drawing.11">
                    <p:embed/>
                  </p:oleObj>
                </mc:Choice>
                <mc:Fallback>
                  <p:oleObj name="Visio" r:id="rId5" imgW="3412401" imgH="2111981" progId="Visio.Drawing.11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10175" y="1289050"/>
                          <a:ext cx="3413125" cy="2111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9847" name="Rectangle 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508500" y="1724025"/>
            <a:ext cx="1524000" cy="36094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0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·U</a:t>
            </a:r>
            <a:r>
              <a:rPr lang="en-US" sz="2000" b="1" i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ru-RU" sz="2000" b="1" i="1" baseline="-25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03700" y="1038225"/>
            <a:ext cx="2209800" cy="380480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Мощность 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6200" y="3171825"/>
            <a:ext cx="5041900" cy="334313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Действительное значение мощности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5100" y="4467225"/>
            <a:ext cx="4800600" cy="565146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Абсолютная методическая погрешность измерения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22900" y="4619625"/>
            <a:ext cx="4953000" cy="523220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Абсолютная методическая погрешность измерения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2451100" y="34766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трелка вниз 37"/>
          <p:cNvSpPr/>
          <p:nvPr/>
        </p:nvSpPr>
        <p:spPr>
          <a:xfrm>
            <a:off x="7785100" y="34004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низ 38"/>
          <p:cNvSpPr/>
          <p:nvPr/>
        </p:nvSpPr>
        <p:spPr>
          <a:xfrm>
            <a:off x="2222500" y="4238625"/>
            <a:ext cx="3048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3" name="Rectangle 13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19855" name="Rectangle 1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499100" y="3095625"/>
            <a:ext cx="5029200" cy="261610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Действительное значение измеренной на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7" name="Rectangle 1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19859" name="Rectangle 19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19861" name="Rectangle 21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165100" y="5991225"/>
            <a:ext cx="4800600" cy="565146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Относительная методическая погрешность измерения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270500" y="6143625"/>
            <a:ext cx="4953000" cy="523220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Относительная методическая погрешность измерения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63" name="Rectangle 23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19865" name="Rectangle 2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19867" name="Rectangle 2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19869" name="Rectangle 29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62" name="Группа 61"/>
          <p:cNvGrpSpPr/>
          <p:nvPr/>
        </p:nvGrpSpPr>
        <p:grpSpPr>
          <a:xfrm>
            <a:off x="241300" y="3781425"/>
            <a:ext cx="4724400" cy="457200"/>
            <a:chOff x="241300" y="4086225"/>
            <a:chExt cx="4724400" cy="457200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241300" y="4086225"/>
              <a:ext cx="4724400" cy="457200"/>
              <a:chOff x="0" y="4772025"/>
              <a:chExt cx="5118100" cy="457200"/>
            </a:xfrm>
          </p:grpSpPr>
          <p:sp>
            <p:nvSpPr>
              <p:cNvPr id="33" name="Прямоугольник 32"/>
              <p:cNvSpPr/>
              <p:nvPr/>
            </p:nvSpPr>
            <p:spPr>
              <a:xfrm>
                <a:off x="0" y="4772025"/>
                <a:ext cx="5118100" cy="45720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/>
                <a:endParaRPr lang="ru-RU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419854" name="Object 14"/>
              <p:cNvGraphicFramePr>
                <a:graphicFrameLocks noChangeAspect="1"/>
              </p:cNvGraphicFramePr>
              <p:nvPr/>
            </p:nvGraphicFramePr>
            <p:xfrm>
              <a:off x="2514600" y="4859338"/>
              <a:ext cx="163513" cy="3333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9901" name="Формула" r:id="rId7" imgW="126720" imgH="241200" progId="Equation.3">
                      <p:embed/>
                    </p:oleObj>
                  </mc:Choice>
                  <mc:Fallback>
                    <p:oleObj name="Формула" r:id="rId7" imgW="126720" imgH="241200" progId="Equation.3">
                      <p:embed/>
                      <p:pic>
                        <p:nvPicPr>
                          <p:cNvPr id="0" name="Picture 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14600" y="4859338"/>
                            <a:ext cx="163513" cy="33337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19868" name="Object 28"/>
            <p:cNvGraphicFramePr>
              <a:graphicFrameLocks noChangeAspect="1"/>
            </p:cNvGraphicFramePr>
            <p:nvPr/>
          </p:nvGraphicFramePr>
          <p:xfrm>
            <a:off x="317500" y="4086225"/>
            <a:ext cx="4533900" cy="4540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902" name="Формула" r:id="rId9" imgW="3517560" imgH="304560" progId="Equation.3">
                    <p:embed/>
                  </p:oleObj>
                </mc:Choice>
                <mc:Fallback>
                  <p:oleObj name="Формула" r:id="rId9" imgW="3517560" imgH="304560" progId="Equation.3">
                    <p:embed/>
                    <p:pic>
                      <p:nvPicPr>
                        <p:cNvPr id="0" name="Picture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500" y="4086225"/>
                          <a:ext cx="4533900" cy="45402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9871" name="Rectangle 31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64" name="Группа 63"/>
          <p:cNvGrpSpPr/>
          <p:nvPr/>
        </p:nvGrpSpPr>
        <p:grpSpPr>
          <a:xfrm>
            <a:off x="5346700" y="3629025"/>
            <a:ext cx="5257800" cy="914400"/>
            <a:chOff x="5346700" y="3857625"/>
            <a:chExt cx="5257800" cy="91440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5346700" y="3857625"/>
              <a:ext cx="5257800" cy="9144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36000" bIns="0" rtlCol="0" anchor="ctr"/>
            <a:lstStyle/>
            <a:p>
              <a:pPr algn="ctr"/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419870" name="Object 30"/>
            <p:cNvGraphicFramePr>
              <a:graphicFrameLocks noChangeAspect="1"/>
            </p:cNvGraphicFramePr>
            <p:nvPr/>
          </p:nvGraphicFramePr>
          <p:xfrm>
            <a:off x="5611813" y="3925888"/>
            <a:ext cx="4764087" cy="846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903" name="Формула" r:id="rId11" imgW="3352680" imgH="533160" progId="Equation.3">
                    <p:embed/>
                  </p:oleObj>
                </mc:Choice>
                <mc:Fallback>
                  <p:oleObj name="Формула" r:id="rId11" imgW="3352680" imgH="533160" progId="Equation.3">
                    <p:embed/>
                    <p:pic>
                      <p:nvPicPr>
                        <p:cNvPr id="0" name="Picture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11813" y="3925888"/>
                          <a:ext cx="4764087" cy="8461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9873" name="Rectangle 33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9" name="Стрелка вправо 58"/>
          <p:cNvSpPr/>
          <p:nvPr/>
        </p:nvSpPr>
        <p:spPr>
          <a:xfrm>
            <a:off x="6032500" y="1800225"/>
            <a:ext cx="6096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Стрелка вправо 59"/>
          <p:cNvSpPr/>
          <p:nvPr/>
        </p:nvSpPr>
        <p:spPr>
          <a:xfrm flipH="1">
            <a:off x="3822700" y="1800225"/>
            <a:ext cx="6858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Стрелка вниз 60"/>
          <p:cNvSpPr/>
          <p:nvPr/>
        </p:nvSpPr>
        <p:spPr>
          <a:xfrm>
            <a:off x="5041900" y="1419225"/>
            <a:ext cx="3048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grpSp>
        <p:nvGrpSpPr>
          <p:cNvPr id="67" name="Группа 66"/>
          <p:cNvGrpSpPr/>
          <p:nvPr/>
        </p:nvGrpSpPr>
        <p:grpSpPr>
          <a:xfrm>
            <a:off x="165100" y="5153025"/>
            <a:ext cx="4800600" cy="685800"/>
            <a:chOff x="165100" y="5381625"/>
            <a:chExt cx="4800600" cy="685800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165100" y="5381625"/>
              <a:ext cx="4800600" cy="685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dirty="0"/>
            </a:p>
          </p:txBody>
        </p:sp>
        <p:graphicFrame>
          <p:nvGraphicFramePr>
            <p:cNvPr id="419875" name="Object 35"/>
            <p:cNvGraphicFramePr>
              <a:graphicFrameLocks noChangeAspect="1"/>
            </p:cNvGraphicFramePr>
            <p:nvPr/>
          </p:nvGraphicFramePr>
          <p:xfrm>
            <a:off x="317500" y="5381625"/>
            <a:ext cx="4531043" cy="676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904" name="Формула" r:id="rId13" imgW="4089240" imgH="520560" progId="Equation.3">
                    <p:embed/>
                  </p:oleObj>
                </mc:Choice>
                <mc:Fallback>
                  <p:oleObj name="Формула" r:id="rId13" imgW="4089240" imgH="520560" progId="Equation.3">
                    <p:embed/>
                    <p:pic>
                      <p:nvPicPr>
                        <p:cNvPr id="0" name="Picture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500" y="5381625"/>
                          <a:ext cx="4531043" cy="6762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8" name="Группа 77"/>
          <p:cNvGrpSpPr/>
          <p:nvPr/>
        </p:nvGrpSpPr>
        <p:grpSpPr>
          <a:xfrm>
            <a:off x="1689100" y="6677025"/>
            <a:ext cx="2362200" cy="581025"/>
            <a:chOff x="1689100" y="6829425"/>
            <a:chExt cx="2362200" cy="581025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1689100" y="6829425"/>
              <a:ext cx="2362200" cy="58102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dirty="0"/>
            </a:p>
          </p:txBody>
        </p:sp>
        <p:graphicFrame>
          <p:nvGraphicFramePr>
            <p:cNvPr id="419877" name="Object 37"/>
            <p:cNvGraphicFramePr>
              <a:graphicFrameLocks noChangeAspect="1"/>
            </p:cNvGraphicFramePr>
            <p:nvPr/>
          </p:nvGraphicFramePr>
          <p:xfrm>
            <a:off x="1689100" y="6829425"/>
            <a:ext cx="2332038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905" name="Формула" r:id="rId15" imgW="1828800" imgH="507960" progId="Equation.3">
                    <p:embed/>
                  </p:oleObj>
                </mc:Choice>
                <mc:Fallback>
                  <p:oleObj name="Формула" r:id="rId15" imgW="1828800" imgH="507960" progId="Equation.3">
                    <p:embed/>
                    <p:pic>
                      <p:nvPicPr>
                        <p:cNvPr id="0" name="Picture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9100" y="6829425"/>
                          <a:ext cx="2332038" cy="5810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3" name="Стрелка вниз 72"/>
          <p:cNvSpPr/>
          <p:nvPr/>
        </p:nvSpPr>
        <p:spPr>
          <a:xfrm>
            <a:off x="2451100" y="50006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Стрелка вниз 74"/>
          <p:cNvSpPr/>
          <p:nvPr/>
        </p:nvSpPr>
        <p:spPr>
          <a:xfrm>
            <a:off x="2527300" y="58388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Стрелка вниз 75"/>
          <p:cNvSpPr/>
          <p:nvPr/>
        </p:nvSpPr>
        <p:spPr>
          <a:xfrm>
            <a:off x="2527300" y="65246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Стрелка вниз 76"/>
          <p:cNvSpPr/>
          <p:nvPr/>
        </p:nvSpPr>
        <p:spPr>
          <a:xfrm>
            <a:off x="7785100" y="4543425"/>
            <a:ext cx="304800" cy="762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194300" y="5305425"/>
            <a:ext cx="5422900" cy="6858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/>
            <a:endParaRPr lang="ru-RU" dirty="0"/>
          </a:p>
        </p:txBody>
      </p:sp>
      <p:graphicFrame>
        <p:nvGraphicFramePr>
          <p:cNvPr id="419879" name="Object 39"/>
          <p:cNvGraphicFramePr>
            <a:graphicFrameLocks noChangeAspect="1"/>
          </p:cNvGraphicFramePr>
          <p:nvPr/>
        </p:nvGraphicFramePr>
        <p:xfrm>
          <a:off x="5270500" y="5305425"/>
          <a:ext cx="5346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6" name="Формула" r:id="rId17" imgW="4140000" imgH="495000" progId="Equation.3">
                  <p:embed/>
                </p:oleObj>
              </mc:Choice>
              <mc:Fallback>
                <p:oleObj name="Формула" r:id="rId17" imgW="4140000" imgH="495000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00" y="5305425"/>
                        <a:ext cx="53467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" name="Стрелка вниз 81"/>
          <p:cNvSpPr/>
          <p:nvPr/>
        </p:nvSpPr>
        <p:spPr>
          <a:xfrm>
            <a:off x="7785100" y="51530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Стрелка вниз 82"/>
          <p:cNvSpPr/>
          <p:nvPr/>
        </p:nvSpPr>
        <p:spPr>
          <a:xfrm>
            <a:off x="7556500" y="59912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6" name="Группа 85"/>
          <p:cNvGrpSpPr/>
          <p:nvPr/>
        </p:nvGrpSpPr>
        <p:grpSpPr>
          <a:xfrm>
            <a:off x="6718300" y="6829425"/>
            <a:ext cx="2438400" cy="609600"/>
            <a:chOff x="6718300" y="6877050"/>
            <a:chExt cx="2438400" cy="609600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6718300" y="6877050"/>
              <a:ext cx="2438400" cy="609599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419880" name="Object 40"/>
            <p:cNvGraphicFramePr>
              <a:graphicFrameLocks noChangeAspect="1"/>
            </p:cNvGraphicFramePr>
            <p:nvPr/>
          </p:nvGraphicFramePr>
          <p:xfrm>
            <a:off x="6848475" y="6905625"/>
            <a:ext cx="2197100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907" name="Формула" r:id="rId19" imgW="1904760" imgH="507960" progId="Equation.3">
                    <p:embed/>
                  </p:oleObj>
                </mc:Choice>
                <mc:Fallback>
                  <p:oleObj name="Формула" r:id="rId19" imgW="1904760" imgH="507960" progId="Equation.3">
                    <p:embed/>
                    <p:pic>
                      <p:nvPicPr>
                        <p:cNvPr id="0" name="Picture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48475" y="6905625"/>
                          <a:ext cx="2197100" cy="5810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6" name="Стрелка вниз 65"/>
          <p:cNvSpPr/>
          <p:nvPr/>
        </p:nvSpPr>
        <p:spPr>
          <a:xfrm>
            <a:off x="2146300" y="2790825"/>
            <a:ext cx="304800" cy="381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Стрелка вниз 67"/>
          <p:cNvSpPr/>
          <p:nvPr/>
        </p:nvSpPr>
        <p:spPr>
          <a:xfrm>
            <a:off x="8166100" y="2790825"/>
            <a:ext cx="3810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Стрелка вниз 68"/>
          <p:cNvSpPr/>
          <p:nvPr/>
        </p:nvSpPr>
        <p:spPr>
          <a:xfrm>
            <a:off x="7785100" y="66770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object 2">
            <a:hlinkClick r:id="rId21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6615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0" grpId="0" animBg="1"/>
      <p:bldP spid="23" grpId="0" animBg="1"/>
      <p:bldP spid="28" grpId="0" animBg="1"/>
      <p:bldP spid="30" grpId="0" animBg="1"/>
      <p:bldP spid="31" grpId="0" animBg="1"/>
      <p:bldP spid="35" grpId="0" animBg="1"/>
      <p:bldP spid="38" grpId="0" animBg="1"/>
      <p:bldP spid="39" grpId="0" animBg="1"/>
      <p:bldP spid="45" grpId="0" animBg="1"/>
      <p:bldP spid="52" grpId="0" animBg="1"/>
      <p:bldP spid="53" grpId="0" animBg="1"/>
      <p:bldP spid="59" grpId="0" animBg="1"/>
      <p:bldP spid="60" grpId="0" animBg="1"/>
      <p:bldP spid="61" grpId="0" animBg="1"/>
      <p:bldP spid="73" grpId="0" animBg="1"/>
      <p:bldP spid="75" grpId="0" animBg="1"/>
      <p:bldP spid="76" grpId="0" animBg="1"/>
      <p:bldP spid="77" grpId="0" animBg="1"/>
      <p:bldP spid="79" grpId="0" animBg="1"/>
      <p:bldP spid="82" grpId="0" animBg="1"/>
      <p:bldP spid="83" grpId="0" animBg="1"/>
      <p:bldP spid="66" grpId="0" animBg="1"/>
      <p:bldP spid="68" grpId="0" animBg="1"/>
      <p:bldP spid="69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720197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3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3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3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Измерение мощности 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амперметром </a:t>
            </a:r>
          </a:p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при известном сопротивлении нагрузки</a:t>
            </a:r>
            <a:endParaRPr lang="ru-RU" sz="2400" b="1" spc="-5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885825"/>
            <a:ext cx="3657600" cy="2255837"/>
            <a:chOff x="774700" y="1266825"/>
            <a:chExt cx="3657600" cy="225583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74700" y="1266825"/>
              <a:ext cx="3657600" cy="2209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7" name="Object 3"/>
            <p:cNvGraphicFramePr>
              <a:graphicFrameLocks noChangeAspect="1"/>
            </p:cNvGraphicFramePr>
            <p:nvPr/>
          </p:nvGraphicFramePr>
          <p:xfrm>
            <a:off x="850900" y="1343025"/>
            <a:ext cx="3451225" cy="2179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8776" name="Visio" r:id="rId3" imgW="3450981" imgH="2178346" progId="Visio.Drawing.11">
                    <p:embed/>
                  </p:oleObj>
                </mc:Choice>
                <mc:Fallback>
                  <p:oleObj name="Visio" r:id="rId3" imgW="3450981" imgH="2178346" progId="Visio.Drawing.11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0900" y="1343025"/>
                          <a:ext cx="3451225" cy="21796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Стрелка вниз 14"/>
          <p:cNvSpPr/>
          <p:nvPr/>
        </p:nvSpPr>
        <p:spPr>
          <a:xfrm>
            <a:off x="1460500" y="733425"/>
            <a:ext cx="3048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458757" name="Rectangle 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898900" y="2638425"/>
            <a:ext cx="3962400" cy="380480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Измеренная мощность 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318500" y="2638425"/>
            <a:ext cx="2057400" cy="525462"/>
            <a:chOff x="1384300" y="4848225"/>
            <a:chExt cx="2057400" cy="52546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84300" y="4848225"/>
              <a:ext cx="2057400" cy="4572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458758" name="Object 6"/>
            <p:cNvGraphicFramePr>
              <a:graphicFrameLocks noChangeAspect="1"/>
            </p:cNvGraphicFramePr>
            <p:nvPr/>
          </p:nvGraphicFramePr>
          <p:xfrm>
            <a:off x="1460500" y="4848225"/>
            <a:ext cx="1733550" cy="525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8777" name="Формула" r:id="rId5" imgW="1091880" imgH="330120" progId="Equation.3">
                    <p:embed/>
                  </p:oleObj>
                </mc:Choice>
                <mc:Fallback>
                  <p:oleObj name="Формула" r:id="rId5" imgW="1091880" imgH="33012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60500" y="4848225"/>
                          <a:ext cx="1733550" cy="5254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Прямоугольник 36"/>
          <p:cNvSpPr/>
          <p:nvPr/>
        </p:nvSpPr>
        <p:spPr>
          <a:xfrm>
            <a:off x="3898900" y="962025"/>
            <a:ext cx="5105400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 ток в цепи без включения амперметра.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98900" y="1952625"/>
            <a:ext cx="3962400" cy="380480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Действительная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мощность  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8242300" y="1876425"/>
            <a:ext cx="2057400" cy="504825"/>
            <a:chOff x="1384300" y="4848225"/>
            <a:chExt cx="2057400" cy="504825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1384300" y="4848225"/>
              <a:ext cx="2057400" cy="4572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41" name="Object 6"/>
            <p:cNvGraphicFramePr>
              <a:graphicFrameLocks noChangeAspect="1"/>
            </p:cNvGraphicFramePr>
            <p:nvPr/>
          </p:nvGraphicFramePr>
          <p:xfrm>
            <a:off x="1651000" y="4868863"/>
            <a:ext cx="1350963" cy="484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8778" name="Формула" r:id="rId7" imgW="850680" imgH="304560" progId="Equation.3">
                    <p:embed/>
                  </p:oleObj>
                </mc:Choice>
                <mc:Fallback>
                  <p:oleObj name="Формула" r:id="rId7" imgW="850680" imgH="304560" progId="Equation.3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51000" y="4868863"/>
                          <a:ext cx="1350963" cy="4841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2" name="Прямоугольник 41"/>
          <p:cNvSpPr/>
          <p:nvPr/>
        </p:nvSpPr>
        <p:spPr>
          <a:xfrm>
            <a:off x="165100" y="3400425"/>
            <a:ext cx="3886200" cy="565146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Абсолютная методическая  погрешность измерения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898900" y="1343025"/>
            <a:ext cx="5105400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 ток в цепи с включением амперметра.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4660900" y="3324225"/>
            <a:ext cx="4953000" cy="685800"/>
            <a:chOff x="482600" y="5534025"/>
            <a:chExt cx="4953000" cy="685800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482600" y="5534025"/>
              <a:ext cx="4953000" cy="685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dirty="0"/>
            </a:p>
          </p:txBody>
        </p:sp>
        <p:graphicFrame>
          <p:nvGraphicFramePr>
            <p:cNvPr id="46" name="Object 35"/>
            <p:cNvGraphicFramePr>
              <a:graphicFrameLocks noChangeAspect="1"/>
            </p:cNvGraphicFramePr>
            <p:nvPr/>
          </p:nvGraphicFramePr>
          <p:xfrm>
            <a:off x="558800" y="5686425"/>
            <a:ext cx="480060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8779" name="Формула" r:id="rId9" imgW="3441600" imgH="291960" progId="Equation.3">
                    <p:embed/>
                  </p:oleObj>
                </mc:Choice>
                <mc:Fallback>
                  <p:oleObj name="Формула" r:id="rId9" imgW="3441600" imgH="291960" progId="Equation.3">
                    <p:embed/>
                    <p:pic>
                      <p:nvPicPr>
                        <p:cNvPr id="0" name="Picture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8800" y="5686425"/>
                          <a:ext cx="4800600" cy="457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7" name="Прямоугольник 46"/>
          <p:cNvSpPr/>
          <p:nvPr/>
        </p:nvSpPr>
        <p:spPr>
          <a:xfrm>
            <a:off x="774700" y="4162425"/>
            <a:ext cx="8458200" cy="318924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Относительная  методическая  погрешность измерения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1308100" y="4695824"/>
            <a:ext cx="8458200" cy="1524001"/>
            <a:chOff x="176212" y="5750133"/>
            <a:chExt cx="8458200" cy="1474840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176212" y="5750133"/>
              <a:ext cx="8458200" cy="1474839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dirty="0"/>
            </a:p>
          </p:txBody>
        </p:sp>
        <p:graphicFrame>
          <p:nvGraphicFramePr>
            <p:cNvPr id="50" name="Object 35"/>
            <p:cNvGraphicFramePr>
              <a:graphicFrameLocks noChangeAspect="1"/>
            </p:cNvGraphicFramePr>
            <p:nvPr/>
          </p:nvGraphicFramePr>
          <p:xfrm>
            <a:off x="322262" y="5823876"/>
            <a:ext cx="8260675" cy="14010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8780" name="Формула" r:id="rId11" imgW="6260760" imgH="1002960" progId="Equation.3">
                    <p:embed/>
                  </p:oleObj>
                </mc:Choice>
                <mc:Fallback>
                  <p:oleObj name="Формула" r:id="rId11" imgW="6260760" imgH="1002960" progId="Equation.3">
                    <p:embed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2262" y="5823876"/>
                          <a:ext cx="8260675" cy="140109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Стрелка вправо 26"/>
          <p:cNvSpPr/>
          <p:nvPr/>
        </p:nvSpPr>
        <p:spPr>
          <a:xfrm>
            <a:off x="3670300" y="1190625"/>
            <a:ext cx="2286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трелка вправо 27"/>
          <p:cNvSpPr/>
          <p:nvPr/>
        </p:nvSpPr>
        <p:spPr>
          <a:xfrm>
            <a:off x="7861300" y="2028825"/>
            <a:ext cx="3810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трелка вправо 28"/>
          <p:cNvSpPr/>
          <p:nvPr/>
        </p:nvSpPr>
        <p:spPr>
          <a:xfrm>
            <a:off x="7861300" y="2714625"/>
            <a:ext cx="4572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право 29"/>
          <p:cNvSpPr/>
          <p:nvPr/>
        </p:nvSpPr>
        <p:spPr>
          <a:xfrm>
            <a:off x="4051300" y="3552825"/>
            <a:ext cx="6096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трелка вниз 30"/>
          <p:cNvSpPr/>
          <p:nvPr/>
        </p:nvSpPr>
        <p:spPr>
          <a:xfrm>
            <a:off x="5422900" y="4467225"/>
            <a:ext cx="3810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8900" y="6372225"/>
            <a:ext cx="10439400" cy="1015663"/>
          </a:xfrm>
          <a:prstGeom prst="rect">
            <a:avLst/>
          </a:prstGeom>
          <a:solidFill>
            <a:srgbClr val="21C5FF"/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Абсолютная и относительная погрешности измерения мощности отрицательны. 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Это связано с влиянием сопротивления амперметра на показания тока  в цепи с включением амперметра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i="1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без включения в цепь амперметра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&gt;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i="1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object 2">
            <a:hlinkClick r:id="rId1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147300" y="72675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37" grpId="0" animBg="1"/>
      <p:bldP spid="38" grpId="0" animBg="1"/>
      <p:bldP spid="42" grpId="0" animBg="1"/>
      <p:bldP spid="43" grpId="0" animBg="1"/>
      <p:bldP spid="47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93700" y="962025"/>
            <a:ext cx="3657600" cy="2209800"/>
            <a:chOff x="5041900" y="1266825"/>
            <a:chExt cx="3657600" cy="22098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041900" y="1266825"/>
              <a:ext cx="3657600" cy="22098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ru-RU" dirty="0"/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5210175" y="1289050"/>
            <a:ext cx="3413125" cy="211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9796" name="Visio" r:id="rId3" imgW="3412401" imgH="2111981" progId="Visio.Drawing.11">
                    <p:embed/>
                  </p:oleObj>
                </mc:Choice>
                <mc:Fallback>
                  <p:oleObj name="Visio" r:id="rId3" imgW="3412401" imgH="2111981" progId="Visio.Drawing.11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10175" y="1289050"/>
                          <a:ext cx="3413125" cy="2111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807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Измерители мощности постоянного и переменного тока низкой частоты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03700" y="1190625"/>
            <a:ext cx="3962400" cy="380480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Действительная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мощность  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8242300" y="2028825"/>
            <a:ext cx="2209800" cy="1295400"/>
            <a:chOff x="1289050" y="4467225"/>
            <a:chExt cx="2069918" cy="129540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289050" y="4467225"/>
              <a:ext cx="2069918" cy="12954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4" name="Object 6"/>
            <p:cNvGraphicFramePr>
              <a:graphicFrameLocks noChangeAspect="1"/>
            </p:cNvGraphicFramePr>
            <p:nvPr/>
          </p:nvGraphicFramePr>
          <p:xfrm>
            <a:off x="1289050" y="4467225"/>
            <a:ext cx="1973263" cy="1173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9797" name="Формула" r:id="rId5" imgW="1244520" imgH="736560" progId="Equation.3">
                    <p:embed/>
                  </p:oleObj>
                </mc:Choice>
                <mc:Fallback>
                  <p:oleObj name="Формула" r:id="rId5" imgW="1244520" imgH="73656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89050" y="4467225"/>
                          <a:ext cx="1973263" cy="1173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TextBox 24"/>
          <p:cNvSpPr txBox="1"/>
          <p:nvPr/>
        </p:nvSpPr>
        <p:spPr>
          <a:xfrm>
            <a:off x="4279900" y="2409825"/>
            <a:ext cx="3352800" cy="380480"/>
          </a:xfrm>
          <a:prstGeom prst="rect">
            <a:avLst/>
          </a:prstGeom>
          <a:solidFill>
            <a:srgbClr val="6CF4BD"/>
          </a:solidFill>
          <a:ln>
            <a:solidFill>
              <a:srgbClr val="FF0000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Измеренная мощность 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8547100" y="1001711"/>
            <a:ext cx="1752600" cy="950914"/>
            <a:chOff x="1384300" y="4543424"/>
            <a:chExt cx="1752600" cy="95091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1384300" y="4543424"/>
              <a:ext cx="1752600" cy="950914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8" name="Object 6"/>
            <p:cNvGraphicFramePr>
              <a:graphicFrameLocks noChangeAspect="1"/>
            </p:cNvGraphicFramePr>
            <p:nvPr/>
          </p:nvGraphicFramePr>
          <p:xfrm>
            <a:off x="1689100" y="4579938"/>
            <a:ext cx="1087438" cy="909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9798" name="Формула" r:id="rId7" imgW="685800" imgH="571320" progId="Equation.3">
                    <p:embed/>
                  </p:oleObj>
                </mc:Choice>
                <mc:Fallback>
                  <p:oleObj name="Формула" r:id="rId7" imgW="685800" imgH="57132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9100" y="4579938"/>
                          <a:ext cx="1087438" cy="9096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Стрелка вниз 28"/>
          <p:cNvSpPr/>
          <p:nvPr/>
        </p:nvSpPr>
        <p:spPr>
          <a:xfrm rot="16200000">
            <a:off x="8166100" y="1190625"/>
            <a:ext cx="381000" cy="381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 rot="16200000">
            <a:off x="7747000" y="2295525"/>
            <a:ext cx="381000" cy="609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46100" y="3552825"/>
            <a:ext cx="2057400" cy="1057588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Абсолютная методическая  погрешность измерения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 flipV="1">
            <a:off x="3060700" y="3476622"/>
            <a:ext cx="7480300" cy="1219201"/>
            <a:chOff x="-1386457" y="5203833"/>
            <a:chExt cx="9173954" cy="1422401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-1386457" y="5203833"/>
              <a:ext cx="9173954" cy="1422401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dirty="0"/>
            </a:p>
          </p:txBody>
        </p:sp>
        <p:graphicFrame>
          <p:nvGraphicFramePr>
            <p:cNvPr id="34" name="Object 35"/>
            <p:cNvGraphicFramePr>
              <a:graphicFrameLocks noChangeAspect="1"/>
            </p:cNvGraphicFramePr>
            <p:nvPr/>
          </p:nvGraphicFramePr>
          <p:xfrm flipV="1">
            <a:off x="-845210" y="5214938"/>
            <a:ext cx="8465923" cy="1322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9799" name="Формула" r:id="rId9" imgW="5663880" imgH="787320" progId="Equation.3">
                    <p:embed/>
                  </p:oleObj>
                </mc:Choice>
                <mc:Fallback>
                  <p:oleObj name="Формула" r:id="rId9" imgW="5663880" imgH="787320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 flipV="1">
                          <a:off x="-845210" y="5214938"/>
                          <a:ext cx="8465923" cy="132239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" name="Прямоугольник 34"/>
          <p:cNvSpPr/>
          <p:nvPr/>
        </p:nvSpPr>
        <p:spPr>
          <a:xfrm>
            <a:off x="165100" y="4848225"/>
            <a:ext cx="3048000" cy="811367"/>
          </a:xfrm>
          <a:prstGeom prst="rect">
            <a:avLst/>
          </a:prstGeom>
          <a:solidFill>
            <a:srgbClr val="81DEFF"/>
          </a:solidFill>
          <a:ln>
            <a:solidFill>
              <a:srgbClr val="FF000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Относительная  методическая  погрешность измерения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469900" y="5876788"/>
            <a:ext cx="2514600" cy="1562237"/>
            <a:chOff x="2995612" y="5748464"/>
            <a:chExt cx="2514600" cy="1511843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2995612" y="5785418"/>
              <a:ext cx="2514600" cy="1474889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ru-RU" dirty="0"/>
            </a:p>
          </p:txBody>
        </p:sp>
        <p:graphicFrame>
          <p:nvGraphicFramePr>
            <p:cNvPr id="38" name="Object 35"/>
            <p:cNvGraphicFramePr>
              <a:graphicFrameLocks noChangeAspect="1"/>
            </p:cNvGraphicFramePr>
            <p:nvPr/>
          </p:nvGraphicFramePr>
          <p:xfrm>
            <a:off x="3135312" y="5748464"/>
            <a:ext cx="2298700" cy="1484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9800" name="Формула" r:id="rId11" imgW="1663560" imgH="1015920" progId="Equation.3">
                    <p:embed/>
                  </p:oleObj>
                </mc:Choice>
                <mc:Fallback>
                  <p:oleObj name="Формула" r:id="rId11" imgW="1663560" imgH="1015920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35312" y="5748464"/>
                          <a:ext cx="2298700" cy="148418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720197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3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3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3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Измерение мощности вольтметром</a:t>
            </a: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</a:p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5" dirty="0" smtClean="0">
                <a:solidFill>
                  <a:srgbClr val="FFFF00"/>
                </a:solidFill>
                <a:latin typeface="Times New Roman"/>
                <a:cs typeface="Times New Roman"/>
              </a:rPr>
              <a:t>при известном сопротивлении нагрузки</a:t>
            </a:r>
            <a:endParaRPr lang="ru-RU" sz="2400" b="1" spc="-5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трелка вниз 42"/>
          <p:cNvSpPr/>
          <p:nvPr/>
        </p:nvSpPr>
        <p:spPr>
          <a:xfrm>
            <a:off x="1308100" y="5686425"/>
            <a:ext cx="381000" cy="3048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Стрелка вниз 43"/>
          <p:cNvSpPr/>
          <p:nvPr/>
        </p:nvSpPr>
        <p:spPr>
          <a:xfrm rot="16200000">
            <a:off x="2679700" y="3781425"/>
            <a:ext cx="381000" cy="533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594100" y="5534025"/>
            <a:ext cx="6781800" cy="1631216"/>
          </a:xfrm>
          <a:prstGeom prst="rect">
            <a:avLst/>
          </a:prstGeom>
          <a:solidFill>
            <a:srgbClr val="21C5FF"/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Абсолютная и относительная погрешности измерения мощности положительны. 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Это связано с уменьшением общего  сопротивления вольтметра и нагрузки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подключении вольтметра 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н.изм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&gt; Р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трелка вниз 45"/>
          <p:cNvSpPr/>
          <p:nvPr/>
        </p:nvSpPr>
        <p:spPr>
          <a:xfrm>
            <a:off x="7099300" y="4695825"/>
            <a:ext cx="381000" cy="8382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Стрелка вниз 46"/>
          <p:cNvSpPr/>
          <p:nvPr/>
        </p:nvSpPr>
        <p:spPr>
          <a:xfrm rot="16200000">
            <a:off x="3098800" y="6105525"/>
            <a:ext cx="381000" cy="609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ru-RU" dirty="0"/>
          </a:p>
        </p:txBody>
      </p:sp>
      <p:sp>
        <p:nvSpPr>
          <p:cNvPr id="39" name="object 2">
            <a:hlinkClick r:id="rId13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147300" y="719131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98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9" grpId="0" animBg="1"/>
      <p:bldP spid="30" grpId="0" animBg="1"/>
      <p:bldP spid="31" grpId="0" animBg="1"/>
      <p:bldP spid="35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>
            <a:extLst>
              <a:ext uri="{FF2B5EF4-FFF2-40B4-BE49-F238E27FC236}">
                <a16:creationId xmlns:a16="http://schemas.microsoft.com/office/drawing/2014/main" id="{60CE0D01-4AB3-461A-A73A-3B2B6FBBC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25"/>
            <a:ext cx="10693400" cy="406265"/>
          </a:xfrm>
          <a:prstGeom prst="rect">
            <a:avLst/>
          </a:prstGeom>
          <a:solidFill>
            <a:srgbClr val="0070C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b="1" spc="-5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Электродинамический метод измерения мощности</a:t>
            </a:r>
            <a:endParaRPr lang="ru-RU" sz="2400" b="1" spc="-5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0497" name="Rectangle 1"/>
          <p:cNvSpPr>
            <a:spLocks noChangeArrowheads="1"/>
          </p:cNvSpPr>
          <p:nvPr/>
        </p:nvSpPr>
        <p:spPr bwMode="auto">
          <a:xfrm>
            <a:off x="228600" y="637006"/>
            <a:ext cx="3670300" cy="59592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Измерительный механизм </a:t>
            </a:r>
          </a:p>
          <a:p>
            <a:pPr marR="0" lvl="0" algn="ctr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электродинамической системы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90499" name="Rectangle 3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90503" name="Rectangle 7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90505" name="Rectangle 9"/>
          <p:cNvSpPr>
            <a:spLocks noChangeArrowheads="1"/>
          </p:cNvSpPr>
          <p:nvPr/>
        </p:nvSpPr>
        <p:spPr bwMode="auto">
          <a:xfrm>
            <a:off x="0" y="4583035"/>
            <a:ext cx="4889500" cy="1642364"/>
          </a:xfrm>
          <a:prstGeom prst="rect">
            <a:avLst/>
          </a:prstGeom>
          <a:solidFill>
            <a:srgbClr val="21C5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протекании токов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en-US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относительно друг друга под углом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φ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катушках возникают силы, которые поворачивают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подвижную катушку на угол до момента совпадения магнитных полей Ф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Ф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6296025"/>
            <a:ext cx="4813300" cy="328360"/>
          </a:xfrm>
          <a:prstGeom prst="rect">
            <a:avLst/>
          </a:prstGeom>
          <a:solidFill>
            <a:srgbClr val="FFD96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Угол поворота рамки подвижной катушки α </a:t>
            </a:r>
            <a:endParaRPr lang="ru-RU" dirty="0"/>
          </a:p>
        </p:txBody>
      </p:sp>
      <p:sp>
        <p:nvSpPr>
          <p:cNvPr id="490507" name="Rectangle 11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63" name="Группа 62"/>
          <p:cNvGrpSpPr/>
          <p:nvPr/>
        </p:nvGrpSpPr>
        <p:grpSpPr>
          <a:xfrm>
            <a:off x="88900" y="6751638"/>
            <a:ext cx="2209800" cy="609600"/>
            <a:chOff x="88900" y="6751638"/>
            <a:chExt cx="2209800" cy="60960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88900" y="6751638"/>
              <a:ext cx="2209800" cy="6096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/>
            </a:p>
          </p:txBody>
        </p:sp>
        <p:graphicFrame>
          <p:nvGraphicFramePr>
            <p:cNvPr id="490508" name="Object 12"/>
            <p:cNvGraphicFramePr>
              <a:graphicFrameLocks noChangeAspect="1"/>
            </p:cNvGraphicFramePr>
            <p:nvPr/>
          </p:nvGraphicFramePr>
          <p:xfrm>
            <a:off x="320675" y="6905625"/>
            <a:ext cx="1820863" cy="379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547" name="Формула" r:id="rId3" imgW="1155600" imgH="241200" progId="Equation.3">
                    <p:embed/>
                  </p:oleObj>
                </mc:Choice>
                <mc:Fallback>
                  <p:oleObj name="Формула" r:id="rId3" imgW="1155600" imgH="241200" progId="Equation.3">
                    <p:embed/>
                    <p:pic>
                      <p:nvPicPr>
                        <p:cNvPr id="0" name="Picture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0675" y="6905625"/>
                          <a:ext cx="1820863" cy="3794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0509" name="Rectangle 13"/>
          <p:cNvSpPr>
            <a:spLocks noChangeArrowheads="1"/>
          </p:cNvSpPr>
          <p:nvPr/>
        </p:nvSpPr>
        <p:spPr bwMode="auto">
          <a:xfrm>
            <a:off x="2527300" y="6747272"/>
            <a:ext cx="2438400" cy="615553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k 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коэффициент          пропорциональности.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0510" name="Rectangle 1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35" name="Группа 34"/>
          <p:cNvGrpSpPr/>
          <p:nvPr/>
        </p:nvGrpSpPr>
        <p:grpSpPr>
          <a:xfrm>
            <a:off x="5118100" y="1419225"/>
            <a:ext cx="4724400" cy="3124200"/>
            <a:chOff x="5118100" y="1495425"/>
            <a:chExt cx="4800600" cy="3505200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5118100" y="1495425"/>
              <a:ext cx="4800600" cy="3505200"/>
              <a:chOff x="5118100" y="1495425"/>
              <a:chExt cx="4800600" cy="3505200"/>
            </a:xfrm>
          </p:grpSpPr>
          <p:pic>
            <p:nvPicPr>
              <p:cNvPr id="490513" name="Picture 17"/>
              <p:cNvPicPr>
                <a:picLocks noChangeAspect="1"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5134208" y="1700212"/>
                <a:ext cx="4784492" cy="33004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aphicFrame>
            <p:nvGraphicFramePr>
              <p:cNvPr id="490514" name="Object 18"/>
              <p:cNvGraphicFramePr>
                <a:graphicFrameLocks noChangeAspect="1"/>
              </p:cNvGraphicFramePr>
              <p:nvPr/>
            </p:nvGraphicFramePr>
            <p:xfrm>
              <a:off x="5309578" y="2700989"/>
              <a:ext cx="1332522" cy="54703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0548" name="Visio" r:id="rId6" imgW="603657" imgH="246982" progId="Visio.Drawing.11">
                      <p:link updateAutomatic="1"/>
                    </p:oleObj>
                  </mc:Choice>
                  <mc:Fallback>
                    <p:oleObj name="Visio" r:id="rId6" imgW="603657" imgH="246982" progId="Visio.Drawing.11">
                      <p:link updateAutomatic="1"/>
                      <p:pic>
                        <p:nvPicPr>
                          <p:cNvPr id="0" name="Picture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09578" y="2700989"/>
                            <a:ext cx="1332522" cy="54703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1" name="Прямоугольник 20"/>
              <p:cNvSpPr/>
              <p:nvPr/>
            </p:nvSpPr>
            <p:spPr>
              <a:xfrm>
                <a:off x="5118100" y="1495425"/>
                <a:ext cx="4800600" cy="228600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6946900" y="1495425"/>
                <a:ext cx="2055243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Катушка подвижная</a:t>
                </a:r>
              </a:p>
            </p:txBody>
          </p:sp>
        </p:grp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5118100" y="1508625"/>
              <a:ext cx="0" cy="3492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>
              <a:stCxn id="21" idx="1"/>
              <a:endCxn id="21" idx="1"/>
            </p:cNvCxnSpPr>
            <p:nvPr/>
          </p:nvCxnSpPr>
          <p:spPr>
            <a:xfrm>
              <a:off x="5118100" y="160972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V="1">
              <a:off x="9918700" y="1495425"/>
              <a:ext cx="0" cy="3492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5118100" y="1495425"/>
              <a:ext cx="48006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5118100" y="5000625"/>
              <a:ext cx="48006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Прямоугольник 35"/>
          <p:cNvSpPr/>
          <p:nvPr/>
        </p:nvSpPr>
        <p:spPr>
          <a:xfrm>
            <a:off x="5651501" y="581025"/>
            <a:ext cx="3962399" cy="615553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Схема включения ваттметра  для измерения мощности </a:t>
            </a: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0520" name="Picture 24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7500" y="1419226"/>
            <a:ext cx="3810000" cy="3048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90533" name="Rectangle 37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90534" name="Rectangle 38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5000"/>
              </a:lnSpc>
            </a:pPr>
            <a:endParaRPr lang="ru-RU" dirty="0"/>
          </a:p>
        </p:txBody>
      </p:sp>
      <p:sp>
        <p:nvSpPr>
          <p:cNvPr id="490541" name="Rectangle 45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pSp>
        <p:nvGrpSpPr>
          <p:cNvPr id="62" name="Группа 61"/>
          <p:cNvGrpSpPr/>
          <p:nvPr/>
        </p:nvGrpSpPr>
        <p:grpSpPr>
          <a:xfrm>
            <a:off x="5956300" y="6524625"/>
            <a:ext cx="3962400" cy="762000"/>
            <a:chOff x="5956300" y="6524625"/>
            <a:chExt cx="3962400" cy="762000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5956300" y="6524625"/>
              <a:ext cx="3962400" cy="7620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endParaRPr lang="ru-RU" dirty="0">
                <a:ln>
                  <a:solidFill>
                    <a:srgbClr val="C00000"/>
                  </a:solidFill>
                </a:ln>
              </a:endParaRPr>
            </a:p>
          </p:txBody>
        </p:sp>
        <p:graphicFrame>
          <p:nvGraphicFramePr>
            <p:cNvPr id="490540" name="Object 44"/>
            <p:cNvGraphicFramePr>
              <a:graphicFrameLocks noChangeAspect="1"/>
            </p:cNvGraphicFramePr>
            <p:nvPr/>
          </p:nvGraphicFramePr>
          <p:xfrm>
            <a:off x="6138863" y="6600825"/>
            <a:ext cx="3094037" cy="611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0549" name="Формула" r:id="rId9" imgW="2577960" imgH="507960" progId="Equation.3">
                    <p:embed/>
                  </p:oleObj>
                </mc:Choice>
                <mc:Fallback>
                  <p:oleObj name="Формула" r:id="rId9" imgW="2577960" imgH="507960" progId="Equation.3">
                    <p:embed/>
                    <p:pic>
                      <p:nvPicPr>
                        <p:cNvPr id="0" name="Picture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38863" y="6600825"/>
                          <a:ext cx="3094037" cy="6111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4" name="Стрелка вниз 63"/>
          <p:cNvSpPr/>
          <p:nvPr/>
        </p:nvSpPr>
        <p:spPr>
          <a:xfrm>
            <a:off x="1841500" y="4286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Стрелка вниз 64"/>
          <p:cNvSpPr/>
          <p:nvPr/>
        </p:nvSpPr>
        <p:spPr>
          <a:xfrm>
            <a:off x="1917700" y="12668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Стрелка вниз 65"/>
          <p:cNvSpPr/>
          <p:nvPr/>
        </p:nvSpPr>
        <p:spPr>
          <a:xfrm>
            <a:off x="2146300" y="4467225"/>
            <a:ext cx="3810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Стрелка вниз 66"/>
          <p:cNvSpPr/>
          <p:nvPr/>
        </p:nvSpPr>
        <p:spPr>
          <a:xfrm>
            <a:off x="2070100" y="6219825"/>
            <a:ext cx="381000" cy="762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Стрелка вниз 67"/>
          <p:cNvSpPr/>
          <p:nvPr/>
        </p:nvSpPr>
        <p:spPr>
          <a:xfrm>
            <a:off x="1231900" y="6600825"/>
            <a:ext cx="381000" cy="144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Стрелка вниз 68"/>
          <p:cNvSpPr/>
          <p:nvPr/>
        </p:nvSpPr>
        <p:spPr>
          <a:xfrm>
            <a:off x="7404100" y="428625"/>
            <a:ext cx="381000" cy="1440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0" name="Стрелка вниз 69"/>
          <p:cNvSpPr/>
          <p:nvPr/>
        </p:nvSpPr>
        <p:spPr>
          <a:xfrm>
            <a:off x="7404100" y="11906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Стрелка вниз 70"/>
          <p:cNvSpPr/>
          <p:nvPr/>
        </p:nvSpPr>
        <p:spPr>
          <a:xfrm>
            <a:off x="7480300" y="45434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Стрелка вниз 71"/>
          <p:cNvSpPr/>
          <p:nvPr/>
        </p:nvSpPr>
        <p:spPr>
          <a:xfrm>
            <a:off x="7632700" y="6296025"/>
            <a:ext cx="381000" cy="2286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5346700" y="4772025"/>
            <a:ext cx="5105400" cy="798680"/>
          </a:xfrm>
          <a:prstGeom prst="rect">
            <a:avLst/>
          </a:prstGeom>
          <a:solidFill>
            <a:srgbClr val="21C5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 схеме ваттметра добавочное сопротивление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˃˃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ток в неподвижной катушке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≈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 defTabSz="91440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подвижной – I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≈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5575300" y="5686425"/>
            <a:ext cx="4572000" cy="646331"/>
          </a:xfrm>
          <a:prstGeom prst="rect">
            <a:avLst/>
          </a:prstGeom>
          <a:solidFill>
            <a:srgbClr val="FFCC66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Угол отклонения α стрелки ваттметра пропорционален  мощности в нагрузке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Стрелка вниз 74"/>
          <p:cNvSpPr/>
          <p:nvPr/>
        </p:nvSpPr>
        <p:spPr>
          <a:xfrm>
            <a:off x="7861300" y="5534025"/>
            <a:ext cx="381000" cy="152400"/>
          </a:xfrm>
          <a:prstGeom prst="down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Стрелка вправо 75"/>
          <p:cNvSpPr/>
          <p:nvPr/>
        </p:nvSpPr>
        <p:spPr>
          <a:xfrm>
            <a:off x="2298700" y="6905625"/>
            <a:ext cx="228600" cy="228600"/>
          </a:xfrm>
          <a:prstGeom prst="rightArrow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object 2">
            <a:hlinkClick r:id="rId11" action="ppaction://hlinksldjump"/>
            <a:extLst>
              <a:ext uri="{FF2B5EF4-FFF2-40B4-BE49-F238E27FC236}">
                <a16:creationId xmlns:a16="http://schemas.microsoft.com/office/drawing/2014/main" id="{1F591ECB-B967-4145-A96A-28850BA1B000}"/>
              </a:ext>
            </a:extLst>
          </p:cNvPr>
          <p:cNvSpPr txBox="1"/>
          <p:nvPr/>
        </p:nvSpPr>
        <p:spPr>
          <a:xfrm>
            <a:off x="9509113" y="200025"/>
            <a:ext cx="1019187" cy="184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200" b="1" i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994900" y="7191315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497" grpId="0" animBg="1"/>
      <p:bldP spid="490505" grpId="0" animBg="1"/>
      <p:bldP spid="14" grpId="0" animBg="1"/>
      <p:bldP spid="490509" grpId="0" animBg="1"/>
      <p:bldP spid="36" grpId="0" animBg="1"/>
      <p:bldP spid="490534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25037</TotalTime>
  <Words>15060</Words>
  <Application>Microsoft Office PowerPoint</Application>
  <PresentationFormat>Произвольный</PresentationFormat>
  <Paragraphs>2413</Paragraphs>
  <Slides>131</Slides>
  <Notes>1</Notes>
  <HiddenSlides>0</HiddenSlides>
  <MMClips>0</MMClips>
  <ScaleCrop>false</ScaleCrop>
  <HeadingPairs>
    <vt:vector size="10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131</vt:i4>
      </vt:variant>
    </vt:vector>
  </HeadingPairs>
  <TitlesOfParts>
    <vt:vector size="144" baseType="lpstr">
      <vt:lpstr>MingLiU_HKSCS-ExtB</vt:lpstr>
      <vt:lpstr>Arial</vt:lpstr>
      <vt:lpstr>Arial Black</vt:lpstr>
      <vt:lpstr>Calibri</vt:lpstr>
      <vt:lpstr>Calibri Light</vt:lpstr>
      <vt:lpstr>Symbol</vt:lpstr>
      <vt:lpstr>Times New Roman</vt:lpstr>
      <vt:lpstr>TimesNewRoman</vt:lpstr>
      <vt:lpstr>Office Theme</vt:lpstr>
      <vt:lpstr>file:///H:\%20РИО\Измерительная%20техника%20и%20электрические%20измерения\Лекции.doc!_1798808505\Drawing\~Страница-1\Sheet.22</vt:lpstr>
      <vt:lpstr>Формула</vt:lpstr>
      <vt:lpstr>Visio</vt:lpstr>
      <vt:lpstr>Picture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&lt;4D6963726F736F667420576F7264202D20C8E7ECE5F0E8F2E5EBFCEDE0FF20F2E5F5EDE8EAE0202D20EAEEEFE8FF&gt;</dc:title>
  <dc:creator>&lt;CFE0EDE0F1FEEA&gt;</dc:creator>
  <cp:lastModifiedBy>Z</cp:lastModifiedBy>
  <cp:revision>1578</cp:revision>
  <dcterms:created xsi:type="dcterms:W3CDTF">2017-11-09T18:51:06Z</dcterms:created>
  <dcterms:modified xsi:type="dcterms:W3CDTF">2026-02-17T08:28:45Z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2017-11-09T00:00:00Z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2017-11-09T00:00:00Z</vt:filetime>
  </property>
</Properties>
</file>