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6738" y="3321886"/>
            <a:ext cx="6423025" cy="276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3475" y="6059593"/>
            <a:ext cx="5289550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7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6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4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2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42" y="9944862"/>
            <a:ext cx="1739455" cy="276999"/>
          </a:xfrm>
        </p:spPr>
        <p:txBody>
          <a:bodyPr/>
          <a:lstStyle/>
          <a:p>
            <a:fld id="{3A742BFB-650E-416E-A422-2088F2AA5169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71369" y="9944862"/>
            <a:ext cx="2420112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2D79F894-05B3-428A-BC63-C2C61E563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03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4926" y="2832100"/>
            <a:ext cx="7260012" cy="1011469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975" dirty="0"/>
              <a:t>Тема </a:t>
            </a:r>
            <a:r>
              <a:rPr lang="ru-RU" altLang="ru-RU" sz="2975" b="1" dirty="0" smtClean="0">
                <a:solidFill>
                  <a:srgbClr val="000099"/>
                </a:solidFill>
              </a:rPr>
              <a:t>ПРИЕМНИКИ ЦИФРОВОЙ СВЯЗИ</a:t>
            </a:r>
            <a:r>
              <a:rPr lang="ru-RU" altLang="ru-RU" sz="2975" b="1" dirty="0">
                <a:solidFill>
                  <a:srgbClr val="002060"/>
                </a:solidFill>
              </a:rPr>
              <a:t/>
            </a:r>
            <a:br>
              <a:rPr lang="ru-RU" altLang="ru-RU" sz="2975" b="1" dirty="0">
                <a:solidFill>
                  <a:srgbClr val="002060"/>
                </a:solidFill>
              </a:rPr>
            </a:br>
            <a:r>
              <a:rPr lang="ru-RU" altLang="ru-RU" sz="2975" dirty="0" smtClean="0"/>
              <a:t>Лекция</a:t>
            </a:r>
            <a:r>
              <a:rPr lang="ru-RU" altLang="ru-RU" sz="2975" dirty="0"/>
              <a:t/>
            </a:r>
            <a:br>
              <a:rPr lang="ru-RU" altLang="ru-RU" sz="2975" dirty="0"/>
            </a:br>
            <a:r>
              <a:rPr lang="ru-RU" sz="3600" b="1" dirty="0" smtClean="0"/>
              <a:t>ВХОДНЫЕ ЦЕПИ РАДИОПРИЕМНЫХ УСТРОЙСТВ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altLang="ru-RU" sz="4000" b="1" dirty="0">
                <a:solidFill>
                  <a:srgbClr val="333300"/>
                </a:solidFill>
              </a:rPr>
              <a:t/>
            </a:r>
            <a:br>
              <a:rPr lang="ru-RU" altLang="ru-RU" sz="4000" b="1" dirty="0">
                <a:solidFill>
                  <a:srgbClr val="333300"/>
                </a:solidFill>
              </a:rPr>
            </a:br>
            <a:endParaRPr lang="ru-RU" altLang="ru-RU" sz="4000" dirty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9692" y="6774859"/>
            <a:ext cx="5289550" cy="276999"/>
          </a:xfrm>
        </p:spPr>
        <p:txBody>
          <a:bodyPr/>
          <a:lstStyle/>
          <a:p>
            <a:pPr algn="r"/>
            <a:r>
              <a:rPr lang="ru-RU" altLang="ru-RU" dirty="0" smtClean="0"/>
              <a:t>С.Н. Данилов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2945199" y="7613650"/>
            <a:ext cx="1309269" cy="55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88"/>
              <a:t>Тамбов 2022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44491" y="393700"/>
            <a:ext cx="7260012" cy="101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8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314" dirty="0"/>
              <a:t>Министерство науки и высшего образования Российской федерации</a:t>
            </a:r>
          </a:p>
          <a:p>
            <a:pPr>
              <a:defRPr/>
            </a:pPr>
            <a:r>
              <a:rPr lang="ru-RU" sz="2314" b="1" dirty="0"/>
              <a:t>ФГБОУ ВО «Тамбовский государственный технический университет»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3177378" y="5632200"/>
          <a:ext cx="1115109" cy="739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1350101" imgH="894632" progId="">
                  <p:embed/>
                </p:oleObj>
              </mc:Choice>
              <mc:Fallback>
                <p:oleObj r:id="rId3" imgW="1350101" imgH="894632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7378" y="5632200"/>
                        <a:ext cx="1115109" cy="739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916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2409189"/>
            <a:ext cx="6380480" cy="8870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735" algn="ctr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Рис.10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"/>
              <a:cs typeface="Arial"/>
            </a:endParaRPr>
          </a:p>
          <a:p>
            <a:pPr marL="12700" marR="5080">
              <a:lnSpc>
                <a:spcPct val="108600"/>
              </a:lnSpc>
            </a:pPr>
            <a:r>
              <a:rPr sz="1400" i="1" dirty="0">
                <a:latin typeface="Arial"/>
                <a:cs typeface="Arial"/>
              </a:rPr>
              <a:t>Лучшую </a:t>
            </a:r>
            <a:r>
              <a:rPr sz="1400" i="1" spc="-5" dirty="0">
                <a:latin typeface="Arial"/>
                <a:cs typeface="Arial"/>
              </a:rPr>
              <a:t>резонансную характеристику имеют двухкристальные фильтры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(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рис.11</a:t>
            </a:r>
            <a:r>
              <a:rPr sz="1400" i="1" spc="-5" dirty="0">
                <a:latin typeface="Arial"/>
                <a:cs typeface="Arial"/>
              </a:rPr>
              <a:t>).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5823584"/>
            <a:ext cx="6663690" cy="15932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105"/>
              </a:spcBef>
            </a:pP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Рис.11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9800"/>
              </a:lnSpc>
            </a:pPr>
            <a:r>
              <a:rPr sz="1400" i="1" dirty="0">
                <a:latin typeface="Arial"/>
                <a:cs typeface="Arial"/>
              </a:rPr>
              <a:t>Очень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хорошие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результаты при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дальнем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приеме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условиях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сильных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помех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получаются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 </a:t>
            </a:r>
            <a:r>
              <a:rPr sz="1400" i="1" spc="-5" dirty="0">
                <a:latin typeface="Arial"/>
                <a:cs typeface="Arial"/>
              </a:rPr>
              <a:t>восьмикристальными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фильтрами,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дающими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весьма крутые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скаты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характеристики,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затухание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вне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полосы прозрачности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до </a:t>
            </a:r>
            <a:r>
              <a:rPr sz="1400" i="1" spc="-5" dirty="0">
                <a:latin typeface="Arial"/>
                <a:cs typeface="Arial"/>
              </a:rPr>
              <a:t>80...100</a:t>
            </a:r>
            <a:r>
              <a:rPr sz="1400" i="1" dirty="0">
                <a:latin typeface="Arial"/>
                <a:cs typeface="Arial"/>
              </a:rPr>
              <a:t> дБ и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очень малые, менее </a:t>
            </a:r>
            <a:r>
              <a:rPr sz="1400" i="1" dirty="0">
                <a:latin typeface="Arial"/>
                <a:cs typeface="Arial"/>
              </a:rPr>
              <a:t>1 </a:t>
            </a:r>
            <a:r>
              <a:rPr sz="1400" i="1" spc="-5" dirty="0">
                <a:latin typeface="Arial"/>
                <a:cs typeface="Arial"/>
              </a:rPr>
              <a:t>дБ, потери </a:t>
            </a:r>
            <a:r>
              <a:rPr sz="1400" i="1" dirty="0">
                <a:latin typeface="Arial"/>
                <a:cs typeface="Arial"/>
              </a:rPr>
              <a:t>в полосе </a:t>
            </a:r>
            <a:r>
              <a:rPr sz="1400" i="1" spc="-5" dirty="0">
                <a:latin typeface="Arial"/>
                <a:cs typeface="Arial"/>
              </a:rPr>
              <a:t>прозрачности. Пример схемы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такого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приведен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рис.12.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80942" y="9106661"/>
            <a:ext cx="6000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dirty="0">
                <a:solidFill>
                  <a:srgbClr val="008040"/>
                </a:solidFill>
                <a:latin typeface="Arial"/>
                <a:cs typeface="Arial"/>
              </a:rPr>
              <a:t>Р</a:t>
            </a:r>
            <a:r>
              <a:rPr sz="1400" b="1" i="1" spc="-10" dirty="0">
                <a:solidFill>
                  <a:srgbClr val="008040"/>
                </a:solidFill>
                <a:latin typeface="Arial"/>
                <a:cs typeface="Arial"/>
              </a:rPr>
              <a:t>и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с</a:t>
            </a:r>
            <a:r>
              <a:rPr sz="1400" b="1" i="1" dirty="0">
                <a:solidFill>
                  <a:srgbClr val="008040"/>
                </a:solidFill>
                <a:latin typeface="Arial"/>
                <a:cs typeface="Arial"/>
              </a:rPr>
              <a:t>.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12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83287" y="533367"/>
            <a:ext cx="4613050" cy="164711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54694" y="3545230"/>
            <a:ext cx="4613050" cy="202037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1020" y="7727332"/>
            <a:ext cx="5435721" cy="11377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33857"/>
            <a:ext cx="6671309" cy="1420495"/>
          </a:xfrm>
          <a:prstGeom prst="rect">
            <a:avLst/>
          </a:prstGeom>
        </p:spPr>
        <p:txBody>
          <a:bodyPr vert="horz" wrap="square" lIns="0" tIns="123825" rIns="0" bIns="0" rtlCol="0">
            <a:spAutoFit/>
          </a:bodyPr>
          <a:lstStyle/>
          <a:p>
            <a:pPr marL="1097915" algn="just">
              <a:lnSpc>
                <a:spcPct val="100000"/>
              </a:lnSpc>
              <a:spcBef>
                <a:spcPts val="975"/>
              </a:spcBef>
            </a:pPr>
            <a:r>
              <a:rPr sz="1400" b="1" dirty="0">
                <a:latin typeface="Verdana"/>
                <a:cs typeface="Verdana"/>
              </a:rPr>
              <a:t>2.</a:t>
            </a:r>
            <a:r>
              <a:rPr sz="1400" b="1" spc="-15" dirty="0">
                <a:latin typeface="Verdana"/>
                <a:cs typeface="Verdana"/>
              </a:rPr>
              <a:t> </a:t>
            </a:r>
            <a:r>
              <a:rPr sz="1400" b="1" dirty="0">
                <a:latin typeface="Verdana"/>
                <a:cs typeface="Verdana"/>
              </a:rPr>
              <a:t>Способы</a:t>
            </a:r>
            <a:r>
              <a:rPr sz="1400" b="1" spc="-10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настройки </a:t>
            </a:r>
            <a:r>
              <a:rPr sz="1400" b="1" dirty="0">
                <a:latin typeface="Verdana"/>
                <a:cs typeface="Verdana"/>
              </a:rPr>
              <a:t>и</a:t>
            </a:r>
            <a:r>
              <a:rPr sz="1400" b="1" spc="-15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перекрытия</a:t>
            </a:r>
            <a:r>
              <a:rPr sz="1400" b="1" spc="-20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диапазона</a:t>
            </a:r>
            <a:endParaRPr sz="1400">
              <a:latin typeface="Verdana"/>
              <a:cs typeface="Verdana"/>
            </a:endParaRPr>
          </a:p>
          <a:p>
            <a:pPr marL="12700" marR="5080" indent="449580" algn="just">
              <a:lnSpc>
                <a:spcPct val="116500"/>
              </a:lnSpc>
              <a:spcBef>
                <a:spcPts val="595"/>
              </a:spcBef>
            </a:pPr>
            <a:r>
              <a:rPr sz="1400" spc="-5" dirty="0">
                <a:latin typeface="Verdana"/>
                <a:cs typeface="Verdana"/>
              </a:rPr>
              <a:t>Плавно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настраивать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контуры</a:t>
            </a:r>
            <a:r>
              <a:rPr sz="1400" dirty="0">
                <a:latin typeface="Verdana"/>
                <a:cs typeface="Verdana"/>
              </a:rPr>
              <a:t> в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заданном</a:t>
            </a:r>
            <a:r>
              <a:rPr sz="1400" spc="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диапазоне</a:t>
            </a:r>
            <a:r>
              <a:rPr sz="1400" spc="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частот </a:t>
            </a:r>
            <a:r>
              <a:rPr sz="1400" dirty="0">
                <a:latin typeface="Verdana"/>
                <a:cs typeface="Verdana"/>
              </a:rPr>
              <a:t> можно,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изменяя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индуктивность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или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емкость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(либо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то</a:t>
            </a:r>
            <a:r>
              <a:rPr sz="1400" dirty="0">
                <a:latin typeface="Verdana"/>
                <a:cs typeface="Verdana"/>
              </a:rPr>
              <a:t> и</a:t>
            </a:r>
            <a:r>
              <a:rPr sz="1400" spc="49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другое). </a:t>
            </a:r>
            <a:r>
              <a:rPr sz="1400" dirty="0">
                <a:latin typeface="Verdana"/>
                <a:cs typeface="Verdana"/>
              </a:rPr>
              <a:t> Однако </a:t>
            </a:r>
            <a:r>
              <a:rPr sz="1400" spc="-5" dirty="0">
                <a:latin typeface="Verdana"/>
                <a:cs typeface="Verdana"/>
              </a:rPr>
              <a:t>целесообразнее настройку осуществлять изменением емкости,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так</a:t>
            </a:r>
            <a:r>
              <a:rPr sz="1400" spc="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как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только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этом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случае</a:t>
            </a:r>
            <a:r>
              <a:rPr sz="1400" spc="6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добротность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контура,</a:t>
            </a:r>
            <a:r>
              <a:rPr sz="1400" spc="6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определяющая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его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1728571"/>
            <a:ext cx="2726055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  <a:tabLst>
                <a:tab pos="1242060" algn="l"/>
                <a:tab pos="1454150" algn="l"/>
              </a:tabLst>
            </a:pP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зон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ы</a:t>
            </a:r>
            <a:r>
              <a:rPr sz="1400" dirty="0">
                <a:latin typeface="Verdana"/>
                <a:cs typeface="Verdana"/>
              </a:rPr>
              <a:t>й		</a:t>
            </a:r>
            <a:r>
              <a:rPr sz="1400" spc="-20" dirty="0">
                <a:latin typeface="Verdana"/>
                <a:cs typeface="Verdana"/>
              </a:rPr>
              <a:t>к</a:t>
            </a:r>
            <a:r>
              <a:rPr sz="1400" dirty="0">
                <a:latin typeface="Verdana"/>
                <a:cs typeface="Verdana"/>
              </a:rPr>
              <a:t>оэ</a:t>
            </a:r>
            <a:r>
              <a:rPr sz="1400" spc="-10" dirty="0">
                <a:latin typeface="Verdana"/>
                <a:cs typeface="Verdana"/>
              </a:rPr>
              <a:t>ф</a:t>
            </a:r>
            <a:r>
              <a:rPr sz="1400" spc="-5" dirty="0">
                <a:latin typeface="Verdana"/>
                <a:cs typeface="Verdana"/>
              </a:rPr>
              <a:t>фици</a:t>
            </a:r>
            <a:r>
              <a:rPr sz="1400" spc="-15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нт  </a:t>
            </a:r>
            <a:r>
              <a:rPr sz="1400" spc="-5" dirty="0">
                <a:latin typeface="Verdana"/>
                <a:cs typeface="Verdana"/>
              </a:rPr>
              <a:t>настройки.	Следовательно,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32464" y="1728571"/>
            <a:ext cx="1109345" cy="770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8735">
              <a:lnSpc>
                <a:spcPct val="116399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передачи,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настройка </a:t>
            </a:r>
            <a:r>
              <a:rPr sz="1400" dirty="0">
                <a:latin typeface="Verdana"/>
                <a:cs typeface="Verdana"/>
              </a:rPr>
              <a:t> пар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20" dirty="0">
                <a:latin typeface="Verdana"/>
                <a:cs typeface="Verdana"/>
              </a:rPr>
              <a:t>т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ов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38890" y="1763013"/>
            <a:ext cx="25761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8470" algn="l"/>
                <a:tab pos="1402715" algn="l"/>
                <a:tab pos="1826260" algn="l"/>
              </a:tabLst>
            </a:pP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dirty="0">
                <a:latin typeface="Verdana"/>
                <a:cs typeface="Verdana"/>
              </a:rPr>
              <a:t>е	</a:t>
            </a:r>
            <a:r>
              <a:rPr sz="1400" spc="-5" dirty="0">
                <a:latin typeface="Verdana"/>
                <a:cs typeface="Verdana"/>
              </a:rPr>
              <a:t>з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-5" dirty="0">
                <a:latin typeface="Verdana"/>
                <a:cs typeface="Verdana"/>
              </a:rPr>
              <a:t>иси</a:t>
            </a:r>
            <a:r>
              <a:rPr sz="1400" dirty="0">
                <a:latin typeface="Verdana"/>
                <a:cs typeface="Verdana"/>
              </a:rPr>
              <a:t>т	от	</a:t>
            </a:r>
            <a:r>
              <a:rPr sz="1400" spc="-15" dirty="0">
                <a:latin typeface="Verdana"/>
                <a:cs typeface="Verdana"/>
              </a:rPr>
              <a:t>ч</a:t>
            </a:r>
            <a:r>
              <a:rPr sz="1400" dirty="0">
                <a:latin typeface="Verdana"/>
                <a:cs typeface="Verdana"/>
              </a:rPr>
              <a:t>астоты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01655" y="1976983"/>
            <a:ext cx="2614930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 marR="5080" indent="-104139">
              <a:lnSpc>
                <a:spcPct val="116399"/>
              </a:lnSpc>
              <a:spcBef>
                <a:spcPts val="100"/>
              </a:spcBef>
              <a:tabLst>
                <a:tab pos="1096645" algn="l"/>
                <a:tab pos="1654175" algn="l"/>
              </a:tabLst>
            </a:pPr>
            <a:r>
              <a:rPr sz="1400" dirty="0">
                <a:latin typeface="Verdana"/>
                <a:cs typeface="Verdana"/>
              </a:rPr>
              <a:t>ем</a:t>
            </a:r>
            <a:r>
              <a:rPr sz="1400" spc="-10" dirty="0">
                <a:latin typeface="Verdana"/>
                <a:cs typeface="Verdana"/>
              </a:rPr>
              <a:t>к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ть</a:t>
            </a:r>
            <a:r>
              <a:rPr sz="1400" dirty="0">
                <a:latin typeface="Verdana"/>
                <a:cs typeface="Verdana"/>
              </a:rPr>
              <a:t>ю	с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п</a:t>
            </a: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во</a:t>
            </a:r>
            <a:r>
              <a:rPr sz="1400" spc="-20" dirty="0">
                <a:latin typeface="Verdana"/>
                <a:cs typeface="Verdana"/>
              </a:rPr>
              <a:t>ж</a:t>
            </a:r>
            <a:r>
              <a:rPr sz="1400" dirty="0">
                <a:latin typeface="Verdana"/>
                <a:cs typeface="Verdana"/>
              </a:rPr>
              <a:t>дае</a:t>
            </a:r>
            <a:r>
              <a:rPr sz="1400" spc="-10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ся  к</a:t>
            </a:r>
            <a:r>
              <a:rPr sz="1400" spc="-20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тур</a:t>
            </a:r>
            <a:r>
              <a:rPr sz="1400" spc="-2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.	</a:t>
            </a:r>
            <a:r>
              <a:rPr sz="1400" spc="-4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</a:t>
            </a:r>
            <a:r>
              <a:rPr sz="1400" dirty="0">
                <a:latin typeface="Verdana"/>
                <a:cs typeface="Verdana"/>
              </a:rPr>
              <a:t>и	н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тр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йке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500" y="2259837"/>
            <a:ext cx="27273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7555" algn="l"/>
                <a:tab pos="1598295" algn="l"/>
              </a:tabLst>
            </a:pPr>
            <a:r>
              <a:rPr sz="1400" spc="-5" dirty="0">
                <a:latin typeface="Verdana"/>
                <a:cs typeface="Verdana"/>
              </a:rPr>
              <a:t>менее	резким	изменением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4500" y="2508249"/>
            <a:ext cx="44856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емкостью коэффициент</a:t>
            </a:r>
            <a:r>
              <a:rPr sz="1400" spc="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перекрытия диапазона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407869" y="2873044"/>
            <a:ext cx="370205" cy="529590"/>
          </a:xfrm>
          <a:custGeom>
            <a:avLst/>
            <a:gdLst/>
            <a:ahLst/>
            <a:cxnLst/>
            <a:rect l="l" t="t" r="r" b="b"/>
            <a:pathLst>
              <a:path w="370204" h="529589">
                <a:moveTo>
                  <a:pt x="370180" y="0"/>
                </a:moveTo>
                <a:lnTo>
                  <a:pt x="0" y="529105"/>
                </a:lnTo>
              </a:path>
            </a:pathLst>
          </a:custGeom>
          <a:ln w="92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308019" y="2825700"/>
            <a:ext cx="1134745" cy="593725"/>
            <a:chOff x="4308019" y="2825700"/>
            <a:chExt cx="1134745" cy="593725"/>
          </a:xfrm>
        </p:grpSpPr>
        <p:sp>
          <p:nvSpPr>
            <p:cNvPr id="11" name="object 11"/>
            <p:cNvSpPr/>
            <p:nvPr/>
          </p:nvSpPr>
          <p:spPr>
            <a:xfrm>
              <a:off x="4312659" y="2873044"/>
              <a:ext cx="850900" cy="528320"/>
            </a:xfrm>
            <a:custGeom>
              <a:avLst/>
              <a:gdLst/>
              <a:ahLst/>
              <a:cxnLst/>
              <a:rect l="l" t="t" r="r" b="b"/>
              <a:pathLst>
                <a:path w="850900" h="528320">
                  <a:moveTo>
                    <a:pt x="850903" y="0"/>
                  </a:moveTo>
                  <a:lnTo>
                    <a:pt x="482117" y="527712"/>
                  </a:lnTo>
                </a:path>
                <a:path w="850900" h="528320">
                  <a:moveTo>
                    <a:pt x="0" y="336956"/>
                  </a:moveTo>
                  <a:lnTo>
                    <a:pt x="34369" y="316998"/>
                  </a:lnTo>
                </a:path>
              </a:pathLst>
            </a:custGeom>
            <a:ln w="92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47028" y="3195148"/>
              <a:ext cx="50165" cy="215265"/>
            </a:xfrm>
            <a:custGeom>
              <a:avLst/>
              <a:gdLst/>
              <a:ahLst/>
              <a:cxnLst/>
              <a:rect l="l" t="t" r="r" b="b"/>
              <a:pathLst>
                <a:path w="50164" h="215264">
                  <a:moveTo>
                    <a:pt x="0" y="0"/>
                  </a:moveTo>
                  <a:lnTo>
                    <a:pt x="49778" y="214890"/>
                  </a:lnTo>
                </a:path>
              </a:pathLst>
            </a:custGeom>
            <a:ln w="1857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401454" y="2830345"/>
              <a:ext cx="1041400" cy="579755"/>
            </a:xfrm>
            <a:custGeom>
              <a:avLst/>
              <a:gdLst/>
              <a:ahLst/>
              <a:cxnLst/>
              <a:rect l="l" t="t" r="r" b="b"/>
              <a:pathLst>
                <a:path w="1041400" h="579754">
                  <a:moveTo>
                    <a:pt x="0" y="579694"/>
                  </a:moveTo>
                  <a:lnTo>
                    <a:pt x="63013" y="0"/>
                  </a:lnTo>
                </a:path>
                <a:path w="1041400" h="579754">
                  <a:moveTo>
                    <a:pt x="63013" y="0"/>
                  </a:moveTo>
                  <a:lnTo>
                    <a:pt x="1041300" y="0"/>
                  </a:lnTo>
                </a:path>
              </a:pathLst>
            </a:custGeom>
            <a:ln w="92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434732" y="2856297"/>
            <a:ext cx="1154430" cy="610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2305"/>
              </a:lnSpc>
              <a:spcBef>
                <a:spcPts val="100"/>
              </a:spcBef>
            </a:pPr>
            <a:r>
              <a:rPr sz="3150" b="1" spc="112" baseline="13227" dirty="0">
                <a:latin typeface="Arial"/>
                <a:cs typeface="Arial"/>
              </a:rPr>
              <a:t>C</a:t>
            </a:r>
            <a:r>
              <a:rPr sz="1050" b="1" spc="-60" dirty="0">
                <a:latin typeface="Arial"/>
                <a:cs typeface="Arial"/>
              </a:rPr>
              <a:t>m</a:t>
            </a:r>
            <a:r>
              <a:rPr sz="1050" b="1" spc="-14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-150" dirty="0">
                <a:latin typeface="Arial"/>
                <a:cs typeface="Arial"/>
              </a:rPr>
              <a:t> </a:t>
            </a:r>
            <a:r>
              <a:rPr sz="1050" b="1" spc="-60" dirty="0">
                <a:latin typeface="Arial"/>
                <a:cs typeface="Arial"/>
              </a:rPr>
              <a:t>x</a:t>
            </a:r>
            <a:endParaRPr sz="1050">
              <a:latin typeface="Arial"/>
              <a:cs typeface="Arial"/>
            </a:endParaRPr>
          </a:p>
          <a:p>
            <a:pPr marL="555625">
              <a:lnSpc>
                <a:spcPts val="2305"/>
              </a:lnSpc>
            </a:pPr>
            <a:r>
              <a:rPr sz="3150" b="1" spc="112" baseline="14550" dirty="0">
                <a:latin typeface="Arial"/>
                <a:cs typeface="Arial"/>
              </a:rPr>
              <a:t>C</a:t>
            </a:r>
            <a:r>
              <a:rPr sz="1050" b="1" spc="-60" dirty="0">
                <a:latin typeface="Arial"/>
                <a:cs typeface="Arial"/>
              </a:rPr>
              <a:t>m</a:t>
            </a:r>
            <a:r>
              <a:rPr sz="1050" b="1" spc="-145" dirty="0">
                <a:latin typeface="Arial"/>
                <a:cs typeface="Arial"/>
              </a:rPr>
              <a:t> </a:t>
            </a:r>
            <a:r>
              <a:rPr sz="1050" b="1" spc="-60" dirty="0">
                <a:latin typeface="Arial"/>
                <a:cs typeface="Arial"/>
              </a:rPr>
              <a:t>i</a:t>
            </a:r>
            <a:r>
              <a:rPr sz="1050" b="1" spc="-90" dirty="0">
                <a:latin typeface="Arial"/>
                <a:cs typeface="Arial"/>
              </a:rPr>
              <a:t> </a:t>
            </a:r>
            <a:r>
              <a:rPr sz="1050" b="1" spc="-60" dirty="0">
                <a:latin typeface="Arial"/>
                <a:cs typeface="Arial"/>
              </a:rPr>
              <a:t>n</a:t>
            </a:r>
            <a:r>
              <a:rPr sz="1050" b="1" spc="-40" dirty="0">
                <a:latin typeface="Arial"/>
                <a:cs typeface="Arial"/>
              </a:rPr>
              <a:t> </a:t>
            </a:r>
            <a:r>
              <a:rPr sz="2100" baseline="31746" dirty="0">
                <a:latin typeface="Verdana"/>
                <a:cs typeface="Verdana"/>
              </a:rPr>
              <a:t>.</a:t>
            </a:r>
            <a:endParaRPr sz="2100" baseline="31746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10493" y="2700438"/>
            <a:ext cx="1755775" cy="739775"/>
          </a:xfrm>
          <a:prstGeom prst="rect">
            <a:avLst/>
          </a:prstGeom>
        </p:spPr>
        <p:txBody>
          <a:bodyPr vert="horz" wrap="square" lIns="0" tIns="1682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25"/>
              </a:spcBef>
              <a:tabLst>
                <a:tab pos="1570355" algn="l"/>
              </a:tabLst>
            </a:pPr>
            <a:r>
              <a:rPr sz="3150" b="1" spc="67" baseline="-14550" dirty="0">
                <a:latin typeface="Arial"/>
                <a:cs typeface="Arial"/>
              </a:rPr>
              <a:t>К</a:t>
            </a:r>
            <a:r>
              <a:rPr sz="1575" b="1" spc="67" baseline="-58201" dirty="0">
                <a:latin typeface="Arial"/>
                <a:cs typeface="Arial"/>
              </a:rPr>
              <a:t>д </a:t>
            </a:r>
            <a:r>
              <a:rPr sz="1575" b="1" spc="254" baseline="-58201" dirty="0">
                <a:latin typeface="Arial"/>
                <a:cs typeface="Arial"/>
              </a:rPr>
              <a:t> </a:t>
            </a:r>
            <a:r>
              <a:rPr sz="3150" b="1" baseline="-14550" dirty="0">
                <a:latin typeface="Symbol"/>
                <a:cs typeface="Symbol"/>
              </a:rPr>
              <a:t></a:t>
            </a:r>
            <a:r>
              <a:rPr sz="3150" b="1" spc="112" baseline="-14550" dirty="0">
                <a:latin typeface="Times New Roman"/>
                <a:cs typeface="Times New Roman"/>
              </a:rPr>
              <a:t> </a:t>
            </a:r>
            <a:r>
              <a:rPr sz="3150" b="1" spc="-82" baseline="13227" dirty="0">
                <a:latin typeface="Arial"/>
                <a:cs typeface="Arial"/>
              </a:rPr>
              <a:t>f</a:t>
            </a:r>
            <a:r>
              <a:rPr sz="1050" b="1" spc="-55" dirty="0">
                <a:latin typeface="Times New Roman"/>
                <a:cs typeface="Times New Roman"/>
              </a:rPr>
              <a:t>0</a:t>
            </a:r>
            <a:r>
              <a:rPr sz="1050" b="1" spc="-150" dirty="0">
                <a:latin typeface="Times New Roman"/>
                <a:cs typeface="Times New Roman"/>
              </a:rPr>
              <a:t> </a:t>
            </a:r>
            <a:r>
              <a:rPr sz="1050" b="1" spc="-60" dirty="0">
                <a:latin typeface="Arial"/>
                <a:cs typeface="Arial"/>
              </a:rPr>
              <a:t>m</a:t>
            </a:r>
            <a:r>
              <a:rPr sz="1050" b="1" spc="-145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a</a:t>
            </a:r>
            <a:r>
              <a:rPr sz="1050" b="1" spc="-150" dirty="0">
                <a:latin typeface="Arial"/>
                <a:cs typeface="Arial"/>
              </a:rPr>
              <a:t> </a:t>
            </a:r>
            <a:r>
              <a:rPr sz="1050" b="1" spc="-60" dirty="0">
                <a:latin typeface="Arial"/>
                <a:cs typeface="Arial"/>
              </a:rPr>
              <a:t>x</a:t>
            </a:r>
            <a:r>
              <a:rPr sz="1050" b="1" spc="-20" dirty="0">
                <a:latin typeface="Arial"/>
                <a:cs typeface="Arial"/>
              </a:rPr>
              <a:t> </a:t>
            </a:r>
            <a:r>
              <a:rPr sz="3150" b="1" spc="-179" baseline="-41005" dirty="0">
                <a:latin typeface="Arial"/>
                <a:cs typeface="Arial"/>
              </a:rPr>
              <a:t>f	</a:t>
            </a:r>
            <a:r>
              <a:rPr sz="3150" b="1" baseline="-14550" dirty="0">
                <a:latin typeface="Symbol"/>
                <a:cs typeface="Symbol"/>
              </a:rPr>
              <a:t></a:t>
            </a:r>
            <a:endParaRPr sz="3150" baseline="-14550">
              <a:latin typeface="Symbol"/>
              <a:cs typeface="Symbol"/>
            </a:endParaRPr>
          </a:p>
          <a:p>
            <a:pPr marR="226695" algn="r">
              <a:lnSpc>
                <a:spcPct val="100000"/>
              </a:lnSpc>
              <a:spcBef>
                <a:spcPts val="620"/>
              </a:spcBef>
            </a:pPr>
            <a:r>
              <a:rPr sz="1050" b="1" dirty="0">
                <a:latin typeface="Times New Roman"/>
                <a:cs typeface="Times New Roman"/>
              </a:rPr>
              <a:t>0</a:t>
            </a:r>
            <a:r>
              <a:rPr sz="1050" b="1" spc="-155" dirty="0">
                <a:latin typeface="Times New Roman"/>
                <a:cs typeface="Times New Roman"/>
              </a:rPr>
              <a:t> </a:t>
            </a:r>
            <a:r>
              <a:rPr sz="1050" b="1" spc="-60" dirty="0">
                <a:latin typeface="Arial"/>
                <a:cs typeface="Arial"/>
              </a:rPr>
              <a:t>m</a:t>
            </a:r>
            <a:r>
              <a:rPr sz="1050" b="1" spc="-145" dirty="0">
                <a:latin typeface="Arial"/>
                <a:cs typeface="Arial"/>
              </a:rPr>
              <a:t> </a:t>
            </a:r>
            <a:r>
              <a:rPr sz="1050" b="1" spc="-60" dirty="0">
                <a:latin typeface="Arial"/>
                <a:cs typeface="Arial"/>
              </a:rPr>
              <a:t>i</a:t>
            </a:r>
            <a:r>
              <a:rPr sz="1050" b="1" spc="-90" dirty="0">
                <a:latin typeface="Arial"/>
                <a:cs typeface="Arial"/>
              </a:rPr>
              <a:t> </a:t>
            </a:r>
            <a:r>
              <a:rPr sz="1050" b="1" spc="-60" dirty="0">
                <a:latin typeface="Arial"/>
                <a:cs typeface="Arial"/>
              </a:rPr>
              <a:t>n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4500" y="3484600"/>
            <a:ext cx="6673850" cy="472567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462280" algn="just">
              <a:lnSpc>
                <a:spcPct val="100000"/>
              </a:lnSpc>
              <a:spcBef>
                <a:spcPts val="280"/>
              </a:spcBef>
            </a:pPr>
            <a:r>
              <a:rPr sz="2100" spc="-7" baseline="3968" dirty="0">
                <a:latin typeface="Verdana"/>
                <a:cs typeface="Verdana"/>
              </a:rPr>
              <a:t>Если</a:t>
            </a:r>
            <a:r>
              <a:rPr sz="2100" spc="9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приемник</a:t>
            </a:r>
            <a:r>
              <a:rPr sz="2100" spc="9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должен</a:t>
            </a:r>
            <a:r>
              <a:rPr sz="2100" spc="11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работать</a:t>
            </a:r>
            <a:r>
              <a:rPr sz="2100" spc="12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12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широком</a:t>
            </a:r>
            <a:r>
              <a:rPr sz="2100" spc="11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диапазоне</a:t>
            </a:r>
            <a:r>
              <a:rPr sz="2100" spc="12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частот</a:t>
            </a:r>
            <a:r>
              <a:rPr sz="2100" spc="97" baseline="3968" dirty="0">
                <a:latin typeface="Verdana"/>
                <a:cs typeface="Verdana"/>
              </a:rPr>
              <a:t> </a:t>
            </a:r>
            <a:r>
              <a:rPr sz="2100" spc="7" baseline="3968" dirty="0">
                <a:latin typeface="Verdana"/>
                <a:cs typeface="Verdana"/>
              </a:rPr>
              <a:t>(К</a:t>
            </a:r>
            <a:r>
              <a:rPr sz="900" spc="5" dirty="0">
                <a:latin typeface="Verdana"/>
                <a:cs typeface="Verdana"/>
              </a:rPr>
              <a:t>д</a:t>
            </a:r>
            <a:endParaRPr sz="900">
              <a:latin typeface="Verdana"/>
              <a:cs typeface="Verdana"/>
            </a:endParaRPr>
          </a:p>
          <a:p>
            <a:pPr marL="12700" marR="5080" algn="just">
              <a:lnSpc>
                <a:spcPts val="1960"/>
              </a:lnSpc>
              <a:spcBef>
                <a:spcPts val="10"/>
              </a:spcBef>
            </a:pPr>
            <a:r>
              <a:rPr sz="1400" dirty="0">
                <a:latin typeface="Verdana"/>
                <a:cs typeface="Verdana"/>
              </a:rPr>
              <a:t>&gt; </a:t>
            </a:r>
            <a:r>
              <a:rPr sz="1400" spc="-5" dirty="0">
                <a:latin typeface="Verdana"/>
                <a:cs typeface="Verdana"/>
              </a:rPr>
              <a:t>3), то диапазон разбивают на поддиапазоны. Переход </a:t>
            </a:r>
            <a:r>
              <a:rPr sz="1400" dirty="0">
                <a:latin typeface="Verdana"/>
                <a:cs typeface="Verdana"/>
              </a:rPr>
              <a:t>от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одного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поддиапазона</a:t>
            </a:r>
            <a:r>
              <a:rPr sz="1400" dirty="0">
                <a:latin typeface="Verdana"/>
                <a:cs typeface="Verdana"/>
              </a:rPr>
              <a:t> на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другой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осуществляют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переключением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индуктивностей.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Verdana"/>
              <a:cs typeface="Verdana"/>
            </a:endParaRPr>
          </a:p>
          <a:p>
            <a:pPr marL="12700" marR="11430" indent="449580">
              <a:lnSpc>
                <a:spcPct val="116399"/>
              </a:lnSpc>
              <a:tabLst>
                <a:tab pos="1648460" algn="l"/>
                <a:tab pos="2753995" algn="l"/>
                <a:tab pos="3858895" algn="l"/>
                <a:tab pos="4963795" algn="l"/>
                <a:tab pos="5316855" algn="l"/>
              </a:tabLst>
            </a:pPr>
            <a:r>
              <a:rPr sz="1400" spc="-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dirty="0">
                <a:latin typeface="Verdana"/>
                <a:cs typeface="Verdana"/>
              </a:rPr>
              <a:t>о</a:t>
            </a:r>
            <a:r>
              <a:rPr sz="1400" spc="-10" dirty="0">
                <a:latin typeface="Verdana"/>
                <a:cs typeface="Verdana"/>
              </a:rPr>
              <a:t>в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ым</a:t>
            </a:r>
            <a:r>
              <a:rPr sz="1400" dirty="0">
                <a:latin typeface="Verdana"/>
                <a:cs typeface="Verdana"/>
              </a:rPr>
              <a:t>и	с</a:t>
            </a:r>
            <a:r>
              <a:rPr sz="1400" spc="-10" dirty="0">
                <a:latin typeface="Verdana"/>
                <a:cs typeface="Verdana"/>
              </a:rPr>
              <a:t>п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соба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и	</a:t>
            </a:r>
            <a:r>
              <a:rPr sz="1400" spc="-5" dirty="0">
                <a:latin typeface="Verdana"/>
                <a:cs typeface="Verdana"/>
              </a:rPr>
              <a:t>ра</a:t>
            </a:r>
            <a:r>
              <a:rPr sz="1400" spc="-10" dirty="0">
                <a:latin typeface="Verdana"/>
                <a:cs typeface="Verdana"/>
              </a:rPr>
              <a:t>з</a:t>
            </a:r>
            <a:r>
              <a:rPr sz="1400" spc="-15" dirty="0">
                <a:latin typeface="Verdana"/>
                <a:cs typeface="Verdana"/>
              </a:rPr>
              <a:t>б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10" dirty="0">
                <a:latin typeface="Verdana"/>
                <a:cs typeface="Verdana"/>
              </a:rPr>
              <a:t>ен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я	ди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па</a:t>
            </a:r>
            <a:r>
              <a:rPr sz="1400" spc="-10" dirty="0">
                <a:latin typeface="Verdana"/>
                <a:cs typeface="Verdana"/>
              </a:rPr>
              <a:t>з</a:t>
            </a:r>
            <a:r>
              <a:rPr sz="1400" dirty="0">
                <a:latin typeface="Verdana"/>
                <a:cs typeface="Verdana"/>
              </a:rPr>
              <a:t>она	на	п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дд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па</a:t>
            </a:r>
            <a:r>
              <a:rPr sz="1400" spc="-10" dirty="0">
                <a:latin typeface="Verdana"/>
                <a:cs typeface="Verdana"/>
              </a:rPr>
              <a:t>з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dirty="0">
                <a:latin typeface="Verdana"/>
                <a:cs typeface="Verdana"/>
              </a:rPr>
              <a:t>ы  </a:t>
            </a:r>
            <a:r>
              <a:rPr sz="1400" spc="-5" dirty="0">
                <a:latin typeface="Verdana"/>
                <a:cs typeface="Verdana"/>
              </a:rPr>
              <a:t>является разбиение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постоянным частотным интервалом</a:t>
            </a:r>
            <a:endParaRPr sz="1400">
              <a:latin typeface="Verdana"/>
              <a:cs typeface="Verdana"/>
            </a:endParaRPr>
          </a:p>
          <a:p>
            <a:pPr marL="12700" marR="1848485" indent="2292350">
              <a:lnSpc>
                <a:spcPct val="111400"/>
              </a:lnSpc>
              <a:spcBef>
                <a:spcPts val="180"/>
              </a:spcBef>
            </a:pPr>
            <a:r>
              <a:rPr sz="2100" spc="-7" baseline="3968" dirty="0">
                <a:latin typeface="Verdana"/>
                <a:cs typeface="Verdana"/>
              </a:rPr>
              <a:t>(f</a:t>
            </a:r>
            <a:r>
              <a:rPr sz="900" spc="-5" dirty="0">
                <a:latin typeface="Verdana"/>
                <a:cs typeface="Verdana"/>
              </a:rPr>
              <a:t>0i </a:t>
            </a:r>
            <a:r>
              <a:rPr sz="900" dirty="0">
                <a:latin typeface="Verdana"/>
                <a:cs typeface="Verdana"/>
              </a:rPr>
              <a:t>max </a:t>
            </a:r>
            <a:r>
              <a:rPr sz="2100" baseline="3968" dirty="0">
                <a:latin typeface="Verdana"/>
                <a:cs typeface="Verdana"/>
              </a:rPr>
              <a:t>- </a:t>
            </a:r>
            <a:r>
              <a:rPr sz="2100" spc="-7" baseline="3968" dirty="0">
                <a:latin typeface="Verdana"/>
                <a:cs typeface="Verdana"/>
              </a:rPr>
              <a:t>f</a:t>
            </a:r>
            <a:r>
              <a:rPr sz="900" spc="-5" dirty="0">
                <a:latin typeface="Verdana"/>
                <a:cs typeface="Verdana"/>
              </a:rPr>
              <a:t>0i </a:t>
            </a:r>
            <a:r>
              <a:rPr sz="900" dirty="0">
                <a:latin typeface="Verdana"/>
                <a:cs typeface="Verdana"/>
              </a:rPr>
              <a:t>min </a:t>
            </a:r>
            <a:r>
              <a:rPr sz="2100" baseline="3968" dirty="0">
                <a:latin typeface="Verdana"/>
                <a:cs typeface="Verdana"/>
              </a:rPr>
              <a:t>= </a:t>
            </a:r>
            <a:r>
              <a:rPr sz="2100" spc="-7" baseline="3968" dirty="0">
                <a:latin typeface="Symbol"/>
                <a:cs typeface="Symbol"/>
              </a:rPr>
              <a:t></a:t>
            </a:r>
            <a:r>
              <a:rPr sz="2100" spc="-7" baseline="3968" dirty="0">
                <a:latin typeface="Verdana"/>
                <a:cs typeface="Verdana"/>
              </a:rPr>
              <a:t>f</a:t>
            </a:r>
            <a:r>
              <a:rPr sz="900" spc="-5" dirty="0">
                <a:latin typeface="Verdana"/>
                <a:cs typeface="Verdana"/>
              </a:rPr>
              <a:t>пд </a:t>
            </a:r>
            <a:r>
              <a:rPr sz="2100" baseline="3968" dirty="0">
                <a:latin typeface="Verdana"/>
                <a:cs typeface="Verdana"/>
              </a:rPr>
              <a:t>= </a:t>
            </a:r>
            <a:r>
              <a:rPr sz="2100" spc="-7" baseline="3968" dirty="0">
                <a:latin typeface="Verdana"/>
                <a:cs typeface="Verdana"/>
              </a:rPr>
              <a:t>сonst) </a:t>
            </a:r>
            <a:r>
              <a:rPr sz="2100" spc="-719" baseline="3968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 с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постоянным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коэффициентом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перекрытия</a:t>
            </a:r>
            <a:endParaRPr sz="1400">
              <a:latin typeface="Verdana"/>
              <a:cs typeface="Verdana"/>
            </a:endParaRPr>
          </a:p>
          <a:p>
            <a:pPr marL="2204720">
              <a:lnSpc>
                <a:spcPct val="100000"/>
              </a:lnSpc>
              <a:spcBef>
                <a:spcPts val="375"/>
              </a:spcBef>
            </a:pPr>
            <a:r>
              <a:rPr sz="2100" spc="-7" baseline="3968" dirty="0">
                <a:latin typeface="Verdana"/>
                <a:cs typeface="Verdana"/>
              </a:rPr>
              <a:t>К</a:t>
            </a:r>
            <a:r>
              <a:rPr sz="900" spc="-5" dirty="0">
                <a:latin typeface="Verdana"/>
                <a:cs typeface="Verdana"/>
              </a:rPr>
              <a:t>пд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-7" baseline="3968" dirty="0">
                <a:latin typeface="Verdana"/>
                <a:cs typeface="Verdana"/>
              </a:rPr>
              <a:t> f</a:t>
            </a:r>
            <a:r>
              <a:rPr sz="900" spc="-5" dirty="0">
                <a:latin typeface="Verdana"/>
                <a:cs typeface="Verdana"/>
              </a:rPr>
              <a:t>0i max</a:t>
            </a:r>
            <a:r>
              <a:rPr sz="2100" spc="-7" baseline="3968" dirty="0">
                <a:latin typeface="Verdana"/>
                <a:cs typeface="Verdana"/>
              </a:rPr>
              <a:t>/f</a:t>
            </a:r>
            <a:r>
              <a:rPr sz="900" spc="-5" dirty="0">
                <a:latin typeface="Verdana"/>
                <a:cs typeface="Verdana"/>
              </a:rPr>
              <a:t>0i </a:t>
            </a:r>
            <a:r>
              <a:rPr sz="900" dirty="0">
                <a:latin typeface="Verdana"/>
                <a:cs typeface="Verdana"/>
              </a:rPr>
              <a:t>min</a:t>
            </a:r>
            <a:r>
              <a:rPr sz="900" spc="-1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-7" baseline="3968" dirty="0">
                <a:latin typeface="Verdana"/>
                <a:cs typeface="Verdana"/>
              </a:rPr>
              <a:t> сonst.</a:t>
            </a:r>
            <a:endParaRPr sz="2100" baseline="3968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Verdana"/>
              <a:cs typeface="Verdana"/>
            </a:endParaRPr>
          </a:p>
          <a:p>
            <a:pPr marL="12700" marR="5080" indent="449580" algn="just">
              <a:lnSpc>
                <a:spcPct val="116399"/>
              </a:lnSpc>
            </a:pPr>
            <a:r>
              <a:rPr sz="1400" spc="-5" dirty="0">
                <a:latin typeface="Verdana"/>
                <a:cs typeface="Verdana"/>
              </a:rPr>
              <a:t>При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втором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способе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обычно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требуется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меньшее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число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поддиапазонов,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поэтому</a:t>
            </a:r>
            <a:r>
              <a:rPr sz="1400" dirty="0">
                <a:latin typeface="Verdana"/>
                <a:cs typeface="Verdana"/>
              </a:rPr>
              <a:t> он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более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экономичен.</a:t>
            </a:r>
            <a:r>
              <a:rPr sz="1400" dirty="0">
                <a:latin typeface="Verdana"/>
                <a:cs typeface="Verdana"/>
              </a:rPr>
              <a:t> Но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увеличением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частоты </a:t>
            </a:r>
            <a:r>
              <a:rPr sz="1400" dirty="0">
                <a:latin typeface="Verdana"/>
                <a:cs typeface="Verdana"/>
              </a:rPr>
              <a:t>в </a:t>
            </a:r>
            <a:r>
              <a:rPr sz="1400" spc="-5" dirty="0">
                <a:latin typeface="Verdana"/>
                <a:cs typeface="Verdana"/>
              </a:rPr>
              <a:t>этом </a:t>
            </a:r>
            <a:r>
              <a:rPr sz="1400" dirty="0">
                <a:latin typeface="Verdana"/>
                <a:cs typeface="Verdana"/>
              </a:rPr>
              <a:t>случае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возрастает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плотность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настройки.</a:t>
            </a:r>
            <a:endParaRPr sz="1400">
              <a:latin typeface="Verdana"/>
              <a:cs typeface="Verdana"/>
            </a:endParaRPr>
          </a:p>
          <a:p>
            <a:pPr marL="12700" marR="7620" indent="449580" algn="just">
              <a:lnSpc>
                <a:spcPct val="116399"/>
              </a:lnSpc>
              <a:spcBef>
                <a:spcPts val="5"/>
              </a:spcBef>
            </a:pPr>
            <a:r>
              <a:rPr sz="1400" dirty="0">
                <a:latin typeface="Verdana"/>
                <a:cs typeface="Verdana"/>
              </a:rPr>
              <a:t>Вместо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громоздких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механических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конденсаторов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переменной </a:t>
            </a:r>
            <a:r>
              <a:rPr sz="1400" dirty="0">
                <a:latin typeface="Verdana"/>
                <a:cs typeface="Verdana"/>
              </a:rPr>
              <a:t> емкости</a:t>
            </a:r>
            <a:r>
              <a:rPr sz="1400" spc="19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(КПЕ)</a:t>
            </a:r>
            <a:r>
              <a:rPr sz="1400" spc="18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19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настоящее</a:t>
            </a:r>
            <a:r>
              <a:rPr sz="1400" spc="18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время</a:t>
            </a:r>
            <a:r>
              <a:rPr sz="1400" spc="19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обычно</a:t>
            </a:r>
            <a:r>
              <a:rPr sz="1400" spc="18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применяют</a:t>
            </a:r>
            <a:r>
              <a:rPr sz="1400" spc="18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варикапы,</a:t>
            </a:r>
            <a:endParaRPr sz="1400">
              <a:latin typeface="Verdana"/>
              <a:cs typeface="Verdana"/>
            </a:endParaRPr>
          </a:p>
          <a:p>
            <a:pPr marL="12700" marR="5080" algn="just">
              <a:lnSpc>
                <a:spcPct val="116399"/>
              </a:lnSpc>
              <a:spcBef>
                <a:spcPts val="10"/>
              </a:spcBef>
            </a:pPr>
            <a:r>
              <a:rPr sz="1400" spc="-5" dirty="0">
                <a:latin typeface="Verdana"/>
                <a:cs typeface="Verdana"/>
              </a:rPr>
              <a:t>главное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преимущество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которых</a:t>
            </a:r>
            <a:r>
              <a:rPr sz="1400" dirty="0">
                <a:latin typeface="Verdana"/>
                <a:cs typeface="Verdana"/>
              </a:rPr>
              <a:t> –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малые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размеры,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механическая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надежность, простота автоматического </a:t>
            </a:r>
            <a:r>
              <a:rPr sz="1400" dirty="0">
                <a:latin typeface="Verdana"/>
                <a:cs typeface="Verdana"/>
              </a:rPr>
              <a:t>и </a:t>
            </a:r>
            <a:r>
              <a:rPr sz="1400" spc="-5" dirty="0">
                <a:latin typeface="Verdana"/>
                <a:cs typeface="Verdana"/>
              </a:rPr>
              <a:t>дистанционного </a:t>
            </a:r>
            <a:r>
              <a:rPr sz="1400" dirty="0">
                <a:latin typeface="Verdana"/>
                <a:cs typeface="Verdana"/>
              </a:rPr>
              <a:t>управлений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настройкой.</a:t>
            </a:r>
            <a:endParaRPr sz="1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71472" y="457199"/>
            <a:ext cx="4268724" cy="32004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85188" y="3938015"/>
            <a:ext cx="4239768" cy="31744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134613"/>
            <a:ext cx="6673850" cy="173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13.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ВЦ</a:t>
            </a:r>
            <a:r>
              <a:rPr sz="1400" dirty="0">
                <a:latin typeface="Verdana"/>
                <a:cs typeface="Verdana"/>
              </a:rPr>
              <a:t> с</a:t>
            </a:r>
            <a:r>
              <a:rPr sz="1400" spc="-5" dirty="0">
                <a:latin typeface="Verdana"/>
                <a:cs typeface="Verdana"/>
              </a:rPr>
              <a:t> электронной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настройкой.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7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Verdana"/>
              <a:cs typeface="Verdana"/>
            </a:endParaRPr>
          </a:p>
          <a:p>
            <a:pPr marL="12700" marR="5080" indent="449580" algn="just">
              <a:lnSpc>
                <a:spcPct val="116399"/>
              </a:lnSpc>
            </a:pPr>
            <a:r>
              <a:rPr sz="1400" spc="-5" dirty="0">
                <a:latin typeface="Verdana"/>
                <a:cs typeface="Verdana"/>
              </a:rPr>
              <a:t>Управляющее</a:t>
            </a:r>
            <a:r>
              <a:rPr sz="1400" dirty="0">
                <a:latin typeface="Verdana"/>
                <a:cs typeface="Verdana"/>
              </a:rPr>
              <a:t> напряжение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подается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потенциометром</a:t>
            </a:r>
            <a:r>
              <a:rPr sz="1400" dirty="0">
                <a:latin typeface="Verdana"/>
                <a:cs typeface="Verdana"/>
              </a:rPr>
              <a:t> от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стабилизированного источника. Резистор </a:t>
            </a:r>
            <a:r>
              <a:rPr sz="2100" spc="7" baseline="3968" dirty="0">
                <a:latin typeface="Verdana"/>
                <a:cs typeface="Verdana"/>
              </a:rPr>
              <a:t>R</a:t>
            </a:r>
            <a:r>
              <a:rPr sz="900" spc="5" dirty="0">
                <a:latin typeface="Verdana"/>
                <a:cs typeface="Verdana"/>
              </a:rPr>
              <a:t>ф</a:t>
            </a:r>
            <a:r>
              <a:rPr sz="900" spc="1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нужен для уменьшения 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шунтирующего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действия</a:t>
            </a:r>
            <a:r>
              <a:rPr sz="1400" dirty="0">
                <a:latin typeface="Verdana"/>
                <a:cs typeface="Verdana"/>
              </a:rPr>
              <a:t> на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резонансный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</a:t>
            </a:r>
            <a:r>
              <a:rPr sz="1400" dirty="0">
                <a:latin typeface="Verdana"/>
                <a:cs typeface="Verdana"/>
              </a:rPr>
              <a:t> цепи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управления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настройкой.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7084" y="4886578"/>
            <a:ext cx="6197600" cy="2165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Verdana"/>
                <a:cs typeface="Verdana"/>
              </a:rPr>
              <a:t>Недостатком</a:t>
            </a:r>
            <a:r>
              <a:rPr sz="1400" spc="15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варикапов</a:t>
            </a:r>
            <a:r>
              <a:rPr sz="1400" spc="1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является</a:t>
            </a:r>
            <a:r>
              <a:rPr sz="1400" spc="17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существенная</a:t>
            </a:r>
            <a:r>
              <a:rPr sz="1400" spc="17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нелинейность</a:t>
            </a:r>
            <a:r>
              <a:rPr sz="1400" spc="16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их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7200" y="5134990"/>
            <a:ext cx="6647815" cy="2184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  <a:tabLst>
                <a:tab pos="1575435" algn="l"/>
                <a:tab pos="2597785" algn="l"/>
                <a:tab pos="3891279" algn="l"/>
                <a:tab pos="4883150" algn="l"/>
                <a:tab pos="5699760" algn="l"/>
              </a:tabLst>
            </a:pPr>
            <a:r>
              <a:rPr sz="1400" dirty="0">
                <a:latin typeface="Verdana"/>
                <a:cs typeface="Verdana"/>
              </a:rPr>
              <a:t>х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spc="-5" dirty="0">
                <a:latin typeface="Verdana"/>
                <a:cs typeface="Verdana"/>
              </a:rPr>
              <a:t>ра</a:t>
            </a:r>
            <a:r>
              <a:rPr sz="1400" spc="-10" dirty="0">
                <a:latin typeface="Verdana"/>
                <a:cs typeface="Verdana"/>
              </a:rPr>
              <a:t>к</a:t>
            </a:r>
            <a:r>
              <a:rPr sz="1400" spc="-5" dirty="0">
                <a:latin typeface="Verdana"/>
                <a:cs typeface="Verdana"/>
              </a:rPr>
              <a:t>тер</a:t>
            </a:r>
            <a:r>
              <a:rPr sz="1400" spc="-10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5" dirty="0">
                <a:latin typeface="Verdana"/>
                <a:cs typeface="Verdana"/>
              </a:rPr>
              <a:t>т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15" dirty="0">
                <a:latin typeface="Verdana"/>
                <a:cs typeface="Verdana"/>
              </a:rPr>
              <a:t>к</a:t>
            </a:r>
            <a:r>
              <a:rPr sz="1400" dirty="0">
                <a:latin typeface="Verdana"/>
                <a:cs typeface="Verdana"/>
              </a:rPr>
              <a:t>.	</a:t>
            </a:r>
            <a:r>
              <a:rPr sz="1400" spc="-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сла</a:t>
            </a:r>
            <a:r>
              <a:rPr sz="1400" spc="-10" dirty="0">
                <a:latin typeface="Verdana"/>
                <a:cs typeface="Verdana"/>
              </a:rPr>
              <a:t>б</a:t>
            </a:r>
            <a:r>
              <a:rPr sz="1400" spc="-5" dirty="0">
                <a:latin typeface="Verdana"/>
                <a:cs typeface="Verdana"/>
              </a:rPr>
              <a:t>ит</a:t>
            </a:r>
            <a:r>
              <a:rPr sz="1400" dirty="0">
                <a:latin typeface="Verdana"/>
                <a:cs typeface="Verdana"/>
              </a:rPr>
              <a:t>ь	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ли</a:t>
            </a:r>
            <a:r>
              <a:rPr sz="1400" spc="5" dirty="0">
                <a:latin typeface="Verdana"/>
                <a:cs typeface="Verdana"/>
              </a:rPr>
              <a:t>н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йны</a:t>
            </a:r>
            <a:r>
              <a:rPr sz="1400" dirty="0">
                <a:latin typeface="Verdana"/>
                <a:cs typeface="Verdana"/>
              </a:rPr>
              <a:t>е	э</a:t>
            </a:r>
            <a:r>
              <a:rPr sz="1400" spc="-5" dirty="0">
                <a:latin typeface="Verdana"/>
                <a:cs typeface="Verdana"/>
              </a:rPr>
              <a:t>фф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кты	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ж</a:t>
            </a:r>
            <a:r>
              <a:rPr sz="1400" dirty="0">
                <a:latin typeface="Verdana"/>
                <a:cs typeface="Verdana"/>
              </a:rPr>
              <a:t>но,	</a:t>
            </a:r>
            <a:r>
              <a:rPr sz="1400" spc="-15" dirty="0">
                <a:latin typeface="Verdana"/>
                <a:cs typeface="Verdana"/>
              </a:rPr>
              <a:t>и</a:t>
            </a:r>
            <a:r>
              <a:rPr sz="1400" spc="-10" dirty="0">
                <a:latin typeface="Verdana"/>
                <a:cs typeface="Verdana"/>
              </a:rPr>
              <a:t>с</a:t>
            </a:r>
            <a:r>
              <a:rPr sz="1400" dirty="0">
                <a:latin typeface="Verdana"/>
                <a:cs typeface="Verdana"/>
              </a:rPr>
              <a:t>по</a:t>
            </a:r>
            <a:r>
              <a:rPr sz="1400" spc="-10" dirty="0">
                <a:latin typeface="Verdana"/>
                <a:cs typeface="Verdana"/>
              </a:rPr>
              <a:t>л</a:t>
            </a:r>
            <a:r>
              <a:rPr sz="1400" dirty="0">
                <a:latin typeface="Verdana"/>
                <a:cs typeface="Verdana"/>
              </a:rPr>
              <a:t>ьз</a:t>
            </a:r>
            <a:r>
              <a:rPr sz="1400" spc="-5" dirty="0">
                <a:latin typeface="Verdana"/>
                <a:cs typeface="Verdana"/>
              </a:rPr>
              <a:t>у</a:t>
            </a:r>
            <a:r>
              <a:rPr sz="1400" dirty="0">
                <a:latin typeface="Verdana"/>
                <a:cs typeface="Verdana"/>
              </a:rPr>
              <a:t>я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200" y="5384926"/>
            <a:ext cx="5285105" cy="2165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latin typeface="Verdana"/>
                <a:cs typeface="Verdana"/>
              </a:rPr>
              <a:t>встречно-последовательное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включение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двух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варикапов.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9004553"/>
            <a:ext cx="6278245" cy="1065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algn="ctr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-3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14</a:t>
            </a:r>
            <a:endParaRPr sz="1400">
              <a:latin typeface="Verdana"/>
              <a:cs typeface="Verdana"/>
            </a:endParaRPr>
          </a:p>
          <a:p>
            <a:pPr marL="12700" marR="5080">
              <a:lnSpc>
                <a:spcPct val="101400"/>
              </a:lnSpc>
              <a:spcBef>
                <a:spcPts val="1395"/>
              </a:spcBef>
            </a:pPr>
            <a:r>
              <a:rPr sz="1400" spc="-5" dirty="0">
                <a:latin typeface="Verdana"/>
                <a:cs typeface="Verdana"/>
              </a:rPr>
              <a:t>Особенностью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данной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схемы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является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встречно-последовательное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включение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варикапов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применение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качестве коммутирующего </a:t>
            </a:r>
            <a:r>
              <a:rPr sz="1400" dirty="0">
                <a:latin typeface="Verdana"/>
                <a:cs typeface="Verdana"/>
              </a:rPr>
              <a:t> элемента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p-i-n </a:t>
            </a:r>
            <a:r>
              <a:rPr sz="1400" spc="-5" dirty="0">
                <a:latin typeface="Verdana"/>
                <a:cs typeface="Verdana"/>
              </a:rPr>
              <a:t>диода.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помощью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p-i-n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диода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происходит</a:t>
            </a:r>
            <a:endParaRPr sz="1400">
              <a:latin typeface="Verdana"/>
              <a:cs typeface="Verdana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1827" y="5809487"/>
            <a:ext cx="4218051" cy="303098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1330" y="457199"/>
            <a:ext cx="4294777" cy="26578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55168"/>
            <a:ext cx="6504305" cy="44386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1610"/>
              </a:lnSpc>
              <a:spcBef>
                <a:spcPts val="215"/>
              </a:spcBef>
            </a:pPr>
            <a:r>
              <a:rPr sz="2100" baseline="3968" dirty="0">
                <a:latin typeface="Verdana"/>
                <a:cs typeface="Verdana"/>
              </a:rPr>
              <a:t>подключение</a:t>
            </a:r>
            <a:r>
              <a:rPr sz="2100" spc="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конденсатора С</a:t>
            </a:r>
            <a:r>
              <a:rPr sz="900" spc="-5" dirty="0">
                <a:latin typeface="Verdana"/>
                <a:cs typeface="Verdana"/>
              </a:rPr>
              <a:t>2</a:t>
            </a:r>
            <a:r>
              <a:rPr sz="2100" spc="-7" baseline="3968" dirty="0">
                <a:latin typeface="Verdana"/>
                <a:cs typeface="Verdana"/>
              </a:rPr>
              <a:t>,</a:t>
            </a:r>
            <a:r>
              <a:rPr sz="2100" spc="3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который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обеспечивает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переключение </a:t>
            </a:r>
            <a:r>
              <a:rPr sz="2100" spc="-712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диапазона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частот.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4342002"/>
            <a:ext cx="6369050" cy="2283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32255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15</a:t>
            </a:r>
            <a:r>
              <a:rPr sz="1400" spc="-5" dirty="0">
                <a:latin typeface="Verdana"/>
                <a:cs typeface="Verdana"/>
              </a:rPr>
              <a:t> Конвертер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 </a:t>
            </a:r>
            <a:r>
              <a:rPr sz="1400" spc="-5" dirty="0">
                <a:latin typeface="Verdana"/>
                <a:cs typeface="Verdana"/>
              </a:rPr>
              <a:t>ВЦ</a:t>
            </a:r>
            <a:r>
              <a:rPr sz="1400" dirty="0">
                <a:latin typeface="Verdana"/>
                <a:cs typeface="Verdana"/>
              </a:rPr>
              <a:t> на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двух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варикапах.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700">
              <a:latin typeface="Verdana"/>
              <a:cs typeface="Verdana"/>
            </a:endParaRPr>
          </a:p>
          <a:p>
            <a:pPr marL="1499870">
              <a:lnSpc>
                <a:spcPct val="100000"/>
              </a:lnSpc>
              <a:spcBef>
                <a:spcPts val="1365"/>
              </a:spcBef>
            </a:pPr>
            <a:r>
              <a:rPr sz="1400" b="1" dirty="0">
                <a:latin typeface="Verdana"/>
                <a:cs typeface="Verdana"/>
              </a:rPr>
              <a:t>3.</a:t>
            </a:r>
            <a:r>
              <a:rPr sz="1400" b="1" spc="-10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Анализ одноконтурной входной</a:t>
            </a:r>
            <a:r>
              <a:rPr sz="1400" b="1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цепи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700">
              <a:latin typeface="Verdana"/>
              <a:cs typeface="Verdana"/>
            </a:endParaRPr>
          </a:p>
          <a:p>
            <a:pPr marL="12700" marR="5080" indent="449580">
              <a:lnSpc>
                <a:spcPct val="116500"/>
              </a:lnSpc>
              <a:spcBef>
                <a:spcPts val="1085"/>
              </a:spcBef>
              <a:tabLst>
                <a:tab pos="5438775" algn="l"/>
              </a:tabLst>
            </a:pPr>
            <a:r>
              <a:rPr sz="1400" spc="-5" dirty="0">
                <a:latin typeface="Verdana"/>
                <a:cs typeface="Verdana"/>
              </a:rPr>
              <a:t>Общие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соотношения,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характеризующие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работу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одноконтурных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ВЦ, </a:t>
            </a:r>
            <a:r>
              <a:rPr sz="1400" spc="-5" dirty="0">
                <a:latin typeface="Verdana"/>
                <a:cs typeface="Verdana"/>
              </a:rPr>
              <a:t>не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зависят</a:t>
            </a:r>
            <a:r>
              <a:rPr sz="1400" spc="-10" dirty="0">
                <a:latin typeface="Verdana"/>
                <a:cs typeface="Verdana"/>
              </a:rPr>
              <a:t> от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видов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контура,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поэтому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рассматривать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их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можно</a:t>
            </a:r>
            <a:r>
              <a:rPr sz="1400" dirty="0">
                <a:latin typeface="Verdana"/>
                <a:cs typeface="Verdana"/>
              </a:rPr>
              <a:t> на </a:t>
            </a:r>
            <a:r>
              <a:rPr sz="1400" spc="-5" dirty="0">
                <a:latin typeface="Verdana"/>
                <a:cs typeface="Verdana"/>
              </a:rPr>
              <a:t>примере </a:t>
            </a:r>
            <a:r>
              <a:rPr sz="1400" dirty="0">
                <a:latin typeface="Verdana"/>
                <a:cs typeface="Verdana"/>
              </a:rPr>
              <a:t>любой </a:t>
            </a:r>
            <a:r>
              <a:rPr sz="1400" spc="-5" dirty="0">
                <a:latin typeface="Verdana"/>
                <a:cs typeface="Verdana"/>
              </a:rPr>
              <a:t>схемы. Эквивалентная схема </a:t>
            </a:r>
            <a:r>
              <a:rPr sz="1400" dirty="0">
                <a:latin typeface="Verdana"/>
                <a:cs typeface="Verdana"/>
              </a:rPr>
              <a:t>ВЦ с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одиночным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колебательным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контуром</a:t>
            </a:r>
            <a:r>
              <a:rPr sz="1400" spc="5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приведена</a:t>
            </a:r>
            <a:r>
              <a:rPr sz="1400" dirty="0">
                <a:latin typeface="Verdana"/>
                <a:cs typeface="Verdana"/>
              </a:rPr>
              <a:t> на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рис.	</a:t>
            </a:r>
            <a:r>
              <a:rPr sz="1400" spc="-10" dirty="0">
                <a:latin typeface="Verdana"/>
                <a:cs typeface="Verdana"/>
              </a:rPr>
              <a:t>16.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8976" y="9050273"/>
            <a:ext cx="5890895" cy="996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-3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16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400" dirty="0">
                <a:latin typeface="Verdana"/>
                <a:cs typeface="Verdana"/>
              </a:rPr>
              <a:t>Здесь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антенно-фидерная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цепь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представлена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генератором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тока</a:t>
            </a:r>
            <a:endParaRPr sz="1400">
              <a:latin typeface="Verdana"/>
              <a:cs typeface="Verdana"/>
            </a:endParaRPr>
          </a:p>
          <a:p>
            <a:pPr marR="441325" algn="ctr">
              <a:lnSpc>
                <a:spcPct val="100000"/>
              </a:lnSpc>
              <a:spcBef>
                <a:spcPts val="375"/>
              </a:spcBef>
            </a:pPr>
            <a:r>
              <a:rPr sz="2100" i="1" u="sng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I</a:t>
            </a:r>
            <a:r>
              <a:rPr sz="2100" i="1" spc="-30" baseline="3968" dirty="0">
                <a:latin typeface="Verdana"/>
                <a:cs typeface="Verdana"/>
              </a:rPr>
              <a:t> </a:t>
            </a:r>
            <a:r>
              <a:rPr sz="900" i="1" dirty="0">
                <a:latin typeface="Verdana"/>
                <a:cs typeface="Verdana"/>
              </a:rPr>
              <a:t>A</a:t>
            </a:r>
            <a:r>
              <a:rPr sz="900" i="1" spc="290" dirty="0">
                <a:latin typeface="Verdana"/>
                <a:cs typeface="Verdana"/>
              </a:rPr>
              <a:t> </a:t>
            </a:r>
            <a:r>
              <a:rPr sz="2100" i="1" baseline="3968" dirty="0">
                <a:latin typeface="Verdana"/>
                <a:cs typeface="Verdana"/>
              </a:rPr>
              <a:t>=</a:t>
            </a:r>
            <a:r>
              <a:rPr sz="2100" i="1" spc="-15" baseline="3968" dirty="0">
                <a:latin typeface="Verdana"/>
                <a:cs typeface="Verdana"/>
              </a:rPr>
              <a:t> </a:t>
            </a:r>
            <a:r>
              <a:rPr sz="2100" i="1" u="sng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E</a:t>
            </a:r>
            <a:r>
              <a:rPr sz="2100" i="1" spc="-15" baseline="3968" dirty="0">
                <a:latin typeface="Verdana"/>
                <a:cs typeface="Verdana"/>
              </a:rPr>
              <a:t> </a:t>
            </a:r>
            <a:r>
              <a:rPr sz="900" i="1" dirty="0">
                <a:latin typeface="Verdana"/>
                <a:cs typeface="Verdana"/>
              </a:rPr>
              <a:t>A</a:t>
            </a:r>
            <a:r>
              <a:rPr sz="900" i="1" spc="160" dirty="0">
                <a:latin typeface="Verdana"/>
                <a:cs typeface="Verdana"/>
              </a:rPr>
              <a:t> </a:t>
            </a:r>
            <a:r>
              <a:rPr sz="2100" i="1" baseline="3968" dirty="0">
                <a:latin typeface="Verdana"/>
                <a:cs typeface="Verdana"/>
              </a:rPr>
              <a:t>/</a:t>
            </a:r>
            <a:r>
              <a:rPr sz="2100" i="1" spc="-15" baseline="3968" dirty="0">
                <a:latin typeface="Verdana"/>
                <a:cs typeface="Verdana"/>
              </a:rPr>
              <a:t> </a:t>
            </a:r>
            <a:r>
              <a:rPr sz="2100" i="1" u="sng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2100" i="1" spc="-22" baseline="3968" dirty="0">
                <a:latin typeface="Verdana"/>
                <a:cs typeface="Verdana"/>
              </a:rPr>
              <a:t> </a:t>
            </a:r>
            <a:r>
              <a:rPr sz="900" i="1" dirty="0">
                <a:latin typeface="Verdana"/>
                <a:cs typeface="Verdana"/>
              </a:rPr>
              <a:t>A</a:t>
            </a:r>
            <a:endParaRPr sz="90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0895" y="1149310"/>
            <a:ext cx="5858044" cy="284661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89935" y="6755622"/>
            <a:ext cx="4411143" cy="219092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34441"/>
            <a:ext cx="6667500" cy="27355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4470">
              <a:lnSpc>
                <a:spcPct val="110700"/>
              </a:lnSpc>
              <a:spcBef>
                <a:spcPts val="100"/>
              </a:spcBef>
            </a:pPr>
            <a:r>
              <a:rPr sz="2100" baseline="3968" dirty="0">
                <a:latin typeface="Verdana"/>
                <a:cs typeface="Verdana"/>
              </a:rPr>
              <a:t>с </a:t>
            </a:r>
            <a:r>
              <a:rPr sz="2100" spc="-7" baseline="3968" dirty="0">
                <a:latin typeface="Verdana"/>
                <a:cs typeface="Verdana"/>
              </a:rPr>
              <a:t>проводимостями </a:t>
            </a: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A</a:t>
            </a:r>
            <a:r>
              <a:rPr sz="900" spc="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 </a:t>
            </a:r>
            <a:r>
              <a:rPr sz="2100" spc="-7" baseline="3968" dirty="0">
                <a:latin typeface="Verdana"/>
                <a:cs typeface="Verdana"/>
              </a:rPr>
              <a:t>B</a:t>
            </a:r>
            <a:r>
              <a:rPr sz="900" spc="-5" dirty="0">
                <a:latin typeface="Verdana"/>
                <a:cs typeface="Verdana"/>
              </a:rPr>
              <a:t>A </a:t>
            </a:r>
            <a:r>
              <a:rPr sz="2100" spc="-7" baseline="3968" dirty="0">
                <a:latin typeface="Verdana"/>
                <a:cs typeface="Verdana"/>
              </a:rPr>
              <a:t>(действительная </a:t>
            </a:r>
            <a:r>
              <a:rPr sz="2100" baseline="3968" dirty="0">
                <a:latin typeface="Verdana"/>
                <a:cs typeface="Verdana"/>
              </a:rPr>
              <a:t>и </a:t>
            </a:r>
            <a:r>
              <a:rPr sz="2100" spc="-7" baseline="3968" dirty="0">
                <a:latin typeface="Verdana"/>
                <a:cs typeface="Verdana"/>
              </a:rPr>
              <a:t>мнимая части), которые </a:t>
            </a:r>
            <a:r>
              <a:rPr sz="2100" spc="-719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включают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себя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параметры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элементов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связи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антенны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контуром</a:t>
            </a:r>
            <a:endParaRPr sz="1400">
              <a:latin typeface="Verdana"/>
              <a:cs typeface="Verdana"/>
            </a:endParaRPr>
          </a:p>
          <a:p>
            <a:pPr marL="2658745" marR="2646680" algn="ctr">
              <a:lnSpc>
                <a:spcPct val="116500"/>
              </a:lnSpc>
              <a:spcBef>
                <a:spcPts val="95"/>
              </a:spcBef>
            </a:pP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spc="-5" dirty="0">
                <a:latin typeface="Verdana"/>
                <a:cs typeface="Verdana"/>
              </a:rPr>
              <a:t>A</a:t>
            </a:r>
            <a:r>
              <a:rPr sz="900" spc="-2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-3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spc="-5" dirty="0">
                <a:latin typeface="Verdana"/>
                <a:cs typeface="Verdana"/>
              </a:rPr>
              <a:t>ант</a:t>
            </a:r>
            <a:r>
              <a:rPr sz="900" spc="-2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spc="-5" dirty="0">
                <a:latin typeface="Verdana"/>
                <a:cs typeface="Verdana"/>
              </a:rPr>
              <a:t>св</a:t>
            </a:r>
            <a:r>
              <a:rPr sz="2100" spc="-7" baseline="3968" dirty="0">
                <a:latin typeface="Verdana"/>
                <a:cs typeface="Verdana"/>
              </a:rPr>
              <a:t>; </a:t>
            </a:r>
            <a:r>
              <a:rPr sz="2100" spc="-71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X</a:t>
            </a:r>
            <a:r>
              <a:rPr sz="900" spc="-5" dirty="0">
                <a:latin typeface="Verdana"/>
                <a:cs typeface="Verdana"/>
              </a:rPr>
              <a:t>A</a:t>
            </a:r>
            <a:r>
              <a:rPr sz="900" spc="-2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X</a:t>
            </a:r>
            <a:r>
              <a:rPr sz="900" spc="-5" dirty="0">
                <a:latin typeface="Verdana"/>
                <a:cs typeface="Verdana"/>
              </a:rPr>
              <a:t>ант</a:t>
            </a:r>
            <a:r>
              <a:rPr sz="900" spc="-2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X</a:t>
            </a:r>
            <a:r>
              <a:rPr sz="900" spc="-5" dirty="0">
                <a:latin typeface="Verdana"/>
                <a:cs typeface="Verdana"/>
              </a:rPr>
              <a:t>св</a:t>
            </a:r>
            <a:r>
              <a:rPr sz="2100" spc="-7" baseline="3968" dirty="0">
                <a:latin typeface="Verdana"/>
                <a:cs typeface="Verdana"/>
              </a:rPr>
              <a:t>,</a:t>
            </a:r>
            <a:endParaRPr sz="2100" baseline="3968">
              <a:latin typeface="Verdana"/>
              <a:cs typeface="Verdana"/>
            </a:endParaRPr>
          </a:p>
          <a:p>
            <a:pPr marL="12700" marR="147955">
              <a:lnSpc>
                <a:spcPct val="113599"/>
              </a:lnSpc>
              <a:spcBef>
                <a:spcPts val="45"/>
              </a:spcBef>
            </a:pPr>
            <a:r>
              <a:rPr sz="2100" spc="-7" baseline="3968" dirty="0">
                <a:latin typeface="Verdana"/>
                <a:cs typeface="Verdana"/>
              </a:rPr>
              <a:t>где R</a:t>
            </a:r>
            <a:r>
              <a:rPr sz="900" spc="-5" dirty="0">
                <a:latin typeface="Verdana"/>
                <a:cs typeface="Verdana"/>
              </a:rPr>
              <a:t>ант</a:t>
            </a:r>
            <a:r>
              <a:rPr sz="90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 </a:t>
            </a:r>
            <a:r>
              <a:rPr sz="2100" spc="-7" baseline="3968" dirty="0">
                <a:latin typeface="Verdana"/>
                <a:cs typeface="Verdana"/>
              </a:rPr>
              <a:t>X</a:t>
            </a:r>
            <a:r>
              <a:rPr sz="900" spc="-5" dirty="0">
                <a:latin typeface="Verdana"/>
                <a:cs typeface="Verdana"/>
              </a:rPr>
              <a:t>ант</a:t>
            </a:r>
            <a:r>
              <a:rPr sz="90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- </a:t>
            </a:r>
            <a:r>
              <a:rPr sz="2100" spc="-7" baseline="3968" dirty="0">
                <a:latin typeface="Verdana"/>
                <a:cs typeface="Verdana"/>
              </a:rPr>
              <a:t>активное </a:t>
            </a:r>
            <a:r>
              <a:rPr sz="2100" baseline="3968" dirty="0">
                <a:latin typeface="Verdana"/>
                <a:cs typeface="Verdana"/>
              </a:rPr>
              <a:t>и </a:t>
            </a:r>
            <a:r>
              <a:rPr sz="2100" spc="-7" baseline="3968" dirty="0">
                <a:latin typeface="Verdana"/>
                <a:cs typeface="Verdana"/>
              </a:rPr>
              <a:t>реактивное сопротивление собственно 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антенны;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spc="-5" dirty="0">
                <a:latin typeface="Verdana"/>
                <a:cs typeface="Verdana"/>
              </a:rPr>
              <a:t>св</a:t>
            </a:r>
            <a:r>
              <a:rPr sz="900" spc="18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15" baseline="3968" dirty="0">
                <a:latin typeface="Verdana"/>
                <a:cs typeface="Verdana"/>
              </a:rPr>
              <a:t> </a:t>
            </a:r>
            <a:r>
              <a:rPr sz="2100" spc="-15" baseline="3968" dirty="0">
                <a:latin typeface="Verdana"/>
                <a:cs typeface="Verdana"/>
              </a:rPr>
              <a:t>X</a:t>
            </a:r>
            <a:r>
              <a:rPr sz="900" spc="-10" dirty="0">
                <a:latin typeface="Verdana"/>
                <a:cs typeface="Verdana"/>
              </a:rPr>
              <a:t>св</a:t>
            </a:r>
            <a:r>
              <a:rPr sz="900" spc="18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- </a:t>
            </a:r>
            <a:r>
              <a:rPr sz="2100" spc="-7" baseline="3968" dirty="0">
                <a:latin typeface="Verdana"/>
                <a:cs typeface="Verdana"/>
              </a:rPr>
              <a:t>активное</a:t>
            </a:r>
            <a:r>
              <a:rPr sz="2100" spc="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реактивное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сопротивление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элементов </a:t>
            </a:r>
            <a:r>
              <a:rPr sz="2100" spc="-712" baseline="3968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связи</a:t>
            </a:r>
            <a:r>
              <a:rPr sz="1400" spc="-5" dirty="0">
                <a:latin typeface="Verdana"/>
                <a:cs typeface="Verdana"/>
              </a:rPr>
              <a:t> антенны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 контуром.</a:t>
            </a:r>
            <a:endParaRPr sz="1400">
              <a:latin typeface="Verdana"/>
              <a:cs typeface="Verdana"/>
            </a:endParaRPr>
          </a:p>
          <a:p>
            <a:pPr marL="12700" marR="5080" indent="449580">
              <a:lnSpc>
                <a:spcPts val="2050"/>
              </a:lnSpc>
              <a:spcBef>
                <a:spcPts val="35"/>
              </a:spcBef>
            </a:pPr>
            <a:r>
              <a:rPr sz="1400" dirty="0">
                <a:latin typeface="Verdana"/>
                <a:cs typeface="Verdana"/>
              </a:rPr>
              <a:t>Вход </a:t>
            </a:r>
            <a:r>
              <a:rPr sz="1400" spc="-5" dirty="0">
                <a:latin typeface="Verdana"/>
                <a:cs typeface="Verdana"/>
              </a:rPr>
              <a:t>первого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активного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элемента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(АЭ) вместе</a:t>
            </a:r>
            <a:r>
              <a:rPr sz="1400" dirty="0">
                <a:latin typeface="Verdana"/>
                <a:cs typeface="Verdana"/>
              </a:rPr>
              <a:t> с</a:t>
            </a:r>
            <a:r>
              <a:rPr sz="1400" spc="-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цепями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смещения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представлен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проводимостью</a:t>
            </a:r>
            <a:r>
              <a:rPr sz="2100" spc="22" baseline="3968" dirty="0">
                <a:latin typeface="Verdana"/>
                <a:cs typeface="Verdana"/>
              </a:rPr>
              <a:t> 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Y</a:t>
            </a:r>
            <a:r>
              <a:rPr sz="900" spc="-5" dirty="0">
                <a:latin typeface="Verdana"/>
                <a:cs typeface="Verdana"/>
              </a:rPr>
              <a:t>вх</a:t>
            </a:r>
            <a:r>
              <a:rPr sz="900" spc="-1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 g</a:t>
            </a:r>
            <a:r>
              <a:rPr sz="900" dirty="0">
                <a:latin typeface="Verdana"/>
                <a:cs typeface="Verdana"/>
              </a:rPr>
              <a:t>вх</a:t>
            </a:r>
            <a:r>
              <a:rPr sz="900" spc="-1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 </a:t>
            </a:r>
            <a:r>
              <a:rPr sz="2100" spc="-7" baseline="3968" dirty="0">
                <a:latin typeface="Verdana"/>
                <a:cs typeface="Verdana"/>
              </a:rPr>
              <a:t>jB</a:t>
            </a:r>
            <a:r>
              <a:rPr sz="900" spc="-5" dirty="0">
                <a:latin typeface="Verdana"/>
                <a:cs typeface="Verdana"/>
              </a:rPr>
              <a:t>вх</a:t>
            </a:r>
            <a:r>
              <a:rPr sz="2100" spc="-7" baseline="3968" dirty="0">
                <a:latin typeface="Verdana"/>
                <a:cs typeface="Verdana"/>
              </a:rPr>
              <a:t>.</a:t>
            </a:r>
            <a:endParaRPr sz="2100" baseline="3968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  <a:spcBef>
                <a:spcPts val="65"/>
              </a:spcBef>
            </a:pPr>
            <a:r>
              <a:rPr sz="1400" spc="-5" dirty="0">
                <a:latin typeface="Verdana"/>
                <a:cs typeface="Verdana"/>
              </a:rPr>
              <a:t>Коэффициенты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включения </a:t>
            </a:r>
            <a:r>
              <a:rPr sz="1400" dirty="0">
                <a:latin typeface="Verdana"/>
                <a:cs typeface="Verdana"/>
              </a:rPr>
              <a:t>со</a:t>
            </a:r>
            <a:r>
              <a:rPr sz="1400" spc="-5" dirty="0">
                <a:latin typeface="Verdana"/>
                <a:cs typeface="Verdana"/>
              </a:rPr>
              <a:t> стороны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антенны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входа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АЭ,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400" spc="-5" dirty="0">
                <a:latin typeface="Verdana"/>
                <a:cs typeface="Verdana"/>
              </a:rPr>
              <a:t>соответственно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определяются: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17614" y="3143985"/>
            <a:ext cx="300355" cy="52324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1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2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3156178"/>
            <a:ext cx="3658235" cy="77152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338705">
              <a:lnSpc>
                <a:spcPct val="100000"/>
              </a:lnSpc>
              <a:spcBef>
                <a:spcPts val="375"/>
              </a:spcBef>
            </a:pP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U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900" spc="-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/</a:t>
            </a:r>
            <a:r>
              <a:rPr sz="2100" baseline="3968" dirty="0">
                <a:latin typeface="Verdana"/>
                <a:cs typeface="Verdana"/>
              </a:rPr>
              <a:t>U</a:t>
            </a:r>
            <a:r>
              <a:rPr sz="2100" spc="-270" baseline="3968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ф</a:t>
            </a:r>
            <a:endParaRPr sz="900">
              <a:latin typeface="Verdana"/>
              <a:cs typeface="Verdana"/>
            </a:endParaRPr>
          </a:p>
          <a:p>
            <a:pPr marL="2474595">
              <a:lnSpc>
                <a:spcPct val="100000"/>
              </a:lnSpc>
              <a:spcBef>
                <a:spcPts val="280"/>
              </a:spcBef>
            </a:pP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</a:t>
            </a:r>
            <a:r>
              <a:rPr sz="900" spc="-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U 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/</a:t>
            </a:r>
            <a:r>
              <a:rPr sz="2100" baseline="3968" dirty="0">
                <a:latin typeface="Verdana"/>
                <a:cs typeface="Verdana"/>
              </a:rPr>
              <a:t>U</a:t>
            </a:r>
            <a:r>
              <a:rPr sz="2100" spc="-270" baseline="3968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ф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2100" spc="-7" baseline="3968" dirty="0">
                <a:latin typeface="Verdana"/>
                <a:cs typeface="Verdana"/>
              </a:rPr>
              <a:t>где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U</a:t>
            </a:r>
            <a:r>
              <a:rPr sz="900" dirty="0">
                <a:latin typeface="Verdana"/>
                <a:cs typeface="Verdana"/>
              </a:rPr>
              <a:t>ф</a:t>
            </a:r>
            <a:r>
              <a:rPr sz="900" spc="16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-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напряжение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на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контуре.</a:t>
            </a:r>
            <a:endParaRPr sz="2100" baseline="3968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9100" y="3889984"/>
            <a:ext cx="676084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68580" indent="449580">
              <a:lnSpc>
                <a:spcPct val="116399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Все</a:t>
            </a:r>
            <a:r>
              <a:rPr sz="1400" spc="39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элементы</a:t>
            </a:r>
            <a:r>
              <a:rPr sz="1400" spc="38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схемы</a:t>
            </a:r>
            <a:r>
              <a:rPr sz="1400" spc="39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можно</a:t>
            </a:r>
            <a:r>
              <a:rPr sz="1400" spc="39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пересчитать</a:t>
            </a:r>
            <a:r>
              <a:rPr sz="1400" spc="39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</a:t>
            </a:r>
            <a:r>
              <a:rPr sz="1400" spc="409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контуру</a:t>
            </a:r>
            <a:r>
              <a:rPr sz="1400" spc="39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(на</a:t>
            </a:r>
            <a:r>
              <a:rPr sz="1400" spc="39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основе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закона сохранения энергии):</a:t>
            </a:r>
            <a:endParaRPr sz="1400">
              <a:latin typeface="Verdana"/>
              <a:cs typeface="Verdana"/>
            </a:endParaRPr>
          </a:p>
          <a:p>
            <a:pPr marL="2070100">
              <a:lnSpc>
                <a:spcPts val="1365"/>
              </a:lnSpc>
              <a:spcBef>
                <a:spcPts val="885"/>
              </a:spcBef>
              <a:tabLst>
                <a:tab pos="4606290" algn="l"/>
                <a:tab pos="6475095" algn="l"/>
              </a:tabLst>
            </a:pPr>
            <a:r>
              <a:rPr sz="1400" spc="15" dirty="0">
                <a:latin typeface="Times New Roman"/>
                <a:cs typeface="Times New Roman"/>
              </a:rPr>
              <a:t>I</a:t>
            </a:r>
            <a:r>
              <a:rPr sz="2100" spc="22" baseline="3968" dirty="0">
                <a:latin typeface="Symbol"/>
                <a:cs typeface="Symbol"/>
              </a:rPr>
              <a:t></a:t>
            </a:r>
            <a:r>
              <a:rPr sz="2100" spc="22" baseline="3968" dirty="0">
                <a:latin typeface="Times New Roman"/>
                <a:cs typeface="Times New Roman"/>
              </a:rPr>
              <a:t> </a:t>
            </a:r>
            <a:r>
              <a:rPr sz="2100" spc="82" baseline="3968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Symbol"/>
                <a:cs typeface="Symbol"/>
              </a:rPr>
              <a:t>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m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I </a:t>
            </a:r>
            <a:r>
              <a:rPr sz="1400" spc="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;</a:t>
            </a:r>
            <a:r>
              <a:rPr sz="1400" spc="16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g</a:t>
            </a:r>
            <a:r>
              <a:rPr sz="2100" spc="37" baseline="3968" dirty="0">
                <a:latin typeface="Symbol"/>
                <a:cs typeface="Symbol"/>
              </a:rPr>
              <a:t></a:t>
            </a:r>
            <a:r>
              <a:rPr sz="2100" spc="577" baseline="3968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Symbol"/>
                <a:cs typeface="Symbol"/>
              </a:rPr>
              <a:t>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m</a:t>
            </a:r>
            <a:r>
              <a:rPr sz="1050" spc="97" baseline="51587" dirty="0">
                <a:latin typeface="Times New Roman"/>
                <a:cs typeface="Times New Roman"/>
              </a:rPr>
              <a:t>2</a:t>
            </a:r>
            <a:r>
              <a:rPr sz="1400" spc="65" dirty="0">
                <a:latin typeface="Times New Roman"/>
                <a:cs typeface="Times New Roman"/>
              </a:rPr>
              <a:t>g </a:t>
            </a:r>
            <a:r>
              <a:rPr sz="1400" spc="10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;</a:t>
            </a:r>
            <a:r>
              <a:rPr sz="1400" spc="140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g</a:t>
            </a:r>
            <a:r>
              <a:rPr sz="2100" spc="37" baseline="3968" dirty="0">
                <a:latin typeface="Symbol"/>
                <a:cs typeface="Symbol"/>
              </a:rPr>
              <a:t></a:t>
            </a:r>
            <a:r>
              <a:rPr sz="2100" spc="37" baseline="3968" dirty="0">
                <a:latin typeface="Times New Roman"/>
                <a:cs typeface="Times New Roman"/>
              </a:rPr>
              <a:t> </a:t>
            </a:r>
            <a:r>
              <a:rPr sz="2100" spc="330" baseline="3968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Symbol"/>
                <a:cs typeface="Symbol"/>
              </a:rPr>
              <a:t>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55" dirty="0">
                <a:latin typeface="Times New Roman"/>
                <a:cs typeface="Times New Roman"/>
              </a:rPr>
              <a:t>m</a:t>
            </a:r>
            <a:r>
              <a:rPr sz="1050" spc="82" baseline="51587" dirty="0">
                <a:latin typeface="Times New Roman"/>
                <a:cs typeface="Times New Roman"/>
              </a:rPr>
              <a:t>2</a:t>
            </a:r>
            <a:r>
              <a:rPr sz="1050" spc="-157" baseline="51587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Times New Roman"/>
                <a:cs typeface="Times New Roman"/>
              </a:rPr>
              <a:t>g	</a:t>
            </a:r>
            <a:r>
              <a:rPr sz="1400" dirty="0">
                <a:latin typeface="Times New Roman"/>
                <a:cs typeface="Times New Roman"/>
              </a:rPr>
              <a:t>;	(3)</a:t>
            </a:r>
            <a:endParaRPr sz="1400">
              <a:latin typeface="Times New Roman"/>
              <a:cs typeface="Times New Roman"/>
            </a:endParaRPr>
          </a:p>
          <a:p>
            <a:pPr marR="41275" algn="ctr">
              <a:lnSpc>
                <a:spcPts val="525"/>
              </a:lnSpc>
              <a:tabLst>
                <a:tab pos="419100" algn="l"/>
                <a:tab pos="847090" algn="l"/>
                <a:tab pos="1257935" algn="l"/>
                <a:tab pos="1739264" algn="l"/>
                <a:tab pos="2190750" algn="l"/>
              </a:tabLst>
            </a:pPr>
            <a:r>
              <a:rPr sz="700" spc="15" dirty="0">
                <a:latin typeface="Times New Roman"/>
                <a:cs typeface="Times New Roman"/>
              </a:rPr>
              <a:t>A	</a:t>
            </a:r>
            <a:r>
              <a:rPr sz="700" spc="10" dirty="0">
                <a:latin typeface="Times New Roman"/>
                <a:cs typeface="Times New Roman"/>
              </a:rPr>
              <a:t>1  </a:t>
            </a:r>
            <a:r>
              <a:rPr sz="700" spc="55" dirty="0">
                <a:latin typeface="Times New Roman"/>
                <a:cs typeface="Times New Roman"/>
              </a:rPr>
              <a:t> </a:t>
            </a:r>
            <a:r>
              <a:rPr sz="700" spc="15" dirty="0">
                <a:latin typeface="Times New Roman"/>
                <a:cs typeface="Times New Roman"/>
              </a:rPr>
              <a:t>A	A	</a:t>
            </a:r>
            <a:r>
              <a:rPr sz="700" spc="10" dirty="0">
                <a:latin typeface="Times New Roman"/>
                <a:cs typeface="Times New Roman"/>
              </a:rPr>
              <a:t>1    </a:t>
            </a:r>
            <a:r>
              <a:rPr sz="700" spc="35" dirty="0">
                <a:latin typeface="Times New Roman"/>
                <a:cs typeface="Times New Roman"/>
              </a:rPr>
              <a:t> </a:t>
            </a:r>
            <a:r>
              <a:rPr sz="700" spc="15" dirty="0">
                <a:latin typeface="Times New Roman"/>
                <a:cs typeface="Times New Roman"/>
              </a:rPr>
              <a:t>A	</a:t>
            </a:r>
            <a:r>
              <a:rPr sz="700" spc="-15" dirty="0">
                <a:latin typeface="Times New Roman"/>
                <a:cs typeface="Times New Roman"/>
              </a:rPr>
              <a:t>вх	</a:t>
            </a:r>
            <a:r>
              <a:rPr sz="700" spc="10" dirty="0">
                <a:latin typeface="Times New Roman"/>
                <a:cs typeface="Times New Roman"/>
              </a:rPr>
              <a:t>2   </a:t>
            </a:r>
            <a:r>
              <a:rPr sz="700" spc="155" dirty="0">
                <a:latin typeface="Times New Roman"/>
                <a:cs typeface="Times New Roman"/>
              </a:rPr>
              <a:t> </a:t>
            </a:r>
            <a:r>
              <a:rPr sz="700" spc="-35" dirty="0">
                <a:latin typeface="Times New Roman"/>
                <a:cs typeface="Times New Roman"/>
              </a:rPr>
              <a:t>вх</a:t>
            </a:r>
            <a:endParaRPr sz="700">
              <a:latin typeface="Times New Roman"/>
              <a:cs typeface="Times New Roman"/>
            </a:endParaRPr>
          </a:p>
          <a:p>
            <a:pPr marL="435609" algn="ctr">
              <a:lnSpc>
                <a:spcPts val="1365"/>
              </a:lnSpc>
              <a:spcBef>
                <a:spcPts val="380"/>
              </a:spcBef>
            </a:pPr>
            <a:r>
              <a:rPr sz="1400" spc="-25" dirty="0">
                <a:latin typeface="Times New Roman"/>
                <a:cs typeface="Times New Roman"/>
              </a:rPr>
              <a:t>B</a:t>
            </a:r>
            <a:r>
              <a:rPr sz="2100" spc="15" baseline="3968" dirty="0">
                <a:latin typeface="Symbol"/>
                <a:cs typeface="Symbol"/>
              </a:rPr>
              <a:t></a:t>
            </a:r>
            <a:r>
              <a:rPr sz="2100" baseline="3968" dirty="0">
                <a:latin typeface="Times New Roman"/>
                <a:cs typeface="Times New Roman"/>
              </a:rPr>
              <a:t> </a:t>
            </a:r>
            <a:r>
              <a:rPr sz="2100" spc="52" baseline="3968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Symbol"/>
                <a:cs typeface="Symbol"/>
              </a:rPr>
              <a:t>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95" dirty="0">
                <a:latin typeface="Times New Roman"/>
                <a:cs typeface="Times New Roman"/>
              </a:rPr>
              <a:t>m</a:t>
            </a:r>
            <a:r>
              <a:rPr sz="1050" spc="15" baseline="51587" dirty="0">
                <a:latin typeface="Times New Roman"/>
                <a:cs typeface="Times New Roman"/>
              </a:rPr>
              <a:t>2</a:t>
            </a:r>
            <a:r>
              <a:rPr sz="1050" spc="-142" baseline="51587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B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; </a:t>
            </a:r>
            <a:r>
              <a:rPr sz="1400" spc="-170" dirty="0">
                <a:latin typeface="Times New Roman"/>
                <a:cs typeface="Times New Roman"/>
              </a:rPr>
              <a:t> </a:t>
            </a:r>
            <a:r>
              <a:rPr sz="1400" spc="-55" dirty="0">
                <a:latin typeface="Times New Roman"/>
                <a:cs typeface="Times New Roman"/>
              </a:rPr>
              <a:t>B</a:t>
            </a:r>
            <a:r>
              <a:rPr sz="2100" spc="15" baseline="3968" dirty="0">
                <a:latin typeface="Symbol"/>
                <a:cs typeface="Symbol"/>
              </a:rPr>
              <a:t></a:t>
            </a:r>
            <a:r>
              <a:rPr sz="2100" baseline="3968" dirty="0">
                <a:latin typeface="Times New Roman"/>
                <a:cs typeface="Times New Roman"/>
              </a:rPr>
              <a:t>  </a:t>
            </a:r>
            <a:r>
              <a:rPr sz="2100" spc="-232" baseline="3968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Symbol"/>
                <a:cs typeface="Symbol"/>
              </a:rPr>
              <a:t>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65" dirty="0">
                <a:latin typeface="Times New Roman"/>
                <a:cs typeface="Times New Roman"/>
              </a:rPr>
              <a:t>m</a:t>
            </a:r>
            <a:r>
              <a:rPr sz="1050" spc="82" baseline="51587" dirty="0">
                <a:latin typeface="Times New Roman"/>
                <a:cs typeface="Times New Roman"/>
              </a:rPr>
              <a:t>2</a:t>
            </a:r>
            <a:r>
              <a:rPr sz="1400" spc="30" dirty="0">
                <a:latin typeface="Times New Roman"/>
                <a:cs typeface="Times New Roman"/>
              </a:rPr>
              <a:t>B</a:t>
            </a:r>
            <a:r>
              <a:rPr sz="1400" dirty="0">
                <a:latin typeface="Times New Roman"/>
                <a:cs typeface="Times New Roman"/>
              </a:rPr>
              <a:t>  </a:t>
            </a:r>
            <a:r>
              <a:rPr sz="1400" spc="-1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  <a:p>
            <a:pPr marL="476250" algn="ctr">
              <a:lnSpc>
                <a:spcPts val="525"/>
              </a:lnSpc>
              <a:tabLst>
                <a:tab pos="885825" algn="l"/>
                <a:tab pos="1078230" algn="l"/>
                <a:tab pos="1403350" algn="l"/>
                <a:tab pos="1843405" algn="l"/>
                <a:tab pos="2016760" algn="l"/>
              </a:tabLst>
            </a:pPr>
            <a:r>
              <a:rPr sz="700" spc="15" dirty="0">
                <a:latin typeface="Times New Roman"/>
                <a:cs typeface="Times New Roman"/>
              </a:rPr>
              <a:t>A	</a:t>
            </a:r>
            <a:r>
              <a:rPr sz="700" spc="10" dirty="0">
                <a:latin typeface="Times New Roman"/>
                <a:cs typeface="Times New Roman"/>
              </a:rPr>
              <a:t>1	</a:t>
            </a:r>
            <a:r>
              <a:rPr sz="700" spc="15" dirty="0">
                <a:latin typeface="Times New Roman"/>
                <a:cs typeface="Times New Roman"/>
              </a:rPr>
              <a:t>A	</a:t>
            </a:r>
            <a:r>
              <a:rPr sz="700" spc="-15" dirty="0">
                <a:latin typeface="Times New Roman"/>
                <a:cs typeface="Times New Roman"/>
              </a:rPr>
              <a:t>вх	</a:t>
            </a:r>
            <a:r>
              <a:rPr sz="700" spc="10" dirty="0">
                <a:latin typeface="Times New Roman"/>
                <a:cs typeface="Times New Roman"/>
              </a:rPr>
              <a:t>2	</a:t>
            </a:r>
            <a:r>
              <a:rPr sz="700" spc="-35" dirty="0">
                <a:latin typeface="Times New Roman"/>
                <a:cs typeface="Times New Roman"/>
              </a:rPr>
              <a:t>вх</a:t>
            </a:r>
            <a:endParaRPr sz="700">
              <a:latin typeface="Times New Roman"/>
              <a:cs typeface="Times New Roman"/>
            </a:endParaRPr>
          </a:p>
          <a:p>
            <a:pPr marL="487680" marR="1250315">
              <a:lnSpc>
                <a:spcPct val="110700"/>
              </a:lnSpc>
              <a:spcBef>
                <a:spcPts val="280"/>
              </a:spcBef>
            </a:pPr>
            <a:r>
              <a:rPr sz="2100" spc="-7" baseline="3968" dirty="0">
                <a:latin typeface="Verdana"/>
                <a:cs typeface="Verdana"/>
              </a:rPr>
              <a:t>где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m</a:t>
            </a:r>
            <a:r>
              <a:rPr sz="900" spc="-5" dirty="0">
                <a:latin typeface="Verdana"/>
                <a:cs typeface="Verdana"/>
              </a:rPr>
              <a:t>1</a:t>
            </a:r>
            <a:r>
              <a:rPr sz="900" spc="18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</a:t>
            </a:r>
            <a:r>
              <a:rPr sz="900" spc="18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-</a:t>
            </a:r>
            <a:r>
              <a:rPr sz="2100" spc="-7" baseline="3968" dirty="0">
                <a:latin typeface="Verdana"/>
                <a:cs typeface="Verdana"/>
              </a:rPr>
              <a:t> определяются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-7" baseline="3968" dirty="0">
                <a:latin typeface="Verdana"/>
                <a:cs typeface="Verdana"/>
              </a:rPr>
              <a:t> соответствии</a:t>
            </a:r>
            <a:r>
              <a:rPr sz="2100" baseline="3968" dirty="0">
                <a:latin typeface="Verdana"/>
                <a:cs typeface="Verdana"/>
              </a:rPr>
              <a:t> с</a:t>
            </a:r>
            <a:r>
              <a:rPr sz="2100" spc="15" baseline="3968" dirty="0">
                <a:latin typeface="Verdana"/>
                <a:cs typeface="Verdana"/>
              </a:rPr>
              <a:t> </a:t>
            </a:r>
            <a:r>
              <a:rPr sz="2100" spc="-15" baseline="3968" dirty="0">
                <a:latin typeface="Verdana"/>
                <a:cs typeface="Verdana"/>
              </a:rPr>
              <a:t>(1),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(2). </a:t>
            </a:r>
            <a:r>
              <a:rPr sz="2100" spc="-712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Тогда схема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8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преобразуется</a:t>
            </a:r>
            <a:r>
              <a:rPr sz="1400" dirty="0">
                <a:latin typeface="Verdana"/>
                <a:cs typeface="Verdana"/>
              </a:rPr>
              <a:t> к</a:t>
            </a:r>
            <a:r>
              <a:rPr sz="1400" spc="-5" dirty="0">
                <a:latin typeface="Verdana"/>
                <a:cs typeface="Verdana"/>
              </a:rPr>
              <a:t> виду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17.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628023" y="7349750"/>
            <a:ext cx="62230" cy="194945"/>
          </a:xfrm>
          <a:custGeom>
            <a:avLst/>
            <a:gdLst/>
            <a:ahLst/>
            <a:cxnLst/>
            <a:rect l="l" t="t" r="r" b="b"/>
            <a:pathLst>
              <a:path w="62229" h="194945">
                <a:moveTo>
                  <a:pt x="61915" y="0"/>
                </a:moveTo>
                <a:lnTo>
                  <a:pt x="0" y="194719"/>
                </a:lnTo>
              </a:path>
            </a:pathLst>
          </a:custGeom>
          <a:ln w="63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43584" y="6775170"/>
            <a:ext cx="6286500" cy="155892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37465" algn="ctr">
              <a:lnSpc>
                <a:spcPct val="100000"/>
              </a:lnSpc>
              <a:spcBef>
                <a:spcPts val="375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-3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17</a:t>
            </a:r>
            <a:endParaRPr sz="1400">
              <a:latin typeface="Verdana"/>
              <a:cs typeface="Verdana"/>
            </a:endParaRPr>
          </a:p>
          <a:p>
            <a:pPr marL="63500">
              <a:lnSpc>
                <a:spcPct val="100000"/>
              </a:lnSpc>
              <a:spcBef>
                <a:spcPts val="275"/>
              </a:spcBef>
            </a:pPr>
            <a:r>
              <a:rPr sz="1400" spc="-5" dirty="0">
                <a:latin typeface="Verdana"/>
                <a:cs typeface="Verdana"/>
              </a:rPr>
              <a:t>Эквивалентная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реактивная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составляющая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проводимости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</a:t>
            </a:r>
            <a:endParaRPr sz="1400">
              <a:latin typeface="Verdana"/>
              <a:cs typeface="Verdana"/>
            </a:endParaRPr>
          </a:p>
          <a:p>
            <a:pPr marL="60325" algn="ctr">
              <a:lnSpc>
                <a:spcPts val="1365"/>
              </a:lnSpc>
              <a:spcBef>
                <a:spcPts val="300"/>
              </a:spcBef>
              <a:tabLst>
                <a:tab pos="2590165" algn="l"/>
              </a:tabLst>
            </a:pPr>
            <a:r>
              <a:rPr sz="1400" spc="40" dirty="0">
                <a:latin typeface="Times New Roman"/>
                <a:cs typeface="Times New Roman"/>
              </a:rPr>
              <a:t>B </a:t>
            </a:r>
            <a:r>
              <a:rPr sz="1400" spc="75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Symbol"/>
                <a:cs typeface="Symbol"/>
              </a:rPr>
              <a:t></a:t>
            </a:r>
            <a:r>
              <a:rPr sz="1400" spc="-75" dirty="0">
                <a:latin typeface="Times New Roman"/>
                <a:cs typeface="Times New Roman"/>
              </a:rPr>
              <a:t> </a:t>
            </a:r>
            <a:r>
              <a:rPr sz="1400" spc="20" dirty="0">
                <a:latin typeface="Symbol"/>
                <a:cs typeface="Symbol"/>
              </a:rPr>
              <a:t></a:t>
            </a:r>
            <a:r>
              <a:rPr sz="1400" spc="20" dirty="0">
                <a:latin typeface="Times New Roman"/>
                <a:cs typeface="Times New Roman"/>
              </a:rPr>
              <a:t>С </a:t>
            </a:r>
            <a:r>
              <a:rPr sz="1400" spc="150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Symbol"/>
                <a:cs typeface="Symbol"/>
              </a:rPr>
              <a:t></a:t>
            </a:r>
            <a:r>
              <a:rPr sz="1400" spc="75" dirty="0">
                <a:latin typeface="Times New Roman"/>
                <a:cs typeface="Times New Roman"/>
              </a:rPr>
              <a:t>1</a:t>
            </a:r>
            <a:r>
              <a:rPr sz="1400" spc="5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Symbol"/>
                <a:cs typeface="Symbol"/>
              </a:rPr>
              <a:t></a:t>
            </a:r>
            <a:r>
              <a:rPr sz="1400" spc="15" dirty="0">
                <a:latin typeface="Times New Roman"/>
                <a:cs typeface="Times New Roman"/>
              </a:rPr>
              <a:t>L 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Symbol"/>
                <a:cs typeface="Symbol"/>
              </a:rPr>
              <a:t>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</a:t>
            </a:r>
            <a:r>
              <a:rPr sz="1050" spc="75" baseline="51587" dirty="0">
                <a:latin typeface="Times New Roman"/>
                <a:cs typeface="Times New Roman"/>
              </a:rPr>
              <a:t>2</a:t>
            </a:r>
            <a:r>
              <a:rPr sz="1050" spc="-150" baseline="51587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B </a:t>
            </a:r>
            <a:r>
              <a:rPr sz="1400" spc="250" dirty="0">
                <a:latin typeface="Times New Roman"/>
                <a:cs typeface="Times New Roman"/>
              </a:rPr>
              <a:t> </a:t>
            </a:r>
            <a:r>
              <a:rPr sz="1400" spc="30" dirty="0">
                <a:latin typeface="Symbol"/>
                <a:cs typeface="Symbol"/>
              </a:rPr>
              <a:t></a:t>
            </a:r>
            <a:r>
              <a:rPr sz="1400" spc="-8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m</a:t>
            </a:r>
            <a:r>
              <a:rPr sz="1050" spc="75" baseline="51587" dirty="0">
                <a:latin typeface="Times New Roman"/>
                <a:cs typeface="Times New Roman"/>
              </a:rPr>
              <a:t>2</a:t>
            </a:r>
            <a:r>
              <a:rPr sz="1050" spc="-142" baseline="51587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B	</a:t>
            </a:r>
            <a:r>
              <a:rPr sz="1400" dirty="0">
                <a:latin typeface="Verdana"/>
                <a:cs typeface="Verdana"/>
              </a:rPr>
              <a:t>,</a:t>
            </a:r>
            <a:endParaRPr sz="1400">
              <a:latin typeface="Verdana"/>
              <a:cs typeface="Verdana"/>
            </a:endParaRPr>
          </a:p>
          <a:p>
            <a:pPr marL="64135" algn="ctr">
              <a:lnSpc>
                <a:spcPts val="525"/>
              </a:lnSpc>
              <a:tabLst>
                <a:tab pos="558165" algn="l"/>
                <a:tab pos="1167765" algn="l"/>
                <a:tab pos="1549400" algn="l"/>
                <a:tab pos="1741805" algn="l"/>
                <a:tab pos="2151380" algn="l"/>
                <a:tab pos="2331720" algn="l"/>
              </a:tabLst>
            </a:pPr>
            <a:r>
              <a:rPr sz="700" spc="10" dirty="0">
                <a:latin typeface="Times New Roman"/>
                <a:cs typeface="Times New Roman"/>
              </a:rPr>
              <a:t>э	</a:t>
            </a:r>
            <a:r>
              <a:rPr sz="700" spc="15" dirty="0">
                <a:latin typeface="Times New Roman"/>
                <a:cs typeface="Times New Roman"/>
              </a:rPr>
              <a:t>k	k	1	</a:t>
            </a:r>
            <a:r>
              <a:rPr sz="700" spc="20" dirty="0">
                <a:latin typeface="Times New Roman"/>
                <a:cs typeface="Times New Roman"/>
              </a:rPr>
              <a:t>A	</a:t>
            </a:r>
            <a:r>
              <a:rPr sz="700" spc="15" dirty="0">
                <a:latin typeface="Times New Roman"/>
                <a:cs typeface="Times New Roman"/>
              </a:rPr>
              <a:t>2	</a:t>
            </a:r>
            <a:r>
              <a:rPr sz="700" spc="-30" dirty="0">
                <a:latin typeface="Times New Roman"/>
                <a:cs typeface="Times New Roman"/>
              </a:rPr>
              <a:t>вх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380"/>
              </a:spcBef>
            </a:pPr>
            <a:r>
              <a:rPr sz="1400" dirty="0">
                <a:latin typeface="Verdana"/>
                <a:cs typeface="Verdana"/>
              </a:rPr>
              <a:t>а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активная</a:t>
            </a:r>
            <a:r>
              <a:rPr sz="1400" spc="-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составляющая</a:t>
            </a:r>
            <a:endParaRPr sz="1400">
              <a:latin typeface="Verdana"/>
              <a:cs typeface="Verdana"/>
            </a:endParaRPr>
          </a:p>
          <a:p>
            <a:pPr marL="1462405">
              <a:lnSpc>
                <a:spcPts val="445"/>
              </a:lnSpc>
              <a:spcBef>
                <a:spcPts val="375"/>
              </a:spcBef>
              <a:tabLst>
                <a:tab pos="5986145" algn="l"/>
              </a:tabLst>
            </a:pP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э</a:t>
            </a:r>
            <a:r>
              <a:rPr sz="900" spc="-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k</a:t>
            </a:r>
            <a:r>
              <a:rPr sz="900" spc="-1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 m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900" spc="254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A</a:t>
            </a:r>
            <a:r>
              <a:rPr sz="900" spc="-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</a:t>
            </a:r>
            <a:r>
              <a:rPr sz="900" spc="58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g</a:t>
            </a:r>
            <a:r>
              <a:rPr sz="900" spc="-5" dirty="0">
                <a:latin typeface="Verdana"/>
                <a:cs typeface="Verdana"/>
              </a:rPr>
              <a:t>вх</a:t>
            </a:r>
            <a:r>
              <a:rPr sz="2100" spc="-7" baseline="3968" dirty="0">
                <a:latin typeface="Verdana"/>
                <a:cs typeface="Verdana"/>
              </a:rPr>
              <a:t>.	(4)</a:t>
            </a:r>
            <a:endParaRPr sz="2100" baseline="3968">
              <a:latin typeface="Verdana"/>
              <a:cs typeface="Verdana"/>
            </a:endParaRPr>
          </a:p>
          <a:p>
            <a:pPr marR="335280" algn="ctr">
              <a:lnSpc>
                <a:spcPts val="535"/>
              </a:lnSpc>
              <a:tabLst>
                <a:tab pos="755650" algn="l"/>
              </a:tabLst>
            </a:pPr>
            <a:r>
              <a:rPr sz="900" dirty="0">
                <a:latin typeface="Verdana"/>
                <a:cs typeface="Verdana"/>
              </a:rPr>
              <a:t>2	2</a:t>
            </a:r>
            <a:endParaRPr sz="900">
              <a:latin typeface="Verdana"/>
              <a:cs typeface="Verdana"/>
            </a:endParaRPr>
          </a:p>
          <a:p>
            <a:pPr marL="63500">
              <a:lnSpc>
                <a:spcPct val="100000"/>
              </a:lnSpc>
              <a:spcBef>
                <a:spcPts val="880"/>
              </a:spcBef>
            </a:pPr>
            <a:r>
              <a:rPr sz="1400" spc="-5" dirty="0">
                <a:latin typeface="Verdana"/>
                <a:cs typeface="Verdana"/>
              </a:rPr>
              <a:t>Теперь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эквивалентная</a:t>
            </a:r>
            <a:r>
              <a:rPr sz="1400" spc="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схема</a:t>
            </a:r>
            <a:r>
              <a:rPr sz="1400" spc="4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может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быть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представлена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4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виде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4500" y="8308695"/>
            <a:ext cx="1415415" cy="770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пар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spc="-10" dirty="0">
                <a:latin typeface="Verdana"/>
                <a:cs typeface="Verdana"/>
              </a:rPr>
              <a:t>л</a:t>
            </a:r>
            <a:r>
              <a:rPr sz="1400" dirty="0">
                <a:latin typeface="Verdana"/>
                <a:cs typeface="Verdana"/>
              </a:rPr>
              <a:t>л</a:t>
            </a:r>
            <a:r>
              <a:rPr sz="1400" spc="-5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л</a:t>
            </a:r>
            <a:r>
              <a:rPr sz="1400" spc="-10" dirty="0">
                <a:latin typeface="Verdana"/>
                <a:cs typeface="Verdana"/>
              </a:rPr>
              <a:t>ь</a:t>
            </a:r>
            <a:r>
              <a:rPr sz="1400" dirty="0">
                <a:latin typeface="Verdana"/>
                <a:cs typeface="Verdana"/>
              </a:rPr>
              <a:t>но</a:t>
            </a:r>
            <a:r>
              <a:rPr sz="1400" spc="-15" dirty="0">
                <a:latin typeface="Verdana"/>
                <a:cs typeface="Verdana"/>
              </a:rPr>
              <a:t>г</a:t>
            </a:r>
            <a:r>
              <a:rPr sz="1400" dirty="0">
                <a:latin typeface="Verdana"/>
                <a:cs typeface="Verdana"/>
              </a:rPr>
              <a:t>о  параметрами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(рис. 18).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86036" y="8343138"/>
            <a:ext cx="49301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31975" algn="l"/>
                <a:tab pos="2922905" algn="l"/>
                <a:tab pos="3371850" algn="l"/>
              </a:tabLst>
            </a:pPr>
            <a:r>
              <a:rPr sz="1400" spc="-5" dirty="0">
                <a:latin typeface="Verdana"/>
                <a:cs typeface="Verdana"/>
              </a:rPr>
              <a:t>колебательного	</a:t>
            </a:r>
            <a:r>
              <a:rPr sz="1400" dirty="0">
                <a:latin typeface="Verdana"/>
                <a:cs typeface="Verdana"/>
              </a:rPr>
              <a:t>контура	с	</a:t>
            </a:r>
            <a:r>
              <a:rPr sz="1400" spc="-5" dirty="0">
                <a:latin typeface="Verdana"/>
                <a:cs typeface="Verdana"/>
              </a:rPr>
              <a:t>эквивалентными</a:t>
            </a:r>
            <a:endParaRPr sz="1400">
              <a:latin typeface="Verdana"/>
              <a:cs typeface="Verdan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15714" y="5669815"/>
            <a:ext cx="3748656" cy="106549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57727" y="1919985"/>
            <a:ext cx="6972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-6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18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4384" y="2429001"/>
            <a:ext cx="2609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8710" algn="l"/>
                <a:tab pos="1565910" algn="l"/>
                <a:tab pos="1849120" algn="l"/>
                <a:tab pos="2097405" algn="l"/>
                <a:tab pos="2396490" algn="l"/>
              </a:tabLst>
            </a:pPr>
            <a:r>
              <a:rPr sz="2100" spc="-7" baseline="3968" dirty="0">
                <a:latin typeface="Verdana"/>
                <a:cs typeface="Verdana"/>
              </a:rPr>
              <a:t>Уч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-7" baseline="3968" dirty="0">
                <a:latin typeface="Verdana"/>
                <a:cs typeface="Verdana"/>
              </a:rPr>
              <a:t>т</a:t>
            </a:r>
            <a:r>
              <a:rPr sz="2100" spc="-22" baseline="3968" dirty="0">
                <a:latin typeface="Verdana"/>
                <a:cs typeface="Verdana"/>
              </a:rPr>
              <a:t>ы</a:t>
            </a:r>
            <a:r>
              <a:rPr sz="2100" baseline="3968" dirty="0">
                <a:latin typeface="Verdana"/>
                <a:cs typeface="Verdana"/>
              </a:rPr>
              <a:t>ва</a:t>
            </a:r>
            <a:r>
              <a:rPr sz="2100" spc="-7" baseline="3968" dirty="0">
                <a:latin typeface="Verdana"/>
                <a:cs typeface="Verdana"/>
              </a:rPr>
              <a:t>я</a:t>
            </a:r>
            <a:r>
              <a:rPr sz="2100" baseline="3968" dirty="0">
                <a:latin typeface="Verdana"/>
                <a:cs typeface="Verdana"/>
              </a:rPr>
              <a:t>,	</a:t>
            </a:r>
            <a:r>
              <a:rPr sz="2100" spc="-7" baseline="3968" dirty="0">
                <a:latin typeface="Verdana"/>
                <a:cs typeface="Verdana"/>
              </a:rPr>
              <a:t>чт</a:t>
            </a:r>
            <a:r>
              <a:rPr sz="2100" baseline="3968" dirty="0">
                <a:latin typeface="Verdana"/>
                <a:cs typeface="Verdana"/>
              </a:rPr>
              <a:t>о	</a:t>
            </a:r>
            <a:r>
              <a:rPr sz="2100" u="sng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U</a:t>
            </a:r>
            <a:r>
              <a:rPr sz="2100" baseline="3968" dirty="0">
                <a:latin typeface="Verdana"/>
                <a:cs typeface="Verdana"/>
              </a:rPr>
              <a:t>	</a:t>
            </a:r>
            <a:r>
              <a:rPr sz="900" dirty="0">
                <a:latin typeface="Verdana"/>
                <a:cs typeface="Verdana"/>
              </a:rPr>
              <a:t>ф	</a:t>
            </a:r>
            <a:r>
              <a:rPr sz="2100" baseline="3968" dirty="0">
                <a:latin typeface="Verdana"/>
                <a:cs typeface="Verdana"/>
              </a:rPr>
              <a:t>=	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I</a:t>
            </a:r>
            <a:r>
              <a:rPr sz="2100" u="sng" spc="-15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’</a:t>
            </a:r>
            <a:r>
              <a:rPr sz="900" dirty="0">
                <a:latin typeface="Verdana"/>
                <a:cs typeface="Verdana"/>
              </a:rPr>
              <a:t>А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30295" y="2416809"/>
            <a:ext cx="2159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/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Y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73195" y="2493009"/>
            <a:ext cx="1219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Verdana"/>
                <a:cs typeface="Verdana"/>
              </a:rPr>
              <a:t>ф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21860" y="2416809"/>
            <a:ext cx="28949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7995" algn="l"/>
                <a:tab pos="1250950" algn="l"/>
                <a:tab pos="1854835" algn="l"/>
                <a:tab pos="2121535" algn="l"/>
              </a:tabLst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dirty="0">
                <a:latin typeface="Verdana"/>
                <a:cs typeface="Verdana"/>
              </a:rPr>
              <a:t>по	</a:t>
            </a:r>
            <a:r>
              <a:rPr sz="1400" spc="-5" dirty="0">
                <a:latin typeface="Verdana"/>
                <a:cs typeface="Verdana"/>
              </a:rPr>
              <a:t>з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кону	</a:t>
            </a:r>
            <a:r>
              <a:rPr sz="1400" spc="-5" dirty="0">
                <a:latin typeface="Verdana"/>
                <a:cs typeface="Verdana"/>
              </a:rPr>
              <a:t>О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а)	и	п</a:t>
            </a: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-10" dirty="0">
                <a:latin typeface="Verdana"/>
                <a:cs typeface="Verdana"/>
              </a:rPr>
              <a:t>ед</a:t>
            </a:r>
            <a:r>
              <a:rPr sz="1400" dirty="0">
                <a:latin typeface="Verdana"/>
                <a:cs typeface="Verdana"/>
              </a:rPr>
              <a:t>я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500" y="2630779"/>
            <a:ext cx="6671945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несложные</a:t>
            </a:r>
            <a:r>
              <a:rPr sz="1400" spc="4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преобразования,</a:t>
            </a:r>
            <a:r>
              <a:rPr sz="1400" spc="459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получим</a:t>
            </a:r>
            <a:r>
              <a:rPr sz="1400" spc="4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выражение</a:t>
            </a:r>
            <a:r>
              <a:rPr sz="1400" spc="4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для</a:t>
            </a:r>
            <a:r>
              <a:rPr sz="1400" spc="46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комплексного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коэффициента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передачи </a:t>
            </a:r>
            <a:r>
              <a:rPr sz="1400" spc="-10" dirty="0">
                <a:latin typeface="Verdana"/>
                <a:cs typeface="Verdana"/>
              </a:rPr>
              <a:t>ВЦ: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94077" y="3129545"/>
            <a:ext cx="343471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К</a:t>
            </a:r>
            <a:r>
              <a:rPr sz="900" dirty="0">
                <a:latin typeface="Verdana"/>
                <a:cs typeface="Verdana"/>
              </a:rPr>
              <a:t>вц </a:t>
            </a:r>
            <a:r>
              <a:rPr sz="900" spc="-14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u="sng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U</a:t>
            </a:r>
            <a:r>
              <a:rPr sz="900" dirty="0">
                <a:latin typeface="Verdana"/>
                <a:cs typeface="Verdana"/>
              </a:rPr>
              <a:t>вх </a:t>
            </a:r>
            <a:r>
              <a:rPr sz="900" spc="-15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/</a:t>
            </a:r>
            <a:r>
              <a:rPr sz="2100" u="sng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Е</a:t>
            </a:r>
            <a:r>
              <a:rPr sz="900" dirty="0">
                <a:latin typeface="Verdana"/>
                <a:cs typeface="Verdana"/>
              </a:rPr>
              <a:t>А </a:t>
            </a:r>
            <a:r>
              <a:rPr sz="900" spc="-145" dirty="0">
                <a:latin typeface="Verdana"/>
                <a:cs typeface="Verdana"/>
              </a:rPr>
              <a:t> </a:t>
            </a:r>
            <a:r>
              <a:rPr sz="2100" spc="-15" baseline="3968" dirty="0">
                <a:latin typeface="Verdana"/>
                <a:cs typeface="Verdana"/>
              </a:rPr>
              <a:t>=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spc="-15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spc="-30" baseline="3968" dirty="0">
                <a:latin typeface="Verdana"/>
                <a:cs typeface="Verdana"/>
              </a:rPr>
              <a:t>R</a:t>
            </a:r>
            <a:r>
              <a:rPr sz="900" dirty="0">
                <a:latin typeface="Verdana"/>
                <a:cs typeface="Verdana"/>
              </a:rPr>
              <a:t>э</a:t>
            </a:r>
            <a:r>
              <a:rPr sz="900" spc="-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/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dirty="0">
                <a:latin typeface="Verdana"/>
                <a:cs typeface="Verdana"/>
              </a:rPr>
              <a:t>A </a:t>
            </a:r>
            <a:r>
              <a:rPr sz="900" spc="-14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baseline="3968" dirty="0">
                <a:latin typeface="Verdana"/>
                <a:cs typeface="Verdana"/>
              </a:rPr>
              <a:t>1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 j</a:t>
            </a:r>
            <a:r>
              <a:rPr sz="2100" spc="-450" baseline="3968" dirty="0">
                <a:latin typeface="Verdana"/>
                <a:cs typeface="Verdana"/>
              </a:rPr>
              <a:t> </a:t>
            </a:r>
            <a:r>
              <a:rPr sz="2625" b="1" spc="30" baseline="4761" dirty="0">
                <a:latin typeface="Symbol"/>
                <a:cs typeface="Symbol"/>
              </a:rPr>
              <a:t></a:t>
            </a:r>
            <a:r>
              <a:rPr sz="2625" spc="-179" baseline="4761" dirty="0">
                <a:latin typeface="Times New Roman"/>
                <a:cs typeface="Times New Roman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)</a:t>
            </a:r>
            <a:r>
              <a:rPr sz="2100" baseline="3968" dirty="0">
                <a:latin typeface="Verdana"/>
                <a:cs typeface="Verdana"/>
              </a:rPr>
              <a:t>,</a:t>
            </a:r>
            <a:endParaRPr sz="2100" baseline="3968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90181" y="3162045"/>
            <a:ext cx="300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5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25625" y="4193651"/>
            <a:ext cx="177800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407" y="0"/>
                </a:lnTo>
              </a:path>
            </a:pathLst>
          </a:custGeom>
          <a:ln w="61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17949" y="4193651"/>
            <a:ext cx="203200" cy="0"/>
          </a:xfrm>
          <a:custGeom>
            <a:avLst/>
            <a:gdLst/>
            <a:ahLst/>
            <a:cxnLst/>
            <a:rect l="l" t="t" r="r" b="b"/>
            <a:pathLst>
              <a:path w="203200">
                <a:moveTo>
                  <a:pt x="0" y="0"/>
                </a:moveTo>
                <a:lnTo>
                  <a:pt x="203154" y="0"/>
                </a:lnTo>
              </a:path>
            </a:pathLst>
          </a:custGeom>
          <a:ln w="61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98511" y="4193651"/>
            <a:ext cx="203835" cy="0"/>
          </a:xfrm>
          <a:custGeom>
            <a:avLst/>
            <a:gdLst/>
            <a:ahLst/>
            <a:cxnLst/>
            <a:rect l="l" t="t" r="r" b="b"/>
            <a:pathLst>
              <a:path w="203835">
                <a:moveTo>
                  <a:pt x="0" y="0"/>
                </a:moveTo>
                <a:lnTo>
                  <a:pt x="203469" y="0"/>
                </a:lnTo>
              </a:path>
            </a:pathLst>
          </a:custGeom>
          <a:ln w="61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324072" y="4228544"/>
            <a:ext cx="882015" cy="237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5120" algn="l"/>
                <a:tab pos="800100" algn="l"/>
              </a:tabLst>
            </a:pPr>
            <a:r>
              <a:rPr sz="700" dirty="0">
                <a:latin typeface="Times New Roman"/>
                <a:cs typeface="Times New Roman"/>
              </a:rPr>
              <a:t>э </a:t>
            </a:r>
            <a:r>
              <a:rPr sz="700" spc="5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Symbol"/>
                <a:cs typeface="Symbol"/>
              </a:rPr>
              <a:t>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700" dirty="0">
                <a:latin typeface="Times New Roman"/>
                <a:cs typeface="Times New Roman"/>
              </a:rPr>
              <a:t>0	</a:t>
            </a:r>
            <a:r>
              <a:rPr sz="1400" spc="5" dirty="0">
                <a:latin typeface="Symbol"/>
                <a:cs typeface="Symbol"/>
              </a:rPr>
              <a:t>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9100" y="3402305"/>
            <a:ext cx="6722745" cy="774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10700"/>
              </a:lnSpc>
              <a:spcBef>
                <a:spcPts val="100"/>
              </a:spcBef>
            </a:pPr>
            <a:r>
              <a:rPr sz="2100" spc="-7" baseline="3968" dirty="0">
                <a:latin typeface="Verdana"/>
                <a:cs typeface="Verdana"/>
              </a:rPr>
              <a:t>здесь</a:t>
            </a:r>
            <a:r>
              <a:rPr sz="2100" spc="284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spc="-5" dirty="0">
                <a:latin typeface="Verdana"/>
                <a:cs typeface="Verdana"/>
              </a:rPr>
              <a:t>э</a:t>
            </a:r>
            <a:r>
              <a:rPr sz="900" spc="18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-</a:t>
            </a:r>
            <a:r>
              <a:rPr sz="900" spc="5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эквивалентное</a:t>
            </a:r>
            <a:r>
              <a:rPr sz="2100" spc="254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сопротивление</a:t>
            </a:r>
            <a:r>
              <a:rPr sz="2100" spc="284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контура</a:t>
            </a:r>
            <a:r>
              <a:rPr sz="2100" spc="27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с</a:t>
            </a:r>
            <a:r>
              <a:rPr sz="2100" spc="27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учетом</a:t>
            </a:r>
            <a:r>
              <a:rPr sz="2100" spc="27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внесенных </a:t>
            </a:r>
            <a:r>
              <a:rPr sz="2100" spc="-719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потерь;</a:t>
            </a:r>
            <a:endParaRPr sz="1400">
              <a:latin typeface="Verdana"/>
              <a:cs typeface="Verdana"/>
            </a:endParaRPr>
          </a:p>
          <a:p>
            <a:pPr marL="850265">
              <a:lnSpc>
                <a:spcPct val="100000"/>
              </a:lnSpc>
              <a:spcBef>
                <a:spcPts val="500"/>
              </a:spcBef>
              <a:tabLst>
                <a:tab pos="1486535" algn="l"/>
              </a:tabLst>
            </a:pPr>
            <a:r>
              <a:rPr sz="1400" spc="5" dirty="0">
                <a:latin typeface="Times New Roman"/>
                <a:cs typeface="Times New Roman"/>
              </a:rPr>
              <a:t>1</a:t>
            </a:r>
            <a:r>
              <a:rPr sz="1400" spc="170" dirty="0">
                <a:latin typeface="Times New Roman"/>
                <a:cs typeface="Times New Roman"/>
              </a:rPr>
              <a:t> </a:t>
            </a:r>
            <a:r>
              <a:rPr sz="2100" spc="7" baseline="3968" dirty="0">
                <a:latin typeface="Symbol"/>
                <a:cs typeface="Symbol"/>
              </a:rPr>
              <a:t></a:t>
            </a:r>
            <a:r>
              <a:rPr sz="2100" spc="262" baseline="3968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Symbol"/>
                <a:cs typeface="Symbol"/>
              </a:rPr>
              <a:t></a:t>
            </a:r>
            <a:r>
              <a:rPr sz="1400" spc="10" dirty="0">
                <a:latin typeface="Times New Roman"/>
                <a:cs typeface="Times New Roman"/>
              </a:rPr>
              <a:t>	</a:t>
            </a:r>
            <a:r>
              <a:rPr sz="1400" spc="10" dirty="0">
                <a:latin typeface="Symbol"/>
                <a:cs typeface="Symbol"/>
              </a:rPr>
              <a:t></a:t>
            </a:r>
            <a:r>
              <a:rPr sz="1050" spc="15" baseline="-27777" dirty="0">
                <a:latin typeface="Times New Roman"/>
                <a:cs typeface="Times New Roman"/>
              </a:rPr>
              <a:t>0</a:t>
            </a:r>
            <a:r>
              <a:rPr sz="1050" spc="247" baseline="-27777" dirty="0">
                <a:latin typeface="Times New Roman"/>
                <a:cs typeface="Times New Roman"/>
              </a:rPr>
              <a:t> </a:t>
            </a:r>
            <a:r>
              <a:rPr sz="2100" spc="7" baseline="3968" dirty="0">
                <a:latin typeface="Symbol"/>
                <a:cs typeface="Symbol"/>
              </a:rPr>
              <a:t></a:t>
            </a:r>
            <a:endParaRPr sz="2100" baseline="3968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4623" y="4046757"/>
            <a:ext cx="3841750" cy="375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75"/>
              </a:lnSpc>
              <a:spcBef>
                <a:spcPts val="100"/>
              </a:spcBef>
              <a:tabLst>
                <a:tab pos="511175" algn="l"/>
                <a:tab pos="847725" algn="l"/>
                <a:tab pos="1209040" algn="l"/>
              </a:tabLst>
            </a:pPr>
            <a:r>
              <a:rPr sz="1400" spc="10" dirty="0">
                <a:latin typeface="Symbol"/>
                <a:cs typeface="Symbol"/>
              </a:rPr>
              <a:t>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Symbol"/>
                <a:cs typeface="Symbol"/>
              </a:rPr>
              <a:t></a:t>
            </a:r>
            <a:r>
              <a:rPr sz="1400" spc="5" dirty="0">
                <a:latin typeface="Times New Roman"/>
                <a:cs typeface="Times New Roman"/>
              </a:rPr>
              <a:t>	</a:t>
            </a:r>
            <a:r>
              <a:rPr sz="2100" spc="7" baseline="1984" dirty="0">
                <a:latin typeface="Symbol"/>
                <a:cs typeface="Symbol"/>
              </a:rPr>
              <a:t></a:t>
            </a:r>
            <a:r>
              <a:rPr sz="2100" spc="7" baseline="1984" dirty="0">
                <a:latin typeface="Times New Roman"/>
                <a:cs typeface="Times New Roman"/>
              </a:rPr>
              <a:t>	</a:t>
            </a:r>
            <a:r>
              <a:rPr sz="1400" spc="5" dirty="0">
                <a:latin typeface="Symbol"/>
                <a:cs typeface="Symbol"/>
              </a:rPr>
              <a:t></a:t>
            </a:r>
            <a:r>
              <a:rPr sz="1400" spc="5" dirty="0">
                <a:latin typeface="Times New Roman"/>
                <a:cs typeface="Times New Roman"/>
              </a:rPr>
              <a:t>	</a:t>
            </a:r>
            <a:r>
              <a:rPr sz="2100" spc="7" baseline="1984" dirty="0">
                <a:latin typeface="Symbol"/>
                <a:cs typeface="Symbol"/>
              </a:rPr>
              <a:t></a:t>
            </a:r>
            <a:r>
              <a:rPr sz="2100" spc="405" baseline="198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Verdana"/>
                <a:cs typeface="Verdana"/>
              </a:rPr>
              <a:t>-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обобщенная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расстройка;</a:t>
            </a:r>
            <a:endParaRPr sz="1400">
              <a:latin typeface="Verdana"/>
              <a:cs typeface="Verdana"/>
            </a:endParaRPr>
          </a:p>
          <a:p>
            <a:pPr marL="318135">
              <a:lnSpc>
                <a:spcPts val="1375"/>
              </a:lnSpc>
              <a:tabLst>
                <a:tab pos="609600" algn="l"/>
                <a:tab pos="1028700" algn="l"/>
              </a:tabLst>
            </a:pPr>
            <a:r>
              <a:rPr sz="1400" spc="5" dirty="0">
                <a:latin typeface="Times New Roman"/>
                <a:cs typeface="Times New Roman"/>
              </a:rPr>
              <a:t>d	</a:t>
            </a:r>
            <a:r>
              <a:rPr sz="1400" spc="10" dirty="0">
                <a:latin typeface="Symbol"/>
                <a:cs typeface="Symbol"/>
              </a:rPr>
              <a:t></a:t>
            </a:r>
            <a:r>
              <a:rPr sz="1400" spc="10" dirty="0">
                <a:latin typeface="Times New Roman"/>
                <a:cs typeface="Times New Roman"/>
              </a:rPr>
              <a:t>	</a:t>
            </a:r>
            <a:r>
              <a:rPr sz="1400" spc="10" dirty="0">
                <a:latin typeface="Symbol"/>
                <a:cs typeface="Symbol"/>
              </a:rPr>
              <a:t>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588285" y="4731518"/>
            <a:ext cx="203200" cy="0"/>
          </a:xfrm>
          <a:custGeom>
            <a:avLst/>
            <a:gdLst/>
            <a:ahLst/>
            <a:cxnLst/>
            <a:rect l="l" t="t" r="r" b="b"/>
            <a:pathLst>
              <a:path w="203200">
                <a:moveTo>
                  <a:pt x="0" y="0"/>
                </a:moveTo>
                <a:lnTo>
                  <a:pt x="202748" y="0"/>
                </a:lnTo>
              </a:path>
            </a:pathLst>
          </a:custGeom>
          <a:ln w="6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980921" y="4731518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334" y="0"/>
                </a:lnTo>
              </a:path>
            </a:pathLst>
          </a:custGeom>
          <a:ln w="6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308268" y="4731518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>
                <a:moveTo>
                  <a:pt x="0" y="0"/>
                </a:moveTo>
                <a:lnTo>
                  <a:pt x="150346" y="0"/>
                </a:lnTo>
              </a:path>
            </a:pathLst>
          </a:custGeom>
          <a:ln w="61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177018" y="4722000"/>
            <a:ext cx="12636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55295" algn="l"/>
                <a:tab pos="810895" algn="l"/>
                <a:tab pos="1164590" algn="l"/>
              </a:tabLst>
            </a:pPr>
            <a:r>
              <a:rPr sz="1400" spc="5" dirty="0">
                <a:latin typeface="Symbol"/>
                <a:cs typeface="Symbol"/>
              </a:rPr>
              <a:t></a:t>
            </a:r>
            <a:r>
              <a:rPr sz="1050" spc="7" baseline="-27777" dirty="0">
                <a:latin typeface="Times New Roman"/>
                <a:cs typeface="Times New Roman"/>
              </a:rPr>
              <a:t>0	</a:t>
            </a:r>
            <a:r>
              <a:rPr sz="1400" spc="10" dirty="0">
                <a:latin typeface="Symbol"/>
                <a:cs typeface="Symbol"/>
              </a:rPr>
              <a:t></a:t>
            </a:r>
            <a:r>
              <a:rPr sz="1400" spc="10" dirty="0">
                <a:latin typeface="Times New Roman"/>
                <a:cs typeface="Times New Roman"/>
              </a:rPr>
              <a:t>	</a:t>
            </a:r>
            <a:r>
              <a:rPr sz="1400" spc="50" dirty="0">
                <a:latin typeface="Times New Roman"/>
                <a:cs typeface="Times New Roman"/>
              </a:rPr>
              <a:t>f</a:t>
            </a:r>
            <a:r>
              <a:rPr sz="1050" spc="75" baseline="-27777" dirty="0">
                <a:latin typeface="Times New Roman"/>
                <a:cs typeface="Times New Roman"/>
              </a:rPr>
              <a:t>0	</a:t>
            </a:r>
            <a:r>
              <a:rPr sz="1400" spc="5" dirty="0">
                <a:latin typeface="Times New Roman"/>
                <a:cs typeface="Times New Roman"/>
              </a:rPr>
              <a:t>f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34642" y="4473110"/>
            <a:ext cx="3359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100" spc="15" baseline="-35714" dirty="0">
                <a:latin typeface="Symbol"/>
                <a:cs typeface="Symbol"/>
              </a:rPr>
              <a:t></a:t>
            </a:r>
            <a:r>
              <a:rPr sz="2100" spc="-97" baseline="-35714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f</a:t>
            </a:r>
            <a:r>
              <a:rPr sz="1050" spc="75" baseline="-27777" dirty="0">
                <a:latin typeface="Times New Roman"/>
                <a:cs typeface="Times New Roman"/>
              </a:rPr>
              <a:t>0</a:t>
            </a:r>
            <a:endParaRPr sz="1050" baseline="-27777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97374" y="4585482"/>
            <a:ext cx="12153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spc="10" dirty="0">
                <a:latin typeface="Times New Roman"/>
                <a:cs typeface="Times New Roman"/>
              </a:rPr>
              <a:t>y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Symbol"/>
                <a:cs typeface="Symbol"/>
              </a:rPr>
              <a:t></a:t>
            </a:r>
            <a:r>
              <a:rPr sz="1400" spc="325" dirty="0">
                <a:latin typeface="Times New Roman"/>
                <a:cs typeface="Times New Roman"/>
              </a:rPr>
              <a:t> </a:t>
            </a:r>
            <a:r>
              <a:rPr sz="2100" u="sng" spc="15" baseline="33730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</a:t>
            </a:r>
            <a:r>
              <a:rPr sz="2100" spc="345" baseline="3373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Symbol"/>
                <a:cs typeface="Symbol"/>
              </a:rPr>
              <a:t>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2100" spc="7" baseline="35714" dirty="0">
                <a:latin typeface="Symbol"/>
                <a:cs typeface="Symbol"/>
              </a:rPr>
              <a:t></a:t>
            </a:r>
            <a:r>
              <a:rPr sz="1050" spc="7" baseline="43650" dirty="0">
                <a:latin typeface="Times New Roman"/>
                <a:cs typeface="Times New Roman"/>
              </a:rPr>
              <a:t>0 </a:t>
            </a:r>
            <a:r>
              <a:rPr sz="1050" spc="67" baseline="43650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Symbol"/>
                <a:cs typeface="Symbol"/>
              </a:rPr>
              <a:t></a:t>
            </a:r>
            <a:r>
              <a:rPr sz="1400" spc="235" dirty="0">
                <a:latin typeface="Times New Roman"/>
                <a:cs typeface="Times New Roman"/>
              </a:rPr>
              <a:t> </a:t>
            </a:r>
            <a:r>
              <a:rPr sz="2100" spc="7" baseline="33730" dirty="0">
                <a:latin typeface="Times New Roman"/>
                <a:cs typeface="Times New Roman"/>
              </a:rPr>
              <a:t>f</a:t>
            </a:r>
            <a:endParaRPr sz="2100" baseline="3373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39110" y="4584318"/>
            <a:ext cx="26955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Verdana"/>
                <a:cs typeface="Verdana"/>
              </a:rPr>
              <a:t>-</a:t>
            </a:r>
            <a:r>
              <a:rPr sz="1400" spc="-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относительная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расстройка.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4500" y="5446902"/>
            <a:ext cx="12992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пропускания)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68984" y="4993455"/>
            <a:ext cx="6284595" cy="53149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4"/>
              </a:spcBef>
              <a:tabLst>
                <a:tab pos="1064260" algn="l"/>
                <a:tab pos="1544320" algn="l"/>
                <a:tab pos="2060575" algn="l"/>
                <a:tab pos="2825750" algn="l"/>
                <a:tab pos="4147820" algn="l"/>
                <a:tab pos="4509770" algn="l"/>
                <a:tab pos="5556885" algn="l"/>
              </a:tabLst>
            </a:pPr>
            <a:r>
              <a:rPr sz="1400" spc="-5" dirty="0">
                <a:latin typeface="Verdana"/>
                <a:cs typeface="Verdana"/>
              </a:rPr>
              <a:t>Отметим,	что	</a:t>
            </a:r>
            <a:r>
              <a:rPr sz="1400" dirty="0">
                <a:latin typeface="Verdana"/>
                <a:cs typeface="Verdana"/>
              </a:rPr>
              <a:t>при	малых	</a:t>
            </a:r>
            <a:r>
              <a:rPr sz="1400" spc="-5" dirty="0">
                <a:latin typeface="Verdana"/>
                <a:cs typeface="Verdana"/>
              </a:rPr>
              <a:t>расстройках	(в	пределах	полосы</a:t>
            </a:r>
            <a:endParaRPr sz="1400">
              <a:latin typeface="Verdana"/>
              <a:cs typeface="Verdana"/>
            </a:endParaRPr>
          </a:p>
          <a:p>
            <a:pPr marL="1076325">
              <a:lnSpc>
                <a:spcPct val="100000"/>
              </a:lnSpc>
              <a:spcBef>
                <a:spcPts val="165"/>
              </a:spcBef>
            </a:pPr>
            <a:r>
              <a:rPr sz="2475" spc="15" baseline="-35353" dirty="0">
                <a:latin typeface="Times New Roman"/>
                <a:cs typeface="Times New Roman"/>
              </a:rPr>
              <a:t>y</a:t>
            </a:r>
            <a:r>
              <a:rPr sz="2475" spc="-82" baseline="-35353" dirty="0">
                <a:latin typeface="Times New Roman"/>
                <a:cs typeface="Times New Roman"/>
              </a:rPr>
              <a:t> </a:t>
            </a:r>
            <a:r>
              <a:rPr sz="2475" spc="15" baseline="-35353" dirty="0">
                <a:latin typeface="Symbol"/>
                <a:cs typeface="Symbol"/>
              </a:rPr>
              <a:t></a:t>
            </a:r>
            <a:r>
              <a:rPr sz="2475" spc="97" baseline="-35353" dirty="0">
                <a:latin typeface="Times New Roman"/>
                <a:cs typeface="Times New Roman"/>
              </a:rPr>
              <a:t> </a:t>
            </a:r>
            <a:r>
              <a:rPr sz="1650" spc="5" dirty="0">
                <a:latin typeface="Times New Roman"/>
                <a:cs typeface="Times New Roman"/>
              </a:rPr>
              <a:t>2</a:t>
            </a:r>
            <a:r>
              <a:rPr sz="1650" spc="5" dirty="0">
                <a:latin typeface="Symbol"/>
                <a:cs typeface="Symbol"/>
              </a:rPr>
              <a:t></a:t>
            </a:r>
            <a:r>
              <a:rPr sz="1650" spc="5" dirty="0">
                <a:latin typeface="Times New Roman"/>
                <a:cs typeface="Times New Roman"/>
              </a:rPr>
              <a:t>f</a:t>
            </a:r>
            <a:r>
              <a:rPr sz="1650" spc="170" dirty="0">
                <a:latin typeface="Times New Roman"/>
                <a:cs typeface="Times New Roman"/>
              </a:rPr>
              <a:t> </a:t>
            </a:r>
            <a:r>
              <a:rPr sz="2100" baseline="-51587" dirty="0">
                <a:latin typeface="Verdana"/>
                <a:cs typeface="Verdana"/>
              </a:rPr>
              <a:t>,</a:t>
            </a:r>
            <a:endParaRPr sz="2100" baseline="-51587">
              <a:latin typeface="Verdana"/>
              <a:cs typeface="Verdan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268071" y="5549125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590" y="0"/>
                </a:lnTo>
              </a:path>
            </a:pathLst>
          </a:custGeom>
          <a:ln w="72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437595" y="5699710"/>
            <a:ext cx="78740" cy="1504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15" dirty="0">
                <a:latin typeface="Times New Roman"/>
                <a:cs typeface="Times New Roman"/>
              </a:rPr>
              <a:t>0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54972" y="5543056"/>
            <a:ext cx="96520" cy="275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50" spc="5" dirty="0">
                <a:latin typeface="Times New Roman"/>
                <a:cs typeface="Times New Roman"/>
              </a:rPr>
              <a:t>f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900091" y="5446902"/>
            <a:ext cx="32639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где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167150" y="5568821"/>
            <a:ext cx="77470" cy="1435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750" spc="30" dirty="0">
                <a:latin typeface="Times New Roman"/>
                <a:cs typeface="Times New Roman"/>
              </a:rPr>
              <a:t>0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07302" y="5420846"/>
            <a:ext cx="775335" cy="262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dirty="0">
                <a:latin typeface="Symbol"/>
                <a:cs typeface="Symbol"/>
              </a:rPr>
              <a:t></a:t>
            </a:r>
            <a:r>
              <a:rPr sz="1550" spc="25" dirty="0">
                <a:latin typeface="Times New Roman"/>
                <a:cs typeface="Times New Roman"/>
              </a:rPr>
              <a:t>f</a:t>
            </a:r>
            <a:r>
              <a:rPr sz="1550" spc="150" dirty="0">
                <a:latin typeface="Times New Roman"/>
                <a:cs typeface="Times New Roman"/>
              </a:rPr>
              <a:t> </a:t>
            </a:r>
            <a:r>
              <a:rPr sz="1550" spc="40" dirty="0">
                <a:latin typeface="Symbol"/>
                <a:cs typeface="Symbol"/>
              </a:rPr>
              <a:t></a:t>
            </a:r>
            <a:r>
              <a:rPr sz="1550" spc="-105" dirty="0">
                <a:latin typeface="Times New Roman"/>
                <a:cs typeface="Times New Roman"/>
              </a:rPr>
              <a:t> </a:t>
            </a:r>
            <a:r>
              <a:rPr sz="1550" spc="25" dirty="0">
                <a:latin typeface="Times New Roman"/>
                <a:cs typeface="Times New Roman"/>
              </a:rPr>
              <a:t>f</a:t>
            </a:r>
            <a:r>
              <a:rPr sz="1550" spc="95" dirty="0">
                <a:latin typeface="Times New Roman"/>
                <a:cs typeface="Times New Roman"/>
              </a:rPr>
              <a:t> </a:t>
            </a:r>
            <a:r>
              <a:rPr sz="1550" spc="40" dirty="0">
                <a:latin typeface="Symbol"/>
                <a:cs typeface="Symbol"/>
              </a:rPr>
              <a:t></a:t>
            </a:r>
            <a:r>
              <a:rPr sz="1550" spc="-160" dirty="0">
                <a:latin typeface="Times New Roman"/>
                <a:cs typeface="Times New Roman"/>
              </a:rPr>
              <a:t> </a:t>
            </a:r>
            <a:r>
              <a:rPr sz="1550" spc="25" dirty="0">
                <a:latin typeface="Times New Roman"/>
                <a:cs typeface="Times New Roman"/>
              </a:rPr>
              <a:t>f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432172" y="5446902"/>
            <a:ext cx="26860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6225" algn="l"/>
                <a:tab pos="1553210" algn="l"/>
              </a:tabLst>
            </a:pPr>
            <a:r>
              <a:rPr sz="1400" dirty="0">
                <a:latin typeface="Verdana"/>
                <a:cs typeface="Verdana"/>
              </a:rPr>
              <a:t>-	абсолютная	</a:t>
            </a:r>
            <a:r>
              <a:rPr sz="1400" spc="-5" dirty="0">
                <a:latin typeface="Verdana"/>
                <a:cs typeface="Verdana"/>
              </a:rPr>
              <a:t>расстройка;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321053" y="5933312"/>
            <a:ext cx="27330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Verdana"/>
                <a:cs typeface="Verdana"/>
              </a:rPr>
              <a:t>-</a:t>
            </a:r>
            <a:r>
              <a:rPr sz="1400" spc="38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эквивалентное</a:t>
            </a:r>
            <a:r>
              <a:rPr sz="1400" spc="39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затухание;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32043" y="5859924"/>
            <a:ext cx="4514215" cy="3035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20"/>
              </a:spcBef>
              <a:tabLst>
                <a:tab pos="3744595" algn="l"/>
              </a:tabLst>
            </a:pPr>
            <a:r>
              <a:rPr sz="1750" spc="95" dirty="0">
                <a:latin typeface="Times New Roman"/>
                <a:cs typeface="Times New Roman"/>
              </a:rPr>
              <a:t>d</a:t>
            </a:r>
            <a:r>
              <a:rPr sz="1275" spc="30" baseline="-29411" dirty="0">
                <a:latin typeface="Times New Roman"/>
                <a:cs typeface="Times New Roman"/>
              </a:rPr>
              <a:t>э</a:t>
            </a:r>
            <a:r>
              <a:rPr sz="1275" baseline="-29411" dirty="0">
                <a:latin typeface="Times New Roman"/>
                <a:cs typeface="Times New Roman"/>
              </a:rPr>
              <a:t>  </a:t>
            </a:r>
            <a:r>
              <a:rPr sz="1275" spc="-157" baseline="-29411" dirty="0">
                <a:latin typeface="Times New Roman"/>
                <a:cs typeface="Times New Roman"/>
              </a:rPr>
              <a:t> </a:t>
            </a:r>
            <a:r>
              <a:rPr sz="1750" spc="30" dirty="0">
                <a:latin typeface="Symbol"/>
                <a:cs typeface="Symbol"/>
              </a:rPr>
              <a:t></a:t>
            </a:r>
            <a:r>
              <a:rPr sz="1750" spc="-145" dirty="0">
                <a:latin typeface="Times New Roman"/>
                <a:cs typeface="Times New Roman"/>
              </a:rPr>
              <a:t> </a:t>
            </a:r>
            <a:r>
              <a:rPr sz="1750" spc="-5" dirty="0">
                <a:latin typeface="Symbol"/>
                <a:cs typeface="Symbol"/>
              </a:rPr>
              <a:t></a:t>
            </a:r>
            <a:r>
              <a:rPr sz="1750" spc="95" dirty="0">
                <a:latin typeface="Times New Roman"/>
                <a:cs typeface="Times New Roman"/>
              </a:rPr>
              <a:t>g</a:t>
            </a:r>
            <a:r>
              <a:rPr sz="1275" spc="30" baseline="-29411" dirty="0">
                <a:latin typeface="Times New Roman"/>
                <a:cs typeface="Times New Roman"/>
              </a:rPr>
              <a:t>э</a:t>
            </a:r>
            <a:r>
              <a:rPr sz="1275" baseline="-29411" dirty="0">
                <a:latin typeface="Times New Roman"/>
                <a:cs typeface="Times New Roman"/>
              </a:rPr>
              <a:t>	</a:t>
            </a:r>
            <a:r>
              <a:rPr sz="1800" spc="45" dirty="0">
                <a:latin typeface="Symbol"/>
                <a:cs typeface="Symbol"/>
              </a:rPr>
              <a:t></a:t>
            </a:r>
            <a:r>
              <a:rPr sz="1800" spc="-114" dirty="0">
                <a:latin typeface="Times New Roman"/>
                <a:cs typeface="Times New Roman"/>
              </a:rPr>
              <a:t> </a:t>
            </a:r>
            <a:r>
              <a:rPr sz="1800" spc="45" dirty="0">
                <a:latin typeface="Symbol"/>
                <a:cs typeface="Symbol"/>
              </a:rPr>
              <a:t></a:t>
            </a:r>
            <a:r>
              <a:rPr sz="1800" spc="-1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Symbol"/>
                <a:cs typeface="Symbol"/>
              </a:rPr>
              <a:t></a:t>
            </a:r>
            <a:r>
              <a:rPr sz="1350" spc="112" baseline="-27777" dirty="0">
                <a:latin typeface="Times New Roman"/>
                <a:cs typeface="Times New Roman"/>
              </a:rPr>
              <a:t>0</a:t>
            </a:r>
            <a:r>
              <a:rPr sz="1800" spc="50" dirty="0">
                <a:latin typeface="Times New Roman"/>
                <a:cs typeface="Times New Roman"/>
              </a:rPr>
              <a:t>L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18913" y="5933312"/>
            <a:ext cx="20993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Verdana"/>
                <a:cs typeface="Verdana"/>
              </a:rPr>
              <a:t>-</a:t>
            </a:r>
            <a:r>
              <a:rPr sz="1400" spc="3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характеристическое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19100" y="6186906"/>
            <a:ext cx="4387850" cy="120523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sz="1400" spc="-5" dirty="0">
                <a:latin typeface="Verdana"/>
                <a:cs typeface="Verdana"/>
              </a:rPr>
              <a:t>сопротивление.</a:t>
            </a:r>
            <a:endParaRPr sz="1400">
              <a:latin typeface="Verdana"/>
              <a:cs typeface="Verdana"/>
            </a:endParaRPr>
          </a:p>
          <a:p>
            <a:pPr marR="16510" algn="ctr">
              <a:lnSpc>
                <a:spcPct val="100000"/>
              </a:lnSpc>
              <a:spcBef>
                <a:spcPts val="275"/>
              </a:spcBef>
            </a:pPr>
            <a:r>
              <a:rPr sz="1400" dirty="0">
                <a:latin typeface="Verdana"/>
                <a:cs typeface="Verdana"/>
              </a:rPr>
              <a:t>Модуль</a:t>
            </a:r>
            <a:r>
              <a:rPr sz="1400" spc="-5" dirty="0">
                <a:latin typeface="Verdana"/>
                <a:cs typeface="Verdana"/>
              </a:rPr>
              <a:t> коэффициента</a:t>
            </a:r>
            <a:r>
              <a:rPr sz="1400" spc="-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передачи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(5)</a:t>
            </a:r>
            <a:endParaRPr sz="1400">
              <a:latin typeface="Verdana"/>
              <a:cs typeface="Verdana"/>
            </a:endParaRPr>
          </a:p>
          <a:p>
            <a:pPr marL="1464310">
              <a:lnSpc>
                <a:spcPct val="100000"/>
              </a:lnSpc>
              <a:spcBef>
                <a:spcPts val="20"/>
              </a:spcBef>
            </a:pPr>
            <a:r>
              <a:rPr sz="2100" baseline="3968" dirty="0">
                <a:latin typeface="Verdana"/>
                <a:cs typeface="Verdana"/>
              </a:rPr>
              <a:t>К =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2100" spc="7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 </a:t>
            </a:r>
            <a:r>
              <a:rPr sz="900" spc="-15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dirty="0">
                <a:latin typeface="Verdana"/>
                <a:cs typeface="Verdana"/>
              </a:rPr>
              <a:t>э </a:t>
            </a:r>
            <a:r>
              <a:rPr sz="900" spc="-14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/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2100" spc="-22" baseline="3968" dirty="0">
                <a:latin typeface="Verdana"/>
                <a:cs typeface="Verdana"/>
              </a:rPr>
              <a:t>|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dirty="0">
                <a:latin typeface="Verdana"/>
                <a:cs typeface="Verdana"/>
              </a:rPr>
              <a:t>А </a:t>
            </a:r>
            <a:r>
              <a:rPr sz="900" spc="-14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|</a:t>
            </a:r>
            <a:r>
              <a:rPr sz="2100" baseline="3968" dirty="0">
                <a:latin typeface="Verdana"/>
                <a:cs typeface="Verdana"/>
              </a:rPr>
              <a:t>√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baseline="3968" dirty="0">
                <a:latin typeface="Verdana"/>
                <a:cs typeface="Verdana"/>
              </a:rPr>
              <a:t>1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</a:t>
            </a:r>
            <a:r>
              <a:rPr sz="2100" spc="277" baseline="3968" dirty="0">
                <a:latin typeface="Verdana"/>
                <a:cs typeface="Verdana"/>
              </a:rPr>
              <a:t> </a:t>
            </a:r>
            <a:r>
              <a:rPr sz="2625" b="1" spc="30" baseline="4761" dirty="0">
                <a:latin typeface="Symbol"/>
                <a:cs typeface="Symbol"/>
              </a:rPr>
              <a:t></a:t>
            </a:r>
            <a:r>
              <a:rPr sz="2625" spc="-179" baseline="4761" dirty="0">
                <a:latin typeface="Times New Roman"/>
                <a:cs typeface="Times New Roman"/>
              </a:rPr>
              <a:t> </a:t>
            </a:r>
            <a:r>
              <a:rPr sz="1350" baseline="37037" dirty="0">
                <a:latin typeface="Verdana"/>
                <a:cs typeface="Verdana"/>
              </a:rPr>
              <a:t>2</a:t>
            </a:r>
            <a:r>
              <a:rPr sz="2100" baseline="3968" dirty="0">
                <a:latin typeface="Verdana"/>
                <a:cs typeface="Verdana"/>
              </a:rPr>
              <a:t>)</a:t>
            </a:r>
            <a:endParaRPr sz="2100" baseline="3968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1575"/>
              </a:spcBef>
            </a:pPr>
            <a:r>
              <a:rPr sz="1400" dirty="0">
                <a:latin typeface="Verdana"/>
                <a:cs typeface="Verdana"/>
              </a:rPr>
              <a:t>на</a:t>
            </a:r>
            <a:r>
              <a:rPr sz="1400" spc="6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резонансной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частоте</a:t>
            </a:r>
            <a:r>
              <a:rPr sz="1400" spc="240" dirty="0">
                <a:latin typeface="Verdana"/>
                <a:cs typeface="Verdana"/>
              </a:rPr>
              <a:t> </a:t>
            </a:r>
            <a:r>
              <a:rPr sz="1400" spc="30" dirty="0">
                <a:latin typeface="Symbol"/>
                <a:cs typeface="Symbol"/>
              </a:rPr>
              <a:t>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Symbol"/>
                <a:cs typeface="Symbol"/>
              </a:rPr>
              <a:t></a:t>
            </a:r>
            <a:r>
              <a:rPr sz="1400" spc="-70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0</a:t>
            </a:r>
            <a:r>
              <a:rPr sz="1400" spc="3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7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учитывая,</a:t>
            </a:r>
            <a:r>
              <a:rPr sz="1400" spc="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что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817614" y="6718172"/>
            <a:ext cx="3003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6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387819" y="7254735"/>
            <a:ext cx="205104" cy="0"/>
          </a:xfrm>
          <a:custGeom>
            <a:avLst/>
            <a:gdLst/>
            <a:ahLst/>
            <a:cxnLst/>
            <a:rect l="l" t="t" r="r" b="b"/>
            <a:pathLst>
              <a:path w="205104">
                <a:moveTo>
                  <a:pt x="0" y="0"/>
                </a:moveTo>
                <a:lnTo>
                  <a:pt x="204978" y="0"/>
                </a:lnTo>
              </a:path>
            </a:pathLst>
          </a:custGeom>
          <a:ln w="72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504021" y="7405320"/>
            <a:ext cx="71120" cy="1504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10" dirty="0">
                <a:latin typeface="Times New Roman"/>
                <a:cs typeface="Times New Roman"/>
              </a:rPr>
              <a:t>э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089630" y="7242448"/>
            <a:ext cx="71120" cy="1504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10" dirty="0">
                <a:latin typeface="Times New Roman"/>
                <a:cs typeface="Times New Roman"/>
              </a:rPr>
              <a:t>э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83618" y="7248666"/>
            <a:ext cx="132080" cy="275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50" spc="10" dirty="0">
                <a:latin typeface="Times New Roman"/>
                <a:cs typeface="Times New Roman"/>
              </a:rPr>
              <a:t>g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181308" y="6954481"/>
            <a:ext cx="400685" cy="275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475" spc="15" baseline="-35353" dirty="0">
                <a:latin typeface="Symbol"/>
                <a:cs typeface="Symbol"/>
              </a:rPr>
              <a:t></a:t>
            </a:r>
            <a:r>
              <a:rPr sz="2475" spc="465" baseline="-35353" dirty="0">
                <a:latin typeface="Times New Roman"/>
                <a:cs typeface="Times New Roman"/>
              </a:rPr>
              <a:t> </a:t>
            </a:r>
            <a:r>
              <a:rPr sz="1650" spc="10" dirty="0">
                <a:latin typeface="Times New Roman"/>
                <a:cs typeface="Times New Roman"/>
              </a:rPr>
              <a:t>1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926748" y="7085794"/>
            <a:ext cx="167640" cy="275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650" spc="10" dirty="0">
                <a:latin typeface="Times New Roman"/>
                <a:cs typeface="Times New Roman"/>
              </a:rPr>
              <a:t>R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695950" y="7152513"/>
            <a:ext cx="142049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Verdana"/>
                <a:cs typeface="Verdana"/>
              </a:rPr>
              <a:t>в</a:t>
            </a:r>
            <a:r>
              <a:rPr sz="1400" spc="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соответствии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44500" y="7580756"/>
            <a:ext cx="4584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с</a:t>
            </a:r>
            <a:r>
              <a:rPr sz="1400" spc="-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(4)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94384" y="7806918"/>
            <a:ext cx="4878705" cy="77152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949575">
              <a:lnSpc>
                <a:spcPct val="100000"/>
              </a:lnSpc>
              <a:spcBef>
                <a:spcPts val="375"/>
              </a:spcBef>
            </a:pP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900" spc="13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m</a:t>
            </a:r>
            <a:r>
              <a:rPr sz="900" spc="-5" dirty="0">
                <a:latin typeface="Verdana"/>
                <a:cs typeface="Verdana"/>
              </a:rPr>
              <a:t>2</a:t>
            </a:r>
            <a:endParaRPr sz="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2100" spc="-7" baseline="3968" dirty="0">
                <a:latin typeface="Verdana"/>
                <a:cs typeface="Verdana"/>
              </a:rPr>
              <a:t>K</a:t>
            </a:r>
            <a:r>
              <a:rPr sz="900" spc="-5" dirty="0">
                <a:latin typeface="Verdana"/>
                <a:cs typeface="Verdana"/>
              </a:rPr>
              <a:t>0</a:t>
            </a:r>
            <a:r>
              <a:rPr sz="900" spc="17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 </a:t>
            </a:r>
            <a:r>
              <a:rPr sz="2100" spc="-7" baseline="3968" dirty="0">
                <a:latin typeface="Verdana"/>
                <a:cs typeface="Verdana"/>
              </a:rPr>
              <a:t>m</a:t>
            </a:r>
            <a:r>
              <a:rPr sz="900" spc="-5" dirty="0">
                <a:latin typeface="Verdana"/>
                <a:cs typeface="Verdana"/>
              </a:rPr>
              <a:t>1</a:t>
            </a:r>
            <a:r>
              <a:rPr sz="900" spc="175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m</a:t>
            </a:r>
            <a:r>
              <a:rPr sz="900" spc="-5" dirty="0">
                <a:latin typeface="Verdana"/>
                <a:cs typeface="Verdana"/>
              </a:rPr>
              <a:t>2 </a:t>
            </a:r>
            <a:r>
              <a:rPr sz="2100" spc="-7" baseline="3968" dirty="0">
                <a:latin typeface="Verdana"/>
                <a:cs typeface="Verdana"/>
              </a:rPr>
              <a:t>R</a:t>
            </a:r>
            <a:r>
              <a:rPr sz="900" spc="-5" dirty="0">
                <a:latin typeface="Verdana"/>
                <a:cs typeface="Verdana"/>
              </a:rPr>
              <a:t>э</a:t>
            </a:r>
            <a:r>
              <a:rPr sz="900" spc="17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/|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spc="-5" dirty="0">
                <a:latin typeface="Verdana"/>
                <a:cs typeface="Verdana"/>
              </a:rPr>
              <a:t>A0</a:t>
            </a:r>
            <a:r>
              <a:rPr sz="2100" spc="-7" baseline="3968" dirty="0">
                <a:latin typeface="Verdana"/>
                <a:cs typeface="Verdana"/>
              </a:rPr>
              <a:t>|</a:t>
            </a:r>
            <a:r>
              <a:rPr sz="2100" baseline="3968" dirty="0">
                <a:latin typeface="Verdana"/>
                <a:cs typeface="Verdana"/>
              </a:rPr>
              <a:t> =</a:t>
            </a:r>
            <a:r>
              <a:rPr sz="2100" spc="72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—————————————</a:t>
            </a:r>
            <a:endParaRPr sz="2100" baseline="3968">
              <a:latin typeface="Verdana"/>
              <a:cs typeface="Verdana"/>
            </a:endParaRPr>
          </a:p>
          <a:p>
            <a:pPr marL="2199640">
              <a:lnSpc>
                <a:spcPts val="445"/>
              </a:lnSpc>
              <a:spcBef>
                <a:spcPts val="280"/>
              </a:spcBef>
              <a:tabLst>
                <a:tab pos="3522979" algn="l"/>
              </a:tabLst>
            </a:pPr>
            <a:r>
              <a:rPr sz="2100" spc="-7" baseline="3968" dirty="0">
                <a:latin typeface="Verdana"/>
                <a:cs typeface="Verdana"/>
              </a:rPr>
              <a:t>|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spc="-5" dirty="0">
                <a:latin typeface="Verdana"/>
                <a:cs typeface="Verdana"/>
              </a:rPr>
              <a:t>A0</a:t>
            </a:r>
            <a:r>
              <a:rPr sz="2100" spc="-7" baseline="3968" dirty="0">
                <a:latin typeface="Verdana"/>
                <a:cs typeface="Verdana"/>
              </a:rPr>
              <a:t>|(g</a:t>
            </a:r>
            <a:r>
              <a:rPr sz="900" spc="-5" dirty="0">
                <a:latin typeface="Verdana"/>
                <a:cs typeface="Verdana"/>
              </a:rPr>
              <a:t>к </a:t>
            </a:r>
            <a:r>
              <a:rPr sz="2100" baseline="3968" dirty="0">
                <a:latin typeface="Verdana"/>
                <a:cs typeface="Verdana"/>
              </a:rPr>
              <a:t>+</a:t>
            </a:r>
            <a:r>
              <a:rPr sz="2100" spc="1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	</a:t>
            </a: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А</a:t>
            </a:r>
            <a:r>
              <a:rPr sz="900" spc="15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+</a:t>
            </a:r>
            <a:r>
              <a:rPr sz="2100" spc="-3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2100" spc="104" baseline="3968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2</a:t>
            </a:r>
            <a:r>
              <a:rPr sz="900" spc="45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вх</a:t>
            </a:r>
            <a:r>
              <a:rPr sz="900" spc="15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)</a:t>
            </a:r>
            <a:endParaRPr sz="2100" baseline="3968">
              <a:latin typeface="Verdana"/>
              <a:cs typeface="Verdana"/>
            </a:endParaRPr>
          </a:p>
          <a:p>
            <a:pPr marR="5080" algn="r">
              <a:lnSpc>
                <a:spcPts val="535"/>
              </a:lnSpc>
              <a:tabLst>
                <a:tab pos="767715" algn="l"/>
                <a:tab pos="1405255" algn="l"/>
              </a:tabLst>
            </a:pPr>
            <a:r>
              <a:rPr sz="900" dirty="0">
                <a:latin typeface="Verdana"/>
                <a:cs typeface="Verdana"/>
              </a:rPr>
              <a:t>2	2	2</a:t>
            </a:r>
            <a:endParaRPr sz="900">
              <a:latin typeface="Verdana"/>
              <a:cs typeface="Verdan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300978" y="8077580"/>
            <a:ext cx="300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7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853701" y="8902575"/>
            <a:ext cx="0" cy="209550"/>
          </a:xfrm>
          <a:custGeom>
            <a:avLst/>
            <a:gdLst/>
            <a:ahLst/>
            <a:cxnLst/>
            <a:rect l="l" t="t" r="r" b="b"/>
            <a:pathLst>
              <a:path h="209550">
                <a:moveTo>
                  <a:pt x="0" y="0"/>
                </a:moveTo>
                <a:lnTo>
                  <a:pt x="0" y="209090"/>
                </a:lnTo>
              </a:path>
            </a:pathLst>
          </a:custGeom>
          <a:ln w="63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138591" y="8902575"/>
            <a:ext cx="0" cy="209550"/>
          </a:xfrm>
          <a:custGeom>
            <a:avLst/>
            <a:gdLst/>
            <a:ahLst/>
            <a:cxnLst/>
            <a:rect l="l" t="t" r="r" b="b"/>
            <a:pathLst>
              <a:path h="209550">
                <a:moveTo>
                  <a:pt x="0" y="0"/>
                </a:moveTo>
                <a:lnTo>
                  <a:pt x="0" y="209090"/>
                </a:lnTo>
              </a:path>
            </a:pathLst>
          </a:custGeom>
          <a:ln w="63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1333010" y="8871991"/>
            <a:ext cx="858519" cy="238125"/>
            <a:chOff x="1333010" y="8871991"/>
            <a:chExt cx="858519" cy="238125"/>
          </a:xfrm>
        </p:grpSpPr>
        <p:sp>
          <p:nvSpPr>
            <p:cNvPr id="50" name="object 50"/>
            <p:cNvSpPr/>
            <p:nvPr/>
          </p:nvSpPr>
          <p:spPr>
            <a:xfrm>
              <a:off x="1336084" y="9019312"/>
              <a:ext cx="23495" cy="13335"/>
            </a:xfrm>
            <a:custGeom>
              <a:avLst/>
              <a:gdLst/>
              <a:ahLst/>
              <a:cxnLst/>
              <a:rect l="l" t="t" r="r" b="b"/>
              <a:pathLst>
                <a:path w="23494" h="13334">
                  <a:moveTo>
                    <a:pt x="0" y="13106"/>
                  </a:moveTo>
                  <a:lnTo>
                    <a:pt x="23345" y="0"/>
                  </a:lnTo>
                </a:path>
              </a:pathLst>
            </a:custGeom>
            <a:ln w="6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359429" y="9022664"/>
              <a:ext cx="34290" cy="81280"/>
            </a:xfrm>
            <a:custGeom>
              <a:avLst/>
              <a:gdLst/>
              <a:ahLst/>
              <a:cxnLst/>
              <a:rect l="l" t="t" r="r" b="b"/>
              <a:pathLst>
                <a:path w="34290" h="81279">
                  <a:moveTo>
                    <a:pt x="0" y="0"/>
                  </a:moveTo>
                  <a:lnTo>
                    <a:pt x="34077" y="81075"/>
                  </a:lnTo>
                </a:path>
              </a:pathLst>
            </a:custGeom>
            <a:ln w="125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396662" y="8875143"/>
              <a:ext cx="795020" cy="228600"/>
            </a:xfrm>
            <a:custGeom>
              <a:avLst/>
              <a:gdLst/>
              <a:ahLst/>
              <a:cxnLst/>
              <a:rect l="l" t="t" r="r" b="b"/>
              <a:pathLst>
                <a:path w="795019" h="228600">
                  <a:moveTo>
                    <a:pt x="0" y="228597"/>
                  </a:moveTo>
                  <a:lnTo>
                    <a:pt x="42902" y="0"/>
                  </a:lnTo>
                </a:path>
                <a:path w="795019" h="228600">
                  <a:moveTo>
                    <a:pt x="42902" y="0"/>
                  </a:moveTo>
                  <a:lnTo>
                    <a:pt x="794440" y="0"/>
                  </a:lnTo>
                </a:path>
              </a:pathLst>
            </a:custGeom>
            <a:ln w="620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" name="object 53"/>
          <p:cNvSpPr txBox="1"/>
          <p:nvPr/>
        </p:nvSpPr>
        <p:spPr>
          <a:xfrm>
            <a:off x="976035" y="8994464"/>
            <a:ext cx="1202055" cy="132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4045" algn="l"/>
                <a:tab pos="1068705" algn="l"/>
              </a:tabLst>
            </a:pPr>
            <a:r>
              <a:rPr sz="700" spc="70" dirty="0">
                <a:latin typeface="Times New Roman"/>
                <a:cs typeface="Times New Roman"/>
              </a:rPr>
              <a:t>A</a:t>
            </a:r>
            <a:r>
              <a:rPr sz="700" spc="10" dirty="0">
                <a:latin typeface="Times New Roman"/>
                <a:cs typeface="Times New Roman"/>
              </a:rPr>
              <a:t>0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spc="70" dirty="0">
                <a:latin typeface="Times New Roman"/>
                <a:cs typeface="Times New Roman"/>
              </a:rPr>
              <a:t>A</a:t>
            </a:r>
            <a:r>
              <a:rPr sz="700" spc="10" dirty="0">
                <a:latin typeface="Times New Roman"/>
                <a:cs typeface="Times New Roman"/>
              </a:rPr>
              <a:t>0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spc="65" dirty="0">
                <a:latin typeface="Times New Roman"/>
                <a:cs typeface="Times New Roman"/>
              </a:rPr>
              <a:t>A</a:t>
            </a:r>
            <a:r>
              <a:rPr sz="700" spc="10" dirty="0">
                <a:latin typeface="Times New Roman"/>
                <a:cs typeface="Times New Roman"/>
              </a:rPr>
              <a:t>0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412512" y="8781147"/>
            <a:ext cx="2628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100" spc="44" baseline="-25793" dirty="0">
                <a:latin typeface="Times New Roman"/>
                <a:cs typeface="Times New Roman"/>
              </a:rPr>
              <a:t>R</a:t>
            </a:r>
            <a:r>
              <a:rPr sz="2100" spc="-322" baseline="-25793" dirty="0">
                <a:latin typeface="Times New Roman"/>
                <a:cs typeface="Times New Roman"/>
              </a:rPr>
              <a:t> </a:t>
            </a:r>
            <a:r>
              <a:rPr sz="700" spc="10" dirty="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44500" y="8861297"/>
            <a:ext cx="8597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4855" algn="l"/>
              </a:tabLst>
            </a:pPr>
            <a:r>
              <a:rPr sz="1400" spc="-5" dirty="0">
                <a:latin typeface="Verdana"/>
                <a:cs typeface="Verdana"/>
              </a:rPr>
              <a:t>гд</a:t>
            </a:r>
            <a:r>
              <a:rPr sz="1400" dirty="0">
                <a:latin typeface="Verdana"/>
                <a:cs typeface="Verdana"/>
              </a:rPr>
              <a:t>е 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30" dirty="0">
                <a:latin typeface="Times New Roman"/>
                <a:cs typeface="Times New Roman"/>
              </a:rPr>
              <a:t>Z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25" dirty="0">
                <a:latin typeface="Symbol"/>
                <a:cs typeface="Symbol"/>
              </a:rPr>
              <a:t></a:t>
            </a:r>
            <a:endParaRPr sz="1400">
              <a:latin typeface="Symbol"/>
              <a:cs typeface="Symbo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727362" y="8861297"/>
            <a:ext cx="54146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64515" algn="l"/>
              </a:tabLst>
            </a:pPr>
            <a:r>
              <a:rPr sz="1400" spc="25" dirty="0">
                <a:latin typeface="Symbol"/>
                <a:cs typeface="Symbol"/>
              </a:rPr>
              <a:t></a:t>
            </a:r>
            <a:r>
              <a:rPr sz="1400" spc="-75" dirty="0">
                <a:latin typeface="Times New Roman"/>
                <a:cs typeface="Times New Roman"/>
              </a:rPr>
              <a:t> </a:t>
            </a:r>
            <a:r>
              <a:rPr sz="1400" spc="60" dirty="0">
                <a:latin typeface="Times New Roman"/>
                <a:cs typeface="Times New Roman"/>
              </a:rPr>
              <a:t>X</a:t>
            </a:r>
            <a:r>
              <a:rPr sz="1050" spc="89" baseline="51587" dirty="0">
                <a:latin typeface="Times New Roman"/>
                <a:cs typeface="Times New Roman"/>
              </a:rPr>
              <a:t>2	</a:t>
            </a:r>
            <a:r>
              <a:rPr sz="1400" dirty="0">
                <a:latin typeface="Verdana"/>
                <a:cs typeface="Verdana"/>
              </a:rPr>
              <a:t>-</a:t>
            </a:r>
            <a:r>
              <a:rPr sz="1400" spc="3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модуль</a:t>
            </a:r>
            <a:r>
              <a:rPr sz="1400" spc="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полного</a:t>
            </a:r>
            <a:r>
              <a:rPr sz="1400" spc="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сопротивления</a:t>
            </a:r>
            <a:r>
              <a:rPr sz="1400" spc="2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антенной</a:t>
            </a:r>
            <a:r>
              <a:rPr sz="1400" spc="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цепи</a:t>
            </a:r>
            <a:r>
              <a:rPr sz="1400" spc="2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на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44500" y="9125610"/>
            <a:ext cx="5037455" cy="77216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00" spc="-5" dirty="0">
                <a:latin typeface="Verdana"/>
                <a:cs typeface="Verdana"/>
              </a:rPr>
              <a:t>частоте резонанса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эквивалентного </a:t>
            </a:r>
            <a:r>
              <a:rPr sz="1400" dirty="0">
                <a:latin typeface="Verdana"/>
                <a:cs typeface="Verdana"/>
              </a:rPr>
              <a:t>входного</a:t>
            </a:r>
            <a:r>
              <a:rPr sz="1400" spc="-5" dirty="0">
                <a:latin typeface="Verdana"/>
                <a:cs typeface="Verdana"/>
              </a:rPr>
              <a:t> контура.</a:t>
            </a:r>
            <a:endParaRPr sz="1400">
              <a:latin typeface="Verdana"/>
              <a:cs typeface="Verdana"/>
            </a:endParaRPr>
          </a:p>
          <a:p>
            <a:pPr marL="12700" marR="89535" indent="449580">
              <a:lnSpc>
                <a:spcPts val="1970"/>
              </a:lnSpc>
              <a:spcBef>
                <a:spcPts val="85"/>
              </a:spcBef>
              <a:tabLst>
                <a:tab pos="938530" algn="l"/>
                <a:tab pos="1463040" algn="l"/>
                <a:tab pos="1826895" algn="l"/>
                <a:tab pos="2349500" algn="l"/>
                <a:tab pos="3382645" algn="l"/>
                <a:tab pos="4612005" algn="l"/>
              </a:tabLst>
            </a:pP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з	</a:t>
            </a: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6</a:t>
            </a:r>
            <a:r>
              <a:rPr sz="1400" dirty="0">
                <a:latin typeface="Verdana"/>
                <a:cs typeface="Verdana"/>
              </a:rPr>
              <a:t>)	и	</a:t>
            </a: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20" dirty="0">
                <a:latin typeface="Verdana"/>
                <a:cs typeface="Verdana"/>
              </a:rPr>
              <a:t>7</a:t>
            </a:r>
            <a:r>
              <a:rPr sz="1400" dirty="0">
                <a:latin typeface="Verdana"/>
                <a:cs typeface="Verdana"/>
              </a:rPr>
              <a:t>)	п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лучим	</a:t>
            </a:r>
            <a:r>
              <a:rPr sz="1400" spc="-20" dirty="0">
                <a:latin typeface="Verdana"/>
                <a:cs typeface="Verdana"/>
              </a:rPr>
              <a:t>у</a:t>
            </a:r>
            <a:r>
              <a:rPr sz="1400" spc="-5" dirty="0">
                <a:latin typeface="Verdana"/>
                <a:cs typeface="Verdana"/>
              </a:rPr>
              <a:t>равн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е	</a:t>
            </a:r>
            <a:r>
              <a:rPr sz="1400" spc="-10" dirty="0">
                <a:latin typeface="Verdana"/>
                <a:cs typeface="Verdana"/>
              </a:rPr>
              <a:t>д</a:t>
            </a:r>
            <a:r>
              <a:rPr sz="1400" dirty="0">
                <a:latin typeface="Verdana"/>
                <a:cs typeface="Verdana"/>
              </a:rPr>
              <a:t>ля  </a:t>
            </a:r>
            <a:r>
              <a:rPr sz="1400" spc="-5" dirty="0">
                <a:latin typeface="Verdana"/>
                <a:cs typeface="Verdana"/>
              </a:rPr>
              <a:t>избирательности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619979" y="9408362"/>
            <a:ext cx="14947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характеристики</a:t>
            </a:r>
            <a:endParaRPr sz="1400">
              <a:latin typeface="Verdana"/>
              <a:cs typeface="Verdana"/>
            </a:endParaRPr>
          </a:p>
        </p:txBody>
      </p:sp>
      <p:pic>
        <p:nvPicPr>
          <p:cNvPr id="59" name="object 5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09287" y="457199"/>
            <a:ext cx="3747535" cy="144322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3584" y="456691"/>
            <a:ext cx="4638675" cy="1223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15315" algn="ctr">
              <a:lnSpc>
                <a:spcPts val="1595"/>
              </a:lnSpc>
              <a:spcBef>
                <a:spcPts val="100"/>
              </a:spcBef>
              <a:tabLst>
                <a:tab pos="508634" algn="l"/>
              </a:tabLst>
            </a:pPr>
            <a:r>
              <a:rPr sz="2100" spc="-7" baseline="3968" dirty="0">
                <a:latin typeface="Verdana"/>
                <a:cs typeface="Verdana"/>
              </a:rPr>
              <a:t>K</a:t>
            </a:r>
            <a:r>
              <a:rPr sz="900" dirty="0">
                <a:latin typeface="Verdana"/>
                <a:cs typeface="Verdana"/>
              </a:rPr>
              <a:t>0	</a:t>
            </a:r>
            <a:r>
              <a:rPr sz="2100" spc="-7" baseline="3968" dirty="0">
                <a:latin typeface="Verdana"/>
                <a:cs typeface="Verdana"/>
              </a:rPr>
              <a:t>|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spc="-5" dirty="0">
                <a:latin typeface="Verdana"/>
                <a:cs typeface="Verdana"/>
              </a:rPr>
              <a:t>A</a:t>
            </a:r>
            <a:r>
              <a:rPr sz="2100" baseline="3968" dirty="0">
                <a:latin typeface="Verdana"/>
                <a:cs typeface="Verdana"/>
              </a:rPr>
              <a:t>| m 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baseline="3968" dirty="0">
                <a:latin typeface="Verdana"/>
                <a:cs typeface="Verdana"/>
              </a:rPr>
              <a:t>ω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0</a:t>
            </a:r>
            <a:r>
              <a:rPr sz="2100" baseline="3968" dirty="0">
                <a:latin typeface="Verdana"/>
                <a:cs typeface="Verdana"/>
              </a:rPr>
              <a:t>)</a:t>
            </a:r>
            <a:r>
              <a:rPr sz="2100" spc="-27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2100" spc="-270" baseline="3968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baseline="3968" dirty="0">
                <a:latin typeface="Verdana"/>
                <a:cs typeface="Verdana"/>
              </a:rPr>
              <a:t>ω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900" spc="5" dirty="0">
                <a:latin typeface="Verdana"/>
                <a:cs typeface="Verdana"/>
              </a:rPr>
              <a:t>0</a:t>
            </a:r>
            <a:r>
              <a:rPr sz="2100" baseline="3968" dirty="0">
                <a:latin typeface="Verdana"/>
                <a:cs typeface="Verdana"/>
              </a:rPr>
              <a:t>)</a:t>
            </a:r>
            <a:endParaRPr sz="2100" baseline="3968">
              <a:latin typeface="Verdana"/>
              <a:cs typeface="Verdana"/>
            </a:endParaRPr>
          </a:p>
          <a:p>
            <a:pPr marR="557530" algn="ctr">
              <a:lnSpc>
                <a:spcPts val="2014"/>
              </a:lnSpc>
            </a:pPr>
            <a:r>
              <a:rPr sz="1400" dirty="0">
                <a:latin typeface="Verdana"/>
                <a:cs typeface="Verdana"/>
              </a:rPr>
              <a:t>Se =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―― </a:t>
            </a:r>
            <a:r>
              <a:rPr sz="1400" spc="-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= 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―</a:t>
            </a:r>
            <a:r>
              <a:rPr sz="1400" dirty="0">
                <a:latin typeface="Verdana"/>
                <a:cs typeface="Verdana"/>
              </a:rPr>
              <a:t>―――</a:t>
            </a:r>
            <a:r>
              <a:rPr sz="1400" spc="-15" dirty="0">
                <a:latin typeface="Verdana"/>
                <a:cs typeface="Verdana"/>
              </a:rPr>
              <a:t>―</a:t>
            </a:r>
            <a:r>
              <a:rPr sz="1400" dirty="0">
                <a:latin typeface="Verdana"/>
                <a:cs typeface="Verdana"/>
              </a:rPr>
              <a:t>――</a:t>
            </a:r>
            <a:r>
              <a:rPr sz="1400" spc="5" dirty="0">
                <a:latin typeface="Verdana"/>
                <a:cs typeface="Verdana"/>
              </a:rPr>
              <a:t>―</a:t>
            </a:r>
            <a:r>
              <a:rPr sz="1400" spc="-10" dirty="0">
                <a:latin typeface="Verdana"/>
                <a:cs typeface="Verdana"/>
              </a:rPr>
              <a:t>–</a:t>
            </a:r>
            <a:r>
              <a:rPr sz="1400" spc="-20" dirty="0">
                <a:latin typeface="Verdana"/>
                <a:cs typeface="Verdana"/>
              </a:rPr>
              <a:t>–</a:t>
            </a:r>
            <a:r>
              <a:rPr sz="1400" dirty="0">
                <a:latin typeface="Verdana"/>
                <a:cs typeface="Verdana"/>
              </a:rPr>
              <a:t>– </a:t>
            </a:r>
            <a:r>
              <a:rPr sz="1400" spc="-5" dirty="0">
                <a:latin typeface="Verdana"/>
                <a:cs typeface="Verdana"/>
              </a:rPr>
              <a:t> √</a:t>
            </a:r>
            <a:r>
              <a:rPr sz="1400" dirty="0">
                <a:latin typeface="Verdana"/>
                <a:cs typeface="Verdana"/>
              </a:rPr>
              <a:t>1 +</a:t>
            </a:r>
            <a:r>
              <a:rPr sz="1400" spc="185" dirty="0">
                <a:latin typeface="Verdana"/>
                <a:cs typeface="Verdana"/>
              </a:rPr>
              <a:t> </a:t>
            </a:r>
            <a:r>
              <a:rPr sz="2625" b="1" spc="30" baseline="1587" dirty="0">
                <a:latin typeface="Symbol"/>
                <a:cs typeface="Symbol"/>
              </a:rPr>
              <a:t></a:t>
            </a:r>
            <a:r>
              <a:rPr sz="2625" spc="-179" baseline="1587" dirty="0">
                <a:latin typeface="Times New Roman"/>
                <a:cs typeface="Times New Roman"/>
              </a:rPr>
              <a:t> </a:t>
            </a:r>
            <a:r>
              <a:rPr sz="1350" baseline="30864" dirty="0">
                <a:latin typeface="Verdana"/>
                <a:cs typeface="Verdana"/>
              </a:rPr>
              <a:t>2</a:t>
            </a:r>
            <a:endParaRPr sz="1350" baseline="30864">
              <a:latin typeface="Verdana"/>
              <a:cs typeface="Verdana"/>
            </a:endParaRPr>
          </a:p>
          <a:p>
            <a:pPr marL="563245">
              <a:lnSpc>
                <a:spcPct val="100000"/>
              </a:lnSpc>
              <a:spcBef>
                <a:spcPts val="315"/>
              </a:spcBef>
              <a:tabLst>
                <a:tab pos="1242695" algn="l"/>
              </a:tabLst>
            </a:pPr>
            <a:r>
              <a:rPr sz="2100" spc="-7" baseline="3968" dirty="0">
                <a:latin typeface="Verdana"/>
                <a:cs typeface="Verdana"/>
              </a:rPr>
              <a:t>K(ω</a:t>
            </a:r>
            <a:r>
              <a:rPr sz="2100" baseline="3968" dirty="0">
                <a:latin typeface="Verdana"/>
                <a:cs typeface="Verdana"/>
              </a:rPr>
              <a:t>)	|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2100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spc="-5" dirty="0">
                <a:latin typeface="Verdana"/>
                <a:cs typeface="Verdana"/>
              </a:rPr>
              <a:t>A</a:t>
            </a:r>
            <a:r>
              <a:rPr sz="900" dirty="0">
                <a:latin typeface="Verdana"/>
                <a:cs typeface="Verdana"/>
              </a:rPr>
              <a:t>0</a:t>
            </a:r>
            <a:r>
              <a:rPr sz="2100" baseline="3968" dirty="0">
                <a:latin typeface="Verdana"/>
                <a:cs typeface="Verdana"/>
              </a:rPr>
              <a:t>|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 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2100" spc="-7" baseline="3968" dirty="0">
                <a:latin typeface="Verdana"/>
                <a:cs typeface="Verdana"/>
              </a:rPr>
              <a:t>(ω</a:t>
            </a:r>
            <a:r>
              <a:rPr sz="2100" baseline="3968" dirty="0">
                <a:latin typeface="Verdana"/>
                <a:cs typeface="Verdana"/>
              </a:rPr>
              <a:t>)</a:t>
            </a:r>
            <a:r>
              <a:rPr sz="2100" spc="-27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2100" spc="-270" baseline="3968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-14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(ω</a:t>
            </a:r>
            <a:r>
              <a:rPr sz="2100" baseline="3968" dirty="0">
                <a:latin typeface="Verdana"/>
                <a:cs typeface="Verdana"/>
              </a:rPr>
              <a:t>)</a:t>
            </a:r>
            <a:endParaRPr sz="2100" baseline="3968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50">
              <a:latin typeface="Verdana"/>
              <a:cs typeface="Verdana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  <a:tabLst>
                <a:tab pos="321945" algn="l"/>
                <a:tab pos="1062990" algn="l"/>
                <a:tab pos="1830705" algn="l"/>
                <a:tab pos="2788920" algn="l"/>
                <a:tab pos="3198495" algn="l"/>
              </a:tabLst>
            </a:pPr>
            <a:r>
              <a:rPr sz="1400" dirty="0">
                <a:latin typeface="Verdana"/>
                <a:cs typeface="Verdana"/>
              </a:rPr>
              <a:t>В	общем	</a:t>
            </a:r>
            <a:r>
              <a:rPr sz="1400" spc="-5" dirty="0">
                <a:latin typeface="Verdana"/>
                <a:cs typeface="Verdana"/>
              </a:rPr>
              <a:t>случае	согласно	(8)	коэффициенты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90538" y="692911"/>
            <a:ext cx="300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8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69077" y="1452118"/>
            <a:ext cx="15506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4970" algn="l"/>
                <a:tab pos="645160" algn="l"/>
                <a:tab pos="1029335" algn="l"/>
              </a:tabLst>
            </a:pPr>
            <a:r>
              <a:rPr sz="2100" spc="7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	</a:t>
            </a:r>
            <a:r>
              <a:rPr sz="2100" baseline="3968" dirty="0">
                <a:latin typeface="Verdana"/>
                <a:cs typeface="Verdana"/>
              </a:rPr>
              <a:t>и	m</a:t>
            </a:r>
            <a:r>
              <a:rPr sz="900" dirty="0">
                <a:latin typeface="Verdana"/>
                <a:cs typeface="Verdana"/>
              </a:rPr>
              <a:t>2	</a:t>
            </a:r>
            <a:r>
              <a:rPr sz="2100" spc="-15" baseline="3968" dirty="0">
                <a:latin typeface="Verdana"/>
                <a:cs typeface="Verdana"/>
              </a:rPr>
              <a:t>м</a:t>
            </a:r>
            <a:r>
              <a:rPr sz="2100" baseline="3968" dirty="0">
                <a:latin typeface="Verdana"/>
                <a:cs typeface="Verdana"/>
              </a:rPr>
              <a:t>о</a:t>
            </a:r>
            <a:r>
              <a:rPr sz="2100" spc="-22" baseline="3968" dirty="0">
                <a:latin typeface="Verdana"/>
                <a:cs typeface="Verdana"/>
              </a:rPr>
              <a:t>г</a:t>
            </a:r>
            <a:r>
              <a:rPr sz="2100" baseline="3968" dirty="0">
                <a:latin typeface="Verdana"/>
                <a:cs typeface="Verdana"/>
              </a:rPr>
              <a:t>ут</a:t>
            </a:r>
            <a:endParaRPr sz="2100" baseline="3968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1688337"/>
            <a:ext cx="6673215" cy="98488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9525">
              <a:lnSpc>
                <a:spcPct val="96400"/>
              </a:lnSpc>
              <a:spcBef>
                <a:spcPts val="165"/>
              </a:spcBef>
            </a:pPr>
            <a:r>
              <a:rPr sz="1400" spc="-5" dirty="0">
                <a:latin typeface="Verdana"/>
                <a:cs typeface="Verdana"/>
              </a:rPr>
              <a:t>зависеть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от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частоты.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Эту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зависимость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следует</a:t>
            </a:r>
            <a:r>
              <a:rPr sz="1400" spc="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учитывать</a:t>
            </a:r>
            <a:r>
              <a:rPr sz="1400" spc="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больших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расстройках</a:t>
            </a:r>
            <a:r>
              <a:rPr sz="1400" spc="200" dirty="0">
                <a:latin typeface="Verdana"/>
                <a:cs typeface="Verdana"/>
              </a:rPr>
              <a:t> </a:t>
            </a:r>
            <a:r>
              <a:rPr sz="2625" b="1" spc="30" baseline="1587" dirty="0">
                <a:latin typeface="Symbol"/>
                <a:cs typeface="Symbol"/>
              </a:rPr>
              <a:t></a:t>
            </a:r>
            <a:r>
              <a:rPr sz="2625" b="1" spc="547" baseline="1587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Verdana"/>
                <a:cs typeface="Verdana"/>
              </a:rPr>
              <a:t>(например,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по </a:t>
            </a:r>
            <a:r>
              <a:rPr sz="1400" spc="-5" dirty="0">
                <a:latin typeface="Verdana"/>
                <a:cs typeface="Verdana"/>
              </a:rPr>
              <a:t>зеркальному каналу).</a:t>
            </a:r>
            <a:endParaRPr sz="1400">
              <a:latin typeface="Verdana"/>
              <a:cs typeface="Verdana"/>
            </a:endParaRPr>
          </a:p>
          <a:p>
            <a:pPr marL="12700" marR="5080" indent="449580">
              <a:lnSpc>
                <a:spcPct val="110700"/>
              </a:lnSpc>
              <a:spcBef>
                <a:spcPts val="120"/>
              </a:spcBef>
              <a:tabLst>
                <a:tab pos="1062355" algn="l"/>
                <a:tab pos="1887855" algn="l"/>
                <a:tab pos="3336925" algn="l"/>
                <a:tab pos="4748530" algn="l"/>
                <a:tab pos="6104890" algn="l"/>
                <a:tab pos="6545580" algn="l"/>
              </a:tabLst>
            </a:pPr>
            <a:r>
              <a:rPr sz="2100" spc="-7" baseline="3968" dirty="0">
                <a:latin typeface="Verdana"/>
                <a:cs typeface="Verdana"/>
              </a:rPr>
              <a:t>Пр</a:t>
            </a:r>
            <a:r>
              <a:rPr sz="2100" baseline="3968" dirty="0">
                <a:latin typeface="Verdana"/>
                <a:cs typeface="Verdana"/>
              </a:rPr>
              <a:t>и	</a:t>
            </a:r>
            <a:r>
              <a:rPr sz="2100" spc="-15" baseline="3968" dirty="0">
                <a:latin typeface="Verdana"/>
                <a:cs typeface="Verdana"/>
              </a:rPr>
              <a:t>м</a:t>
            </a:r>
            <a:r>
              <a:rPr sz="2100" spc="-22" baseline="3968" dirty="0">
                <a:latin typeface="Verdana"/>
                <a:cs typeface="Verdana"/>
              </a:rPr>
              <a:t>а</a:t>
            </a:r>
            <a:r>
              <a:rPr sz="2100" baseline="3968" dirty="0">
                <a:latin typeface="Verdana"/>
                <a:cs typeface="Verdana"/>
              </a:rPr>
              <a:t>лых	</a:t>
            </a:r>
            <a:r>
              <a:rPr sz="2100" spc="-22" baseline="3968" dirty="0">
                <a:latin typeface="Verdana"/>
                <a:cs typeface="Verdana"/>
              </a:rPr>
              <a:t>р</a:t>
            </a:r>
            <a:r>
              <a:rPr sz="2100" baseline="3968" dirty="0">
                <a:latin typeface="Verdana"/>
                <a:cs typeface="Verdana"/>
              </a:rPr>
              <a:t>ас</a:t>
            </a:r>
            <a:r>
              <a:rPr sz="2100" spc="7" baseline="3968" dirty="0">
                <a:latin typeface="Verdana"/>
                <a:cs typeface="Verdana"/>
              </a:rPr>
              <a:t>с</a:t>
            </a:r>
            <a:r>
              <a:rPr sz="2100" spc="-22" baseline="3968" dirty="0">
                <a:latin typeface="Verdana"/>
                <a:cs typeface="Verdana"/>
              </a:rPr>
              <a:t>т</a:t>
            </a:r>
            <a:r>
              <a:rPr sz="2100" spc="-7" baseline="3968" dirty="0">
                <a:latin typeface="Verdana"/>
                <a:cs typeface="Verdana"/>
              </a:rPr>
              <a:t>ройка</a:t>
            </a:r>
            <a:r>
              <a:rPr sz="2100" spc="-30" baseline="3968" dirty="0">
                <a:latin typeface="Verdana"/>
                <a:cs typeface="Verdana"/>
              </a:rPr>
              <a:t>х</a:t>
            </a:r>
            <a:r>
              <a:rPr sz="2100" baseline="3968" dirty="0">
                <a:latin typeface="Verdana"/>
                <a:cs typeface="Verdana"/>
              </a:rPr>
              <a:t>,	</a:t>
            </a:r>
            <a:r>
              <a:rPr sz="2100" spc="-15" baseline="3968" dirty="0">
                <a:latin typeface="Verdana"/>
                <a:cs typeface="Verdana"/>
              </a:rPr>
              <a:t>п</a:t>
            </a:r>
            <a:r>
              <a:rPr sz="2100" spc="-7" baseline="3968" dirty="0">
                <a:latin typeface="Verdana"/>
                <a:cs typeface="Verdana"/>
              </a:rPr>
              <a:t>р</a:t>
            </a:r>
            <a:r>
              <a:rPr sz="2100" baseline="3968" dirty="0">
                <a:latin typeface="Verdana"/>
                <a:cs typeface="Verdana"/>
              </a:rPr>
              <a:t>е</a:t>
            </a:r>
            <a:r>
              <a:rPr sz="2100" spc="-15" baseline="3968" dirty="0">
                <a:latin typeface="Verdana"/>
                <a:cs typeface="Verdana"/>
              </a:rPr>
              <a:t>н</a:t>
            </a:r>
            <a:r>
              <a:rPr sz="2100" baseline="3968" dirty="0">
                <a:latin typeface="Verdana"/>
                <a:cs typeface="Verdana"/>
              </a:rPr>
              <a:t>е</a:t>
            </a:r>
            <a:r>
              <a:rPr sz="2100" spc="-15" baseline="3968" dirty="0">
                <a:latin typeface="Verdana"/>
                <a:cs typeface="Verdana"/>
              </a:rPr>
              <a:t>б</a:t>
            </a:r>
            <a:r>
              <a:rPr sz="2100" spc="-7" baseline="3968" dirty="0">
                <a:latin typeface="Verdana"/>
                <a:cs typeface="Verdana"/>
              </a:rPr>
              <a:t>р</a:t>
            </a:r>
            <a:r>
              <a:rPr sz="2100" baseline="3968" dirty="0">
                <a:latin typeface="Verdana"/>
                <a:cs typeface="Verdana"/>
              </a:rPr>
              <a:t>е</a:t>
            </a:r>
            <a:r>
              <a:rPr sz="2100" spc="-7" baseline="3968" dirty="0">
                <a:latin typeface="Verdana"/>
                <a:cs typeface="Verdana"/>
              </a:rPr>
              <a:t>г</a:t>
            </a:r>
            <a:r>
              <a:rPr sz="2100" spc="-15" baseline="3968" dirty="0">
                <a:latin typeface="Verdana"/>
                <a:cs typeface="Verdana"/>
              </a:rPr>
              <a:t>а</a:t>
            </a:r>
            <a:r>
              <a:rPr sz="2100" baseline="3968" dirty="0">
                <a:latin typeface="Verdana"/>
                <a:cs typeface="Verdana"/>
              </a:rPr>
              <a:t>я	</a:t>
            </a: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spc="-22" baseline="3968" dirty="0">
                <a:latin typeface="Verdana"/>
                <a:cs typeface="Verdana"/>
              </a:rPr>
              <a:t>з</a:t>
            </a:r>
            <a:r>
              <a:rPr sz="2100" spc="-15" baseline="3968" dirty="0">
                <a:latin typeface="Verdana"/>
                <a:cs typeface="Verdana"/>
              </a:rPr>
              <a:t>м</a:t>
            </a:r>
            <a:r>
              <a:rPr sz="2100" baseline="3968" dirty="0">
                <a:latin typeface="Verdana"/>
                <a:cs typeface="Verdana"/>
              </a:rPr>
              <a:t>е</a:t>
            </a:r>
            <a:r>
              <a:rPr sz="2100" spc="7" baseline="3968" dirty="0">
                <a:latin typeface="Verdana"/>
                <a:cs typeface="Verdana"/>
              </a:rPr>
              <a:t>н</a:t>
            </a:r>
            <a:r>
              <a:rPr sz="2100" spc="-15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н</a:t>
            </a:r>
            <a:r>
              <a:rPr sz="2100" spc="-7" baseline="3968" dirty="0">
                <a:latin typeface="Verdana"/>
                <a:cs typeface="Verdana"/>
              </a:rPr>
              <a:t>ия</a:t>
            </a:r>
            <a:r>
              <a:rPr sz="2100" baseline="3968" dirty="0">
                <a:latin typeface="Verdana"/>
                <a:cs typeface="Verdana"/>
              </a:rPr>
              <a:t>м	</a:t>
            </a:r>
            <a:r>
              <a:rPr sz="2100" i="1" u="sng" spc="-7" baseline="3968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Z</a:t>
            </a:r>
            <a:r>
              <a:rPr sz="900" i="1" dirty="0">
                <a:latin typeface="Verdana"/>
                <a:cs typeface="Verdana"/>
              </a:rPr>
              <a:t>A	</a:t>
            </a:r>
            <a:r>
              <a:rPr sz="2100" baseline="3968" dirty="0">
                <a:latin typeface="Verdana"/>
                <a:cs typeface="Verdana"/>
              </a:rPr>
              <a:t>и  </a:t>
            </a:r>
            <a:r>
              <a:rPr sz="1400" spc="-5" dirty="0">
                <a:latin typeface="Verdana"/>
                <a:cs typeface="Verdana"/>
              </a:rPr>
              <a:t>коэффициентов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включения</a:t>
            </a:r>
            <a:r>
              <a:rPr sz="1400" dirty="0">
                <a:latin typeface="Verdana"/>
                <a:cs typeface="Verdana"/>
              </a:rPr>
              <a:t> от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частоты,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получим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11319" y="2843939"/>
            <a:ext cx="321945" cy="453390"/>
          </a:xfrm>
          <a:custGeom>
            <a:avLst/>
            <a:gdLst/>
            <a:ahLst/>
            <a:cxnLst/>
            <a:rect l="l" t="t" r="r" b="b"/>
            <a:pathLst>
              <a:path w="321944" h="453389">
                <a:moveTo>
                  <a:pt x="321372" y="0"/>
                </a:moveTo>
                <a:lnTo>
                  <a:pt x="0" y="452984"/>
                </a:lnTo>
              </a:path>
            </a:pathLst>
          </a:custGeom>
          <a:ln w="100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02687" y="2898331"/>
            <a:ext cx="252095" cy="355600"/>
          </a:xfrm>
          <a:custGeom>
            <a:avLst/>
            <a:gdLst/>
            <a:ahLst/>
            <a:cxnLst/>
            <a:rect l="l" t="t" r="r" b="b"/>
            <a:pathLst>
              <a:path w="252094" h="355600">
                <a:moveTo>
                  <a:pt x="252024" y="0"/>
                </a:moveTo>
                <a:lnTo>
                  <a:pt x="0" y="354996"/>
                </a:lnTo>
              </a:path>
            </a:pathLst>
          </a:custGeom>
          <a:ln w="100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3279745" y="2879646"/>
            <a:ext cx="617855" cy="255904"/>
            <a:chOff x="3279745" y="2879646"/>
            <a:chExt cx="617855" cy="255904"/>
          </a:xfrm>
        </p:grpSpPr>
        <p:sp>
          <p:nvSpPr>
            <p:cNvPr id="9" name="object 9"/>
            <p:cNvSpPr/>
            <p:nvPr/>
          </p:nvSpPr>
          <p:spPr>
            <a:xfrm>
              <a:off x="3289391" y="2892933"/>
              <a:ext cx="607695" cy="241300"/>
            </a:xfrm>
            <a:custGeom>
              <a:avLst/>
              <a:gdLst/>
              <a:ahLst/>
              <a:cxnLst/>
              <a:rect l="l" t="t" r="r" b="b"/>
              <a:pathLst>
                <a:path w="607695" h="241300">
                  <a:moveTo>
                    <a:pt x="0" y="162343"/>
                  </a:moveTo>
                  <a:lnTo>
                    <a:pt x="20306" y="149472"/>
                  </a:lnTo>
                </a:path>
                <a:path w="607695" h="241300">
                  <a:moveTo>
                    <a:pt x="20645" y="149472"/>
                  </a:moveTo>
                  <a:lnTo>
                    <a:pt x="70227" y="240401"/>
                  </a:lnTo>
                </a:path>
                <a:path w="607695" h="241300">
                  <a:moveTo>
                    <a:pt x="70227" y="240816"/>
                  </a:moveTo>
                  <a:lnTo>
                    <a:pt x="124379" y="415"/>
                  </a:lnTo>
                </a:path>
                <a:path w="607695" h="241300">
                  <a:moveTo>
                    <a:pt x="124379" y="0"/>
                  </a:moveTo>
                  <a:lnTo>
                    <a:pt x="60768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279745" y="2879646"/>
              <a:ext cx="609600" cy="246379"/>
            </a:xfrm>
            <a:custGeom>
              <a:avLst/>
              <a:gdLst/>
              <a:ahLst/>
              <a:cxnLst/>
              <a:rect l="l" t="t" r="r" b="b"/>
              <a:pathLst>
                <a:path w="609600" h="246380">
                  <a:moveTo>
                    <a:pt x="609204" y="0"/>
                  </a:moveTo>
                  <a:lnTo>
                    <a:pt x="121671" y="0"/>
                  </a:lnTo>
                  <a:lnTo>
                    <a:pt x="71412" y="224623"/>
                  </a:lnTo>
                  <a:lnTo>
                    <a:pt x="27752" y="147811"/>
                  </a:lnTo>
                  <a:lnTo>
                    <a:pt x="0" y="164834"/>
                  </a:lnTo>
                  <a:lnTo>
                    <a:pt x="2876" y="170647"/>
                  </a:lnTo>
                  <a:lnTo>
                    <a:pt x="16922" y="161513"/>
                  </a:lnTo>
                  <a:lnTo>
                    <a:pt x="66674" y="245798"/>
                  </a:lnTo>
                  <a:lnTo>
                    <a:pt x="76489" y="245798"/>
                  </a:lnTo>
                  <a:lnTo>
                    <a:pt x="129286" y="10380"/>
                  </a:lnTo>
                  <a:lnTo>
                    <a:pt x="609204" y="10380"/>
                  </a:lnTo>
                  <a:lnTo>
                    <a:pt x="6092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4105557" y="2742630"/>
            <a:ext cx="1402715" cy="565150"/>
            <a:chOff x="4105557" y="2742630"/>
            <a:chExt cx="1402715" cy="565150"/>
          </a:xfrm>
        </p:grpSpPr>
        <p:sp>
          <p:nvSpPr>
            <p:cNvPr id="12" name="object 12"/>
            <p:cNvSpPr/>
            <p:nvPr/>
          </p:nvSpPr>
          <p:spPr>
            <a:xfrm>
              <a:off x="4780759" y="2853489"/>
              <a:ext cx="293370" cy="412750"/>
            </a:xfrm>
            <a:custGeom>
              <a:avLst/>
              <a:gdLst/>
              <a:ahLst/>
              <a:cxnLst/>
              <a:rect l="l" t="t" r="r" b="b"/>
              <a:pathLst>
                <a:path w="293370" h="412750">
                  <a:moveTo>
                    <a:pt x="293095" y="0"/>
                  </a:moveTo>
                  <a:lnTo>
                    <a:pt x="0" y="412709"/>
                  </a:lnTo>
                </a:path>
              </a:pathLst>
            </a:custGeom>
            <a:ln w="100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116556" y="2755917"/>
              <a:ext cx="1391285" cy="551180"/>
            </a:xfrm>
            <a:custGeom>
              <a:avLst/>
              <a:gdLst/>
              <a:ahLst/>
              <a:cxnLst/>
              <a:rect l="l" t="t" r="r" b="b"/>
              <a:pathLst>
                <a:path w="1391285" h="551179">
                  <a:moveTo>
                    <a:pt x="0" y="369113"/>
                  </a:moveTo>
                  <a:lnTo>
                    <a:pt x="18953" y="341710"/>
                  </a:lnTo>
                </a:path>
                <a:path w="1391285" h="551179">
                  <a:moveTo>
                    <a:pt x="19799" y="340879"/>
                  </a:moveTo>
                  <a:lnTo>
                    <a:pt x="68874" y="549725"/>
                  </a:lnTo>
                </a:path>
                <a:path w="1391285" h="551179">
                  <a:moveTo>
                    <a:pt x="68874" y="550556"/>
                  </a:moveTo>
                  <a:lnTo>
                    <a:pt x="123871" y="415"/>
                  </a:lnTo>
                </a:path>
                <a:path w="1391285" h="551179">
                  <a:moveTo>
                    <a:pt x="123871" y="0"/>
                  </a:moveTo>
                  <a:lnTo>
                    <a:pt x="139118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105557" y="2742630"/>
              <a:ext cx="1394460" cy="555625"/>
            </a:xfrm>
            <a:custGeom>
              <a:avLst/>
              <a:gdLst/>
              <a:ahLst/>
              <a:cxnLst/>
              <a:rect l="l" t="t" r="r" b="b"/>
              <a:pathLst>
                <a:path w="1394460" h="555625">
                  <a:moveTo>
                    <a:pt x="1394063" y="0"/>
                  </a:moveTo>
                  <a:lnTo>
                    <a:pt x="122179" y="0"/>
                  </a:lnTo>
                  <a:lnTo>
                    <a:pt x="71412" y="506960"/>
                  </a:lnTo>
                  <a:lnTo>
                    <a:pt x="27921" y="333821"/>
                  </a:lnTo>
                  <a:lnTo>
                    <a:pt x="0" y="372435"/>
                  </a:lnTo>
                  <a:lnTo>
                    <a:pt x="5415" y="376171"/>
                  </a:lnTo>
                  <a:lnTo>
                    <a:pt x="16414" y="358733"/>
                  </a:lnTo>
                  <a:lnTo>
                    <a:pt x="66674" y="555538"/>
                  </a:lnTo>
                  <a:lnTo>
                    <a:pt x="76827" y="555538"/>
                  </a:lnTo>
                  <a:lnTo>
                    <a:pt x="130979" y="10380"/>
                  </a:lnTo>
                  <a:lnTo>
                    <a:pt x="1394063" y="10380"/>
                  </a:lnTo>
                  <a:lnTo>
                    <a:pt x="13940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788423" y="2883613"/>
            <a:ext cx="85725" cy="1676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00" spc="20" dirty="0">
                <a:latin typeface="Times New Roman"/>
                <a:cs typeface="Times New Roman"/>
              </a:rPr>
              <a:t>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66164" y="2799368"/>
            <a:ext cx="419100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spc="15" dirty="0">
                <a:latin typeface="Symbol"/>
                <a:cs typeface="Symbol"/>
              </a:rPr>
              <a:t></a:t>
            </a:r>
            <a:r>
              <a:rPr sz="1600" spc="-195" dirty="0">
                <a:latin typeface="Times New Roman"/>
                <a:cs typeface="Times New Roman"/>
              </a:rPr>
              <a:t> </a:t>
            </a:r>
            <a:r>
              <a:rPr sz="2400" spc="37" baseline="1736" dirty="0">
                <a:latin typeface="Times New Roman"/>
                <a:cs typeface="Times New Roman"/>
              </a:rPr>
              <a:t>2</a:t>
            </a:r>
            <a:r>
              <a:rPr sz="2400" spc="-7" baseline="1736" dirty="0">
                <a:latin typeface="Symbol"/>
                <a:cs typeface="Symbol"/>
              </a:rPr>
              <a:t></a:t>
            </a:r>
            <a:r>
              <a:rPr sz="2400" i="1" spc="15" baseline="1736" dirty="0">
                <a:latin typeface="Times New Roman"/>
                <a:cs typeface="Times New Roman"/>
              </a:rPr>
              <a:t>f</a:t>
            </a:r>
            <a:endParaRPr sz="2400" baseline="1736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88965" y="2660276"/>
            <a:ext cx="221615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2400" spc="52" baseline="-38194" dirty="0">
                <a:latin typeface="Symbol"/>
                <a:cs typeface="Symbol"/>
              </a:rPr>
              <a:t></a:t>
            </a:r>
            <a:r>
              <a:rPr sz="900" spc="35" dirty="0">
                <a:latin typeface="Times New Roman"/>
                <a:cs typeface="Times New Roman"/>
              </a:rPr>
              <a:t>2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54010" y="2877576"/>
            <a:ext cx="126873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88010" algn="l"/>
                <a:tab pos="863600" algn="l"/>
              </a:tabLst>
            </a:pPr>
            <a:r>
              <a:rPr sz="1600" spc="114" dirty="0">
                <a:latin typeface="Times New Roman"/>
                <a:cs typeface="Times New Roman"/>
              </a:rPr>
              <a:t>1</a:t>
            </a:r>
            <a:r>
              <a:rPr sz="1600" spc="20" dirty="0">
                <a:latin typeface="Symbol"/>
                <a:cs typeface="Symbol"/>
              </a:rPr>
              <a:t></a:t>
            </a:r>
            <a:r>
              <a:rPr sz="1600" spc="-245" dirty="0">
                <a:latin typeface="Times New Roman"/>
                <a:cs typeface="Times New Roman"/>
              </a:rPr>
              <a:t> </a:t>
            </a:r>
            <a:r>
              <a:rPr sz="1700" i="1" spc="-40" dirty="0">
                <a:latin typeface="Symbol"/>
                <a:cs typeface="Symbol"/>
              </a:rPr>
              <a:t></a:t>
            </a:r>
            <a:r>
              <a:rPr sz="1700" dirty="0">
                <a:latin typeface="Times New Roman"/>
                <a:cs typeface="Times New Roman"/>
              </a:rPr>
              <a:t>	</a:t>
            </a:r>
            <a:r>
              <a:rPr sz="1600" spc="20" dirty="0">
                <a:latin typeface="Symbol"/>
                <a:cs typeface="Symbol"/>
              </a:rPr>
              <a:t>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600" spc="114" dirty="0">
                <a:latin typeface="Times New Roman"/>
                <a:cs typeface="Times New Roman"/>
              </a:rPr>
              <a:t>1</a:t>
            </a:r>
            <a:r>
              <a:rPr sz="1600" spc="20" dirty="0">
                <a:latin typeface="Symbol"/>
                <a:cs typeface="Symbol"/>
              </a:rPr>
              <a:t></a:t>
            </a:r>
            <a:r>
              <a:rPr sz="1600" spc="-165" dirty="0">
                <a:latin typeface="Times New Roman"/>
                <a:cs typeface="Times New Roman"/>
              </a:rPr>
              <a:t> </a:t>
            </a:r>
            <a:r>
              <a:rPr sz="2400" spc="22" baseline="-8680" dirty="0">
                <a:latin typeface="Symbol"/>
                <a:cs typeface="Symbol"/>
              </a:rPr>
              <a:t></a:t>
            </a:r>
            <a:endParaRPr sz="2400" baseline="-8680">
              <a:latin typeface="Symbol"/>
              <a:cs typeface="Symbo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32656" y="2783591"/>
            <a:ext cx="164465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i="1" spc="25" dirty="0">
                <a:latin typeface="Times New Roman"/>
                <a:cs typeface="Times New Roman"/>
              </a:rPr>
              <a:t>K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03014" y="2825560"/>
            <a:ext cx="1866900" cy="347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586740" algn="l"/>
              </a:tabLst>
            </a:pPr>
            <a:r>
              <a:rPr sz="1600" i="1" dirty="0">
                <a:latin typeface="Times New Roman"/>
                <a:cs typeface="Times New Roman"/>
              </a:rPr>
              <a:t>S</a:t>
            </a:r>
            <a:r>
              <a:rPr sz="1600" i="1" spc="20" dirty="0">
                <a:latin typeface="Times New Roman"/>
                <a:cs typeface="Times New Roman"/>
              </a:rPr>
              <a:t>å</a:t>
            </a:r>
            <a:r>
              <a:rPr sz="1600" i="1" spc="-145" dirty="0">
                <a:latin typeface="Times New Roman"/>
                <a:cs typeface="Times New Roman"/>
              </a:rPr>
              <a:t> </a:t>
            </a:r>
            <a:r>
              <a:rPr sz="1600" spc="20" dirty="0">
                <a:latin typeface="Symbol"/>
                <a:cs typeface="Symbol"/>
              </a:rPr>
              <a:t>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350" spc="30" baseline="24691" dirty="0">
                <a:latin typeface="Times New Roman"/>
                <a:cs typeface="Times New Roman"/>
              </a:rPr>
              <a:t>0</a:t>
            </a:r>
            <a:r>
              <a:rPr sz="1350" baseline="24691" dirty="0">
                <a:latin typeface="Times New Roman"/>
                <a:cs typeface="Times New Roman"/>
              </a:rPr>
              <a:t> </a:t>
            </a:r>
            <a:r>
              <a:rPr sz="1350" spc="-15" baseline="24691" dirty="0">
                <a:latin typeface="Times New Roman"/>
                <a:cs typeface="Times New Roman"/>
              </a:rPr>
              <a:t> </a:t>
            </a:r>
            <a:r>
              <a:rPr sz="2400" i="1" spc="37" baseline="-32986" dirty="0">
                <a:latin typeface="Times New Roman"/>
                <a:cs typeface="Times New Roman"/>
              </a:rPr>
              <a:t>K</a:t>
            </a:r>
            <a:r>
              <a:rPr sz="2400" i="1" spc="-142" baseline="-32986" dirty="0">
                <a:latin typeface="Times New Roman"/>
                <a:cs typeface="Times New Roman"/>
              </a:rPr>
              <a:t> </a:t>
            </a:r>
            <a:r>
              <a:rPr sz="3150" spc="-247" baseline="-27777" dirty="0">
                <a:latin typeface="Symbol"/>
                <a:cs typeface="Symbol"/>
              </a:rPr>
              <a:t></a:t>
            </a:r>
            <a:r>
              <a:rPr sz="3150" spc="-150" baseline="-27777" dirty="0">
                <a:latin typeface="Times New Roman"/>
                <a:cs typeface="Times New Roman"/>
              </a:rPr>
              <a:t> </a:t>
            </a:r>
            <a:r>
              <a:rPr sz="2400" i="1" spc="15" baseline="-32986" dirty="0">
                <a:latin typeface="Times New Roman"/>
                <a:cs typeface="Times New Roman"/>
              </a:rPr>
              <a:t>f</a:t>
            </a:r>
            <a:r>
              <a:rPr sz="2400" i="1" spc="82" baseline="-32986" dirty="0">
                <a:latin typeface="Times New Roman"/>
                <a:cs typeface="Times New Roman"/>
              </a:rPr>
              <a:t> </a:t>
            </a:r>
            <a:r>
              <a:rPr sz="3150" spc="-247" baseline="-27777" dirty="0">
                <a:latin typeface="Symbol"/>
                <a:cs typeface="Symbol"/>
              </a:rPr>
              <a:t></a:t>
            </a:r>
            <a:r>
              <a:rPr sz="3150" spc="-277" baseline="-27777" dirty="0">
                <a:latin typeface="Times New Roman"/>
                <a:cs typeface="Times New Roman"/>
              </a:rPr>
              <a:t> </a:t>
            </a:r>
            <a:r>
              <a:rPr sz="1600" spc="20" dirty="0">
                <a:latin typeface="Symbol"/>
                <a:cs typeface="Symbol"/>
              </a:rPr>
              <a:t>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2400" spc="37" baseline="13888" dirty="0">
                <a:latin typeface="Times New Roman"/>
                <a:cs typeface="Times New Roman"/>
              </a:rPr>
              <a:t>1</a:t>
            </a:r>
            <a:r>
              <a:rPr sz="2550" i="1" spc="-37" baseline="-27777" dirty="0">
                <a:latin typeface="Symbol"/>
                <a:cs typeface="Symbol"/>
              </a:rPr>
              <a:t></a:t>
            </a:r>
            <a:r>
              <a:rPr sz="2550" spc="300" baseline="-27777" dirty="0">
                <a:latin typeface="Times New Roman"/>
                <a:cs typeface="Times New Roman"/>
              </a:rPr>
              <a:t> </a:t>
            </a:r>
            <a:r>
              <a:rPr sz="1600" spc="20" dirty="0">
                <a:latin typeface="Symbol"/>
                <a:cs typeface="Symbol"/>
              </a:rPr>
              <a:t>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48604" y="2994513"/>
            <a:ext cx="496570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600" i="1" spc="10" dirty="0">
                <a:latin typeface="Times New Roman"/>
                <a:cs typeface="Times New Roman"/>
              </a:rPr>
              <a:t>f</a:t>
            </a:r>
            <a:r>
              <a:rPr sz="1600" i="1" spc="160" dirty="0">
                <a:latin typeface="Times New Roman"/>
                <a:cs typeface="Times New Roman"/>
              </a:rPr>
              <a:t> </a:t>
            </a:r>
            <a:r>
              <a:rPr sz="1600" i="1" spc="20" dirty="0">
                <a:latin typeface="Times New Roman"/>
                <a:cs typeface="Times New Roman"/>
              </a:rPr>
              <a:t>d</a:t>
            </a:r>
            <a:r>
              <a:rPr sz="1600" i="1" spc="360" dirty="0">
                <a:latin typeface="Times New Roman"/>
                <a:cs typeface="Times New Roman"/>
              </a:rPr>
              <a:t> </a:t>
            </a:r>
            <a:r>
              <a:rPr sz="2400" spc="22" baseline="20833" dirty="0">
                <a:latin typeface="Symbol"/>
                <a:cs typeface="Symbol"/>
              </a:rPr>
              <a:t></a:t>
            </a:r>
            <a:endParaRPr sz="2400" baseline="20833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66164" y="3048904"/>
            <a:ext cx="953769" cy="271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84835" algn="l"/>
              </a:tabLst>
            </a:pPr>
            <a:r>
              <a:rPr sz="1600" spc="15" dirty="0">
                <a:latin typeface="Symbol"/>
                <a:cs typeface="Symbol"/>
              </a:rPr>
              <a:t></a:t>
            </a:r>
            <a:r>
              <a:rPr sz="1600" spc="15" dirty="0">
                <a:latin typeface="Times New Roman"/>
                <a:cs typeface="Times New Roman"/>
              </a:rPr>
              <a:t>	</a:t>
            </a:r>
            <a:r>
              <a:rPr sz="900" spc="20" dirty="0">
                <a:latin typeface="Times New Roman"/>
                <a:cs typeface="Times New Roman"/>
              </a:rPr>
              <a:t>0  </a:t>
            </a:r>
            <a:r>
              <a:rPr sz="900" spc="170" dirty="0">
                <a:latin typeface="Times New Roman"/>
                <a:cs typeface="Times New Roman"/>
              </a:rPr>
              <a:t> </a:t>
            </a:r>
            <a:r>
              <a:rPr sz="900" i="1" spc="20" dirty="0">
                <a:latin typeface="Times New Roman"/>
                <a:cs typeface="Times New Roman"/>
              </a:rPr>
              <a:t>ý</a:t>
            </a:r>
            <a:r>
              <a:rPr sz="900" i="1" spc="70" dirty="0">
                <a:latin typeface="Times New Roman"/>
                <a:cs typeface="Times New Roman"/>
              </a:rPr>
              <a:t> </a:t>
            </a:r>
            <a:r>
              <a:rPr sz="1600" spc="15" dirty="0">
                <a:latin typeface="Symbol"/>
                <a:cs typeface="Symbol"/>
              </a:rPr>
              <a:t>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17938" y="2974594"/>
            <a:ext cx="1596390" cy="62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100"/>
              </a:spcBef>
              <a:tabLst>
                <a:tab pos="1234440" algn="l"/>
              </a:tabLst>
            </a:pPr>
            <a:r>
              <a:rPr sz="1400" dirty="0">
                <a:latin typeface="Verdana"/>
                <a:cs typeface="Verdana"/>
              </a:rPr>
              <a:t>,	</a:t>
            </a:r>
            <a:r>
              <a:rPr sz="1400" spc="-5" dirty="0">
                <a:latin typeface="Verdana"/>
                <a:cs typeface="Verdana"/>
              </a:rPr>
              <a:t>(9)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380"/>
              </a:spcBef>
            </a:pPr>
            <a:r>
              <a:rPr sz="1400" spc="-5" dirty="0">
                <a:latin typeface="Verdana"/>
                <a:cs typeface="Verdana"/>
              </a:rPr>
              <a:t>избирательности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4500" y="3363213"/>
            <a:ext cx="48679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8005" algn="l"/>
                <a:tab pos="1719580" algn="l"/>
                <a:tab pos="2046605" algn="l"/>
                <a:tab pos="3382645" algn="l"/>
              </a:tabLst>
            </a:pPr>
            <a:r>
              <a:rPr sz="1400" spc="-5" dirty="0">
                <a:latin typeface="Verdana"/>
                <a:cs typeface="Verdana"/>
              </a:rPr>
              <a:t>что	совпадает	</a:t>
            </a:r>
            <a:r>
              <a:rPr sz="1400" dirty="0">
                <a:latin typeface="Verdana"/>
                <a:cs typeface="Verdana"/>
              </a:rPr>
              <a:t>с	</a:t>
            </a:r>
            <a:r>
              <a:rPr sz="1400" spc="-5" dirty="0">
                <a:latin typeface="Verdana"/>
                <a:cs typeface="Verdana"/>
              </a:rPr>
              <a:t>уравнением	характеристики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4500" y="3612007"/>
            <a:ext cx="6669405" cy="50673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>
              <a:lnSpc>
                <a:spcPct val="89300"/>
              </a:lnSpc>
              <a:spcBef>
                <a:spcPts val="280"/>
              </a:spcBef>
            </a:pPr>
            <a:r>
              <a:rPr sz="1400" dirty="0">
                <a:latin typeface="Verdana"/>
                <a:cs typeface="Verdana"/>
              </a:rPr>
              <a:t>одиночного</a:t>
            </a:r>
            <a:r>
              <a:rPr sz="1400" spc="459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контура.</a:t>
            </a:r>
            <a:r>
              <a:rPr sz="1400" spc="46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Из</a:t>
            </a:r>
            <a:r>
              <a:rPr sz="1400" spc="459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(9)</a:t>
            </a:r>
            <a:r>
              <a:rPr sz="1400" spc="4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полоса</a:t>
            </a:r>
            <a:r>
              <a:rPr sz="1400" spc="459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пропускания</a:t>
            </a:r>
            <a:r>
              <a:rPr sz="1400" spc="459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</a:t>
            </a:r>
            <a:r>
              <a:rPr sz="1400" spc="4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при</a:t>
            </a:r>
            <a:r>
              <a:rPr sz="1400" spc="47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заданной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неравномерности</a:t>
            </a:r>
            <a:r>
              <a:rPr sz="1400" spc="310" dirty="0">
                <a:latin typeface="Verdana"/>
                <a:cs typeface="Verdana"/>
              </a:rPr>
              <a:t> </a:t>
            </a:r>
            <a:r>
              <a:rPr sz="2925" b="1" spc="75" baseline="5698" dirty="0">
                <a:latin typeface="Symbol"/>
                <a:cs typeface="Symbol"/>
              </a:rPr>
              <a:t></a:t>
            </a:r>
            <a:endParaRPr sz="2925" baseline="5698">
              <a:latin typeface="Symbol"/>
              <a:cs typeface="Symbo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570417" y="4188390"/>
            <a:ext cx="783590" cy="438784"/>
            <a:chOff x="3570417" y="4188390"/>
            <a:chExt cx="783590" cy="438784"/>
          </a:xfrm>
        </p:grpSpPr>
        <p:sp>
          <p:nvSpPr>
            <p:cNvPr id="27" name="object 27"/>
            <p:cNvSpPr/>
            <p:nvPr/>
          </p:nvSpPr>
          <p:spPr>
            <a:xfrm>
              <a:off x="3574155" y="4226703"/>
              <a:ext cx="425450" cy="384810"/>
            </a:xfrm>
            <a:custGeom>
              <a:avLst/>
              <a:gdLst/>
              <a:ahLst/>
              <a:cxnLst/>
              <a:rect l="l" t="t" r="r" b="b"/>
              <a:pathLst>
                <a:path w="425450" h="384810">
                  <a:moveTo>
                    <a:pt x="425250" y="0"/>
                  </a:moveTo>
                  <a:lnTo>
                    <a:pt x="146603" y="384807"/>
                  </a:lnTo>
                </a:path>
                <a:path w="425450" h="384810">
                  <a:moveTo>
                    <a:pt x="0" y="246899"/>
                  </a:moveTo>
                  <a:lnTo>
                    <a:pt x="28783" y="230958"/>
                  </a:lnTo>
                </a:path>
              </a:pathLst>
            </a:custGeom>
            <a:ln w="75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602939" y="4461740"/>
              <a:ext cx="41275" cy="158115"/>
            </a:xfrm>
            <a:custGeom>
              <a:avLst/>
              <a:gdLst/>
              <a:ahLst/>
              <a:cxnLst/>
              <a:rect l="l" t="t" r="r" b="b"/>
              <a:pathLst>
                <a:path w="41275" h="158114">
                  <a:moveTo>
                    <a:pt x="0" y="0"/>
                  </a:moveTo>
                  <a:lnTo>
                    <a:pt x="41070" y="157556"/>
                  </a:lnTo>
                </a:path>
              </a:pathLst>
            </a:custGeom>
            <a:ln w="153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647849" y="4192226"/>
              <a:ext cx="706120" cy="427355"/>
            </a:xfrm>
            <a:custGeom>
              <a:avLst/>
              <a:gdLst/>
              <a:ahLst/>
              <a:cxnLst/>
              <a:rect l="l" t="t" r="r" b="b"/>
              <a:pathLst>
                <a:path w="706120" h="427354">
                  <a:moveTo>
                    <a:pt x="0" y="427069"/>
                  </a:moveTo>
                  <a:lnTo>
                    <a:pt x="52190" y="0"/>
                  </a:lnTo>
                </a:path>
                <a:path w="706120" h="427354">
                  <a:moveTo>
                    <a:pt x="52190" y="0"/>
                  </a:moveTo>
                  <a:lnTo>
                    <a:pt x="705816" y="0"/>
                  </a:lnTo>
                </a:path>
              </a:pathLst>
            </a:custGeom>
            <a:ln w="75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2725874" y="4217444"/>
            <a:ext cx="852805" cy="28257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1650" spc="80" dirty="0">
                <a:latin typeface="Times New Roman"/>
                <a:cs typeface="Times New Roman"/>
              </a:rPr>
              <a:t>П</a:t>
            </a:r>
            <a:r>
              <a:rPr sz="1275" spc="120" baseline="-26143" dirty="0">
                <a:latin typeface="Symbol"/>
                <a:cs typeface="Symbol"/>
              </a:rPr>
              <a:t></a:t>
            </a:r>
            <a:r>
              <a:rPr sz="1275" spc="525" baseline="-26143" dirty="0">
                <a:latin typeface="Times New Roman"/>
                <a:cs typeface="Times New Roman"/>
              </a:rPr>
              <a:t> </a:t>
            </a:r>
            <a:r>
              <a:rPr sz="1650" spc="50" dirty="0">
                <a:latin typeface="Symbol"/>
                <a:cs typeface="Symbol"/>
              </a:rPr>
              <a:t></a:t>
            </a:r>
            <a:r>
              <a:rPr sz="1650" spc="-75" dirty="0">
                <a:latin typeface="Times New Roman"/>
                <a:cs typeface="Times New Roman"/>
              </a:rPr>
              <a:t> </a:t>
            </a:r>
            <a:r>
              <a:rPr sz="1650" spc="75" dirty="0">
                <a:latin typeface="Times New Roman"/>
                <a:cs typeface="Times New Roman"/>
              </a:rPr>
              <a:t>f</a:t>
            </a:r>
            <a:r>
              <a:rPr sz="1275" spc="112" baseline="-26143" dirty="0">
                <a:latin typeface="Times New Roman"/>
                <a:cs typeface="Times New Roman"/>
              </a:rPr>
              <a:t>0</a:t>
            </a:r>
            <a:r>
              <a:rPr sz="1650" spc="75" dirty="0">
                <a:latin typeface="Times New Roman"/>
                <a:cs typeface="Times New Roman"/>
              </a:rPr>
              <a:t>d</a:t>
            </a:r>
            <a:r>
              <a:rPr sz="1275" spc="112" baseline="-26143" dirty="0">
                <a:latin typeface="Times New Roman"/>
                <a:cs typeface="Times New Roman"/>
              </a:rPr>
              <a:t>э</a:t>
            </a:r>
            <a:endParaRPr sz="1275" baseline="-26143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40625" y="4164060"/>
            <a:ext cx="756920" cy="4597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ts val="1689"/>
              </a:lnSpc>
              <a:spcBef>
                <a:spcPts val="130"/>
              </a:spcBef>
            </a:pPr>
            <a:r>
              <a:rPr sz="1650" spc="45" dirty="0">
                <a:latin typeface="Times New Roman"/>
                <a:cs typeface="Times New Roman"/>
              </a:rPr>
              <a:t>1</a:t>
            </a:r>
            <a:endParaRPr sz="1650">
              <a:latin typeface="Times New Roman"/>
              <a:cs typeface="Times New Roman"/>
            </a:endParaRPr>
          </a:p>
          <a:p>
            <a:pPr marL="160655">
              <a:lnSpc>
                <a:spcPts val="1689"/>
              </a:lnSpc>
            </a:pPr>
            <a:r>
              <a:rPr sz="1650" spc="145" dirty="0">
                <a:latin typeface="Symbol"/>
                <a:cs typeface="Symbol"/>
              </a:rPr>
              <a:t></a:t>
            </a:r>
            <a:r>
              <a:rPr sz="1275" spc="15" baseline="49019" dirty="0">
                <a:latin typeface="Times New Roman"/>
                <a:cs typeface="Times New Roman"/>
              </a:rPr>
              <a:t>2</a:t>
            </a:r>
            <a:r>
              <a:rPr sz="1275" baseline="49019" dirty="0">
                <a:latin typeface="Times New Roman"/>
                <a:cs typeface="Times New Roman"/>
              </a:rPr>
              <a:t> </a:t>
            </a:r>
            <a:r>
              <a:rPr sz="1275" spc="60" baseline="49019" dirty="0">
                <a:latin typeface="Times New Roman"/>
                <a:cs typeface="Times New Roman"/>
              </a:rPr>
              <a:t> </a:t>
            </a:r>
            <a:r>
              <a:rPr sz="1650" spc="155" dirty="0">
                <a:latin typeface="Symbol"/>
                <a:cs typeface="Symbol"/>
              </a:rPr>
              <a:t></a:t>
            </a:r>
            <a:r>
              <a:rPr sz="1650" spc="45" dirty="0">
                <a:latin typeface="Times New Roman"/>
                <a:cs typeface="Times New Roman"/>
              </a:rPr>
              <a:t>1</a:t>
            </a:r>
            <a:r>
              <a:rPr sz="1650" spc="-204" dirty="0">
                <a:latin typeface="Times New Roman"/>
                <a:cs typeface="Times New Roman"/>
              </a:rPr>
              <a:t> </a:t>
            </a:r>
            <a:r>
              <a:rPr sz="2100" baseline="27777" dirty="0">
                <a:latin typeface="Verdana"/>
                <a:cs typeface="Verdana"/>
              </a:rPr>
              <a:t>,</a:t>
            </a:r>
            <a:endParaRPr sz="2100" baseline="27777">
              <a:latin typeface="Verdana"/>
              <a:cs typeface="Verdan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702025" y="4288662"/>
            <a:ext cx="4127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10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3855365" y="4971534"/>
            <a:ext cx="360045" cy="330835"/>
            <a:chOff x="3855365" y="4971534"/>
            <a:chExt cx="360045" cy="330835"/>
          </a:xfrm>
        </p:grpSpPr>
        <p:sp>
          <p:nvSpPr>
            <p:cNvPr id="34" name="object 34"/>
            <p:cNvSpPr/>
            <p:nvPr/>
          </p:nvSpPr>
          <p:spPr>
            <a:xfrm>
              <a:off x="4007809" y="5229366"/>
              <a:ext cx="23495" cy="13970"/>
            </a:xfrm>
            <a:custGeom>
              <a:avLst/>
              <a:gdLst/>
              <a:ahLst/>
              <a:cxnLst/>
              <a:rect l="l" t="t" r="r" b="b"/>
              <a:pathLst>
                <a:path w="23495" h="13970">
                  <a:moveTo>
                    <a:pt x="0" y="13520"/>
                  </a:moveTo>
                  <a:lnTo>
                    <a:pt x="23258" y="0"/>
                  </a:lnTo>
                </a:path>
              </a:pathLst>
            </a:custGeom>
            <a:ln w="62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031068" y="5232510"/>
              <a:ext cx="34290" cy="60325"/>
            </a:xfrm>
            <a:custGeom>
              <a:avLst/>
              <a:gdLst/>
              <a:ahLst/>
              <a:cxnLst/>
              <a:rect l="l" t="t" r="r" b="b"/>
              <a:pathLst>
                <a:path w="34289" h="60325">
                  <a:moveTo>
                    <a:pt x="0" y="0"/>
                  </a:moveTo>
                  <a:lnTo>
                    <a:pt x="33951" y="59741"/>
                  </a:lnTo>
                </a:path>
              </a:pathLst>
            </a:custGeom>
            <a:ln w="12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858508" y="4974677"/>
              <a:ext cx="356870" cy="324485"/>
            </a:xfrm>
            <a:custGeom>
              <a:avLst/>
              <a:gdLst/>
              <a:ahLst/>
              <a:cxnLst/>
              <a:rect l="l" t="t" r="r" b="b"/>
              <a:pathLst>
                <a:path w="356870" h="324485">
                  <a:moveTo>
                    <a:pt x="209656" y="317575"/>
                  </a:moveTo>
                  <a:lnTo>
                    <a:pt x="252399" y="142751"/>
                  </a:lnTo>
                </a:path>
                <a:path w="356870" h="324485">
                  <a:moveTo>
                    <a:pt x="252399" y="142751"/>
                  </a:moveTo>
                  <a:lnTo>
                    <a:pt x="356756" y="142751"/>
                  </a:lnTo>
                </a:path>
                <a:path w="356870" h="324485">
                  <a:moveTo>
                    <a:pt x="226310" y="0"/>
                  </a:moveTo>
                  <a:lnTo>
                    <a:pt x="0" y="324178"/>
                  </a:lnTo>
                </a:path>
              </a:pathLst>
            </a:custGeom>
            <a:ln w="62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431800" y="4969279"/>
            <a:ext cx="6720205" cy="30079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474980">
              <a:lnSpc>
                <a:spcPts val="1010"/>
              </a:lnSpc>
              <a:spcBef>
                <a:spcPts val="130"/>
              </a:spcBef>
              <a:tabLst>
                <a:tab pos="3878579" algn="l"/>
                <a:tab pos="6165215" algn="l"/>
              </a:tabLst>
            </a:pPr>
            <a:r>
              <a:rPr sz="1400" dirty="0">
                <a:latin typeface="Verdana"/>
                <a:cs typeface="Verdana"/>
              </a:rPr>
              <a:t>В </a:t>
            </a:r>
            <a:r>
              <a:rPr sz="1400" spc="-5" dirty="0">
                <a:latin typeface="Verdana"/>
                <a:cs typeface="Verdana"/>
              </a:rPr>
              <a:t>частном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случае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</a:t>
            </a:r>
            <a:r>
              <a:rPr sz="1400" spc="210" dirty="0">
                <a:latin typeface="Verdana"/>
                <a:cs typeface="Verdana"/>
              </a:rPr>
              <a:t> </a:t>
            </a:r>
            <a:r>
              <a:rPr sz="2100" spc="15" baseline="1984" dirty="0">
                <a:latin typeface="Symbol"/>
                <a:cs typeface="Symbol"/>
              </a:rPr>
              <a:t></a:t>
            </a:r>
            <a:r>
              <a:rPr sz="2100" spc="15" baseline="1984" dirty="0">
                <a:latin typeface="Times New Roman"/>
                <a:cs typeface="Times New Roman"/>
              </a:rPr>
              <a:t> </a:t>
            </a:r>
            <a:r>
              <a:rPr sz="2100" spc="22" baseline="1984" dirty="0">
                <a:latin typeface="Symbol"/>
                <a:cs typeface="Symbol"/>
              </a:rPr>
              <a:t></a:t>
            </a:r>
            <a:r>
              <a:rPr sz="2100" spc="-82" baseline="1984" dirty="0">
                <a:latin typeface="Times New Roman"/>
                <a:cs typeface="Times New Roman"/>
              </a:rPr>
              <a:t> </a:t>
            </a:r>
            <a:r>
              <a:rPr sz="2100" spc="-7" baseline="1984" dirty="0">
                <a:latin typeface="Times New Roman"/>
                <a:cs typeface="Times New Roman"/>
              </a:rPr>
              <a:t>0,707</a:t>
            </a:r>
            <a:r>
              <a:rPr sz="2100" spc="-44" baseline="1984" dirty="0">
                <a:latin typeface="Times New Roman"/>
                <a:cs typeface="Times New Roman"/>
              </a:rPr>
              <a:t> </a:t>
            </a:r>
            <a:r>
              <a:rPr sz="2100" spc="22" baseline="1984" dirty="0">
                <a:latin typeface="Symbol"/>
                <a:cs typeface="Symbol"/>
              </a:rPr>
              <a:t></a:t>
            </a:r>
            <a:r>
              <a:rPr sz="2100" spc="562" baseline="1984" dirty="0">
                <a:latin typeface="Times New Roman"/>
                <a:cs typeface="Times New Roman"/>
              </a:rPr>
              <a:t> </a:t>
            </a:r>
            <a:r>
              <a:rPr sz="2100" spc="22" baseline="15873" dirty="0">
                <a:latin typeface="Times New Roman"/>
                <a:cs typeface="Times New Roman"/>
              </a:rPr>
              <a:t>1	</a:t>
            </a:r>
            <a:r>
              <a:rPr sz="1400" spc="-5" dirty="0">
                <a:latin typeface="Verdana"/>
                <a:cs typeface="Verdana"/>
              </a:rPr>
              <a:t>из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(10)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следует,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что</a:t>
            </a:r>
            <a:r>
              <a:rPr sz="1400" spc="180" dirty="0">
                <a:latin typeface="Verdana"/>
                <a:cs typeface="Verdana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П	</a:t>
            </a:r>
            <a:r>
              <a:rPr sz="1400" spc="25" dirty="0">
                <a:latin typeface="Symbol"/>
                <a:cs typeface="Symbol"/>
              </a:rPr>
              <a:t></a:t>
            </a:r>
            <a:r>
              <a:rPr sz="1400" spc="-80" dirty="0">
                <a:latin typeface="Times New Roman"/>
                <a:cs typeface="Times New Roman"/>
              </a:rPr>
              <a:t> </a:t>
            </a:r>
            <a:r>
              <a:rPr sz="1400" spc="15" dirty="0">
                <a:latin typeface="Times New Roman"/>
                <a:cs typeface="Times New Roman"/>
              </a:rPr>
              <a:t>f</a:t>
            </a:r>
            <a:r>
              <a:rPr sz="1400" spc="130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d</a:t>
            </a:r>
            <a:r>
              <a:rPr sz="1400" spc="2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  <a:p>
            <a:pPr marL="3689985">
              <a:lnSpc>
                <a:spcPts val="1010"/>
              </a:lnSpc>
              <a:tabLst>
                <a:tab pos="5977255" algn="l"/>
                <a:tab pos="6375400" algn="l"/>
              </a:tabLst>
            </a:pPr>
            <a:r>
              <a:rPr sz="2100" spc="22" baseline="-23809" dirty="0">
                <a:latin typeface="Times New Roman"/>
                <a:cs typeface="Times New Roman"/>
              </a:rPr>
              <a:t>2	</a:t>
            </a:r>
            <a:r>
              <a:rPr sz="700" spc="35" dirty="0">
                <a:latin typeface="Times New Roman"/>
                <a:cs typeface="Times New Roman"/>
              </a:rPr>
              <a:t>0,7	</a:t>
            </a:r>
            <a:r>
              <a:rPr sz="700" spc="10" dirty="0">
                <a:latin typeface="Times New Roman"/>
                <a:cs typeface="Times New Roman"/>
              </a:rPr>
              <a:t>0   </a:t>
            </a:r>
            <a:r>
              <a:rPr sz="700" spc="150" dirty="0">
                <a:latin typeface="Times New Roman"/>
                <a:cs typeface="Times New Roman"/>
              </a:rPr>
              <a:t> </a:t>
            </a:r>
            <a:r>
              <a:rPr sz="700" spc="10" dirty="0">
                <a:latin typeface="Times New Roman"/>
                <a:cs typeface="Times New Roman"/>
              </a:rPr>
              <a:t>э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884680" marR="544830" indent="-906780" algn="just">
              <a:lnSpc>
                <a:spcPct val="116500"/>
              </a:lnSpc>
              <a:spcBef>
                <a:spcPts val="1380"/>
              </a:spcBef>
            </a:pPr>
            <a:r>
              <a:rPr sz="1400" b="1" dirty="0">
                <a:latin typeface="Verdana"/>
                <a:cs typeface="Verdana"/>
              </a:rPr>
              <a:t>4. </a:t>
            </a:r>
            <a:r>
              <a:rPr sz="1400" b="1" spc="-5" dirty="0">
                <a:latin typeface="Verdana"/>
                <a:cs typeface="Verdana"/>
              </a:rPr>
              <a:t>Условия обеспечения максимума резонансного </a:t>
            </a:r>
            <a:r>
              <a:rPr sz="1400" b="1" spc="-465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коэффициента</a:t>
            </a:r>
            <a:r>
              <a:rPr sz="1400" b="1" spc="-20" dirty="0">
                <a:latin typeface="Verdana"/>
                <a:cs typeface="Verdana"/>
              </a:rPr>
              <a:t> </a:t>
            </a:r>
            <a:r>
              <a:rPr sz="1400" b="1" dirty="0">
                <a:latin typeface="Verdana"/>
                <a:cs typeface="Verdana"/>
              </a:rPr>
              <a:t>передачи</a:t>
            </a:r>
            <a:r>
              <a:rPr sz="1400" b="1" spc="-5" dirty="0">
                <a:latin typeface="Verdana"/>
                <a:cs typeface="Verdana"/>
              </a:rPr>
              <a:t> </a:t>
            </a:r>
            <a:r>
              <a:rPr sz="1400" b="1" dirty="0">
                <a:latin typeface="Verdana"/>
                <a:cs typeface="Verdana"/>
              </a:rPr>
              <a:t>ВЦ</a:t>
            </a:r>
            <a:endParaRPr sz="1400">
              <a:latin typeface="Verdana"/>
              <a:cs typeface="Verdana"/>
            </a:endParaRPr>
          </a:p>
          <a:p>
            <a:pPr marL="25400" marR="37465" indent="449580" algn="just">
              <a:lnSpc>
                <a:spcPct val="115500"/>
              </a:lnSpc>
              <a:spcBef>
                <a:spcPts val="715"/>
              </a:spcBef>
            </a:pPr>
            <a:r>
              <a:rPr sz="2100" baseline="3968" dirty="0">
                <a:latin typeface="Verdana"/>
                <a:cs typeface="Verdana"/>
              </a:rPr>
              <a:t>Из </a:t>
            </a:r>
            <a:r>
              <a:rPr sz="2100" spc="-7" baseline="3968" dirty="0">
                <a:latin typeface="Verdana"/>
                <a:cs typeface="Verdana"/>
              </a:rPr>
              <a:t>(7) видно, что значения коэффициентов включения m</a:t>
            </a:r>
            <a:r>
              <a:rPr sz="900" spc="-5" dirty="0">
                <a:latin typeface="Verdana"/>
                <a:cs typeface="Verdana"/>
              </a:rPr>
              <a:t>1</a:t>
            </a:r>
            <a:r>
              <a:rPr sz="90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 m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оказывают </a:t>
            </a:r>
            <a:r>
              <a:rPr sz="1400" dirty="0">
                <a:latin typeface="Verdana"/>
                <a:cs typeface="Verdana"/>
              </a:rPr>
              <a:t>двоякое </a:t>
            </a:r>
            <a:r>
              <a:rPr sz="1400" spc="-5" dirty="0">
                <a:latin typeface="Verdana"/>
                <a:cs typeface="Verdana"/>
              </a:rPr>
              <a:t>влияние </a:t>
            </a:r>
            <a:r>
              <a:rPr sz="1400" dirty="0">
                <a:latin typeface="Verdana"/>
                <a:cs typeface="Verdana"/>
              </a:rPr>
              <a:t>на </a:t>
            </a:r>
            <a:r>
              <a:rPr sz="1400" spc="-5" dirty="0">
                <a:latin typeface="Verdana"/>
                <a:cs typeface="Verdana"/>
              </a:rPr>
              <a:t>величину резонансного коэффициента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передачи. Например, при увеличении </a:t>
            </a:r>
            <a:r>
              <a:rPr sz="2100" spc="15" baseline="3968" dirty="0">
                <a:latin typeface="Verdana"/>
                <a:cs typeface="Verdana"/>
              </a:rPr>
              <a:t>m</a:t>
            </a:r>
            <a:r>
              <a:rPr sz="900" spc="10" dirty="0">
                <a:latin typeface="Verdana"/>
                <a:cs typeface="Verdana"/>
              </a:rPr>
              <a:t>1 </a:t>
            </a:r>
            <a:r>
              <a:rPr sz="2100" spc="-7" baseline="3968" dirty="0">
                <a:latin typeface="Verdana"/>
                <a:cs typeface="Verdana"/>
              </a:rPr>
              <a:t>антенна сильнее возбуждает 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контур, но </a:t>
            </a:r>
            <a:r>
              <a:rPr sz="1400" spc="-5" dirty="0">
                <a:latin typeface="Verdana"/>
                <a:cs typeface="Verdana"/>
              </a:rPr>
              <a:t>одновременно больше шунтирует </a:t>
            </a:r>
            <a:r>
              <a:rPr sz="1400" dirty="0">
                <a:latin typeface="Verdana"/>
                <a:cs typeface="Verdana"/>
              </a:rPr>
              <a:t>его </a:t>
            </a:r>
            <a:r>
              <a:rPr sz="1400" spc="-5" dirty="0">
                <a:latin typeface="Verdana"/>
                <a:cs typeface="Verdana"/>
              </a:rPr>
              <a:t>вносимой из антенны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проводимостью. </a:t>
            </a:r>
            <a:r>
              <a:rPr sz="1400" dirty="0">
                <a:latin typeface="Verdana"/>
                <a:cs typeface="Verdana"/>
              </a:rPr>
              <a:t>Для </a:t>
            </a:r>
            <a:r>
              <a:rPr sz="1400" spc="-5" dirty="0">
                <a:latin typeface="Verdana"/>
                <a:cs typeface="Verdana"/>
              </a:rPr>
              <a:t>оценки степени шунтирования контура, как </a:t>
            </a:r>
            <a:r>
              <a:rPr sz="1400" spc="10" dirty="0">
                <a:latin typeface="Verdana"/>
                <a:cs typeface="Verdana"/>
              </a:rPr>
              <a:t>со 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стороны антенны, так </a:t>
            </a:r>
            <a:r>
              <a:rPr sz="1400" dirty="0">
                <a:latin typeface="Verdana"/>
                <a:cs typeface="Verdana"/>
              </a:rPr>
              <a:t>и со </a:t>
            </a:r>
            <a:r>
              <a:rPr sz="1400" spc="-5" dirty="0">
                <a:latin typeface="Verdana"/>
                <a:cs typeface="Verdana"/>
              </a:rPr>
              <a:t>стороны </a:t>
            </a:r>
            <a:r>
              <a:rPr sz="1400" dirty="0">
                <a:latin typeface="Verdana"/>
                <a:cs typeface="Verdana"/>
              </a:rPr>
              <a:t>входа </a:t>
            </a:r>
            <a:r>
              <a:rPr sz="1400" spc="-5" dirty="0">
                <a:latin typeface="Verdana"/>
                <a:cs typeface="Verdana"/>
              </a:rPr>
              <a:t>АЭ, вводится коэффициент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шунтирования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671783" y="8033308"/>
            <a:ext cx="327025" cy="454025"/>
          </a:xfrm>
          <a:custGeom>
            <a:avLst/>
            <a:gdLst/>
            <a:ahLst/>
            <a:cxnLst/>
            <a:rect l="l" t="t" r="r" b="b"/>
            <a:pathLst>
              <a:path w="327025" h="454025">
                <a:moveTo>
                  <a:pt x="326636" y="0"/>
                </a:moveTo>
                <a:lnTo>
                  <a:pt x="0" y="453535"/>
                </a:lnTo>
              </a:path>
            </a:pathLst>
          </a:custGeom>
          <a:ln w="7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313145" y="8033308"/>
            <a:ext cx="327025" cy="454025"/>
          </a:xfrm>
          <a:custGeom>
            <a:avLst/>
            <a:gdLst/>
            <a:ahLst/>
            <a:cxnLst/>
            <a:rect l="l" t="t" r="r" b="b"/>
            <a:pathLst>
              <a:path w="327025" h="454025">
                <a:moveTo>
                  <a:pt x="326636" y="0"/>
                </a:moveTo>
                <a:lnTo>
                  <a:pt x="0" y="453535"/>
                </a:lnTo>
              </a:path>
            </a:pathLst>
          </a:custGeom>
          <a:ln w="78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3184017" y="8052159"/>
            <a:ext cx="1637030" cy="46990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  <a:tabLst>
                <a:tab pos="915035" algn="l"/>
              </a:tabLst>
            </a:pPr>
            <a:r>
              <a:rPr sz="1750" spc="40" dirty="0">
                <a:latin typeface="Symbol"/>
                <a:cs typeface="Symbol"/>
              </a:rPr>
              <a:t></a:t>
            </a:r>
            <a:r>
              <a:rPr sz="1750" spc="-20" dirty="0">
                <a:latin typeface="Times New Roman"/>
                <a:cs typeface="Times New Roman"/>
              </a:rPr>
              <a:t> </a:t>
            </a:r>
            <a:r>
              <a:rPr sz="1750" spc="25" dirty="0">
                <a:latin typeface="Symbol"/>
                <a:cs typeface="Symbol"/>
              </a:rPr>
              <a:t></a:t>
            </a:r>
            <a:r>
              <a:rPr sz="1750" spc="-100" dirty="0">
                <a:latin typeface="Times New Roman"/>
                <a:cs typeface="Times New Roman"/>
              </a:rPr>
              <a:t> </a:t>
            </a:r>
            <a:r>
              <a:rPr sz="2625" spc="157" baseline="28571" dirty="0">
                <a:latin typeface="Times New Roman"/>
                <a:cs typeface="Times New Roman"/>
              </a:rPr>
              <a:t>d</a:t>
            </a:r>
            <a:r>
              <a:rPr sz="1275" spc="30" baseline="29411" dirty="0">
                <a:latin typeface="Times New Roman"/>
                <a:cs typeface="Times New Roman"/>
              </a:rPr>
              <a:t>э</a:t>
            </a:r>
            <a:r>
              <a:rPr sz="1275" baseline="29411" dirty="0">
                <a:latin typeface="Times New Roman"/>
                <a:cs typeface="Times New Roman"/>
              </a:rPr>
              <a:t> </a:t>
            </a:r>
            <a:r>
              <a:rPr sz="1275" spc="-75" baseline="29411" dirty="0">
                <a:latin typeface="Times New Roman"/>
                <a:cs typeface="Times New Roman"/>
              </a:rPr>
              <a:t> </a:t>
            </a:r>
            <a:r>
              <a:rPr sz="2625" spc="37" baseline="-28571" dirty="0">
                <a:latin typeface="Times New Roman"/>
                <a:cs typeface="Times New Roman"/>
              </a:rPr>
              <a:t>d</a:t>
            </a:r>
            <a:r>
              <a:rPr sz="2625" baseline="-28571" dirty="0">
                <a:latin typeface="Times New Roman"/>
                <a:cs typeface="Times New Roman"/>
              </a:rPr>
              <a:t>	</a:t>
            </a:r>
            <a:r>
              <a:rPr sz="1750" spc="25" dirty="0">
                <a:latin typeface="Symbol"/>
                <a:cs typeface="Symbol"/>
              </a:rPr>
              <a:t></a:t>
            </a:r>
            <a:r>
              <a:rPr sz="1750" spc="-105" dirty="0">
                <a:latin typeface="Times New Roman"/>
                <a:cs typeface="Times New Roman"/>
              </a:rPr>
              <a:t> </a:t>
            </a:r>
            <a:r>
              <a:rPr sz="2625" spc="165" baseline="28571" dirty="0">
                <a:latin typeface="Times New Roman"/>
                <a:cs typeface="Times New Roman"/>
              </a:rPr>
              <a:t>g</a:t>
            </a:r>
            <a:r>
              <a:rPr sz="1275" spc="30" baseline="29411" dirty="0">
                <a:latin typeface="Times New Roman"/>
                <a:cs typeface="Times New Roman"/>
              </a:rPr>
              <a:t>э</a:t>
            </a:r>
            <a:r>
              <a:rPr sz="1275" baseline="29411" dirty="0">
                <a:latin typeface="Times New Roman"/>
                <a:cs typeface="Times New Roman"/>
              </a:rPr>
              <a:t> </a:t>
            </a:r>
            <a:r>
              <a:rPr sz="1275" spc="-75" baseline="29411" dirty="0">
                <a:latin typeface="Times New Roman"/>
                <a:cs typeface="Times New Roman"/>
              </a:rPr>
              <a:t> </a:t>
            </a:r>
            <a:r>
              <a:rPr sz="2625" spc="37" baseline="-28571" dirty="0">
                <a:latin typeface="Times New Roman"/>
                <a:cs typeface="Times New Roman"/>
              </a:rPr>
              <a:t>g</a:t>
            </a:r>
            <a:r>
              <a:rPr sz="2625" baseline="-28571" dirty="0">
                <a:latin typeface="Times New Roman"/>
                <a:cs typeface="Times New Roman"/>
              </a:rPr>
              <a:t> </a:t>
            </a:r>
            <a:r>
              <a:rPr sz="2625" spc="15" baseline="-28571" dirty="0">
                <a:latin typeface="Times New Roman"/>
                <a:cs typeface="Times New Roman"/>
              </a:rPr>
              <a:t> </a:t>
            </a:r>
            <a:r>
              <a:rPr sz="2100" baseline="-13888" dirty="0">
                <a:latin typeface="Verdana"/>
                <a:cs typeface="Verdana"/>
              </a:rPr>
              <a:t>.</a:t>
            </a:r>
            <a:endParaRPr sz="2100" baseline="-13888">
              <a:latin typeface="Verdana"/>
              <a:cs typeface="Verdana"/>
            </a:endParaRPr>
          </a:p>
          <a:p>
            <a:pPr marL="787400">
              <a:lnSpc>
                <a:spcPct val="100000"/>
              </a:lnSpc>
              <a:spcBef>
                <a:spcPts val="140"/>
              </a:spcBef>
              <a:tabLst>
                <a:tab pos="1428750" algn="l"/>
              </a:tabLst>
            </a:pPr>
            <a:r>
              <a:rPr sz="850" spc="25" dirty="0">
                <a:latin typeface="Times New Roman"/>
                <a:cs typeface="Times New Roman"/>
              </a:rPr>
              <a:t>к	к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840729" y="8167496"/>
            <a:ext cx="4121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(11)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94384" y="8542781"/>
            <a:ext cx="11518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Тогда</a:t>
            </a:r>
            <a:r>
              <a:rPr sz="1400" spc="-3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из</a:t>
            </a:r>
            <a:r>
              <a:rPr sz="1400" spc="-3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(7)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029614" y="8842925"/>
            <a:ext cx="358140" cy="509270"/>
          </a:xfrm>
          <a:custGeom>
            <a:avLst/>
            <a:gdLst/>
            <a:ahLst/>
            <a:cxnLst/>
            <a:rect l="l" t="t" r="r" b="b"/>
            <a:pathLst>
              <a:path w="358139" h="509270">
                <a:moveTo>
                  <a:pt x="217939" y="235782"/>
                </a:moveTo>
                <a:lnTo>
                  <a:pt x="217939" y="508645"/>
                </a:lnTo>
              </a:path>
              <a:path w="358139" h="509270">
                <a:moveTo>
                  <a:pt x="357963" y="0"/>
                </a:moveTo>
                <a:lnTo>
                  <a:pt x="0" y="508645"/>
                </a:lnTo>
              </a:path>
            </a:pathLst>
          </a:custGeom>
          <a:ln w="80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06329" y="9078707"/>
            <a:ext cx="0" cy="273050"/>
          </a:xfrm>
          <a:custGeom>
            <a:avLst/>
            <a:gdLst/>
            <a:ahLst/>
            <a:cxnLst/>
            <a:rect l="l" t="t" r="r" b="b"/>
            <a:pathLst>
              <a:path h="273050">
                <a:moveTo>
                  <a:pt x="0" y="0"/>
                </a:moveTo>
                <a:lnTo>
                  <a:pt x="0" y="272862"/>
                </a:lnTo>
              </a:path>
            </a:pathLst>
          </a:custGeom>
          <a:ln w="81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4930461" y="9202697"/>
            <a:ext cx="8445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10" dirty="0">
                <a:latin typeface="Times New Roman"/>
                <a:cs typeface="Times New Roman"/>
              </a:rPr>
              <a:t>k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406940" y="9202697"/>
            <a:ext cx="17843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90" dirty="0">
                <a:latin typeface="Times New Roman"/>
                <a:cs typeface="Times New Roman"/>
              </a:rPr>
              <a:t>A</a:t>
            </a:r>
            <a:r>
              <a:rPr sz="900" spc="10" dirty="0">
                <a:latin typeface="Times New Roman"/>
                <a:cs typeface="Times New Roman"/>
              </a:rPr>
              <a:t>0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389864" y="9066064"/>
            <a:ext cx="84455" cy="165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10" dirty="0">
                <a:latin typeface="Times New Roman"/>
                <a:cs typeface="Times New Roman"/>
              </a:rPr>
              <a:t>0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60824" y="9028637"/>
            <a:ext cx="683895" cy="3041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67665" algn="l"/>
              </a:tabLst>
            </a:pPr>
            <a:r>
              <a:rPr sz="1800" spc="20" dirty="0">
                <a:latin typeface="Times New Roman"/>
                <a:cs typeface="Times New Roman"/>
              </a:rPr>
              <a:t>Z	</a:t>
            </a:r>
            <a:r>
              <a:rPr sz="1800" spc="30" dirty="0">
                <a:latin typeface="Symbol"/>
                <a:cs typeface="Symbol"/>
              </a:rPr>
              <a:t></a:t>
            </a:r>
            <a:r>
              <a:rPr sz="1800" spc="20" dirty="0">
                <a:latin typeface="Times New Roman"/>
                <a:cs typeface="Times New Roman"/>
              </a:rPr>
              <a:t>g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184663" y="8775927"/>
            <a:ext cx="1041400" cy="3041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345440" algn="l"/>
              </a:tabLst>
            </a:pPr>
            <a:r>
              <a:rPr sz="2700" spc="37" baseline="-27777" dirty="0">
                <a:latin typeface="Times New Roman"/>
                <a:cs typeface="Times New Roman"/>
              </a:rPr>
              <a:t>K	</a:t>
            </a:r>
            <a:r>
              <a:rPr sz="2700" spc="30" baseline="-27777" dirty="0">
                <a:latin typeface="Symbol"/>
                <a:cs typeface="Symbol"/>
              </a:rPr>
              <a:t></a:t>
            </a:r>
            <a:r>
              <a:rPr sz="2700" spc="-112" baseline="-27777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m</a:t>
            </a:r>
            <a:r>
              <a:rPr sz="1350" baseline="-27777" dirty="0">
                <a:latin typeface="Times New Roman"/>
                <a:cs typeface="Times New Roman"/>
              </a:rPr>
              <a:t>1</a:t>
            </a:r>
            <a:r>
              <a:rPr sz="1800" spc="80" dirty="0">
                <a:latin typeface="Times New Roman"/>
                <a:cs typeface="Times New Roman"/>
              </a:rPr>
              <a:t>m</a:t>
            </a:r>
            <a:r>
              <a:rPr sz="1350" spc="15" baseline="-27777" dirty="0">
                <a:latin typeface="Times New Roman"/>
                <a:cs typeface="Times New Roman"/>
              </a:rPr>
              <a:t>2</a:t>
            </a:r>
            <a:endParaRPr sz="1350" baseline="-27777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047869" y="9004553"/>
            <a:ext cx="908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290309" y="9004553"/>
            <a:ext cx="4127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12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44500" y="9607092"/>
            <a:ext cx="6674484" cy="546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9580">
              <a:lnSpc>
                <a:spcPct val="122100"/>
              </a:lnSpc>
              <a:spcBef>
                <a:spcPts val="100"/>
              </a:spcBef>
              <a:tabLst>
                <a:tab pos="1170305" algn="l"/>
                <a:tab pos="2372360" algn="l"/>
                <a:tab pos="3731260" algn="l"/>
                <a:tab pos="4039870" algn="l"/>
                <a:tab pos="4696460" algn="l"/>
                <a:tab pos="5471795" algn="l"/>
              </a:tabLst>
            </a:pPr>
            <a:r>
              <a:rPr sz="1400" dirty="0">
                <a:latin typeface="Verdana"/>
                <a:cs typeface="Verdana"/>
              </a:rPr>
              <a:t>Чт</a:t>
            </a:r>
            <a:r>
              <a:rPr sz="1400" spc="-5" dirty="0">
                <a:latin typeface="Verdana"/>
                <a:cs typeface="Verdana"/>
              </a:rPr>
              <a:t>об</a:t>
            </a:r>
            <a:r>
              <a:rPr sz="1400" dirty="0">
                <a:latin typeface="Verdana"/>
                <a:cs typeface="Verdana"/>
              </a:rPr>
              <a:t>ы	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п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-10" dirty="0">
                <a:latin typeface="Verdana"/>
                <a:cs typeface="Verdana"/>
              </a:rPr>
              <a:t>д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лит</a:t>
            </a:r>
            <a:r>
              <a:rPr sz="1400" dirty="0">
                <a:latin typeface="Verdana"/>
                <a:cs typeface="Verdana"/>
              </a:rPr>
              <a:t>ь	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п</a:t>
            </a:r>
            <a:r>
              <a:rPr sz="1400" spc="-5" dirty="0">
                <a:latin typeface="Verdana"/>
                <a:cs typeface="Verdana"/>
              </a:rPr>
              <a:t>тим</a:t>
            </a:r>
            <a:r>
              <a:rPr sz="1400" spc="-2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л</a:t>
            </a:r>
            <a:r>
              <a:rPr sz="1400" spc="-10" dirty="0">
                <a:latin typeface="Verdana"/>
                <a:cs typeface="Verdana"/>
              </a:rPr>
              <a:t>ь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ы</a:t>
            </a:r>
            <a:r>
              <a:rPr sz="1400" dirty="0">
                <a:latin typeface="Verdana"/>
                <a:cs typeface="Verdana"/>
              </a:rPr>
              <a:t>е	</a:t>
            </a:r>
            <a:r>
              <a:rPr sz="1400" spc="-15" dirty="0">
                <a:latin typeface="Verdana"/>
                <a:cs typeface="Verdana"/>
              </a:rPr>
              <a:t>(</a:t>
            </a:r>
            <a:r>
              <a:rPr sz="1400" dirty="0">
                <a:latin typeface="Verdana"/>
                <a:cs typeface="Verdana"/>
              </a:rPr>
              <a:t>с	</a:t>
            </a:r>
            <a:r>
              <a:rPr sz="1400" spc="-5" dirty="0">
                <a:latin typeface="Verdana"/>
                <a:cs typeface="Verdana"/>
              </a:rPr>
              <a:t>т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чк</a:t>
            </a:r>
            <a:r>
              <a:rPr sz="1400" dirty="0">
                <a:latin typeface="Verdana"/>
                <a:cs typeface="Verdana"/>
              </a:rPr>
              <a:t>и	</a:t>
            </a:r>
            <a:r>
              <a:rPr sz="1400" spc="-5" dirty="0">
                <a:latin typeface="Verdana"/>
                <a:cs typeface="Verdana"/>
              </a:rPr>
              <a:t>з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я	об</a:t>
            </a:r>
            <a:r>
              <a:rPr sz="1400" spc="-10" dirty="0">
                <a:latin typeface="Verdana"/>
                <a:cs typeface="Verdana"/>
              </a:rPr>
              <a:t>ес</a:t>
            </a:r>
            <a:r>
              <a:rPr sz="1400" dirty="0">
                <a:latin typeface="Verdana"/>
                <a:cs typeface="Verdana"/>
              </a:rPr>
              <a:t>п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ч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я  </a:t>
            </a:r>
            <a:r>
              <a:rPr sz="2100" spc="-7" baseline="3968" dirty="0">
                <a:latin typeface="Verdana"/>
                <a:cs typeface="Verdana"/>
              </a:rPr>
              <a:t>максимума</a:t>
            </a:r>
            <a:r>
              <a:rPr sz="2100" spc="27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резонансного</a:t>
            </a:r>
            <a:r>
              <a:rPr sz="2100" spc="284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коэффициента</a:t>
            </a:r>
            <a:r>
              <a:rPr sz="2100" spc="27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усиления)</a:t>
            </a:r>
            <a:r>
              <a:rPr sz="2100" spc="284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значения</a:t>
            </a:r>
            <a:r>
              <a:rPr sz="2100" spc="29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m</a:t>
            </a:r>
            <a:r>
              <a:rPr sz="900" spc="-5" dirty="0">
                <a:latin typeface="Verdana"/>
                <a:cs typeface="Verdana"/>
              </a:rPr>
              <a:t>1</a:t>
            </a:r>
            <a:r>
              <a:rPr sz="900" spc="7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26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m</a:t>
            </a:r>
            <a:r>
              <a:rPr sz="900" spc="-5" dirty="0">
                <a:latin typeface="Verdana"/>
                <a:cs typeface="Verdana"/>
              </a:rPr>
              <a:t>2</a:t>
            </a:r>
            <a:endParaRPr sz="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22249"/>
            <a:ext cx="6674484" cy="2007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16399"/>
              </a:lnSpc>
              <a:spcBef>
                <a:spcPts val="100"/>
              </a:spcBef>
            </a:pPr>
            <a:r>
              <a:rPr sz="2100" spc="-7" baseline="3968" dirty="0">
                <a:latin typeface="Verdana"/>
                <a:cs typeface="Verdana"/>
              </a:rPr>
              <a:t>помимо выражения для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7" baseline="3968" dirty="0">
                <a:latin typeface="Verdana"/>
                <a:cs typeface="Verdana"/>
              </a:rPr>
              <a:t>K</a:t>
            </a:r>
            <a:r>
              <a:rPr sz="900" spc="5" dirty="0">
                <a:latin typeface="Verdana"/>
                <a:cs typeface="Verdana"/>
              </a:rPr>
              <a:t>0</a:t>
            </a:r>
            <a:r>
              <a:rPr sz="900" spc="330" dirty="0">
                <a:latin typeface="Verdana"/>
                <a:cs typeface="Verdana"/>
              </a:rPr>
              <a:t> </a:t>
            </a:r>
            <a:r>
              <a:rPr sz="2100" spc="-15" baseline="3968" dirty="0">
                <a:latin typeface="Verdana"/>
                <a:cs typeface="Verdana"/>
              </a:rPr>
              <a:t>(12)</a:t>
            </a:r>
            <a:r>
              <a:rPr sz="2100" spc="-7" baseline="3968" dirty="0">
                <a:latin typeface="Verdana"/>
                <a:cs typeface="Verdana"/>
              </a:rPr>
              <a:t> требуется выполнение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еще одного 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условия,</a:t>
            </a:r>
            <a:r>
              <a:rPr sz="2100" spc="-1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накладывающего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ограничение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7" baseline="3968" dirty="0">
                <a:latin typeface="Verdana"/>
                <a:cs typeface="Verdana"/>
              </a:rPr>
              <a:t>на</a:t>
            </a:r>
            <a:r>
              <a:rPr sz="2100" spc="-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900" spc="17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-2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</a:t>
            </a:r>
            <a:r>
              <a:rPr sz="2100" baseline="3968" dirty="0">
                <a:latin typeface="Verdana"/>
                <a:cs typeface="Verdana"/>
              </a:rPr>
              <a:t>.</a:t>
            </a:r>
            <a:endParaRPr sz="2100" baseline="3968">
              <a:latin typeface="Verdana"/>
              <a:cs typeface="Verdana"/>
            </a:endParaRPr>
          </a:p>
          <a:p>
            <a:pPr marL="12700" marR="5080" indent="449580" algn="just">
              <a:lnSpc>
                <a:spcPct val="111700"/>
              </a:lnSpc>
              <a:spcBef>
                <a:spcPts val="80"/>
              </a:spcBef>
            </a:pPr>
            <a:r>
              <a:rPr sz="2100" spc="-7" baseline="3968" dirty="0">
                <a:latin typeface="Verdana"/>
                <a:cs typeface="Verdana"/>
              </a:rPr>
              <a:t>Очевидно,</a:t>
            </a:r>
            <a:r>
              <a:rPr sz="2100" spc="31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целесообразно</a:t>
            </a:r>
            <a:r>
              <a:rPr sz="2100" spc="31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определять</a:t>
            </a:r>
            <a:r>
              <a:rPr sz="2100" spc="3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оптимальные</a:t>
            </a:r>
            <a:r>
              <a:rPr sz="2100" spc="32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значения</a:t>
            </a:r>
            <a:r>
              <a:rPr sz="2100" spc="32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 </a:t>
            </a:r>
            <a:r>
              <a:rPr sz="900" spc="-30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 m</a:t>
            </a:r>
            <a:r>
              <a:rPr sz="900" dirty="0">
                <a:latin typeface="Verdana"/>
                <a:cs typeface="Verdana"/>
              </a:rPr>
              <a:t>2</a:t>
            </a:r>
            <a:r>
              <a:rPr sz="900" spc="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при </a:t>
            </a:r>
            <a:r>
              <a:rPr sz="2100" spc="-7" baseline="3968" dirty="0">
                <a:latin typeface="Verdana"/>
                <a:cs typeface="Verdana"/>
              </a:rPr>
              <a:t>условии заданной </a:t>
            </a:r>
            <a:r>
              <a:rPr sz="2100" baseline="3968" dirty="0">
                <a:latin typeface="Verdana"/>
                <a:cs typeface="Verdana"/>
              </a:rPr>
              <a:t>полосы, </a:t>
            </a:r>
            <a:r>
              <a:rPr sz="2100" spc="-7" baseline="3968" dirty="0">
                <a:latin typeface="Verdana"/>
                <a:cs typeface="Verdana"/>
              </a:rPr>
              <a:t>что эквивалентно заданию d</a:t>
            </a:r>
            <a:r>
              <a:rPr sz="900" spc="-5" dirty="0">
                <a:latin typeface="Verdana"/>
                <a:cs typeface="Verdana"/>
              </a:rPr>
              <a:t>э</a:t>
            </a:r>
            <a:r>
              <a:rPr sz="2100" spc="-7" baseline="3968" dirty="0">
                <a:latin typeface="Verdana"/>
                <a:cs typeface="Verdana"/>
              </a:rPr>
              <a:t>, </a:t>
            </a:r>
            <a:r>
              <a:rPr sz="2100" baseline="3968" dirty="0">
                <a:latin typeface="Verdana"/>
                <a:cs typeface="Verdana"/>
              </a:rPr>
              <a:t>g</a:t>
            </a:r>
            <a:r>
              <a:rPr sz="900" dirty="0">
                <a:latin typeface="Verdana"/>
                <a:cs typeface="Verdana"/>
              </a:rPr>
              <a:t>э </a:t>
            </a:r>
            <a:r>
              <a:rPr sz="9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или</a:t>
            </a:r>
            <a:r>
              <a:rPr sz="1400" spc="225" dirty="0">
                <a:latin typeface="Verdana"/>
                <a:cs typeface="Verdana"/>
              </a:rPr>
              <a:t> </a:t>
            </a:r>
            <a:r>
              <a:rPr sz="2250" spc="67" baseline="1851" dirty="0">
                <a:latin typeface="Symbol"/>
                <a:cs typeface="Symbol"/>
              </a:rPr>
              <a:t></a:t>
            </a:r>
            <a:r>
              <a:rPr sz="2250" spc="-75" baseline="1851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  <a:p>
            <a:pPr marL="12700" marR="6985" indent="449580" algn="just">
              <a:lnSpc>
                <a:spcPct val="112999"/>
              </a:lnSpc>
              <a:spcBef>
                <a:spcPts val="85"/>
              </a:spcBef>
            </a:pPr>
            <a:r>
              <a:rPr sz="2100" baseline="3968" dirty="0">
                <a:latin typeface="Verdana"/>
                <a:cs typeface="Verdana"/>
              </a:rPr>
              <a:t>Выражая m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2100" spc="-7" baseline="3968" dirty="0">
                <a:latin typeface="Verdana"/>
                <a:cs typeface="Verdana"/>
              </a:rPr>
              <a:t>через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 </a:t>
            </a:r>
            <a:r>
              <a:rPr sz="2100" baseline="3968" dirty="0">
                <a:latin typeface="Verdana"/>
                <a:cs typeface="Verdana"/>
              </a:rPr>
              <a:t>и </a:t>
            </a:r>
            <a:r>
              <a:rPr sz="2175" spc="-22" baseline="3831" dirty="0">
                <a:latin typeface="Symbol"/>
                <a:cs typeface="Symbol"/>
              </a:rPr>
              <a:t></a:t>
            </a:r>
            <a:r>
              <a:rPr sz="2175" spc="-22" baseline="3831" dirty="0">
                <a:latin typeface="Times New Roman"/>
                <a:cs typeface="Times New Roman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, </a:t>
            </a:r>
            <a:r>
              <a:rPr sz="2100" spc="-7" baseline="3968" dirty="0">
                <a:latin typeface="Verdana"/>
                <a:cs typeface="Verdana"/>
              </a:rPr>
              <a:t>подставляя полученное выражение </a:t>
            </a:r>
            <a:r>
              <a:rPr sz="2100" baseline="3968" dirty="0">
                <a:latin typeface="Verdana"/>
                <a:cs typeface="Verdana"/>
              </a:rPr>
              <a:t>в 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(12),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беря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частную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производную</a:t>
            </a:r>
            <a:r>
              <a:rPr sz="2100" baseline="3968" dirty="0">
                <a:latin typeface="Verdana"/>
                <a:cs typeface="Verdana"/>
              </a:rPr>
              <a:t> по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</a:t>
            </a:r>
            <a:r>
              <a:rPr sz="900" spc="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приравнивая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ее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нулю, 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получим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894724" y="2484434"/>
            <a:ext cx="1078865" cy="635635"/>
            <a:chOff x="3894724" y="2484434"/>
            <a:chExt cx="1078865" cy="635635"/>
          </a:xfrm>
        </p:grpSpPr>
        <p:sp>
          <p:nvSpPr>
            <p:cNvPr id="4" name="object 4"/>
            <p:cNvSpPr/>
            <p:nvPr/>
          </p:nvSpPr>
          <p:spPr>
            <a:xfrm>
              <a:off x="3898877" y="2798841"/>
              <a:ext cx="661035" cy="92075"/>
            </a:xfrm>
            <a:custGeom>
              <a:avLst/>
              <a:gdLst/>
              <a:ahLst/>
              <a:cxnLst/>
              <a:rect l="l" t="t" r="r" b="b"/>
              <a:pathLst>
                <a:path w="661035" h="92075">
                  <a:moveTo>
                    <a:pt x="154626" y="0"/>
                  </a:moveTo>
                  <a:lnTo>
                    <a:pt x="660457" y="0"/>
                  </a:lnTo>
                </a:path>
                <a:path w="661035" h="92075">
                  <a:moveTo>
                    <a:pt x="0" y="91787"/>
                  </a:moveTo>
                  <a:lnTo>
                    <a:pt x="31171" y="74344"/>
                  </a:lnTo>
                </a:path>
              </a:pathLst>
            </a:custGeom>
            <a:ln w="83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30048" y="2877338"/>
              <a:ext cx="45085" cy="234315"/>
            </a:xfrm>
            <a:custGeom>
              <a:avLst/>
              <a:gdLst/>
              <a:ahLst/>
              <a:cxnLst/>
              <a:rect l="l" t="t" r="r" b="b"/>
              <a:pathLst>
                <a:path w="45085" h="234314">
                  <a:moveTo>
                    <a:pt x="0" y="0"/>
                  </a:moveTo>
                  <a:lnTo>
                    <a:pt x="44478" y="234245"/>
                  </a:lnTo>
                </a:path>
              </a:pathLst>
            </a:custGeom>
            <a:ln w="166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978685" y="2488590"/>
              <a:ext cx="995044" cy="623570"/>
            </a:xfrm>
            <a:custGeom>
              <a:avLst/>
              <a:gdLst/>
              <a:ahLst/>
              <a:cxnLst/>
              <a:rect l="l" t="t" r="r" b="b"/>
              <a:pathLst>
                <a:path w="995045" h="623569">
                  <a:moveTo>
                    <a:pt x="0" y="622994"/>
                  </a:moveTo>
                  <a:lnTo>
                    <a:pt x="56521" y="0"/>
                  </a:lnTo>
                </a:path>
                <a:path w="995045" h="623569">
                  <a:moveTo>
                    <a:pt x="56521" y="0"/>
                  </a:moveTo>
                  <a:lnTo>
                    <a:pt x="994661" y="0"/>
                  </a:lnTo>
                </a:path>
              </a:pathLst>
            </a:custGeom>
            <a:ln w="83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4698143" y="2798841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8570" y="0"/>
                </a:lnTo>
              </a:path>
            </a:pathLst>
          </a:custGeom>
          <a:ln w="83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825931" y="2971021"/>
            <a:ext cx="111760" cy="1689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00" spc="25" dirty="0">
                <a:latin typeface="Times New Roman"/>
                <a:cs typeface="Times New Roman"/>
              </a:rPr>
              <a:t>A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91158" y="2786199"/>
            <a:ext cx="269875" cy="1689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00" spc="5" dirty="0">
                <a:latin typeface="Times New Roman"/>
                <a:cs typeface="Times New Roman"/>
              </a:rPr>
              <a:t>1</a:t>
            </a:r>
            <a:r>
              <a:rPr sz="900" spc="70" dirty="0">
                <a:latin typeface="Times New Roman"/>
                <a:cs typeface="Times New Roman"/>
              </a:rPr>
              <a:t>о</a:t>
            </a:r>
            <a:r>
              <a:rPr sz="900" spc="40" dirty="0">
                <a:latin typeface="Times New Roman"/>
                <a:cs typeface="Times New Roman"/>
              </a:rPr>
              <a:t>п</a:t>
            </a:r>
            <a:r>
              <a:rPr sz="900" spc="15" dirty="0">
                <a:latin typeface="Times New Roman"/>
                <a:cs typeface="Times New Roman"/>
              </a:rPr>
              <a:t>т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38645" y="2792487"/>
            <a:ext cx="601345" cy="3117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68630" algn="l"/>
              </a:tabLst>
            </a:pPr>
            <a:r>
              <a:rPr sz="1850" spc="10" dirty="0">
                <a:latin typeface="Times New Roman"/>
                <a:cs typeface="Times New Roman"/>
              </a:rPr>
              <a:t>2	g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28694" y="2458562"/>
            <a:ext cx="919480" cy="3117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1850" spc="20" dirty="0">
                <a:latin typeface="Symbol"/>
                <a:cs typeface="Symbol"/>
              </a:rPr>
              <a:t></a:t>
            </a:r>
            <a:r>
              <a:rPr sz="1850" spc="-75" dirty="0">
                <a:latin typeface="Times New Roman"/>
                <a:cs typeface="Times New Roman"/>
              </a:rPr>
              <a:t> </a:t>
            </a:r>
            <a:r>
              <a:rPr sz="1850" spc="150" dirty="0">
                <a:latin typeface="Symbol"/>
                <a:cs typeface="Symbol"/>
              </a:rPr>
              <a:t></a:t>
            </a:r>
            <a:r>
              <a:rPr sz="1850" spc="10" dirty="0">
                <a:latin typeface="Times New Roman"/>
                <a:cs typeface="Times New Roman"/>
              </a:rPr>
              <a:t>1</a:t>
            </a:r>
            <a:r>
              <a:rPr sz="1850" spc="-250" dirty="0">
                <a:latin typeface="Times New Roman"/>
                <a:cs typeface="Times New Roman"/>
              </a:rPr>
              <a:t> </a:t>
            </a:r>
            <a:r>
              <a:rPr sz="2775" spc="7" baseline="-34534" dirty="0">
                <a:latin typeface="Symbol"/>
                <a:cs typeface="Symbol"/>
              </a:rPr>
              <a:t></a:t>
            </a:r>
            <a:r>
              <a:rPr sz="2775" spc="-7" baseline="-34534" dirty="0">
                <a:latin typeface="Times New Roman"/>
                <a:cs typeface="Times New Roman"/>
              </a:rPr>
              <a:t> </a:t>
            </a:r>
            <a:r>
              <a:rPr sz="1850" spc="100" dirty="0">
                <a:latin typeface="Times New Roman"/>
                <a:cs typeface="Times New Roman"/>
              </a:rPr>
              <a:t>g</a:t>
            </a:r>
            <a:r>
              <a:rPr sz="1350" spc="22" baseline="-27777" dirty="0">
                <a:latin typeface="Times New Roman"/>
                <a:cs typeface="Times New Roman"/>
              </a:rPr>
              <a:t>k</a:t>
            </a:r>
            <a:endParaRPr sz="1350" baseline="-27777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10767" y="2607251"/>
            <a:ext cx="643890" cy="3117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99745" algn="l"/>
              </a:tabLst>
            </a:pPr>
            <a:r>
              <a:rPr sz="1850" spc="20" dirty="0">
                <a:latin typeface="Times New Roman"/>
                <a:cs typeface="Times New Roman"/>
              </a:rPr>
              <a:t>m	</a:t>
            </a:r>
            <a:r>
              <a:rPr sz="1850" spc="15" dirty="0">
                <a:latin typeface="Symbol"/>
                <a:cs typeface="Symbol"/>
              </a:rPr>
              <a:t></a:t>
            </a:r>
            <a:endParaRPr sz="1850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09769" y="2744469"/>
            <a:ext cx="908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90309" y="2744469"/>
            <a:ext cx="4121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(13)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4384" y="3184906"/>
            <a:ext cx="111379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Аналогично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478365" y="3488436"/>
            <a:ext cx="931544" cy="532130"/>
            <a:chOff x="4478365" y="3488436"/>
            <a:chExt cx="931544" cy="532130"/>
          </a:xfrm>
        </p:grpSpPr>
        <p:sp>
          <p:nvSpPr>
            <p:cNvPr id="17" name="object 17"/>
            <p:cNvSpPr/>
            <p:nvPr/>
          </p:nvSpPr>
          <p:spPr>
            <a:xfrm>
              <a:off x="4481846" y="3751409"/>
              <a:ext cx="553720" cy="77470"/>
            </a:xfrm>
            <a:custGeom>
              <a:avLst/>
              <a:gdLst/>
              <a:ahLst/>
              <a:cxnLst/>
              <a:rect l="l" t="t" r="r" b="b"/>
              <a:pathLst>
                <a:path w="553720" h="77470">
                  <a:moveTo>
                    <a:pt x="131705" y="0"/>
                  </a:moveTo>
                  <a:lnTo>
                    <a:pt x="553699" y="0"/>
                  </a:lnTo>
                </a:path>
                <a:path w="553720" h="77470">
                  <a:moveTo>
                    <a:pt x="0" y="76894"/>
                  </a:moveTo>
                  <a:lnTo>
                    <a:pt x="26196" y="62347"/>
                  </a:lnTo>
                </a:path>
              </a:pathLst>
            </a:custGeom>
            <a:ln w="70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08043" y="3817220"/>
              <a:ext cx="38100" cy="196215"/>
            </a:xfrm>
            <a:custGeom>
              <a:avLst/>
              <a:gdLst/>
              <a:ahLst/>
              <a:cxnLst/>
              <a:rect l="l" t="t" r="r" b="b"/>
              <a:pathLst>
                <a:path w="38100" h="196214">
                  <a:moveTo>
                    <a:pt x="0" y="0"/>
                  </a:moveTo>
                  <a:lnTo>
                    <a:pt x="37885" y="195700"/>
                  </a:lnTo>
                </a:path>
              </a:pathLst>
            </a:custGeom>
            <a:ln w="141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549470" y="3491976"/>
              <a:ext cx="860425" cy="521334"/>
            </a:xfrm>
            <a:custGeom>
              <a:avLst/>
              <a:gdLst/>
              <a:ahLst/>
              <a:cxnLst/>
              <a:rect l="l" t="t" r="r" b="b"/>
              <a:pathLst>
                <a:path w="860425" h="521335">
                  <a:moveTo>
                    <a:pt x="0" y="520945"/>
                  </a:moveTo>
                  <a:lnTo>
                    <a:pt x="48142" y="0"/>
                  </a:lnTo>
                </a:path>
                <a:path w="860425" h="521335">
                  <a:moveTo>
                    <a:pt x="48142" y="0"/>
                  </a:moveTo>
                  <a:lnTo>
                    <a:pt x="859912" y="0"/>
                  </a:lnTo>
                </a:path>
              </a:pathLst>
            </a:custGeom>
            <a:ln w="70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/>
          <p:nvPr/>
        </p:nvSpPr>
        <p:spPr>
          <a:xfrm>
            <a:off x="5144937" y="3751409"/>
            <a:ext cx="250825" cy="0"/>
          </a:xfrm>
          <a:custGeom>
            <a:avLst/>
            <a:gdLst/>
            <a:ahLst/>
            <a:cxnLst/>
            <a:rect l="l" t="t" r="r" b="b"/>
            <a:pathLst>
              <a:path w="250825">
                <a:moveTo>
                  <a:pt x="0" y="0"/>
                </a:moveTo>
                <a:lnTo>
                  <a:pt x="250277" y="0"/>
                </a:lnTo>
              </a:path>
            </a:pathLst>
          </a:custGeom>
          <a:ln w="692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252608" y="3893587"/>
            <a:ext cx="114300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-25" dirty="0">
                <a:latin typeface="Times New Roman"/>
                <a:cs typeface="Times New Roman"/>
              </a:rPr>
              <a:t>вх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32276" y="3738412"/>
            <a:ext cx="241300" cy="144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50" spc="75" dirty="0">
                <a:latin typeface="Times New Roman"/>
                <a:cs typeface="Times New Roman"/>
              </a:rPr>
              <a:t>2</a:t>
            </a:r>
            <a:r>
              <a:rPr sz="750" spc="70" dirty="0">
                <a:latin typeface="Times New Roman"/>
                <a:cs typeface="Times New Roman"/>
              </a:rPr>
              <a:t>о</a:t>
            </a:r>
            <a:r>
              <a:rPr sz="750" spc="40" dirty="0">
                <a:latin typeface="Times New Roman"/>
                <a:cs typeface="Times New Roman"/>
              </a:rPr>
              <a:t>п</a:t>
            </a:r>
            <a:r>
              <a:rPr sz="750" spc="20" dirty="0">
                <a:latin typeface="Times New Roman"/>
                <a:cs typeface="Times New Roman"/>
              </a:rPr>
              <a:t>т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64761" y="3745041"/>
            <a:ext cx="502920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87985" algn="l"/>
              </a:tabLst>
            </a:pPr>
            <a:r>
              <a:rPr sz="1550" spc="20" dirty="0">
                <a:latin typeface="Times New Roman"/>
                <a:cs typeface="Times New Roman"/>
              </a:rPr>
              <a:t>2	g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86418" y="3464825"/>
            <a:ext cx="792480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550" spc="35" dirty="0">
                <a:latin typeface="Symbol"/>
                <a:cs typeface="Symbol"/>
              </a:rPr>
              <a:t></a:t>
            </a:r>
            <a:r>
              <a:rPr sz="1550" spc="-85" dirty="0">
                <a:latin typeface="Times New Roman"/>
                <a:cs typeface="Times New Roman"/>
              </a:rPr>
              <a:t> </a:t>
            </a:r>
            <a:r>
              <a:rPr sz="1550" spc="105" dirty="0">
                <a:latin typeface="Symbol"/>
                <a:cs typeface="Symbol"/>
              </a:rPr>
              <a:t></a:t>
            </a:r>
            <a:r>
              <a:rPr sz="1550" spc="20" dirty="0">
                <a:latin typeface="Times New Roman"/>
                <a:cs typeface="Times New Roman"/>
              </a:rPr>
              <a:t>1</a:t>
            </a:r>
            <a:r>
              <a:rPr sz="1550" spc="-240" dirty="0">
                <a:latin typeface="Times New Roman"/>
                <a:cs typeface="Times New Roman"/>
              </a:rPr>
              <a:t> </a:t>
            </a:r>
            <a:r>
              <a:rPr sz="2325" spc="15" baseline="-35842" dirty="0">
                <a:latin typeface="Symbol"/>
                <a:cs typeface="Symbol"/>
              </a:rPr>
              <a:t></a:t>
            </a:r>
            <a:r>
              <a:rPr sz="2325" spc="97" baseline="-35842" dirty="0">
                <a:latin typeface="Times New Roman"/>
                <a:cs typeface="Times New Roman"/>
              </a:rPr>
              <a:t> </a:t>
            </a:r>
            <a:r>
              <a:rPr sz="1550" spc="114" dirty="0">
                <a:latin typeface="Times New Roman"/>
                <a:cs typeface="Times New Roman"/>
              </a:rPr>
              <a:t>g</a:t>
            </a:r>
            <a:r>
              <a:rPr sz="1125" spc="37" baseline="-29629" dirty="0">
                <a:latin typeface="Times New Roman"/>
                <a:cs typeface="Times New Roman"/>
              </a:rPr>
              <a:t>k</a:t>
            </a:r>
            <a:endParaRPr sz="1125" baseline="-29629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64826" y="3589866"/>
            <a:ext cx="578485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54025" algn="l"/>
              </a:tabLst>
            </a:pPr>
            <a:r>
              <a:rPr sz="1550" spc="35" dirty="0">
                <a:latin typeface="Times New Roman"/>
                <a:cs typeface="Times New Roman"/>
              </a:rPr>
              <a:t>m	</a:t>
            </a:r>
            <a:r>
              <a:rPr sz="1550" spc="25" dirty="0">
                <a:latin typeface="Symbol"/>
                <a:cs typeface="Symbol"/>
              </a:rPr>
              <a:t>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439536" y="3636390"/>
            <a:ext cx="908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278117" y="3636390"/>
            <a:ext cx="4121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(14)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94384" y="4075302"/>
            <a:ext cx="26174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из</a:t>
            </a:r>
            <a:r>
              <a:rPr sz="1400" spc="-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(12)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учетом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(13)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(14)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3426138" y="4622833"/>
            <a:ext cx="782320" cy="293370"/>
            <a:chOff x="3426138" y="4622833"/>
            <a:chExt cx="782320" cy="293370"/>
          </a:xfrm>
        </p:grpSpPr>
        <p:sp>
          <p:nvSpPr>
            <p:cNvPr id="30" name="object 30"/>
            <p:cNvSpPr/>
            <p:nvPr/>
          </p:nvSpPr>
          <p:spPr>
            <a:xfrm>
              <a:off x="3553450" y="4816237"/>
              <a:ext cx="27940" cy="15240"/>
            </a:xfrm>
            <a:custGeom>
              <a:avLst/>
              <a:gdLst/>
              <a:ahLst/>
              <a:cxnLst/>
              <a:rect l="l" t="t" r="r" b="b"/>
              <a:pathLst>
                <a:path w="27939" h="15239">
                  <a:moveTo>
                    <a:pt x="0" y="15240"/>
                  </a:moveTo>
                  <a:lnTo>
                    <a:pt x="27628" y="0"/>
                  </a:lnTo>
                </a:path>
              </a:pathLst>
            </a:custGeom>
            <a:ln w="73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581079" y="4819865"/>
              <a:ext cx="40005" cy="88900"/>
            </a:xfrm>
            <a:custGeom>
              <a:avLst/>
              <a:gdLst/>
              <a:ahLst/>
              <a:cxnLst/>
              <a:rect l="l" t="t" r="r" b="b"/>
              <a:pathLst>
                <a:path w="40004" h="88900">
                  <a:moveTo>
                    <a:pt x="0" y="0"/>
                  </a:moveTo>
                  <a:lnTo>
                    <a:pt x="39956" y="88901"/>
                  </a:lnTo>
                </a:path>
              </a:pathLst>
            </a:custGeom>
            <a:ln w="148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426138" y="4626460"/>
              <a:ext cx="782320" cy="282575"/>
            </a:xfrm>
            <a:custGeom>
              <a:avLst/>
              <a:gdLst/>
              <a:ahLst/>
              <a:cxnLst/>
              <a:rect l="l" t="t" r="r" b="b"/>
              <a:pathLst>
                <a:path w="782320" h="282575">
                  <a:moveTo>
                    <a:pt x="198632" y="282306"/>
                  </a:moveTo>
                  <a:lnTo>
                    <a:pt x="249407" y="29754"/>
                  </a:lnTo>
                </a:path>
                <a:path w="782320" h="282575">
                  <a:moveTo>
                    <a:pt x="249407" y="29754"/>
                  </a:moveTo>
                  <a:lnTo>
                    <a:pt x="766916" y="29754"/>
                  </a:lnTo>
                </a:path>
                <a:path w="782320" h="282575">
                  <a:moveTo>
                    <a:pt x="0" y="0"/>
                  </a:moveTo>
                  <a:lnTo>
                    <a:pt x="781859" y="0"/>
                  </a:lnTo>
                </a:path>
              </a:pathLst>
            </a:custGeom>
            <a:ln w="73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4596253" y="4626460"/>
            <a:ext cx="194310" cy="0"/>
          </a:xfrm>
          <a:custGeom>
            <a:avLst/>
            <a:gdLst/>
            <a:ahLst/>
            <a:cxnLst/>
            <a:rect l="l" t="t" r="r" b="b"/>
            <a:pathLst>
              <a:path w="194310">
                <a:moveTo>
                  <a:pt x="0" y="0"/>
                </a:moveTo>
                <a:lnTo>
                  <a:pt x="194254" y="0"/>
                </a:lnTo>
              </a:path>
            </a:pathLst>
          </a:custGeom>
          <a:ln w="72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4804256" y="4642528"/>
            <a:ext cx="107950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30" dirty="0">
                <a:latin typeface="Symbol"/>
                <a:cs typeface="Symbol"/>
              </a:rPr>
              <a:t>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199768" y="4344255"/>
            <a:ext cx="737870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r>
              <a:rPr sz="1600" spc="75" dirty="0">
                <a:latin typeface="Symbol"/>
                <a:cs typeface="Symbol"/>
              </a:rPr>
              <a:t></a:t>
            </a:r>
            <a:r>
              <a:rPr sz="2400" spc="112" baseline="-31250" dirty="0">
                <a:latin typeface="Times New Roman"/>
                <a:cs typeface="Times New Roman"/>
              </a:rPr>
              <a:t>1</a:t>
            </a:r>
            <a:r>
              <a:rPr sz="2400" spc="112" baseline="-31250" dirty="0">
                <a:latin typeface="Symbol"/>
                <a:cs typeface="Symbol"/>
              </a:rPr>
              <a:t></a:t>
            </a:r>
            <a:r>
              <a:rPr sz="2400" spc="300" baseline="-31250" dirty="0">
                <a:latin typeface="Times New Roman"/>
                <a:cs typeface="Times New Roman"/>
              </a:rPr>
              <a:t> </a:t>
            </a:r>
            <a:r>
              <a:rPr sz="2400" spc="60" baseline="5208" dirty="0">
                <a:latin typeface="Times New Roman"/>
                <a:cs typeface="Times New Roman"/>
              </a:rPr>
              <a:t>1</a:t>
            </a:r>
            <a:r>
              <a:rPr sz="2400" spc="172" baseline="5208" dirty="0">
                <a:latin typeface="Times New Roman"/>
                <a:cs typeface="Times New Roman"/>
              </a:rPr>
              <a:t> </a:t>
            </a:r>
            <a:r>
              <a:rPr sz="1600" spc="30" dirty="0">
                <a:latin typeface="Symbol"/>
                <a:cs typeface="Symbol"/>
              </a:rPr>
              <a:t>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758145" y="4457831"/>
            <a:ext cx="631190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499745" algn="l"/>
              </a:tabLst>
            </a:pPr>
            <a:r>
              <a:rPr sz="1600" spc="60" dirty="0">
                <a:latin typeface="Times New Roman"/>
                <a:cs typeface="Times New Roman"/>
              </a:rPr>
              <a:t>K	</a:t>
            </a:r>
            <a:r>
              <a:rPr sz="1600" spc="45" dirty="0">
                <a:latin typeface="Symbol"/>
                <a:cs typeface="Symbol"/>
              </a:rPr>
              <a:t>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25004" y="4628376"/>
            <a:ext cx="633095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63525" algn="l"/>
              </a:tabLst>
            </a:pPr>
            <a:r>
              <a:rPr sz="1600" spc="40" dirty="0">
                <a:latin typeface="Times New Roman"/>
                <a:cs typeface="Times New Roman"/>
              </a:rPr>
              <a:t>2	</a:t>
            </a:r>
            <a:r>
              <a:rPr sz="1600" spc="55" dirty="0">
                <a:latin typeface="Times New Roman"/>
                <a:cs typeface="Times New Roman"/>
              </a:rPr>
              <a:t>R</a:t>
            </a:r>
            <a:r>
              <a:rPr sz="1600" spc="350" dirty="0">
                <a:latin typeface="Times New Roman"/>
                <a:cs typeface="Times New Roman"/>
              </a:rPr>
              <a:t> </a:t>
            </a:r>
            <a:r>
              <a:rPr sz="1600" spc="40" dirty="0">
                <a:latin typeface="Times New Roman"/>
                <a:cs typeface="Times New Roman"/>
              </a:rPr>
              <a:t>g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812948" y="4680265"/>
            <a:ext cx="545465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  <a:tabLst>
                <a:tab pos="243204" algn="l"/>
              </a:tabLst>
            </a:pPr>
            <a:r>
              <a:rPr sz="800" spc="30" dirty="0">
                <a:latin typeface="Times New Roman"/>
                <a:cs typeface="Times New Roman"/>
              </a:rPr>
              <a:t>A	</a:t>
            </a:r>
            <a:r>
              <a:rPr sz="800" spc="-5" dirty="0">
                <a:latin typeface="Times New Roman"/>
                <a:cs typeface="Times New Roman"/>
              </a:rPr>
              <a:t>вх</a:t>
            </a:r>
            <a:r>
              <a:rPr sz="800" spc="385" dirty="0">
                <a:latin typeface="Times New Roman"/>
                <a:cs typeface="Times New Roman"/>
              </a:rPr>
              <a:t> </a:t>
            </a:r>
            <a:r>
              <a:rPr sz="2400" spc="44" baseline="10416" dirty="0">
                <a:latin typeface="Symbol"/>
                <a:cs typeface="Symbol"/>
              </a:rPr>
              <a:t></a:t>
            </a:r>
            <a:endParaRPr sz="2400" baseline="10416">
              <a:latin typeface="Symbol"/>
              <a:cs typeface="Symbo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199768" y="4477788"/>
            <a:ext cx="828675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  <a:tabLst>
                <a:tab pos="407670" algn="l"/>
              </a:tabLst>
            </a:pPr>
            <a:r>
              <a:rPr sz="1600" spc="30" dirty="0">
                <a:latin typeface="Symbol"/>
                <a:cs typeface="Symbol"/>
              </a:rPr>
              <a:t></a:t>
            </a:r>
            <a:r>
              <a:rPr sz="1600" spc="30" dirty="0">
                <a:latin typeface="Times New Roman"/>
                <a:cs typeface="Times New Roman"/>
              </a:rPr>
              <a:t>	</a:t>
            </a:r>
            <a:r>
              <a:rPr sz="2400" spc="97" baseline="-38194" dirty="0">
                <a:latin typeface="Symbol"/>
                <a:cs typeface="Symbol"/>
              </a:rPr>
              <a:t></a:t>
            </a:r>
            <a:r>
              <a:rPr sz="2400" spc="-150" baseline="-38194" dirty="0">
                <a:latin typeface="Times New Roman"/>
                <a:cs typeface="Times New Roman"/>
              </a:rPr>
              <a:t> </a:t>
            </a:r>
            <a:r>
              <a:rPr sz="1600" spc="30" dirty="0">
                <a:latin typeface="Symbol"/>
                <a:cs typeface="Symbol"/>
              </a:rPr>
              <a:t></a:t>
            </a:r>
            <a:r>
              <a:rPr sz="1600" spc="-200" dirty="0">
                <a:latin typeface="Times New Roman"/>
                <a:cs typeface="Times New Roman"/>
              </a:rPr>
              <a:t> </a:t>
            </a:r>
            <a:r>
              <a:rPr sz="2100" baseline="-5952" dirty="0">
                <a:latin typeface="Verdana"/>
                <a:cs typeface="Verdana"/>
              </a:rPr>
              <a:t>.</a:t>
            </a:r>
            <a:endParaRPr sz="2100" baseline="-5952">
              <a:latin typeface="Verdana"/>
              <a:cs typeface="Verdan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751710" y="4326475"/>
            <a:ext cx="132715" cy="27559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40" dirty="0">
                <a:latin typeface="Times New Roman"/>
                <a:cs typeface="Times New Roman"/>
              </a:rPr>
              <a:t>1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925426" y="4613811"/>
            <a:ext cx="265430" cy="1504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00" spc="20" dirty="0">
                <a:latin typeface="Times New Roman"/>
                <a:cs typeface="Times New Roman"/>
              </a:rPr>
              <a:t>0</a:t>
            </a:r>
            <a:r>
              <a:rPr sz="800" spc="-105" dirty="0">
                <a:latin typeface="Times New Roman"/>
                <a:cs typeface="Times New Roman"/>
              </a:rPr>
              <a:t> </a:t>
            </a:r>
            <a:r>
              <a:rPr sz="800" spc="-40" dirty="0">
                <a:latin typeface="Times New Roman"/>
                <a:cs typeface="Times New Roman"/>
              </a:rPr>
              <a:t>m</a:t>
            </a:r>
            <a:r>
              <a:rPr sz="800" spc="-5" dirty="0">
                <a:latin typeface="Times New Roman"/>
                <a:cs typeface="Times New Roman"/>
              </a:rPr>
              <a:t>a</a:t>
            </a:r>
            <a:r>
              <a:rPr sz="800" spc="20" dirty="0">
                <a:latin typeface="Times New Roman"/>
                <a:cs typeface="Times New Roman"/>
              </a:rPr>
              <a:t>x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328409" y="4526406"/>
            <a:ext cx="4127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15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94384" y="4979034"/>
            <a:ext cx="62236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14020" algn="l"/>
                <a:tab pos="975994" algn="l"/>
                <a:tab pos="1265555" algn="l"/>
                <a:tab pos="1826260" algn="l"/>
                <a:tab pos="2616835" algn="l"/>
                <a:tab pos="3094990" algn="l"/>
                <a:tab pos="4528820" algn="l"/>
                <a:tab pos="5582285" algn="l"/>
                <a:tab pos="5953760" algn="l"/>
              </a:tabLst>
            </a:pP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з	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spc="-15" baseline="3968" dirty="0">
                <a:latin typeface="Verdana"/>
                <a:cs typeface="Verdana"/>
              </a:rPr>
              <a:t>13</a:t>
            </a:r>
            <a:r>
              <a:rPr sz="2100" baseline="3968" dirty="0">
                <a:latin typeface="Verdana"/>
                <a:cs typeface="Verdana"/>
              </a:rPr>
              <a:t>)	и	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spc="-15" baseline="3968" dirty="0">
                <a:latin typeface="Verdana"/>
                <a:cs typeface="Verdana"/>
              </a:rPr>
              <a:t>1</a:t>
            </a:r>
            <a:r>
              <a:rPr sz="2100" spc="-30" baseline="3968" dirty="0">
                <a:latin typeface="Verdana"/>
                <a:cs typeface="Verdana"/>
              </a:rPr>
              <a:t>4</a:t>
            </a:r>
            <a:r>
              <a:rPr sz="2100" baseline="3968" dirty="0">
                <a:latin typeface="Verdana"/>
                <a:cs typeface="Verdana"/>
              </a:rPr>
              <a:t>)	в</a:t>
            </a:r>
            <a:r>
              <a:rPr sz="2100" spc="-22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дно,	</a:t>
            </a:r>
            <a:r>
              <a:rPr sz="2100" spc="-7" baseline="3968" dirty="0">
                <a:latin typeface="Verdana"/>
                <a:cs typeface="Verdana"/>
              </a:rPr>
              <a:t>чт</a:t>
            </a:r>
            <a:r>
              <a:rPr sz="2100" baseline="3968" dirty="0">
                <a:latin typeface="Verdana"/>
                <a:cs typeface="Verdana"/>
              </a:rPr>
              <a:t>о	коэ</a:t>
            </a:r>
            <a:r>
              <a:rPr sz="2100" spc="-15" baseline="3968" dirty="0">
                <a:latin typeface="Verdana"/>
                <a:cs typeface="Verdana"/>
              </a:rPr>
              <a:t>ф</a:t>
            </a:r>
            <a:r>
              <a:rPr sz="2100" spc="-7" baseline="3968" dirty="0">
                <a:latin typeface="Verdana"/>
                <a:cs typeface="Verdana"/>
              </a:rPr>
              <a:t>фици</a:t>
            </a:r>
            <a:r>
              <a:rPr sz="2100" spc="-22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нт	</a:t>
            </a:r>
            <a:r>
              <a:rPr sz="2100" spc="-15" baseline="3968" dirty="0">
                <a:latin typeface="Verdana"/>
                <a:cs typeface="Verdana"/>
              </a:rPr>
              <a:t>п</a:t>
            </a:r>
            <a:r>
              <a:rPr sz="2100" baseline="3968" dirty="0">
                <a:latin typeface="Verdana"/>
                <a:cs typeface="Verdana"/>
              </a:rPr>
              <a:t>ер</a:t>
            </a:r>
            <a:r>
              <a:rPr sz="2100" spc="-15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дачи	</a:t>
            </a:r>
            <a:r>
              <a:rPr sz="2100" spc="-7" baseline="3968" dirty="0">
                <a:latin typeface="Verdana"/>
                <a:cs typeface="Verdana"/>
              </a:rPr>
              <a:t>K</a:t>
            </a:r>
            <a:r>
              <a:rPr sz="900" dirty="0">
                <a:latin typeface="Verdana"/>
                <a:cs typeface="Verdana"/>
              </a:rPr>
              <a:t>0	</a:t>
            </a:r>
            <a:r>
              <a:rPr sz="2100" spc="-22" baseline="3968" dirty="0">
                <a:latin typeface="Verdana"/>
                <a:cs typeface="Verdana"/>
              </a:rPr>
              <a:t>В</a:t>
            </a:r>
            <a:r>
              <a:rPr sz="2100" baseline="3968" dirty="0">
                <a:latin typeface="Verdana"/>
                <a:cs typeface="Verdana"/>
              </a:rPr>
              <a:t>Ц</a:t>
            </a:r>
            <a:endParaRPr sz="2100" baseline="3968">
              <a:latin typeface="Verdana"/>
              <a:cs typeface="Verdan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44500" y="5180812"/>
            <a:ext cx="6670675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максимален</a:t>
            </a:r>
            <a:r>
              <a:rPr sz="1400" spc="25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</a:t>
            </a:r>
            <a:r>
              <a:rPr sz="1400" spc="24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одинаковом</a:t>
            </a:r>
            <a:r>
              <a:rPr sz="1400" spc="2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шунтировании</a:t>
            </a:r>
            <a:r>
              <a:rPr sz="1400" spc="26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контура,</a:t>
            </a:r>
            <a:r>
              <a:rPr sz="1400" spc="25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как</a:t>
            </a:r>
            <a:r>
              <a:rPr sz="1400" spc="254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со</a:t>
            </a:r>
            <a:r>
              <a:rPr sz="1400" spc="2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стороны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антенны,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так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стороны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входа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следующего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каскада,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т.е.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когда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870766" y="5999302"/>
            <a:ext cx="81280" cy="156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50" spc="10" dirty="0">
                <a:latin typeface="Times New Roman"/>
                <a:cs typeface="Times New Roman"/>
              </a:rPr>
              <a:t>k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748490" y="5836477"/>
            <a:ext cx="136525" cy="2863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700" spc="20" dirty="0">
                <a:latin typeface="Times New Roman"/>
                <a:cs typeface="Times New Roman"/>
              </a:rPr>
              <a:t>g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135167" y="5592517"/>
            <a:ext cx="618490" cy="699135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200" u="sng" spc="-204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sz="1700" u="sng" spc="30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</a:t>
            </a:r>
            <a:r>
              <a:rPr sz="1700" u="sng" spc="-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700" u="sng" spc="120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sz="1700" u="sng" spc="-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2200" u="sng" spc="-165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endParaRPr sz="2200">
              <a:latin typeface="Symbol"/>
              <a:cs typeface="Symbol"/>
            </a:endParaRPr>
          </a:p>
          <a:p>
            <a:pPr marR="1270" algn="ctr">
              <a:lnSpc>
                <a:spcPct val="100000"/>
              </a:lnSpc>
              <a:spcBef>
                <a:spcPts val="265"/>
              </a:spcBef>
            </a:pPr>
            <a:r>
              <a:rPr sz="1700" spc="20" dirty="0">
                <a:latin typeface="Times New Roman"/>
                <a:cs typeface="Times New Roman"/>
              </a:rPr>
              <a:t>2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670033" y="5836477"/>
            <a:ext cx="1468755" cy="3187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63500">
              <a:lnSpc>
                <a:spcPts val="1660"/>
              </a:lnSpc>
              <a:spcBef>
                <a:spcPts val="110"/>
              </a:spcBef>
              <a:tabLst>
                <a:tab pos="580390" algn="l"/>
                <a:tab pos="1295400" algn="l"/>
              </a:tabLst>
            </a:pPr>
            <a:r>
              <a:rPr sz="1700" spc="55" dirty="0">
                <a:latin typeface="Times New Roman"/>
                <a:cs typeface="Times New Roman"/>
              </a:rPr>
              <a:t>m</a:t>
            </a:r>
            <a:r>
              <a:rPr sz="1275" spc="82" baseline="49019" dirty="0">
                <a:latin typeface="Times New Roman"/>
                <a:cs typeface="Times New Roman"/>
              </a:rPr>
              <a:t>2</a:t>
            </a:r>
            <a:r>
              <a:rPr sz="1700" spc="55" dirty="0">
                <a:latin typeface="Times New Roman"/>
                <a:cs typeface="Times New Roman"/>
              </a:rPr>
              <a:t>g	</a:t>
            </a:r>
            <a:r>
              <a:rPr sz="1700" spc="20" dirty="0">
                <a:latin typeface="Symbol"/>
                <a:cs typeface="Symbol"/>
              </a:rPr>
              <a:t></a:t>
            </a:r>
            <a:r>
              <a:rPr sz="1700" spc="-40" dirty="0">
                <a:latin typeface="Times New Roman"/>
                <a:cs typeface="Times New Roman"/>
              </a:rPr>
              <a:t> </a:t>
            </a:r>
            <a:r>
              <a:rPr sz="1700" spc="55" dirty="0">
                <a:latin typeface="Times New Roman"/>
                <a:cs typeface="Times New Roman"/>
              </a:rPr>
              <a:t>m</a:t>
            </a:r>
            <a:r>
              <a:rPr sz="1275" spc="82" baseline="49019" dirty="0">
                <a:latin typeface="Times New Roman"/>
                <a:cs typeface="Times New Roman"/>
              </a:rPr>
              <a:t>2</a:t>
            </a:r>
            <a:r>
              <a:rPr sz="1700" spc="55" dirty="0">
                <a:latin typeface="Times New Roman"/>
                <a:cs typeface="Times New Roman"/>
              </a:rPr>
              <a:t>g	</a:t>
            </a:r>
            <a:r>
              <a:rPr sz="1700" spc="20" dirty="0">
                <a:latin typeface="Symbol"/>
                <a:cs typeface="Symbol"/>
              </a:rPr>
              <a:t></a:t>
            </a:r>
            <a:endParaRPr sz="1700">
              <a:latin typeface="Symbol"/>
              <a:cs typeface="Symbol"/>
            </a:endParaRPr>
          </a:p>
          <a:p>
            <a:pPr marL="230504">
              <a:lnSpc>
                <a:spcPts val="640"/>
              </a:lnSpc>
              <a:tabLst>
                <a:tab pos="426084" algn="l"/>
                <a:tab pos="931544" algn="l"/>
              </a:tabLst>
            </a:pPr>
            <a:r>
              <a:rPr sz="850" spc="10" dirty="0">
                <a:latin typeface="Times New Roman"/>
                <a:cs typeface="Times New Roman"/>
              </a:rPr>
              <a:t>1	</a:t>
            </a:r>
            <a:r>
              <a:rPr sz="850" spc="15" dirty="0">
                <a:latin typeface="Times New Roman"/>
                <a:cs typeface="Times New Roman"/>
              </a:rPr>
              <a:t>A	</a:t>
            </a:r>
            <a:r>
              <a:rPr sz="850" spc="10" dirty="0">
                <a:latin typeface="Times New Roman"/>
                <a:cs typeface="Times New Roman"/>
              </a:rPr>
              <a:t>2   </a:t>
            </a:r>
            <a:r>
              <a:rPr sz="850" spc="110" dirty="0">
                <a:latin typeface="Times New Roman"/>
                <a:cs typeface="Times New Roman"/>
              </a:rPr>
              <a:t> </a:t>
            </a:r>
            <a:r>
              <a:rPr sz="850" spc="-40" dirty="0">
                <a:latin typeface="Times New Roman"/>
                <a:cs typeface="Times New Roman"/>
              </a:rPr>
              <a:t>вх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968621" y="5911976"/>
            <a:ext cx="908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722911" y="5911976"/>
            <a:ext cx="1392555" cy="6146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79755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(16)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sz="1400" spc="-5" dirty="0">
                <a:latin typeface="Verdana"/>
                <a:cs typeface="Verdana"/>
              </a:rPr>
              <a:t>коэффициента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894384" y="6299072"/>
            <a:ext cx="464566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91260" algn="l"/>
                <a:tab pos="2261870" algn="l"/>
                <a:tab pos="2914650" algn="l"/>
                <a:tab pos="3509645" algn="l"/>
                <a:tab pos="4437380" algn="l"/>
              </a:tabLst>
            </a:pPr>
            <a:r>
              <a:rPr sz="2100" spc="-7" baseline="3968" dirty="0">
                <a:latin typeface="Verdana"/>
                <a:cs typeface="Verdana"/>
              </a:rPr>
              <a:t>Оч</a:t>
            </a:r>
            <a:r>
              <a:rPr sz="2100" spc="-15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spc="-15" baseline="3968" dirty="0">
                <a:latin typeface="Verdana"/>
                <a:cs typeface="Verdana"/>
              </a:rPr>
              <a:t>д</a:t>
            </a:r>
            <a:r>
              <a:rPr sz="2100" baseline="3968" dirty="0">
                <a:latin typeface="Verdana"/>
                <a:cs typeface="Verdana"/>
              </a:rPr>
              <a:t>н</a:t>
            </a:r>
            <a:r>
              <a:rPr sz="2100" spc="-22" baseline="3968" dirty="0">
                <a:latin typeface="Verdana"/>
                <a:cs typeface="Verdana"/>
              </a:rPr>
              <a:t>о</a:t>
            </a:r>
            <a:r>
              <a:rPr sz="2100" baseline="3968" dirty="0">
                <a:latin typeface="Verdana"/>
                <a:cs typeface="Verdana"/>
              </a:rPr>
              <a:t>,	</a:t>
            </a:r>
            <a:r>
              <a:rPr sz="2100" spc="-7" baseline="3968" dirty="0">
                <a:latin typeface="Verdana"/>
                <a:cs typeface="Verdana"/>
              </a:rPr>
              <a:t>зн</a:t>
            </a:r>
            <a:r>
              <a:rPr sz="2100" spc="-22" baseline="3968" dirty="0">
                <a:latin typeface="Verdana"/>
                <a:cs typeface="Verdana"/>
              </a:rPr>
              <a:t>а</a:t>
            </a:r>
            <a:r>
              <a:rPr sz="2100" spc="-7" baseline="3968" dirty="0">
                <a:latin typeface="Verdana"/>
                <a:cs typeface="Verdana"/>
              </a:rPr>
              <a:t>ч</a:t>
            </a:r>
            <a:r>
              <a:rPr sz="2100" spc="-15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н</a:t>
            </a: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е	</a:t>
            </a:r>
            <a:r>
              <a:rPr sz="2100" spc="-7" baseline="3968" dirty="0">
                <a:latin typeface="Verdana"/>
                <a:cs typeface="Verdana"/>
              </a:rPr>
              <a:t>K</a:t>
            </a:r>
            <a:r>
              <a:rPr sz="900" dirty="0">
                <a:latin typeface="Verdana"/>
                <a:cs typeface="Verdana"/>
              </a:rPr>
              <a:t>0max	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spc="-15" baseline="3968" dirty="0">
                <a:latin typeface="Verdana"/>
                <a:cs typeface="Verdana"/>
              </a:rPr>
              <a:t>15</a:t>
            </a:r>
            <a:r>
              <a:rPr sz="2100" baseline="3968" dirty="0">
                <a:latin typeface="Verdana"/>
                <a:cs typeface="Verdana"/>
              </a:rPr>
              <a:t>)	</a:t>
            </a:r>
            <a:r>
              <a:rPr sz="2100" spc="-7" baseline="3968" dirty="0">
                <a:latin typeface="Verdana"/>
                <a:cs typeface="Verdana"/>
              </a:rPr>
              <a:t>з</a:t>
            </a:r>
            <a:r>
              <a:rPr sz="2100" spc="-15" baseline="3968" dirty="0">
                <a:latin typeface="Verdana"/>
                <a:cs typeface="Verdana"/>
              </a:rPr>
              <a:t>а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spc="7" baseline="3968" dirty="0">
                <a:latin typeface="Verdana"/>
                <a:cs typeface="Verdana"/>
              </a:rPr>
              <a:t>с</a:t>
            </a: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т	</a:t>
            </a:r>
            <a:r>
              <a:rPr sz="2100" spc="-22" baseline="3968" dirty="0">
                <a:latin typeface="Verdana"/>
                <a:cs typeface="Verdana"/>
              </a:rPr>
              <a:t>о</a:t>
            </a:r>
            <a:r>
              <a:rPr sz="2100" baseline="3968" dirty="0">
                <a:latin typeface="Verdana"/>
                <a:cs typeface="Verdana"/>
              </a:rPr>
              <a:t>т</a:t>
            </a:r>
            <a:endParaRPr sz="2100" baseline="3968">
              <a:latin typeface="Verdana"/>
              <a:cs typeface="Verdan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44500" y="6543965"/>
            <a:ext cx="6674484" cy="49022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 marR="5080">
              <a:lnSpc>
                <a:spcPts val="1900"/>
              </a:lnSpc>
              <a:spcBef>
                <a:spcPts val="10"/>
              </a:spcBef>
              <a:tabLst>
                <a:tab pos="882650" algn="l"/>
                <a:tab pos="1220470" algn="l"/>
                <a:tab pos="2132330" algn="l"/>
                <a:tab pos="2356485" algn="l"/>
                <a:tab pos="2482850" algn="l"/>
                <a:tab pos="3041650" algn="l"/>
                <a:tab pos="3564254" algn="l"/>
                <a:tab pos="4082415" algn="l"/>
                <a:tab pos="4871720" algn="l"/>
                <a:tab pos="5714365" algn="l"/>
                <a:tab pos="5939790" algn="l"/>
              </a:tabLst>
            </a:pPr>
            <a:r>
              <a:rPr sz="2100" spc="-15" baseline="3968" dirty="0">
                <a:latin typeface="Verdana"/>
                <a:cs typeface="Verdana"/>
              </a:rPr>
              <a:t>ш</a:t>
            </a:r>
            <a:r>
              <a:rPr sz="2100" baseline="3968" dirty="0">
                <a:latin typeface="Verdana"/>
                <a:cs typeface="Verdana"/>
              </a:rPr>
              <a:t>унтир</a:t>
            </a:r>
            <a:r>
              <a:rPr sz="2100" spc="-22" baseline="3968" dirty="0">
                <a:latin typeface="Verdana"/>
                <a:cs typeface="Verdana"/>
              </a:rPr>
              <a:t>о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-22" baseline="3968" dirty="0">
                <a:latin typeface="Verdana"/>
                <a:cs typeface="Verdana"/>
              </a:rPr>
              <a:t>а</a:t>
            </a:r>
            <a:r>
              <a:rPr sz="2100" baseline="3968" dirty="0">
                <a:latin typeface="Verdana"/>
                <a:cs typeface="Verdana"/>
              </a:rPr>
              <a:t>н</a:t>
            </a:r>
            <a:r>
              <a:rPr sz="2100" spc="-7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я </a:t>
            </a:r>
            <a:r>
              <a:rPr sz="2100" spc="-135" baseline="3968" dirty="0">
                <a:latin typeface="Verdana"/>
                <a:cs typeface="Verdana"/>
              </a:rPr>
              <a:t> </a:t>
            </a:r>
            <a:r>
              <a:rPr sz="2100" b="1" spc="7" baseline="3968" dirty="0">
                <a:latin typeface="Symbol"/>
                <a:cs typeface="Symbol"/>
              </a:rPr>
              <a:t></a:t>
            </a:r>
            <a:r>
              <a:rPr sz="2100" spc="-232" baseline="3968" dirty="0">
                <a:latin typeface="Times New Roman"/>
                <a:cs typeface="Times New Roman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.</a:t>
            </a:r>
            <a:r>
              <a:rPr sz="2100" spc="34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Пр</a:t>
            </a:r>
            <a:r>
              <a:rPr sz="2100" baseline="3968" dirty="0">
                <a:latin typeface="Verdana"/>
                <a:cs typeface="Verdana"/>
              </a:rPr>
              <a:t>и	</a:t>
            </a:r>
            <a:r>
              <a:rPr sz="2100" b="1" spc="52" baseline="3968" dirty="0">
                <a:latin typeface="Symbol"/>
                <a:cs typeface="Symbol"/>
              </a:rPr>
              <a:t></a:t>
            </a:r>
            <a:r>
              <a:rPr sz="2100" spc="112" baseline="3968" dirty="0">
                <a:latin typeface="Times New Roman"/>
                <a:cs typeface="Times New Roman"/>
              </a:rPr>
              <a:t> </a:t>
            </a:r>
            <a:r>
              <a:rPr sz="2100" b="1" spc="37" baseline="3968" dirty="0">
                <a:latin typeface="Symbol"/>
                <a:cs typeface="Symbol"/>
              </a:rPr>
              <a:t></a:t>
            </a:r>
            <a:r>
              <a:rPr sz="2100" spc="-7" baseline="3968" dirty="0">
                <a:latin typeface="Times New Roman"/>
                <a:cs typeface="Times New Roman"/>
              </a:rPr>
              <a:t> </a:t>
            </a:r>
            <a:r>
              <a:rPr sz="2100" b="1" spc="30" baseline="3968" dirty="0">
                <a:latin typeface="Times New Roman"/>
                <a:cs typeface="Times New Roman"/>
              </a:rPr>
              <a:t>1</a:t>
            </a:r>
            <a:r>
              <a:rPr sz="2100" b="1" spc="-330" baseline="3968" dirty="0">
                <a:latin typeface="Times New Roman"/>
                <a:cs typeface="Times New Roman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 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34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2 </a:t>
            </a:r>
            <a:r>
              <a:rPr sz="900" spc="-10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345" baseline="3968" dirty="0">
                <a:latin typeface="Verdana"/>
                <a:cs typeface="Verdana"/>
              </a:rPr>
              <a:t> </a:t>
            </a:r>
            <a:r>
              <a:rPr sz="2100" spc="-15" baseline="3968" dirty="0">
                <a:latin typeface="Verdana"/>
                <a:cs typeface="Verdana"/>
              </a:rPr>
              <a:t>0</a:t>
            </a:r>
            <a:r>
              <a:rPr sz="2100" baseline="3968" dirty="0">
                <a:latin typeface="Verdana"/>
                <a:cs typeface="Verdana"/>
              </a:rPr>
              <a:t>)</a:t>
            </a:r>
            <a:r>
              <a:rPr sz="2100" spc="33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K</a:t>
            </a:r>
            <a:r>
              <a:rPr sz="900" dirty="0">
                <a:latin typeface="Verdana"/>
                <a:cs typeface="Verdana"/>
              </a:rPr>
              <a:t>0 </a:t>
            </a:r>
            <a:r>
              <a:rPr sz="900" spc="-90" dirty="0">
                <a:latin typeface="Verdana"/>
                <a:cs typeface="Verdana"/>
              </a:rPr>
              <a:t> </a:t>
            </a:r>
            <a:r>
              <a:rPr sz="900" dirty="0">
                <a:latin typeface="Verdana"/>
                <a:cs typeface="Verdana"/>
              </a:rPr>
              <a:t>max </a:t>
            </a:r>
            <a:r>
              <a:rPr sz="900" spc="-10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=</a:t>
            </a:r>
            <a:r>
              <a:rPr sz="2100" spc="34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0</a:t>
            </a:r>
            <a:r>
              <a:rPr sz="2100" spc="345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(</a:t>
            </a:r>
            <a:r>
              <a:rPr sz="2100" baseline="3968" dirty="0">
                <a:latin typeface="Verdana"/>
                <a:cs typeface="Verdana"/>
              </a:rPr>
              <a:t>нет</a:t>
            </a:r>
            <a:r>
              <a:rPr sz="2100" spc="32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пе</a:t>
            </a:r>
            <a:r>
              <a:rPr sz="2100" spc="-15" baseline="3968" dirty="0">
                <a:latin typeface="Verdana"/>
                <a:cs typeface="Verdana"/>
              </a:rPr>
              <a:t>р</a:t>
            </a:r>
            <a:r>
              <a:rPr sz="2100" baseline="3968" dirty="0">
                <a:latin typeface="Verdana"/>
                <a:cs typeface="Verdana"/>
              </a:rPr>
              <a:t>ед</a:t>
            </a:r>
            <a:r>
              <a:rPr sz="2100" spc="-22" baseline="3968" dirty="0">
                <a:latin typeface="Verdana"/>
                <a:cs typeface="Verdana"/>
              </a:rPr>
              <a:t>ач</a:t>
            </a:r>
            <a:r>
              <a:rPr sz="2100" baseline="3968" dirty="0">
                <a:latin typeface="Verdana"/>
                <a:cs typeface="Verdana"/>
              </a:rPr>
              <a:t>и  </a:t>
            </a:r>
            <a:r>
              <a:rPr sz="1400" dirty="0">
                <a:latin typeface="Verdana"/>
                <a:cs typeface="Verdana"/>
              </a:rPr>
              <a:t>эн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рги</a:t>
            </a:r>
            <a:r>
              <a:rPr sz="1400" dirty="0">
                <a:latin typeface="Verdana"/>
                <a:cs typeface="Verdana"/>
              </a:rPr>
              <a:t>и	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з	а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енны	на		вход	АЭ).	</a:t>
            </a:r>
            <a:r>
              <a:rPr sz="1400" spc="-5" dirty="0">
                <a:latin typeface="Verdana"/>
                <a:cs typeface="Verdana"/>
              </a:rPr>
              <a:t>Пр</a:t>
            </a:r>
            <a:r>
              <a:rPr sz="1400" dirty="0">
                <a:latin typeface="Verdana"/>
                <a:cs typeface="Verdana"/>
              </a:rPr>
              <a:t>и	</a:t>
            </a:r>
            <a:r>
              <a:rPr sz="2475" b="1" spc="179" baseline="1683" dirty="0">
                <a:latin typeface="Symbol"/>
                <a:cs typeface="Symbol"/>
              </a:rPr>
              <a:t></a:t>
            </a:r>
            <a:r>
              <a:rPr sz="2475" spc="30" baseline="1683" dirty="0">
                <a:latin typeface="Times New Roman"/>
                <a:cs typeface="Times New Roman"/>
              </a:rPr>
              <a:t> </a:t>
            </a:r>
            <a:r>
              <a:rPr sz="2475" b="1" spc="284" baseline="1683" dirty="0">
                <a:latin typeface="Symbol"/>
                <a:cs typeface="Symbol"/>
              </a:rPr>
              <a:t></a:t>
            </a:r>
            <a:r>
              <a:rPr sz="2475" b="1" spc="120" baseline="1683" dirty="0">
                <a:latin typeface="Symbol"/>
                <a:cs typeface="Symbol"/>
              </a:rPr>
              <a:t></a:t>
            </a:r>
            <a:r>
              <a:rPr sz="2475" spc="-284" baseline="1683" dirty="0">
                <a:latin typeface="Times New Roman"/>
                <a:cs typeface="Times New Roman"/>
              </a:rPr>
              <a:t> </a:t>
            </a:r>
            <a:r>
              <a:rPr sz="2475" b="1" spc="112" baseline="1683" dirty="0">
                <a:latin typeface="Times New Roman"/>
                <a:cs typeface="Times New Roman"/>
              </a:rPr>
              <a:t>1</a:t>
            </a:r>
            <a:r>
              <a:rPr sz="2475" b="1" baseline="1683" dirty="0">
                <a:latin typeface="Times New Roman"/>
                <a:cs typeface="Times New Roman"/>
              </a:rPr>
              <a:t>	</a:t>
            </a:r>
            <a:r>
              <a:rPr sz="1400" spc="-5" dirty="0">
                <a:latin typeface="Verdana"/>
                <a:cs typeface="Verdana"/>
              </a:rPr>
              <a:t>(к</a:t>
            </a:r>
            <a:r>
              <a:rPr sz="1400" dirty="0">
                <a:latin typeface="Verdana"/>
                <a:cs typeface="Verdana"/>
              </a:rPr>
              <a:t>о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ту</a:t>
            </a:r>
            <a:r>
              <a:rPr sz="1400" dirty="0">
                <a:latin typeface="Verdana"/>
                <a:cs typeface="Verdana"/>
              </a:rPr>
              <a:t>р	с	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алыми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6226855" y="7319260"/>
            <a:ext cx="772160" cy="291465"/>
            <a:chOff x="6226855" y="7319260"/>
            <a:chExt cx="772160" cy="291465"/>
          </a:xfrm>
        </p:grpSpPr>
        <p:sp>
          <p:nvSpPr>
            <p:cNvPr id="54" name="object 54"/>
            <p:cNvSpPr/>
            <p:nvPr/>
          </p:nvSpPr>
          <p:spPr>
            <a:xfrm>
              <a:off x="6352585" y="7511033"/>
              <a:ext cx="27305" cy="15875"/>
            </a:xfrm>
            <a:custGeom>
              <a:avLst/>
              <a:gdLst/>
              <a:ahLst/>
              <a:cxnLst/>
              <a:rect l="l" t="t" r="r" b="b"/>
              <a:pathLst>
                <a:path w="27304" h="15875">
                  <a:moveTo>
                    <a:pt x="0" y="15500"/>
                  </a:moveTo>
                  <a:lnTo>
                    <a:pt x="27202" y="0"/>
                  </a:lnTo>
                </a:path>
              </a:pathLst>
            </a:custGeom>
            <a:ln w="72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6379788" y="7514999"/>
              <a:ext cx="39370" cy="88265"/>
            </a:xfrm>
            <a:custGeom>
              <a:avLst/>
              <a:gdLst/>
              <a:ahLst/>
              <a:cxnLst/>
              <a:rect l="l" t="t" r="r" b="b"/>
              <a:pathLst>
                <a:path w="39370" h="88265">
                  <a:moveTo>
                    <a:pt x="0" y="0"/>
                  </a:moveTo>
                  <a:lnTo>
                    <a:pt x="39340" y="87957"/>
                  </a:lnTo>
                </a:path>
              </a:pathLst>
            </a:custGeom>
            <a:ln w="146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6226855" y="7322863"/>
              <a:ext cx="772160" cy="280670"/>
            </a:xfrm>
            <a:custGeom>
              <a:avLst/>
              <a:gdLst/>
              <a:ahLst/>
              <a:cxnLst/>
              <a:rect l="l" t="t" r="r" b="b"/>
              <a:pathLst>
                <a:path w="772159" h="280670">
                  <a:moveTo>
                    <a:pt x="195937" y="280093"/>
                  </a:moveTo>
                  <a:lnTo>
                    <a:pt x="245944" y="29559"/>
                  </a:lnTo>
                </a:path>
                <a:path w="772159" h="280670">
                  <a:moveTo>
                    <a:pt x="245944" y="29559"/>
                  </a:moveTo>
                  <a:lnTo>
                    <a:pt x="757297" y="29559"/>
                  </a:lnTo>
                </a:path>
                <a:path w="772159" h="280670">
                  <a:moveTo>
                    <a:pt x="0" y="0"/>
                  </a:moveTo>
                  <a:lnTo>
                    <a:pt x="772009" y="0"/>
                  </a:lnTo>
                </a:path>
              </a:pathLst>
            </a:custGeom>
            <a:ln w="72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7" name="object 57"/>
          <p:cNvSpPr txBox="1"/>
          <p:nvPr/>
        </p:nvSpPr>
        <p:spPr>
          <a:xfrm>
            <a:off x="6633983" y="7479639"/>
            <a:ext cx="320040" cy="1498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800" spc="20" dirty="0">
                <a:latin typeface="Times New Roman"/>
                <a:cs typeface="Times New Roman"/>
              </a:rPr>
              <a:t>A    </a:t>
            </a:r>
            <a:r>
              <a:rPr sz="800" spc="-5" dirty="0">
                <a:latin typeface="Times New Roman"/>
                <a:cs typeface="Times New Roman"/>
              </a:rPr>
              <a:t> </a:t>
            </a:r>
            <a:r>
              <a:rPr sz="800" spc="-30" dirty="0">
                <a:latin typeface="Times New Roman"/>
                <a:cs typeface="Times New Roman"/>
              </a:rPr>
              <a:t>вх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538098" y="7310214"/>
            <a:ext cx="456565" cy="14986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800" spc="15" dirty="0">
                <a:latin typeface="Times New Roman"/>
                <a:cs typeface="Times New Roman"/>
              </a:rPr>
              <a:t>0</a:t>
            </a:r>
            <a:r>
              <a:rPr sz="800" spc="-110" dirty="0">
                <a:latin typeface="Times New Roman"/>
                <a:cs typeface="Times New Roman"/>
              </a:rPr>
              <a:t> </a:t>
            </a:r>
            <a:r>
              <a:rPr sz="800" spc="-45" dirty="0">
                <a:latin typeface="Times New Roman"/>
                <a:cs typeface="Times New Roman"/>
              </a:rPr>
              <a:t>m</a:t>
            </a:r>
            <a:r>
              <a:rPr sz="800" spc="-10" dirty="0">
                <a:latin typeface="Times New Roman"/>
                <a:cs typeface="Times New Roman"/>
              </a:rPr>
              <a:t>a</a:t>
            </a:r>
            <a:r>
              <a:rPr sz="800" spc="15" dirty="0">
                <a:latin typeface="Times New Roman"/>
                <a:cs typeface="Times New Roman"/>
              </a:rPr>
              <a:t>x</a:t>
            </a:r>
            <a:r>
              <a:rPr sz="800" spc="-20" dirty="0">
                <a:latin typeface="Times New Roman"/>
                <a:cs typeface="Times New Roman"/>
              </a:rPr>
              <a:t> </a:t>
            </a:r>
            <a:r>
              <a:rPr sz="800" spc="-45" dirty="0">
                <a:latin typeface="Times New Roman"/>
                <a:cs typeface="Times New Roman"/>
              </a:rPr>
              <a:t>m</a:t>
            </a:r>
            <a:r>
              <a:rPr sz="800" spc="-10" dirty="0">
                <a:latin typeface="Times New Roman"/>
                <a:cs typeface="Times New Roman"/>
              </a:rPr>
              <a:t>a</a:t>
            </a:r>
            <a:r>
              <a:rPr sz="800" spc="15" dirty="0">
                <a:latin typeface="Times New Roman"/>
                <a:cs typeface="Times New Roman"/>
              </a:rPr>
              <a:t>x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19100" y="7192585"/>
            <a:ext cx="5156835" cy="2736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1400" spc="-5" dirty="0">
                <a:latin typeface="Verdana"/>
                <a:cs typeface="Verdana"/>
              </a:rPr>
              <a:t>потерями), имеем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наибольшее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возможное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значение</a:t>
            </a:r>
            <a:r>
              <a:rPr sz="1400" spc="220" dirty="0">
                <a:latin typeface="Verdana"/>
                <a:cs typeface="Verdana"/>
              </a:rPr>
              <a:t> </a:t>
            </a:r>
            <a:r>
              <a:rPr sz="2400" spc="60" baseline="10416" dirty="0">
                <a:latin typeface="Times New Roman"/>
                <a:cs typeface="Times New Roman"/>
              </a:rPr>
              <a:t>K</a:t>
            </a:r>
            <a:endParaRPr sz="2400" baseline="10416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225925" y="7324323"/>
            <a:ext cx="624840" cy="2736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59715" algn="l"/>
              </a:tabLst>
            </a:pPr>
            <a:r>
              <a:rPr sz="1600" spc="30" dirty="0">
                <a:latin typeface="Times New Roman"/>
                <a:cs typeface="Times New Roman"/>
              </a:rPr>
              <a:t>2	</a:t>
            </a:r>
            <a:r>
              <a:rPr sz="1600" spc="40" dirty="0">
                <a:latin typeface="Times New Roman"/>
                <a:cs typeface="Times New Roman"/>
              </a:rPr>
              <a:t>R</a:t>
            </a:r>
            <a:r>
              <a:rPr sz="1600" spc="340" dirty="0">
                <a:latin typeface="Times New Roman"/>
                <a:cs typeface="Times New Roman"/>
              </a:rPr>
              <a:t> </a:t>
            </a:r>
            <a:r>
              <a:rPr sz="1600" spc="30" dirty="0">
                <a:latin typeface="Times New Roman"/>
                <a:cs typeface="Times New Roman"/>
              </a:rPr>
              <a:t>g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548328" y="7024764"/>
            <a:ext cx="131445" cy="2736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00" spc="30" dirty="0">
                <a:latin typeface="Times New Roman"/>
                <a:cs typeface="Times New Roman"/>
              </a:rPr>
              <a:t>1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048716" y="7154897"/>
            <a:ext cx="141605" cy="2736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00" spc="30" dirty="0">
                <a:latin typeface="Symbol"/>
                <a:cs typeface="Symbol"/>
              </a:rPr>
              <a:t>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4500" y="7627086"/>
            <a:ext cx="6671945" cy="25114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indent="449580" algn="just">
              <a:lnSpc>
                <a:spcPct val="116500"/>
              </a:lnSpc>
              <a:spcBef>
                <a:spcPts val="95"/>
              </a:spcBef>
            </a:pPr>
            <a:r>
              <a:rPr sz="1400" dirty="0">
                <a:latin typeface="Verdana"/>
                <a:cs typeface="Verdana"/>
              </a:rPr>
              <a:t>В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случае</a:t>
            </a:r>
            <a:r>
              <a:rPr sz="1400" dirty="0">
                <a:latin typeface="Verdana"/>
                <a:cs typeface="Verdana"/>
              </a:rPr>
              <a:t> идеального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</a:t>
            </a:r>
            <a:r>
              <a:rPr sz="1400" dirty="0">
                <a:latin typeface="Verdana"/>
                <a:cs typeface="Verdana"/>
              </a:rPr>
              <a:t> без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потерь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равенство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вносимых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проводимостей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(16)</a:t>
            </a:r>
            <a:r>
              <a:rPr sz="1400" dirty="0">
                <a:latin typeface="Verdana"/>
                <a:cs typeface="Verdana"/>
              </a:rPr>
              <a:t> соответствует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одновременному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согласованию </a:t>
            </a:r>
            <a:r>
              <a:rPr sz="1400" dirty="0">
                <a:latin typeface="Verdana"/>
                <a:cs typeface="Verdana"/>
              </a:rPr>
              <a:t> входного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как</a:t>
            </a:r>
            <a:r>
              <a:rPr sz="1400" dirty="0">
                <a:latin typeface="Verdana"/>
                <a:cs typeface="Verdana"/>
              </a:rPr>
              <a:t> 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антенной,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так</a:t>
            </a:r>
            <a:r>
              <a:rPr sz="1400" dirty="0">
                <a:latin typeface="Verdana"/>
                <a:cs typeface="Verdana"/>
              </a:rPr>
              <a:t> 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</a:t>
            </a:r>
            <a:r>
              <a:rPr sz="1400" dirty="0">
                <a:latin typeface="Verdana"/>
                <a:cs typeface="Verdana"/>
              </a:rPr>
              <a:t> входом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следующего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каскада, что</a:t>
            </a:r>
            <a:r>
              <a:rPr sz="1400" dirty="0">
                <a:latin typeface="Verdana"/>
                <a:cs typeface="Verdana"/>
              </a:rPr>
              <a:t> и </a:t>
            </a:r>
            <a:r>
              <a:rPr sz="1400" spc="-5" dirty="0">
                <a:latin typeface="Verdana"/>
                <a:cs typeface="Verdana"/>
              </a:rPr>
              <a:t>обеспечивает получение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наибольшего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теоретически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возможного коэффициента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усиления.</a:t>
            </a:r>
            <a:endParaRPr sz="1400">
              <a:latin typeface="Verdana"/>
              <a:cs typeface="Verdana"/>
            </a:endParaRPr>
          </a:p>
          <a:p>
            <a:pPr marL="12700" marR="5715" indent="449580" algn="just">
              <a:lnSpc>
                <a:spcPct val="116399"/>
              </a:lnSpc>
            </a:pPr>
            <a:r>
              <a:rPr sz="1400" dirty="0">
                <a:latin typeface="Verdana"/>
                <a:cs typeface="Verdana"/>
              </a:rPr>
              <a:t>На самом деле </a:t>
            </a:r>
            <a:r>
              <a:rPr sz="1400" spc="-5" dirty="0">
                <a:latin typeface="Verdana"/>
                <a:cs typeface="Verdana"/>
              </a:rPr>
              <a:t>условие (16) </a:t>
            </a:r>
            <a:r>
              <a:rPr sz="1400" dirty="0">
                <a:latin typeface="Verdana"/>
                <a:cs typeface="Verdana"/>
              </a:rPr>
              <a:t>не </a:t>
            </a:r>
            <a:r>
              <a:rPr sz="1400" spc="-5" dirty="0">
                <a:latin typeface="Verdana"/>
                <a:cs typeface="Verdana"/>
              </a:rPr>
              <a:t>соответствует согласованию </a:t>
            </a:r>
            <a:r>
              <a:rPr sz="1400" dirty="0">
                <a:latin typeface="Verdana"/>
                <a:cs typeface="Verdana"/>
              </a:rPr>
              <a:t>ни с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одной </a:t>
            </a:r>
            <a:r>
              <a:rPr sz="1400" spc="-5" dirty="0">
                <a:latin typeface="Verdana"/>
                <a:cs typeface="Verdana"/>
              </a:rPr>
              <a:t>стороны, поэтому иногда называется условием оптимального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рассогласования.</a:t>
            </a:r>
            <a:endParaRPr sz="1400">
              <a:latin typeface="Verdana"/>
              <a:cs typeface="Verdana"/>
            </a:endParaRPr>
          </a:p>
          <a:p>
            <a:pPr marL="12700" marR="5080" indent="449580" algn="just">
              <a:lnSpc>
                <a:spcPts val="1970"/>
              </a:lnSpc>
              <a:spcBef>
                <a:spcPts val="85"/>
              </a:spcBef>
            </a:pPr>
            <a:r>
              <a:rPr sz="1400" spc="-5" dirty="0">
                <a:latin typeface="Verdana"/>
                <a:cs typeface="Verdana"/>
              </a:rPr>
              <a:t>При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работе</a:t>
            </a:r>
            <a:r>
              <a:rPr sz="1400" dirty="0">
                <a:latin typeface="Verdana"/>
                <a:cs typeface="Verdana"/>
              </a:rPr>
              <a:t> 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настроенными</a:t>
            </a:r>
            <a:r>
              <a:rPr sz="1400" dirty="0">
                <a:latin typeface="Verdana"/>
                <a:cs typeface="Verdana"/>
              </a:rPr>
              <a:t> антеннами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обычно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стараются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согласовать</a:t>
            </a:r>
            <a:r>
              <a:rPr sz="1400" spc="43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цепь</a:t>
            </a:r>
            <a:r>
              <a:rPr sz="1400" spc="4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антенны</a:t>
            </a:r>
            <a:r>
              <a:rPr sz="1400" spc="42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4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ВЦ.</a:t>
            </a:r>
            <a:r>
              <a:rPr sz="1400" spc="44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Условие</a:t>
            </a:r>
            <a:r>
              <a:rPr sz="1400" spc="4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согласования</a:t>
            </a:r>
            <a:r>
              <a:rPr sz="1400" spc="434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44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</a:t>
            </a:r>
            <a:endParaRPr sz="1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0057"/>
            <a:ext cx="6670040" cy="770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6399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предполагает равенство вносимой </a:t>
            </a:r>
            <a:r>
              <a:rPr sz="1400" dirty="0">
                <a:latin typeface="Verdana"/>
                <a:cs typeface="Verdana"/>
              </a:rPr>
              <a:t>в </a:t>
            </a:r>
            <a:r>
              <a:rPr sz="1400" spc="-5" dirty="0">
                <a:latin typeface="Verdana"/>
                <a:cs typeface="Verdana"/>
              </a:rPr>
              <a:t>контур активной проводимости из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 цепи </a:t>
            </a:r>
            <a:r>
              <a:rPr sz="1400" dirty="0">
                <a:latin typeface="Verdana"/>
                <a:cs typeface="Verdana"/>
              </a:rPr>
              <a:t>и </a:t>
            </a:r>
            <a:r>
              <a:rPr sz="1400" spc="-5" dirty="0">
                <a:latin typeface="Verdana"/>
                <a:cs typeface="Verdana"/>
              </a:rPr>
              <a:t>собственной резонансной проводимости контура </a:t>
            </a:r>
            <a:r>
              <a:rPr sz="1400" dirty="0">
                <a:latin typeface="Verdana"/>
                <a:cs typeface="Verdana"/>
              </a:rPr>
              <a:t>с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учетом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внесенной</a:t>
            </a:r>
            <a:r>
              <a:rPr sz="1400" dirty="0">
                <a:latin typeface="Verdana"/>
                <a:cs typeface="Verdana"/>
              </a:rPr>
              <a:t> входной</a:t>
            </a:r>
            <a:r>
              <a:rPr sz="1400" spc="-5" dirty="0">
                <a:latin typeface="Verdana"/>
                <a:cs typeface="Verdana"/>
              </a:rPr>
              <a:t> проводимости</a:t>
            </a:r>
            <a:r>
              <a:rPr sz="1400" dirty="0">
                <a:latin typeface="Verdana"/>
                <a:cs typeface="Verdana"/>
              </a:rPr>
              <a:t> АЭ: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66617" y="1190881"/>
            <a:ext cx="2139950" cy="4133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ts val="2210"/>
              </a:lnSpc>
              <a:spcBef>
                <a:spcPts val="105"/>
              </a:spcBef>
              <a:tabLst>
                <a:tab pos="745490" algn="l"/>
                <a:tab pos="1281430" algn="l"/>
              </a:tabLst>
            </a:pPr>
            <a:r>
              <a:rPr sz="2250" spc="125" dirty="0">
                <a:latin typeface="Times New Roman"/>
                <a:cs typeface="Times New Roman"/>
              </a:rPr>
              <a:t>m</a:t>
            </a:r>
            <a:r>
              <a:rPr sz="1650" spc="127" baseline="50505" dirty="0">
                <a:latin typeface="Times New Roman"/>
                <a:cs typeface="Times New Roman"/>
              </a:rPr>
              <a:t>2</a:t>
            </a:r>
            <a:r>
              <a:rPr sz="2250" spc="50" dirty="0">
                <a:latin typeface="Times New Roman"/>
                <a:cs typeface="Times New Roman"/>
              </a:rPr>
              <a:t>g</a:t>
            </a:r>
            <a:r>
              <a:rPr sz="2250" dirty="0">
                <a:latin typeface="Times New Roman"/>
                <a:cs typeface="Times New Roman"/>
              </a:rPr>
              <a:t>	</a:t>
            </a:r>
            <a:r>
              <a:rPr sz="2250" spc="55" dirty="0">
                <a:latin typeface="Symbol"/>
                <a:cs typeface="Symbol"/>
              </a:rPr>
              <a:t></a:t>
            </a:r>
            <a:r>
              <a:rPr sz="2250" spc="-155" dirty="0">
                <a:latin typeface="Times New Roman"/>
                <a:cs typeface="Times New Roman"/>
              </a:rPr>
              <a:t> </a:t>
            </a:r>
            <a:r>
              <a:rPr sz="2250" spc="50" dirty="0">
                <a:latin typeface="Times New Roman"/>
                <a:cs typeface="Times New Roman"/>
              </a:rPr>
              <a:t>g</a:t>
            </a:r>
            <a:r>
              <a:rPr sz="2250" dirty="0">
                <a:latin typeface="Times New Roman"/>
                <a:cs typeface="Times New Roman"/>
              </a:rPr>
              <a:t>	</a:t>
            </a:r>
            <a:r>
              <a:rPr sz="2250" spc="55" dirty="0">
                <a:latin typeface="Symbol"/>
                <a:cs typeface="Symbol"/>
              </a:rPr>
              <a:t></a:t>
            </a:r>
            <a:r>
              <a:rPr sz="2250" spc="-185" dirty="0">
                <a:latin typeface="Times New Roman"/>
                <a:cs typeface="Times New Roman"/>
              </a:rPr>
              <a:t> </a:t>
            </a:r>
            <a:r>
              <a:rPr sz="2250" spc="125" dirty="0">
                <a:latin typeface="Times New Roman"/>
                <a:cs typeface="Times New Roman"/>
              </a:rPr>
              <a:t>m</a:t>
            </a:r>
            <a:r>
              <a:rPr sz="1650" spc="135" baseline="50505" dirty="0">
                <a:latin typeface="Times New Roman"/>
                <a:cs typeface="Times New Roman"/>
              </a:rPr>
              <a:t>2</a:t>
            </a:r>
            <a:r>
              <a:rPr sz="2250" spc="50" dirty="0">
                <a:latin typeface="Times New Roman"/>
                <a:cs typeface="Times New Roman"/>
              </a:rPr>
              <a:t>g</a:t>
            </a:r>
            <a:endParaRPr sz="2250">
              <a:latin typeface="Times New Roman"/>
              <a:cs typeface="Times New Roman"/>
            </a:endParaRPr>
          </a:p>
          <a:p>
            <a:pPr marL="286385">
              <a:lnSpc>
                <a:spcPts val="830"/>
              </a:lnSpc>
              <a:tabLst>
                <a:tab pos="546735" algn="l"/>
                <a:tab pos="1124585" algn="l"/>
                <a:tab pos="1732280" algn="l"/>
                <a:tab pos="1974214" algn="l"/>
              </a:tabLst>
            </a:pPr>
            <a:r>
              <a:rPr sz="1100" spc="35" dirty="0">
                <a:latin typeface="Times New Roman"/>
                <a:cs typeface="Times New Roman"/>
              </a:rPr>
              <a:t>1	</a:t>
            </a:r>
            <a:r>
              <a:rPr sz="1100" spc="50" dirty="0">
                <a:latin typeface="Times New Roman"/>
                <a:cs typeface="Times New Roman"/>
              </a:rPr>
              <a:t>A	</a:t>
            </a:r>
            <a:r>
              <a:rPr sz="1100" spc="35" dirty="0">
                <a:latin typeface="Times New Roman"/>
                <a:cs typeface="Times New Roman"/>
              </a:rPr>
              <a:t>k	2	</a:t>
            </a:r>
            <a:r>
              <a:rPr sz="1100" spc="-40" dirty="0">
                <a:latin typeface="Times New Roman"/>
                <a:cs typeface="Times New Roman"/>
              </a:rPr>
              <a:t>вх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14569" y="1345437"/>
            <a:ext cx="9391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38480" algn="l"/>
              </a:tabLst>
            </a:pPr>
            <a:r>
              <a:rPr sz="1400" dirty="0">
                <a:latin typeface="Verdana"/>
                <a:cs typeface="Verdana"/>
              </a:rPr>
              <a:t>.	</a:t>
            </a:r>
            <a:r>
              <a:rPr sz="1400" spc="-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17</a:t>
            </a:r>
            <a:r>
              <a:rPr sz="1400" dirty="0">
                <a:latin typeface="Verdana"/>
                <a:cs typeface="Verdana"/>
              </a:rPr>
              <a:t>)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4384" y="1631949"/>
            <a:ext cx="612711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Из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(17)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необходимый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для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согласования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коэффициент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включения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381635" y="1948460"/>
            <a:ext cx="1826260" cy="355600"/>
            <a:chOff x="3381635" y="1948460"/>
            <a:chExt cx="1826260" cy="355600"/>
          </a:xfrm>
        </p:grpSpPr>
        <p:sp>
          <p:nvSpPr>
            <p:cNvPr id="7" name="object 7"/>
            <p:cNvSpPr/>
            <p:nvPr/>
          </p:nvSpPr>
          <p:spPr>
            <a:xfrm>
              <a:off x="3386231" y="1996109"/>
              <a:ext cx="1522095" cy="288925"/>
            </a:xfrm>
            <a:custGeom>
              <a:avLst/>
              <a:gdLst/>
              <a:ahLst/>
              <a:cxnLst/>
              <a:rect l="l" t="t" r="r" b="b"/>
              <a:pathLst>
                <a:path w="1522095" h="288925">
                  <a:moveTo>
                    <a:pt x="1521514" y="0"/>
                  </a:moveTo>
                  <a:lnTo>
                    <a:pt x="1429265" y="288493"/>
                  </a:lnTo>
                </a:path>
                <a:path w="1522095" h="288925">
                  <a:moveTo>
                    <a:pt x="0" y="192024"/>
                  </a:moveTo>
                  <a:lnTo>
                    <a:pt x="34598" y="172364"/>
                  </a:lnTo>
                </a:path>
              </a:pathLst>
            </a:custGeom>
            <a:ln w="92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420830" y="2173045"/>
              <a:ext cx="50165" cy="121285"/>
            </a:xfrm>
            <a:custGeom>
              <a:avLst/>
              <a:gdLst/>
              <a:ahLst/>
              <a:cxnLst/>
              <a:rect l="l" t="t" r="r" b="b"/>
              <a:pathLst>
                <a:path w="50164" h="121285">
                  <a:moveTo>
                    <a:pt x="0" y="0"/>
                  </a:moveTo>
                  <a:lnTo>
                    <a:pt x="50035" y="121158"/>
                  </a:lnTo>
                </a:path>
              </a:pathLst>
            </a:custGeom>
            <a:ln w="186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475524" y="1953132"/>
              <a:ext cx="1732914" cy="341630"/>
            </a:xfrm>
            <a:custGeom>
              <a:avLst/>
              <a:gdLst/>
              <a:ahLst/>
              <a:cxnLst/>
              <a:rect l="l" t="t" r="r" b="b"/>
              <a:pathLst>
                <a:path w="1732914" h="341630">
                  <a:moveTo>
                    <a:pt x="0" y="341071"/>
                  </a:moveTo>
                  <a:lnTo>
                    <a:pt x="63601" y="0"/>
                  </a:lnTo>
                </a:path>
                <a:path w="1732914" h="341630">
                  <a:moveTo>
                    <a:pt x="63601" y="0"/>
                  </a:moveTo>
                  <a:lnTo>
                    <a:pt x="1732359" y="0"/>
                  </a:lnTo>
                </a:path>
              </a:pathLst>
            </a:custGeom>
            <a:ln w="92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919994" y="2138465"/>
            <a:ext cx="2262505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55344" algn="l"/>
                <a:tab pos="1417955" algn="l"/>
                <a:tab pos="1644650" algn="l"/>
                <a:tab pos="2150745" algn="l"/>
              </a:tabLst>
            </a:pPr>
            <a:r>
              <a:rPr sz="1050" spc="-10" dirty="0">
                <a:latin typeface="Times New Roman"/>
                <a:cs typeface="Times New Roman"/>
              </a:rPr>
              <a:t>1</a:t>
            </a:r>
            <a:r>
              <a:rPr sz="1050" spc="15" dirty="0">
                <a:latin typeface="Times New Roman"/>
                <a:cs typeface="Times New Roman"/>
              </a:rPr>
              <a:t>C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10" dirty="0">
                <a:latin typeface="Times New Roman"/>
                <a:cs typeface="Times New Roman"/>
              </a:rPr>
              <a:t>k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10" dirty="0">
                <a:latin typeface="Times New Roman"/>
                <a:cs typeface="Times New Roman"/>
              </a:rPr>
              <a:t>2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-55" dirty="0">
                <a:latin typeface="Times New Roman"/>
                <a:cs typeface="Times New Roman"/>
              </a:rPr>
              <a:t>в</a:t>
            </a:r>
            <a:r>
              <a:rPr sz="1050" spc="10" dirty="0">
                <a:latin typeface="Times New Roman"/>
                <a:cs typeface="Times New Roman"/>
              </a:rPr>
              <a:t>х</a:t>
            </a:r>
            <a:r>
              <a:rPr sz="1050" dirty="0">
                <a:latin typeface="Times New Roman"/>
                <a:cs typeface="Times New Roman"/>
              </a:rPr>
              <a:t>	</a:t>
            </a:r>
            <a:r>
              <a:rPr sz="1050" spc="15" dirty="0">
                <a:latin typeface="Times New Roman"/>
                <a:cs typeface="Times New Roman"/>
              </a:rPr>
              <a:t>A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87456" y="1820371"/>
            <a:ext cx="2406650" cy="4876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486409" algn="l"/>
                <a:tab pos="863600" algn="l"/>
                <a:tab pos="1234440" algn="l"/>
                <a:tab pos="2051685" algn="l"/>
              </a:tabLst>
            </a:pPr>
            <a:r>
              <a:rPr sz="2100" spc="35" dirty="0">
                <a:latin typeface="Times New Roman"/>
                <a:cs typeface="Times New Roman"/>
              </a:rPr>
              <a:t>m	</a:t>
            </a:r>
            <a:r>
              <a:rPr sz="2100" spc="25" dirty="0">
                <a:latin typeface="Symbol"/>
                <a:cs typeface="Symbol"/>
              </a:rPr>
              <a:t></a:t>
            </a:r>
            <a:r>
              <a:rPr sz="2100" spc="25" dirty="0">
                <a:latin typeface="Times New Roman"/>
                <a:cs typeface="Times New Roman"/>
              </a:rPr>
              <a:t>	</a:t>
            </a:r>
            <a:r>
              <a:rPr sz="3000" spc="-434" dirty="0">
                <a:latin typeface="Symbol"/>
                <a:cs typeface="Symbol"/>
              </a:rPr>
              <a:t></a:t>
            </a:r>
            <a:r>
              <a:rPr sz="2100" spc="25" dirty="0">
                <a:latin typeface="Times New Roman"/>
                <a:cs typeface="Times New Roman"/>
              </a:rPr>
              <a:t>g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25" dirty="0">
                <a:latin typeface="Symbol"/>
                <a:cs typeface="Symbol"/>
              </a:rPr>
              <a:t></a:t>
            </a:r>
            <a:r>
              <a:rPr sz="2100" spc="-180" dirty="0">
                <a:latin typeface="Times New Roman"/>
                <a:cs typeface="Times New Roman"/>
              </a:rPr>
              <a:t> </a:t>
            </a:r>
            <a:r>
              <a:rPr sz="2100" spc="110" dirty="0">
                <a:latin typeface="Times New Roman"/>
                <a:cs typeface="Times New Roman"/>
              </a:rPr>
              <a:t>m</a:t>
            </a:r>
            <a:r>
              <a:rPr sz="1575" spc="120" baseline="50264" dirty="0">
                <a:latin typeface="Times New Roman"/>
                <a:cs typeface="Times New Roman"/>
              </a:rPr>
              <a:t>2</a:t>
            </a:r>
            <a:r>
              <a:rPr sz="2100" spc="25" dirty="0">
                <a:latin typeface="Times New Roman"/>
                <a:cs typeface="Times New Roman"/>
              </a:rPr>
              <a:t>g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3000" spc="-295" dirty="0">
                <a:latin typeface="Symbol"/>
                <a:cs typeface="Symbol"/>
              </a:rPr>
              <a:t></a:t>
            </a:r>
            <a:r>
              <a:rPr sz="3000" spc="-45" dirty="0">
                <a:latin typeface="Times New Roman"/>
                <a:cs typeface="Times New Roman"/>
              </a:rPr>
              <a:t> </a:t>
            </a:r>
            <a:r>
              <a:rPr sz="2100" spc="25" dirty="0">
                <a:latin typeface="Times New Roman"/>
                <a:cs typeface="Times New Roman"/>
              </a:rPr>
              <a:t>g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41416" y="2070861"/>
            <a:ext cx="908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4500" y="2336647"/>
            <a:ext cx="6670040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9580">
              <a:lnSpc>
                <a:spcPct val="116399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Отметим,</a:t>
            </a:r>
            <a:r>
              <a:rPr sz="1400" spc="25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что</a:t>
            </a:r>
            <a:r>
              <a:rPr sz="1400" spc="254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26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высокочувствительных</a:t>
            </a:r>
            <a:r>
              <a:rPr sz="1400" spc="25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РПрУ</a:t>
            </a:r>
            <a:r>
              <a:rPr sz="1400" spc="27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коэффициент</a:t>
            </a:r>
            <a:r>
              <a:rPr sz="1400" spc="26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шума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ВЦ,</a:t>
            </a:r>
            <a:r>
              <a:rPr sz="1400" spc="4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определяемый</a:t>
            </a:r>
            <a:r>
              <a:rPr sz="1400" spc="4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совместно</a:t>
            </a:r>
            <a:r>
              <a:rPr sz="1400" spc="4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434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УРЧ,</a:t>
            </a:r>
            <a:r>
              <a:rPr sz="1400" spc="44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играет</a:t>
            </a:r>
            <a:r>
              <a:rPr sz="1400" spc="45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существенную</a:t>
            </a:r>
            <a:r>
              <a:rPr sz="1400" spc="44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роль.</a:t>
            </a:r>
            <a:r>
              <a:rPr sz="1400" spc="45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43508" y="2857855"/>
            <a:ext cx="5274945" cy="497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 marR="5080" indent="-1270">
              <a:lnSpc>
                <a:spcPct val="110700"/>
              </a:lnSpc>
              <a:spcBef>
                <a:spcPts val="100"/>
              </a:spcBef>
              <a:tabLst>
                <a:tab pos="1428750" algn="l"/>
                <a:tab pos="2092960" algn="l"/>
                <a:tab pos="2637790" algn="l"/>
                <a:tab pos="3059430" algn="l"/>
                <a:tab pos="3532504" algn="l"/>
                <a:tab pos="3800475" algn="l"/>
                <a:tab pos="5038725" algn="l"/>
              </a:tabLst>
            </a:pPr>
            <a:r>
              <a:rPr sz="2100" spc="-30" baseline="3968" dirty="0">
                <a:latin typeface="Verdana"/>
                <a:cs typeface="Verdana"/>
              </a:rPr>
              <a:t>к</a:t>
            </a:r>
            <a:r>
              <a:rPr sz="2100" baseline="3968" dirty="0">
                <a:latin typeface="Verdana"/>
                <a:cs typeface="Verdana"/>
              </a:rPr>
              <a:t>оэ</a:t>
            </a:r>
            <a:r>
              <a:rPr sz="2100" spc="-15" baseline="3968" dirty="0">
                <a:latin typeface="Verdana"/>
                <a:cs typeface="Verdana"/>
              </a:rPr>
              <a:t>ф</a:t>
            </a:r>
            <a:r>
              <a:rPr sz="2100" spc="-7" baseline="3968" dirty="0">
                <a:latin typeface="Verdana"/>
                <a:cs typeface="Verdana"/>
              </a:rPr>
              <a:t>фици</a:t>
            </a:r>
            <a:r>
              <a:rPr sz="2100" spc="-22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нт	</a:t>
            </a:r>
            <a:r>
              <a:rPr sz="2100" spc="-562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-30" baseline="3968" dirty="0">
                <a:latin typeface="Verdana"/>
                <a:cs typeface="Verdana"/>
              </a:rPr>
              <a:t>к</a:t>
            </a:r>
            <a:r>
              <a:rPr sz="2100" baseline="3968" dirty="0">
                <a:latin typeface="Verdana"/>
                <a:cs typeface="Verdana"/>
              </a:rPr>
              <a:t>лю</a:t>
            </a:r>
            <a:r>
              <a:rPr sz="2100" spc="-15" baseline="3968" dirty="0">
                <a:latin typeface="Verdana"/>
                <a:cs typeface="Verdana"/>
              </a:rPr>
              <a:t>ч</a:t>
            </a:r>
            <a:r>
              <a:rPr sz="2100" baseline="3968" dirty="0">
                <a:latin typeface="Verdana"/>
                <a:cs typeface="Verdana"/>
              </a:rPr>
              <a:t>ения	m</a:t>
            </a:r>
            <a:r>
              <a:rPr sz="900" dirty="0">
                <a:latin typeface="Verdana"/>
                <a:cs typeface="Verdana"/>
              </a:rPr>
              <a:t>1	</a:t>
            </a:r>
            <a:r>
              <a:rPr sz="2100" spc="-30" baseline="3968" dirty="0">
                <a:latin typeface="Verdana"/>
                <a:cs typeface="Verdana"/>
              </a:rPr>
              <a:t>м</a:t>
            </a:r>
            <a:r>
              <a:rPr sz="2100" baseline="3968" dirty="0">
                <a:latin typeface="Verdana"/>
                <a:cs typeface="Verdana"/>
              </a:rPr>
              <a:t>о</a:t>
            </a:r>
            <a:r>
              <a:rPr sz="2100" spc="-7" baseline="3968" dirty="0">
                <a:latin typeface="Verdana"/>
                <a:cs typeface="Verdana"/>
              </a:rPr>
              <a:t>ж</a:t>
            </a:r>
            <a:r>
              <a:rPr sz="2100" baseline="3968" dirty="0">
                <a:latin typeface="Verdana"/>
                <a:cs typeface="Verdana"/>
              </a:rPr>
              <a:t>ет	в</a:t>
            </a:r>
            <a:r>
              <a:rPr sz="2100" spc="-7" baseline="3968" dirty="0">
                <a:latin typeface="Verdana"/>
                <a:cs typeface="Verdana"/>
              </a:rPr>
              <a:t>ы</a:t>
            </a:r>
            <a:r>
              <a:rPr sz="2100" spc="-15" baseline="3968" dirty="0">
                <a:latin typeface="Verdana"/>
                <a:cs typeface="Verdana"/>
              </a:rPr>
              <a:t>б</a:t>
            </a:r>
            <a:r>
              <a:rPr sz="2100" spc="-7" baseline="3968" dirty="0">
                <a:latin typeface="Verdana"/>
                <a:cs typeface="Verdana"/>
              </a:rPr>
              <a:t>ират</a:t>
            </a:r>
            <a:r>
              <a:rPr sz="2100" spc="-22" baseline="3968" dirty="0">
                <a:latin typeface="Verdana"/>
                <a:cs typeface="Verdana"/>
              </a:rPr>
              <a:t>ь</a:t>
            </a:r>
            <a:r>
              <a:rPr sz="2100" baseline="3968" dirty="0">
                <a:latin typeface="Verdana"/>
                <a:cs typeface="Verdana"/>
              </a:rPr>
              <a:t>ся	</a:t>
            </a:r>
            <a:r>
              <a:rPr sz="2100" spc="-547" baseline="3968" dirty="0">
                <a:latin typeface="Verdana"/>
                <a:cs typeface="Verdana"/>
              </a:rPr>
              <a:t> </a:t>
            </a:r>
            <a:r>
              <a:rPr sz="2100" spc="-22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з  </a:t>
            </a:r>
            <a:r>
              <a:rPr sz="1400" spc="-20" dirty="0">
                <a:latin typeface="Verdana"/>
                <a:cs typeface="Verdana"/>
              </a:rPr>
              <a:t>м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5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ими</a:t>
            </a:r>
            <a:r>
              <a:rPr sz="1400" spc="-10" dirty="0">
                <a:latin typeface="Verdana"/>
                <a:cs typeface="Verdana"/>
              </a:rPr>
              <a:t>з</a:t>
            </a:r>
            <a:r>
              <a:rPr sz="1400" dirty="0">
                <a:latin typeface="Verdana"/>
                <a:cs typeface="Verdana"/>
              </a:rPr>
              <a:t>а</a:t>
            </a:r>
            <a:r>
              <a:rPr sz="1400" spc="-10" dirty="0">
                <a:latin typeface="Verdana"/>
                <a:cs typeface="Verdana"/>
              </a:rPr>
              <a:t>ц</a:t>
            </a:r>
            <a:r>
              <a:rPr sz="1400" spc="-1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и	</a:t>
            </a:r>
            <a:r>
              <a:rPr sz="1400" spc="-10" dirty="0">
                <a:latin typeface="Verdana"/>
                <a:cs typeface="Verdana"/>
              </a:rPr>
              <a:t>ш</a:t>
            </a:r>
            <a:r>
              <a:rPr sz="1400" dirty="0">
                <a:latin typeface="Verdana"/>
                <a:cs typeface="Verdana"/>
              </a:rPr>
              <a:t>у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а	п</a:t>
            </a: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л</a:t>
            </a:r>
            <a:r>
              <a:rPr sz="1400" spc="5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кт</a:t>
            </a:r>
            <a:r>
              <a:rPr sz="1400" spc="-20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а	</a:t>
            </a:r>
            <a:r>
              <a:rPr sz="1400" spc="-5" dirty="0">
                <a:latin typeface="Verdana"/>
                <a:cs typeface="Verdana"/>
              </a:rPr>
              <a:t>(</a:t>
            </a:r>
            <a:r>
              <a:rPr sz="1400" dirty="0">
                <a:latin typeface="Verdana"/>
                <a:cs typeface="Verdana"/>
              </a:rPr>
              <a:t>согл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ва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е	</a:t>
            </a:r>
            <a:r>
              <a:rPr sz="1400" spc="-10" dirty="0">
                <a:latin typeface="Verdana"/>
                <a:cs typeface="Verdana"/>
              </a:rPr>
              <a:t>п</a:t>
            </a:r>
            <a:r>
              <a:rPr sz="1400" dirty="0">
                <a:latin typeface="Verdana"/>
                <a:cs typeface="Verdana"/>
              </a:rPr>
              <a:t>о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4500" y="2833471"/>
            <a:ext cx="1292860" cy="1268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6500"/>
              </a:lnSpc>
              <a:spcBef>
                <a:spcPts val="95"/>
              </a:spcBef>
            </a:pPr>
            <a:r>
              <a:rPr sz="1400" dirty="0">
                <a:latin typeface="Verdana"/>
                <a:cs typeface="Verdana"/>
              </a:rPr>
              <a:t>этом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случае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соображений </a:t>
            </a:r>
            <a:r>
              <a:rPr sz="1400" spc="-48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шумам).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согласования </a:t>
            </a:r>
            <a:r>
              <a:rPr sz="1400" spc="-484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единице.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59893" y="3354298"/>
            <a:ext cx="5256530" cy="99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880" marR="5080" indent="-43815">
              <a:lnSpc>
                <a:spcPct val="110900"/>
              </a:lnSpc>
              <a:spcBef>
                <a:spcPts val="100"/>
              </a:spcBef>
              <a:tabLst>
                <a:tab pos="377190" algn="l"/>
                <a:tab pos="577850" algn="l"/>
                <a:tab pos="922019" algn="l"/>
                <a:tab pos="1585595" algn="l"/>
                <a:tab pos="1982470" algn="l"/>
                <a:tab pos="2457450" algn="l"/>
                <a:tab pos="3082290" algn="l"/>
                <a:tab pos="3613785" algn="l"/>
                <a:tab pos="3804285" algn="l"/>
                <a:tab pos="4288155" algn="l"/>
                <a:tab pos="4542155" algn="l"/>
                <a:tab pos="5137785" algn="l"/>
              </a:tabLst>
            </a:pPr>
            <a:r>
              <a:rPr sz="2100" baseline="3968" dirty="0">
                <a:latin typeface="Verdana"/>
                <a:cs typeface="Verdana"/>
              </a:rPr>
              <a:t>этом	</a:t>
            </a:r>
            <a:r>
              <a:rPr sz="2100" spc="-7" baseline="3968" dirty="0">
                <a:latin typeface="Verdana"/>
                <a:cs typeface="Verdana"/>
              </a:rPr>
              <a:t>знач</a:t>
            </a:r>
            <a:r>
              <a:rPr sz="2100" spc="-15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н</a:t>
            </a:r>
            <a:r>
              <a:rPr sz="2100" spc="-22" baseline="3968" dirty="0">
                <a:latin typeface="Verdana"/>
                <a:cs typeface="Verdana"/>
              </a:rPr>
              <a:t>и</a:t>
            </a:r>
            <a:r>
              <a:rPr sz="2100" baseline="3968" dirty="0">
                <a:latin typeface="Verdana"/>
                <a:cs typeface="Verdana"/>
              </a:rPr>
              <a:t>е	</a:t>
            </a:r>
            <a:r>
              <a:rPr sz="2100" spc="22" baseline="3968" dirty="0">
                <a:latin typeface="Verdana"/>
                <a:cs typeface="Verdana"/>
              </a:rPr>
              <a:t>m</a:t>
            </a:r>
            <a:r>
              <a:rPr sz="900" dirty="0">
                <a:latin typeface="Verdana"/>
                <a:cs typeface="Verdana"/>
              </a:rPr>
              <a:t>1	</a:t>
            </a:r>
            <a:r>
              <a:rPr sz="2100" spc="-15" baseline="3968" dirty="0">
                <a:latin typeface="Verdana"/>
                <a:cs typeface="Verdana"/>
              </a:rPr>
              <a:t>н</a:t>
            </a:r>
            <a:r>
              <a:rPr sz="2100" baseline="3968" dirty="0">
                <a:latin typeface="Verdana"/>
                <a:cs typeface="Verdana"/>
              </a:rPr>
              <a:t>е</a:t>
            </a:r>
            <a:r>
              <a:rPr sz="2100" spc="7" baseline="3968" dirty="0">
                <a:latin typeface="Verdana"/>
                <a:cs typeface="Verdana"/>
              </a:rPr>
              <a:t>с</a:t>
            </a:r>
            <a:r>
              <a:rPr sz="2100" spc="-30" baseline="3968" dirty="0">
                <a:latin typeface="Verdana"/>
                <a:cs typeface="Verdana"/>
              </a:rPr>
              <a:t>к</a:t>
            </a:r>
            <a:r>
              <a:rPr sz="2100" baseline="3968" dirty="0">
                <a:latin typeface="Verdana"/>
                <a:cs typeface="Verdana"/>
              </a:rPr>
              <a:t>о</a:t>
            </a:r>
            <a:r>
              <a:rPr sz="2100" spc="-15" baseline="3968" dirty="0">
                <a:latin typeface="Verdana"/>
                <a:cs typeface="Verdana"/>
              </a:rPr>
              <a:t>л</a:t>
            </a:r>
            <a:r>
              <a:rPr sz="2100" baseline="3968" dirty="0">
                <a:latin typeface="Verdana"/>
                <a:cs typeface="Verdana"/>
              </a:rPr>
              <a:t>ько	в</a:t>
            </a:r>
            <a:r>
              <a:rPr sz="2100" spc="-7" baseline="3968" dirty="0">
                <a:latin typeface="Verdana"/>
                <a:cs typeface="Verdana"/>
              </a:rPr>
              <a:t>ыш</a:t>
            </a:r>
            <a:r>
              <a:rPr sz="2100" spc="-15" baseline="3968" dirty="0">
                <a:latin typeface="Verdana"/>
                <a:cs typeface="Verdana"/>
              </a:rPr>
              <a:t>е</a:t>
            </a:r>
            <a:r>
              <a:rPr sz="2100" baseline="3968" dirty="0">
                <a:latin typeface="Verdana"/>
                <a:cs typeface="Verdana"/>
              </a:rPr>
              <a:t>,	</a:t>
            </a:r>
            <a:r>
              <a:rPr sz="2100" spc="-7" baseline="3968" dirty="0">
                <a:latin typeface="Verdana"/>
                <a:cs typeface="Verdana"/>
              </a:rPr>
              <a:t>ч</a:t>
            </a:r>
            <a:r>
              <a:rPr sz="2100" baseline="3968" dirty="0">
                <a:latin typeface="Verdana"/>
                <a:cs typeface="Verdana"/>
              </a:rPr>
              <a:t>ем	в	</a:t>
            </a:r>
            <a:r>
              <a:rPr sz="2100" spc="-7" baseline="3968" dirty="0">
                <a:latin typeface="Verdana"/>
                <a:cs typeface="Verdana"/>
              </a:rPr>
              <a:t>р</a:t>
            </a:r>
            <a:r>
              <a:rPr sz="2100" baseline="3968" dirty="0">
                <a:latin typeface="Verdana"/>
                <a:cs typeface="Verdana"/>
              </a:rPr>
              <a:t>е</a:t>
            </a:r>
            <a:r>
              <a:rPr sz="2100" spc="-7" baseline="3968" dirty="0">
                <a:latin typeface="Verdana"/>
                <a:cs typeface="Verdana"/>
              </a:rPr>
              <a:t>ж</a:t>
            </a:r>
            <a:r>
              <a:rPr sz="2100" spc="-22" baseline="3968" dirty="0">
                <a:latin typeface="Verdana"/>
                <a:cs typeface="Verdana"/>
              </a:rPr>
              <a:t>и</a:t>
            </a:r>
            <a:r>
              <a:rPr sz="2100" spc="-30" baseline="3968" dirty="0">
                <a:latin typeface="Verdana"/>
                <a:cs typeface="Verdana"/>
              </a:rPr>
              <a:t>м</a:t>
            </a:r>
            <a:r>
              <a:rPr sz="2100" baseline="3968" dirty="0">
                <a:latin typeface="Verdana"/>
                <a:cs typeface="Verdana"/>
              </a:rPr>
              <a:t>е  </a:t>
            </a:r>
            <a:r>
              <a:rPr sz="1400" dirty="0">
                <a:latin typeface="Verdana"/>
                <a:cs typeface="Verdana"/>
              </a:rPr>
              <a:t>и	п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и	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ало</a:t>
            </a:r>
            <a:r>
              <a:rPr sz="1400" spc="-20" dirty="0">
                <a:latin typeface="Verdana"/>
                <a:cs typeface="Verdana"/>
              </a:rPr>
              <a:t>ш</a:t>
            </a:r>
            <a:r>
              <a:rPr sz="1400" dirty="0">
                <a:latin typeface="Verdana"/>
                <a:cs typeface="Verdana"/>
              </a:rPr>
              <a:t>у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ящем	ус</a:t>
            </a:r>
            <a:r>
              <a:rPr sz="1400" spc="-10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ли</a:t>
            </a:r>
            <a:r>
              <a:rPr sz="1400" spc="-15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л</a:t>
            </a:r>
            <a:r>
              <a:rPr sz="1400" dirty="0">
                <a:latin typeface="Verdana"/>
                <a:cs typeface="Verdana"/>
              </a:rPr>
              <a:t>е	п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10" dirty="0">
                <a:latin typeface="Verdana"/>
                <a:cs typeface="Verdana"/>
              </a:rPr>
              <a:t>б</a:t>
            </a:r>
            <a:r>
              <a:rPr sz="1400" dirty="0">
                <a:latin typeface="Verdana"/>
                <a:cs typeface="Verdana"/>
              </a:rPr>
              <a:t>ли</a:t>
            </a:r>
            <a:r>
              <a:rPr sz="1400" spc="-5" dirty="0">
                <a:latin typeface="Verdana"/>
                <a:cs typeface="Verdana"/>
              </a:rPr>
              <a:t>ж</a:t>
            </a:r>
            <a:r>
              <a:rPr sz="1400" dirty="0">
                <a:latin typeface="Verdana"/>
                <a:cs typeface="Verdana"/>
              </a:rPr>
              <a:t>а</a:t>
            </a:r>
            <a:r>
              <a:rPr sz="1400" spc="-15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ся	к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>
              <a:latin typeface="Verdana"/>
              <a:cs typeface="Verdana"/>
            </a:endParaRPr>
          </a:p>
          <a:p>
            <a:pPr marL="866775">
              <a:lnSpc>
                <a:spcPct val="100000"/>
              </a:lnSpc>
            </a:pPr>
            <a:r>
              <a:rPr sz="1400" u="sng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Вопросы</a:t>
            </a:r>
            <a:r>
              <a:rPr sz="1400" u="sng" spc="-4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для</a:t>
            </a:r>
            <a:r>
              <a:rPr sz="1400" u="sng" spc="-3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самопроверки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4500" y="4572736"/>
            <a:ext cx="6671309" cy="325691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462280">
              <a:lnSpc>
                <a:spcPct val="100000"/>
              </a:lnSpc>
              <a:spcBef>
                <a:spcPts val="375"/>
              </a:spcBef>
            </a:pPr>
            <a:r>
              <a:rPr sz="1400" spc="-5" dirty="0">
                <a:latin typeface="Verdana"/>
                <a:cs typeface="Verdana"/>
              </a:rPr>
              <a:t>1.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Какие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требования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предъявляются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</a:t>
            </a:r>
            <a:r>
              <a:rPr sz="1400" spc="-5" dirty="0">
                <a:latin typeface="Verdana"/>
                <a:cs typeface="Verdana"/>
              </a:rPr>
              <a:t> входным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цепям?</a:t>
            </a:r>
            <a:endParaRPr sz="1400">
              <a:latin typeface="Verdana"/>
              <a:cs typeface="Verdana"/>
            </a:endParaRPr>
          </a:p>
          <a:p>
            <a:pPr marL="12700" marR="5080" indent="449580">
              <a:lnSpc>
                <a:spcPct val="116399"/>
              </a:lnSpc>
            </a:pPr>
            <a:r>
              <a:rPr sz="1400" spc="-5" dirty="0">
                <a:latin typeface="Verdana"/>
                <a:cs typeface="Verdana"/>
              </a:rPr>
              <a:t>2.</a:t>
            </a:r>
            <a:r>
              <a:rPr sz="1400" spc="7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Как</a:t>
            </a:r>
            <a:r>
              <a:rPr sz="1400" spc="6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осуществляется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перестройка</a:t>
            </a:r>
            <a:r>
              <a:rPr sz="1400" spc="6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входной</a:t>
            </a:r>
            <a:r>
              <a:rPr sz="1400" spc="7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цепи</a:t>
            </a:r>
            <a:r>
              <a:rPr sz="1400" spc="6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6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диапазонных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приемниках?</a:t>
            </a:r>
            <a:endParaRPr sz="1400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  <a:spcBef>
                <a:spcPts val="275"/>
              </a:spcBef>
            </a:pPr>
            <a:r>
              <a:rPr sz="1400" spc="-5" dirty="0">
                <a:latin typeface="Verdana"/>
                <a:cs typeface="Verdana"/>
              </a:rPr>
              <a:t>3.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Чем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определяется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АЧХ</a:t>
            </a:r>
            <a:r>
              <a:rPr sz="1400" spc="-5" dirty="0">
                <a:latin typeface="Verdana"/>
                <a:cs typeface="Verdana"/>
              </a:rPr>
              <a:t> входной</a:t>
            </a:r>
            <a:r>
              <a:rPr sz="1400" dirty="0">
                <a:latin typeface="Verdana"/>
                <a:cs typeface="Verdana"/>
              </a:rPr>
              <a:t> цепи?</a:t>
            </a:r>
            <a:endParaRPr sz="1400">
              <a:latin typeface="Verdana"/>
              <a:cs typeface="Verdana"/>
            </a:endParaRPr>
          </a:p>
          <a:p>
            <a:pPr marL="12700" marR="6985" indent="449580">
              <a:lnSpc>
                <a:spcPts val="1960"/>
              </a:lnSpc>
              <a:spcBef>
                <a:spcPts val="110"/>
              </a:spcBef>
              <a:tabLst>
                <a:tab pos="814069" algn="l"/>
                <a:tab pos="1214120" algn="l"/>
                <a:tab pos="1922780" algn="l"/>
                <a:tab pos="3322954" algn="l"/>
                <a:tab pos="4003675" algn="l"/>
                <a:tab pos="5255895" algn="l"/>
              </a:tabLst>
            </a:pPr>
            <a:r>
              <a:rPr sz="1400" spc="-10" dirty="0">
                <a:latin typeface="Verdana"/>
                <a:cs typeface="Verdana"/>
              </a:rPr>
              <a:t>4</a:t>
            </a:r>
            <a:r>
              <a:rPr sz="1400" dirty="0">
                <a:latin typeface="Verdana"/>
                <a:cs typeface="Verdana"/>
              </a:rPr>
              <a:t>.	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з	к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ких	</a:t>
            </a:r>
            <a:r>
              <a:rPr sz="1400" spc="-10" dirty="0">
                <a:latin typeface="Verdana"/>
                <a:cs typeface="Verdana"/>
              </a:rPr>
              <a:t>с</a:t>
            </a:r>
            <a:r>
              <a:rPr sz="1400" dirty="0">
                <a:latin typeface="Verdana"/>
                <a:cs typeface="Verdana"/>
              </a:rPr>
              <a:t>ообра</a:t>
            </a:r>
            <a:r>
              <a:rPr sz="1400" spc="-10" dirty="0">
                <a:latin typeface="Verdana"/>
                <a:cs typeface="Verdana"/>
              </a:rPr>
              <a:t>же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й	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гу</a:t>
            </a:r>
            <a:r>
              <a:rPr sz="1400" dirty="0">
                <a:latin typeface="Verdana"/>
                <a:cs typeface="Verdana"/>
              </a:rPr>
              <a:t>т	в</a:t>
            </a:r>
            <a:r>
              <a:rPr sz="1400" spc="-15" dirty="0">
                <a:latin typeface="Verdana"/>
                <a:cs typeface="Verdana"/>
              </a:rPr>
              <a:t>ы</a:t>
            </a:r>
            <a:r>
              <a:rPr sz="1400" spc="-5" dirty="0">
                <a:latin typeface="Verdana"/>
                <a:cs typeface="Verdana"/>
              </a:rPr>
              <a:t>би</a:t>
            </a:r>
            <a:r>
              <a:rPr sz="1400" dirty="0">
                <a:latin typeface="Verdana"/>
                <a:cs typeface="Verdana"/>
              </a:rPr>
              <a:t>ра</a:t>
            </a:r>
            <a:r>
              <a:rPr sz="1400" spc="-20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ь</a:t>
            </a:r>
            <a:r>
              <a:rPr sz="1400" spc="5" dirty="0">
                <a:latin typeface="Verdana"/>
                <a:cs typeface="Verdana"/>
              </a:rPr>
              <a:t>с</a:t>
            </a:r>
            <a:r>
              <a:rPr sz="1400" dirty="0">
                <a:latin typeface="Verdana"/>
                <a:cs typeface="Verdana"/>
              </a:rPr>
              <a:t>я	коэ</a:t>
            </a:r>
            <a:r>
              <a:rPr sz="1400" spc="-10" dirty="0">
                <a:latin typeface="Verdana"/>
                <a:cs typeface="Verdana"/>
              </a:rPr>
              <a:t>ф</a:t>
            </a:r>
            <a:r>
              <a:rPr sz="1400" spc="-5" dirty="0">
                <a:latin typeface="Verdana"/>
                <a:cs typeface="Verdana"/>
              </a:rPr>
              <a:t>фици</a:t>
            </a:r>
            <a:r>
              <a:rPr sz="1400" spc="-15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ы  </a:t>
            </a:r>
            <a:r>
              <a:rPr sz="1400" spc="-5" dirty="0">
                <a:latin typeface="Verdana"/>
                <a:cs typeface="Verdana"/>
              </a:rPr>
              <a:t>включения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контура (или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другого </a:t>
            </a:r>
            <a:r>
              <a:rPr sz="1400" spc="-5" dirty="0">
                <a:latin typeface="Verdana"/>
                <a:cs typeface="Verdana"/>
              </a:rPr>
              <a:t>фильтра) входной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цепи?</a:t>
            </a:r>
            <a:endParaRPr sz="1400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  <a:spcBef>
                <a:spcPts val="160"/>
              </a:spcBef>
              <a:tabLst>
                <a:tab pos="779145" algn="l"/>
                <a:tab pos="1039494" algn="l"/>
                <a:tab pos="1725295" algn="l"/>
                <a:tab pos="2496185" algn="l"/>
                <a:tab pos="4022725" algn="l"/>
                <a:tab pos="5406390" algn="l"/>
              </a:tabLst>
            </a:pPr>
            <a:r>
              <a:rPr sz="1400" spc="-5" dirty="0">
                <a:latin typeface="Verdana"/>
                <a:cs typeface="Verdana"/>
              </a:rPr>
              <a:t>5.	</a:t>
            </a:r>
            <a:r>
              <a:rPr sz="1400" dirty="0">
                <a:latin typeface="Verdana"/>
                <a:cs typeface="Verdana"/>
              </a:rPr>
              <a:t>В	каком	</a:t>
            </a:r>
            <a:r>
              <a:rPr sz="1400" spc="-5" dirty="0">
                <a:latin typeface="Verdana"/>
                <a:cs typeface="Verdana"/>
              </a:rPr>
              <a:t>случае	целесообразно	использовать	согласование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400" spc="-5" dirty="0">
                <a:latin typeface="Verdana"/>
                <a:cs typeface="Verdana"/>
              </a:rPr>
              <a:t>антенны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входной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цепью?</a:t>
            </a:r>
            <a:endParaRPr sz="1400">
              <a:latin typeface="Verdana"/>
              <a:cs typeface="Verdana"/>
            </a:endParaRPr>
          </a:p>
          <a:p>
            <a:pPr marL="12700" marR="6350" indent="449580">
              <a:lnSpc>
                <a:spcPct val="116399"/>
              </a:lnSpc>
              <a:tabLst>
                <a:tab pos="783590" algn="l"/>
                <a:tab pos="1613535" algn="l"/>
                <a:tab pos="2968625" algn="l"/>
                <a:tab pos="4379595" algn="l"/>
                <a:tab pos="5781675" algn="l"/>
              </a:tabLst>
            </a:pPr>
            <a:r>
              <a:rPr sz="1400" spc="-10" dirty="0">
                <a:latin typeface="Verdana"/>
                <a:cs typeface="Verdana"/>
              </a:rPr>
              <a:t>6</a:t>
            </a:r>
            <a:r>
              <a:rPr sz="1400" dirty="0">
                <a:latin typeface="Verdana"/>
                <a:cs typeface="Verdana"/>
              </a:rPr>
              <a:t>.	К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ки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и	па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а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етра</a:t>
            </a:r>
            <a:r>
              <a:rPr sz="1400" spc="-5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и	оп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д</a:t>
            </a:r>
            <a:r>
              <a:rPr sz="1400" spc="-5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ляе</a:t>
            </a:r>
            <a:r>
              <a:rPr sz="1400" spc="-15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ся	коэ</a:t>
            </a:r>
            <a:r>
              <a:rPr sz="1400" spc="-20" dirty="0">
                <a:latin typeface="Verdana"/>
                <a:cs typeface="Verdana"/>
              </a:rPr>
              <a:t>ф</a:t>
            </a:r>
            <a:r>
              <a:rPr sz="1400" spc="-5" dirty="0">
                <a:latin typeface="Verdana"/>
                <a:cs typeface="Verdana"/>
              </a:rPr>
              <a:t>фицие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dirty="0">
                <a:latin typeface="Verdana"/>
                <a:cs typeface="Verdana"/>
              </a:rPr>
              <a:t>т	п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ед</a:t>
            </a:r>
            <a:r>
              <a:rPr sz="1400" dirty="0">
                <a:latin typeface="Verdana"/>
                <a:cs typeface="Verdana"/>
              </a:rPr>
              <a:t>ачи  входной</a:t>
            </a:r>
            <a:r>
              <a:rPr sz="1400" spc="-5" dirty="0">
                <a:latin typeface="Verdana"/>
                <a:cs typeface="Verdana"/>
              </a:rPr>
              <a:t> цепи?</a:t>
            </a:r>
            <a:endParaRPr sz="1400">
              <a:latin typeface="Verdana"/>
              <a:cs typeface="Verdana"/>
            </a:endParaRPr>
          </a:p>
          <a:p>
            <a:pPr marL="12700" marR="6985" indent="449580">
              <a:lnSpc>
                <a:spcPct val="116399"/>
              </a:lnSpc>
              <a:tabLst>
                <a:tab pos="806450" algn="l"/>
                <a:tab pos="1664335" algn="l"/>
                <a:tab pos="2575560" algn="l"/>
                <a:tab pos="3724275" algn="l"/>
                <a:tab pos="5290185" algn="l"/>
              </a:tabLst>
            </a:pPr>
            <a:r>
              <a:rPr sz="1400" spc="-10" dirty="0">
                <a:latin typeface="Verdana"/>
                <a:cs typeface="Verdana"/>
              </a:rPr>
              <a:t>7</a:t>
            </a:r>
            <a:r>
              <a:rPr sz="1400" dirty="0">
                <a:latin typeface="Verdana"/>
                <a:cs typeface="Verdana"/>
              </a:rPr>
              <a:t>.	К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ковы	у</a:t>
            </a:r>
            <a:r>
              <a:rPr sz="1400" spc="-10" dirty="0">
                <a:latin typeface="Verdana"/>
                <a:cs typeface="Verdana"/>
              </a:rPr>
              <a:t>сл</a:t>
            </a:r>
            <a:r>
              <a:rPr sz="1400" dirty="0">
                <a:latin typeface="Verdana"/>
                <a:cs typeface="Verdana"/>
              </a:rPr>
              <a:t>ов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я	</a:t>
            </a:r>
            <a:r>
              <a:rPr sz="1400" spc="-10" dirty="0">
                <a:latin typeface="Verdana"/>
                <a:cs typeface="Verdana"/>
              </a:rPr>
              <a:t>п</a:t>
            </a:r>
            <a:r>
              <a:rPr sz="1400" dirty="0">
                <a:latin typeface="Verdana"/>
                <a:cs typeface="Verdana"/>
              </a:rPr>
              <a:t>олу</a:t>
            </a:r>
            <a:r>
              <a:rPr sz="1400" spc="-10" dirty="0">
                <a:latin typeface="Verdana"/>
                <a:cs typeface="Verdana"/>
              </a:rPr>
              <a:t>че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я	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а</a:t>
            </a:r>
            <a:r>
              <a:rPr sz="1400" spc="-10" dirty="0">
                <a:latin typeface="Verdana"/>
                <a:cs typeface="Verdana"/>
              </a:rPr>
              <a:t>к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им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л</a:t>
            </a:r>
            <a:r>
              <a:rPr sz="1400" spc="-10" dirty="0">
                <a:latin typeface="Verdana"/>
                <a:cs typeface="Verdana"/>
              </a:rPr>
              <a:t>ь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г</a:t>
            </a:r>
            <a:r>
              <a:rPr sz="1400" dirty="0">
                <a:latin typeface="Verdana"/>
                <a:cs typeface="Verdana"/>
              </a:rPr>
              <a:t>о	коэ</a:t>
            </a:r>
            <a:r>
              <a:rPr sz="1400" spc="-10" dirty="0">
                <a:latin typeface="Verdana"/>
                <a:cs typeface="Verdana"/>
              </a:rPr>
              <a:t>ф</a:t>
            </a:r>
            <a:r>
              <a:rPr sz="1400" spc="-5" dirty="0">
                <a:latin typeface="Verdana"/>
                <a:cs typeface="Verdana"/>
              </a:rPr>
              <a:t>фици</a:t>
            </a:r>
            <a:r>
              <a:rPr sz="1400" spc="-15" dirty="0">
                <a:latin typeface="Verdana"/>
                <a:cs typeface="Verdana"/>
              </a:rPr>
              <a:t>е</a:t>
            </a:r>
            <a:r>
              <a:rPr sz="1400" spc="-1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та  передачи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входной</a:t>
            </a:r>
            <a:r>
              <a:rPr sz="1400" dirty="0">
                <a:latin typeface="Verdana"/>
                <a:cs typeface="Verdana"/>
              </a:rPr>
              <a:t> цепи?</a:t>
            </a:r>
            <a:endParaRPr sz="1400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  <a:spcBef>
                <a:spcPts val="275"/>
              </a:spcBef>
              <a:tabLst>
                <a:tab pos="847090" algn="l"/>
                <a:tab pos="1390015" algn="l"/>
                <a:tab pos="3070225" algn="l"/>
                <a:tab pos="4441190" algn="l"/>
                <a:tab pos="5812155" algn="l"/>
              </a:tabLst>
            </a:pPr>
            <a:r>
              <a:rPr sz="1400" spc="-5" dirty="0">
                <a:latin typeface="Verdana"/>
                <a:cs typeface="Verdana"/>
              </a:rPr>
              <a:t>8.	</a:t>
            </a:r>
            <a:r>
              <a:rPr sz="1400" dirty="0">
                <a:latin typeface="Verdana"/>
                <a:cs typeface="Verdana"/>
              </a:rPr>
              <a:t>Как	</a:t>
            </a:r>
            <a:r>
              <a:rPr sz="1400" spc="-5" dirty="0">
                <a:latin typeface="Verdana"/>
                <a:cs typeface="Verdana"/>
              </a:rPr>
              <a:t>осуществляется	электронная	перестройка	контуров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44500" y="7803870"/>
            <a:ext cx="5509260" cy="77152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00" dirty="0">
                <a:latin typeface="Verdana"/>
                <a:cs typeface="Verdana"/>
              </a:rPr>
              <a:t>входной</a:t>
            </a:r>
            <a:r>
              <a:rPr sz="1400" spc="-5" dirty="0">
                <a:latin typeface="Verdana"/>
                <a:cs typeface="Verdana"/>
              </a:rPr>
              <a:t> цепи?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Каковы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ее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достоинства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недостатки?</a:t>
            </a:r>
            <a:endParaRPr sz="1400">
              <a:latin typeface="Verdana"/>
              <a:cs typeface="Verdana"/>
            </a:endParaRPr>
          </a:p>
          <a:p>
            <a:pPr marL="12700" marR="5080" indent="449580">
              <a:lnSpc>
                <a:spcPts val="1960"/>
              </a:lnSpc>
              <a:spcBef>
                <a:spcPts val="95"/>
              </a:spcBef>
              <a:tabLst>
                <a:tab pos="810895" algn="l"/>
                <a:tab pos="1316355" algn="l"/>
                <a:tab pos="2081530" algn="l"/>
                <a:tab pos="3991610" algn="l"/>
                <a:tab pos="4951095" algn="l"/>
              </a:tabLst>
            </a:pPr>
            <a:r>
              <a:rPr sz="1400" spc="-10" dirty="0">
                <a:latin typeface="Verdana"/>
                <a:cs typeface="Verdana"/>
              </a:rPr>
              <a:t>9</a:t>
            </a:r>
            <a:r>
              <a:rPr sz="1400" dirty="0">
                <a:latin typeface="Verdana"/>
                <a:cs typeface="Verdana"/>
              </a:rPr>
              <a:t>.	К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к	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ж</a:t>
            </a:r>
            <a:r>
              <a:rPr sz="1400" dirty="0">
                <a:latin typeface="Verdana"/>
                <a:cs typeface="Verdana"/>
              </a:rPr>
              <a:t>но	кла</a:t>
            </a:r>
            <a:r>
              <a:rPr sz="1400" spc="-10" dirty="0">
                <a:latin typeface="Verdana"/>
                <a:cs typeface="Verdana"/>
              </a:rPr>
              <a:t>с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ифи</a:t>
            </a:r>
            <a:r>
              <a:rPr sz="1400" spc="-10" dirty="0">
                <a:latin typeface="Verdana"/>
                <a:cs typeface="Verdana"/>
              </a:rPr>
              <a:t>ц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10" dirty="0">
                <a:latin typeface="Verdana"/>
                <a:cs typeface="Verdana"/>
              </a:rPr>
              <a:t>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вать	в</a:t>
            </a:r>
            <a:r>
              <a:rPr sz="1400" spc="-20" dirty="0">
                <a:latin typeface="Verdana"/>
                <a:cs typeface="Verdana"/>
              </a:rPr>
              <a:t>х</a:t>
            </a:r>
            <a:r>
              <a:rPr sz="1400" dirty="0">
                <a:latin typeface="Verdana"/>
                <a:cs typeface="Verdana"/>
              </a:rPr>
              <a:t>о</a:t>
            </a:r>
            <a:r>
              <a:rPr sz="1400" spc="-10" dirty="0">
                <a:latin typeface="Verdana"/>
                <a:cs typeface="Verdana"/>
              </a:rPr>
              <a:t>д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ы</a:t>
            </a:r>
            <a:r>
              <a:rPr sz="1400" dirty="0">
                <a:latin typeface="Verdana"/>
                <a:cs typeface="Verdana"/>
              </a:rPr>
              <a:t>е	</a:t>
            </a:r>
            <a:r>
              <a:rPr sz="1400" spc="-5" dirty="0">
                <a:latin typeface="Verdana"/>
                <a:cs typeface="Verdana"/>
              </a:rPr>
              <a:t>ц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5" dirty="0">
                <a:latin typeface="Verdana"/>
                <a:cs typeface="Verdana"/>
              </a:rPr>
              <a:t>п</a:t>
            </a:r>
            <a:r>
              <a:rPr sz="1400" spc="-1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?  </a:t>
            </a:r>
            <a:r>
              <a:rPr sz="1400" spc="-5" dirty="0">
                <a:latin typeface="Verdana"/>
                <a:cs typeface="Verdana"/>
              </a:rPr>
              <a:t>примеры.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098799" y="8086725"/>
            <a:ext cx="101409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Приведите</a:t>
            </a:r>
            <a:endParaRPr sz="1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692911"/>
            <a:ext cx="6670675" cy="1482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228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Verdana"/>
                <a:cs typeface="Verdana"/>
              </a:rPr>
              <a:t>Входные</a:t>
            </a:r>
            <a:r>
              <a:rPr sz="1400" b="1" spc="-20" dirty="0">
                <a:latin typeface="Verdana"/>
                <a:cs typeface="Verdana"/>
              </a:rPr>
              <a:t> </a:t>
            </a:r>
            <a:r>
              <a:rPr sz="1400" b="1" dirty="0">
                <a:latin typeface="Verdana"/>
                <a:cs typeface="Verdana"/>
              </a:rPr>
              <a:t>цепи</a:t>
            </a:r>
            <a:r>
              <a:rPr sz="1400" b="1" spc="-30" dirty="0">
                <a:latin typeface="Verdana"/>
                <a:cs typeface="Verdana"/>
              </a:rPr>
              <a:t> </a:t>
            </a:r>
            <a:r>
              <a:rPr sz="1400" b="1" dirty="0">
                <a:latin typeface="Verdana"/>
                <a:cs typeface="Verdana"/>
              </a:rPr>
              <a:t>РПрУ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00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</a:pPr>
            <a:r>
              <a:rPr sz="1400" b="1" dirty="0">
                <a:latin typeface="Verdana"/>
                <a:cs typeface="Verdana"/>
              </a:rPr>
              <a:t>1.</a:t>
            </a:r>
            <a:r>
              <a:rPr sz="1400" b="1" spc="-15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Назначения,</a:t>
            </a:r>
            <a:r>
              <a:rPr sz="1400" b="1" spc="-20" dirty="0">
                <a:latin typeface="Verdana"/>
                <a:cs typeface="Verdana"/>
              </a:rPr>
              <a:t> </a:t>
            </a:r>
            <a:r>
              <a:rPr sz="1400" b="1" spc="-5" dirty="0">
                <a:latin typeface="Verdana"/>
                <a:cs typeface="Verdana"/>
              </a:rPr>
              <a:t>виды</a:t>
            </a:r>
            <a:r>
              <a:rPr sz="1400" b="1" dirty="0">
                <a:latin typeface="Verdana"/>
                <a:cs typeface="Verdana"/>
              </a:rPr>
              <a:t> и</a:t>
            </a:r>
            <a:r>
              <a:rPr sz="1400" b="1" spc="-5" dirty="0">
                <a:latin typeface="Verdana"/>
                <a:cs typeface="Verdana"/>
              </a:rPr>
              <a:t> характеристики</a:t>
            </a:r>
            <a:r>
              <a:rPr sz="1400" b="1" spc="-20" dirty="0">
                <a:latin typeface="Verdana"/>
                <a:cs typeface="Verdana"/>
              </a:rPr>
              <a:t> </a:t>
            </a:r>
            <a:r>
              <a:rPr sz="1400" b="1" dirty="0">
                <a:latin typeface="Verdana"/>
                <a:cs typeface="Verdana"/>
              </a:rPr>
              <a:t>ВЦ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00">
              <a:latin typeface="Verdana"/>
              <a:cs typeface="Verdana"/>
            </a:endParaRPr>
          </a:p>
          <a:p>
            <a:pPr marL="12700" marR="5080" indent="449580">
              <a:lnSpc>
                <a:spcPct val="116399"/>
              </a:lnSpc>
              <a:tabLst>
                <a:tab pos="3766820" algn="l"/>
              </a:tabLst>
            </a:pPr>
            <a:r>
              <a:rPr sz="1400" dirty="0">
                <a:latin typeface="Verdana"/>
                <a:cs typeface="Verdana"/>
              </a:rPr>
              <a:t>Входной</a:t>
            </a:r>
            <a:r>
              <a:rPr sz="1400" spc="2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цепью</a:t>
            </a:r>
            <a:r>
              <a:rPr sz="1400" spc="22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(ВЦ)</a:t>
            </a:r>
            <a:r>
              <a:rPr sz="1400" spc="23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называется	</a:t>
            </a:r>
            <a:r>
              <a:rPr sz="1400" dirty="0">
                <a:latin typeface="Verdana"/>
                <a:cs typeface="Verdana"/>
              </a:rPr>
              <a:t>цепь,</a:t>
            </a:r>
            <a:r>
              <a:rPr sz="1400" spc="2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соединяющая</a:t>
            </a:r>
            <a:r>
              <a:rPr sz="1400" spc="22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антенну</a:t>
            </a:r>
            <a:r>
              <a:rPr sz="1400" spc="2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первым</a:t>
            </a:r>
            <a:r>
              <a:rPr sz="1400" spc="-5" dirty="0">
                <a:latin typeface="Verdana"/>
                <a:cs typeface="Verdana"/>
              </a:rPr>
              <a:t> усилительным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или преобразовательным </a:t>
            </a:r>
            <a:r>
              <a:rPr sz="1400" dirty="0">
                <a:latin typeface="Verdana"/>
                <a:cs typeface="Verdana"/>
              </a:rPr>
              <a:t>каскадом</a:t>
            </a:r>
            <a:r>
              <a:rPr sz="1400" spc="-5" dirty="0">
                <a:latin typeface="Verdana"/>
                <a:cs typeface="Verdana"/>
              </a:rPr>
              <a:t> приемника.</a:t>
            </a:r>
            <a:endParaRPr sz="140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43596" y="2270925"/>
            <a:ext cx="5443855" cy="2132330"/>
            <a:chOff x="643596" y="2270925"/>
            <a:chExt cx="5443855" cy="21323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3596" y="2270925"/>
              <a:ext cx="5443481" cy="213224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69703" y="2462348"/>
              <a:ext cx="741045" cy="738505"/>
            </a:xfrm>
            <a:custGeom>
              <a:avLst/>
              <a:gdLst/>
              <a:ahLst/>
              <a:cxnLst/>
              <a:rect l="l" t="t" r="r" b="b"/>
              <a:pathLst>
                <a:path w="741044" h="738505">
                  <a:moveTo>
                    <a:pt x="0" y="738184"/>
                  </a:moveTo>
                  <a:lnTo>
                    <a:pt x="740541" y="738184"/>
                  </a:lnTo>
                  <a:lnTo>
                    <a:pt x="740541" y="0"/>
                  </a:lnTo>
                  <a:lnTo>
                    <a:pt x="0" y="0"/>
                  </a:lnTo>
                  <a:lnTo>
                    <a:pt x="0" y="738184"/>
                  </a:lnTo>
                  <a:close/>
                </a:path>
              </a:pathLst>
            </a:custGeom>
            <a:ln w="22535">
              <a:solidFill>
                <a:srgbClr val="FF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44500" y="4536160"/>
            <a:ext cx="6675120" cy="2511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indent="449580" algn="just">
              <a:lnSpc>
                <a:spcPct val="116399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Основное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назначение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ВЦ</a:t>
            </a:r>
            <a:r>
              <a:rPr sz="1400" dirty="0">
                <a:latin typeface="Verdana"/>
                <a:cs typeface="Verdana"/>
              </a:rPr>
              <a:t> –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передача</a:t>
            </a:r>
            <a:r>
              <a:rPr sz="1400" dirty="0">
                <a:latin typeface="Verdana"/>
                <a:cs typeface="Verdana"/>
              </a:rPr>
              <a:t> полезного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сигнала</a:t>
            </a:r>
            <a:r>
              <a:rPr sz="1400" dirty="0">
                <a:latin typeface="Verdana"/>
                <a:cs typeface="Verdana"/>
              </a:rPr>
              <a:t> от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антенны</a:t>
            </a:r>
            <a:r>
              <a:rPr sz="1400" dirty="0">
                <a:latin typeface="Verdana"/>
                <a:cs typeface="Verdana"/>
              </a:rPr>
              <a:t> ко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входу</a:t>
            </a:r>
            <a:r>
              <a:rPr sz="1400" dirty="0">
                <a:latin typeface="Verdana"/>
                <a:cs typeface="Verdana"/>
              </a:rPr>
              <a:t> первого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активного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элемента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(АЭ)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приемника</a:t>
            </a:r>
            <a:r>
              <a:rPr sz="1400" dirty="0">
                <a:latin typeface="Verdana"/>
                <a:cs typeface="Verdana"/>
              </a:rPr>
              <a:t> и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предварительная фильтрация помех. Отсюда основные требования </a:t>
            </a:r>
            <a:r>
              <a:rPr sz="1400" dirty="0">
                <a:latin typeface="Verdana"/>
                <a:cs typeface="Verdana"/>
              </a:rPr>
              <a:t>к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показателям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качества:</a:t>
            </a:r>
            <a:endParaRPr sz="1400">
              <a:latin typeface="Verdana"/>
              <a:cs typeface="Verdana"/>
            </a:endParaRPr>
          </a:p>
          <a:p>
            <a:pPr marL="12700" marR="5080" indent="449580" algn="just">
              <a:lnSpc>
                <a:spcPct val="113999"/>
              </a:lnSpc>
              <a:spcBef>
                <a:spcPts val="135"/>
              </a:spcBef>
            </a:pPr>
            <a:r>
              <a:rPr sz="2100" spc="-7" baseline="3968" dirty="0">
                <a:latin typeface="Verdana"/>
                <a:cs typeface="Verdana"/>
              </a:rPr>
              <a:t>1. Возможно больший коэффициент передачи по мощности </a:t>
            </a:r>
            <a:r>
              <a:rPr sz="2100" baseline="3968" dirty="0">
                <a:latin typeface="Verdana"/>
                <a:cs typeface="Verdana"/>
              </a:rPr>
              <a:t>К</a:t>
            </a:r>
            <a:r>
              <a:rPr sz="900" dirty="0">
                <a:latin typeface="Verdana"/>
                <a:cs typeface="Verdana"/>
              </a:rPr>
              <a:t>рВЦ </a:t>
            </a:r>
            <a:r>
              <a:rPr sz="2100" baseline="3968" dirty="0">
                <a:latin typeface="Verdana"/>
                <a:cs typeface="Verdana"/>
              </a:rPr>
              <a:t>. 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Он </a:t>
            </a:r>
            <a:r>
              <a:rPr sz="2100" spc="-7" baseline="3968" dirty="0">
                <a:latin typeface="Verdana"/>
                <a:cs typeface="Verdana"/>
              </a:rPr>
              <a:t>влияет </a:t>
            </a:r>
            <a:r>
              <a:rPr sz="2100" baseline="3968" dirty="0">
                <a:latin typeface="Verdana"/>
                <a:cs typeface="Verdana"/>
              </a:rPr>
              <a:t>на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коэффициент шума Ш</a:t>
            </a:r>
            <a:r>
              <a:rPr sz="900" spc="-5" dirty="0">
                <a:latin typeface="Verdana"/>
                <a:cs typeface="Verdana"/>
              </a:rPr>
              <a:t>ВЦ</a:t>
            </a:r>
            <a:r>
              <a:rPr sz="2100" spc="-7" baseline="3968" dirty="0">
                <a:latin typeface="Verdana"/>
                <a:cs typeface="Verdana"/>
              </a:rPr>
              <a:t>=1/К</a:t>
            </a:r>
            <a:r>
              <a:rPr sz="900" spc="-5" dirty="0">
                <a:latin typeface="Verdana"/>
                <a:cs typeface="Verdana"/>
              </a:rPr>
              <a:t>рВЦ </a:t>
            </a:r>
            <a:r>
              <a:rPr sz="2100" baseline="3968" dirty="0">
                <a:latin typeface="Verdana"/>
                <a:cs typeface="Verdana"/>
              </a:rPr>
              <a:t>, а </a:t>
            </a:r>
            <a:r>
              <a:rPr sz="2100" spc="-7" baseline="3968" dirty="0">
                <a:latin typeface="Verdana"/>
                <a:cs typeface="Verdana"/>
              </a:rPr>
              <a:t>следовательно, </a:t>
            </a:r>
            <a:r>
              <a:rPr sz="2100" baseline="3968" dirty="0">
                <a:latin typeface="Verdana"/>
                <a:cs typeface="Verdana"/>
              </a:rPr>
              <a:t>и </a:t>
            </a:r>
            <a:r>
              <a:rPr sz="2100" spc="-7" baseline="3968" dirty="0">
                <a:latin typeface="Verdana"/>
                <a:cs typeface="Verdana"/>
              </a:rPr>
              <a:t>на </a:t>
            </a:r>
            <a:r>
              <a:rPr sz="2100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коэффициент </a:t>
            </a:r>
            <a:r>
              <a:rPr sz="1400" spc="-10" dirty="0">
                <a:latin typeface="Verdana"/>
                <a:cs typeface="Verdana"/>
              </a:rPr>
              <a:t>шума</a:t>
            </a:r>
            <a:r>
              <a:rPr sz="1400" spc="-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всего </a:t>
            </a:r>
            <a:r>
              <a:rPr sz="1400" spc="-5" dirty="0">
                <a:latin typeface="Verdana"/>
                <a:cs typeface="Verdana"/>
              </a:rPr>
              <a:t>приемника.</a:t>
            </a:r>
            <a:endParaRPr sz="1400">
              <a:latin typeface="Verdana"/>
              <a:cs typeface="Verdana"/>
            </a:endParaRPr>
          </a:p>
          <a:p>
            <a:pPr marL="12700" marR="7620" indent="449580" algn="just">
              <a:lnSpc>
                <a:spcPct val="116399"/>
              </a:lnSpc>
            </a:pPr>
            <a:r>
              <a:rPr sz="1400" spc="-5" dirty="0">
                <a:latin typeface="Verdana"/>
                <a:cs typeface="Verdana"/>
              </a:rPr>
              <a:t>2. Обеспечение предварительной фильтрации. </a:t>
            </a:r>
            <a:r>
              <a:rPr sz="1400" dirty="0">
                <a:latin typeface="Verdana"/>
                <a:cs typeface="Verdana"/>
              </a:rPr>
              <a:t>А </a:t>
            </a:r>
            <a:r>
              <a:rPr sz="1400" spc="-5" dirty="0">
                <a:latin typeface="Verdana"/>
                <a:cs typeface="Verdana"/>
              </a:rPr>
              <a:t>следовательно,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требования</a:t>
            </a:r>
            <a:r>
              <a:rPr sz="2100" baseline="3968" dirty="0">
                <a:latin typeface="Verdana"/>
                <a:cs typeface="Verdana"/>
              </a:rPr>
              <a:t> к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избирательности</a:t>
            </a:r>
            <a:r>
              <a:rPr sz="2100" baseline="3968" dirty="0">
                <a:latin typeface="Verdana"/>
                <a:cs typeface="Verdana"/>
              </a:rPr>
              <a:t> по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зеркальному</a:t>
            </a:r>
            <a:r>
              <a:rPr sz="2100" baseline="3968" dirty="0">
                <a:latin typeface="Verdana"/>
                <a:cs typeface="Verdana"/>
              </a:rPr>
              <a:t> каналу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Se</a:t>
            </a:r>
            <a:r>
              <a:rPr sz="900" spc="-5" dirty="0">
                <a:latin typeface="Verdana"/>
                <a:cs typeface="Verdana"/>
              </a:rPr>
              <a:t>зк</a:t>
            </a:r>
            <a:r>
              <a:rPr sz="900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и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к 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неравномерности</a:t>
            </a:r>
            <a:r>
              <a:rPr sz="1400" dirty="0">
                <a:latin typeface="Verdana"/>
                <a:cs typeface="Verdana"/>
              </a:rPr>
              <a:t> АЧХ в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полосе пропускания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приемника.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500" y="7009866"/>
            <a:ext cx="807085" cy="78295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462280">
              <a:lnSpc>
                <a:spcPct val="100000"/>
              </a:lnSpc>
              <a:spcBef>
                <a:spcPts val="470"/>
              </a:spcBef>
            </a:pPr>
            <a:r>
              <a:rPr sz="1400" spc="-5" dirty="0">
                <a:latin typeface="Verdana"/>
                <a:cs typeface="Verdana"/>
              </a:rPr>
              <a:t>3.</a:t>
            </a:r>
            <a:endParaRPr sz="1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2100" baseline="3968" dirty="0">
                <a:latin typeface="Verdana"/>
                <a:cs typeface="Verdana"/>
              </a:rPr>
              <a:t>до</a:t>
            </a:r>
            <a:r>
              <a:rPr sz="2100" spc="-89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f</a:t>
            </a:r>
            <a:r>
              <a:rPr sz="900" spc="-5" dirty="0">
                <a:latin typeface="Verdana"/>
                <a:cs typeface="Verdana"/>
              </a:rPr>
              <a:t>0max)</a:t>
            </a:r>
            <a:r>
              <a:rPr sz="2100" spc="-7" baseline="3968" dirty="0">
                <a:latin typeface="Verdana"/>
                <a:cs typeface="Verdana"/>
              </a:rPr>
              <a:t>.</a:t>
            </a:r>
            <a:endParaRPr sz="2100" baseline="3968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  <a:spcBef>
                <a:spcPts val="180"/>
              </a:spcBef>
            </a:pPr>
            <a:r>
              <a:rPr sz="1400" spc="-5" dirty="0">
                <a:latin typeface="Verdana"/>
                <a:cs typeface="Verdana"/>
              </a:rPr>
              <a:t>4.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10386" y="7068692"/>
            <a:ext cx="5807710" cy="7245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2100" spc="-7" baseline="3968" dirty="0">
                <a:latin typeface="Verdana"/>
                <a:cs typeface="Verdana"/>
              </a:rPr>
              <a:t>Обеспечение</a:t>
            </a:r>
            <a:r>
              <a:rPr sz="2100" spc="20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перестройки</a:t>
            </a:r>
            <a:r>
              <a:rPr sz="2100" spc="20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ВЦ</a:t>
            </a:r>
            <a:r>
              <a:rPr sz="2100" spc="195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в</a:t>
            </a:r>
            <a:r>
              <a:rPr sz="2100" spc="20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заданном</a:t>
            </a:r>
            <a:r>
              <a:rPr sz="2100" spc="187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диапазоне</a:t>
            </a:r>
            <a:r>
              <a:rPr sz="2100" spc="247" baseline="3968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(от</a:t>
            </a:r>
            <a:r>
              <a:rPr sz="2100" spc="202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f</a:t>
            </a:r>
            <a:r>
              <a:rPr sz="900" spc="-5" dirty="0">
                <a:latin typeface="Verdana"/>
                <a:cs typeface="Verdana"/>
              </a:rPr>
              <a:t>0min</a:t>
            </a:r>
            <a:endParaRPr sz="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50">
              <a:latin typeface="Verdana"/>
              <a:cs typeface="Verdana"/>
            </a:endParaRPr>
          </a:p>
          <a:p>
            <a:pPr marR="5080" algn="r">
              <a:lnSpc>
                <a:spcPct val="100000"/>
              </a:lnSpc>
              <a:tabLst>
                <a:tab pos="1308735" algn="l"/>
                <a:tab pos="2480945" algn="l"/>
                <a:tab pos="3921760" algn="l"/>
              </a:tabLst>
            </a:pPr>
            <a:r>
              <a:rPr sz="1400" spc="-5" dirty="0">
                <a:latin typeface="Verdana"/>
                <a:cs typeface="Verdana"/>
              </a:rPr>
              <a:t>Допустимые	изменения	резонансного	коэффициента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4500" y="7791678"/>
            <a:ext cx="6670040" cy="1243965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2100" spc="-7" baseline="3968" dirty="0">
                <a:latin typeface="Verdana"/>
                <a:cs typeface="Verdana"/>
              </a:rPr>
              <a:t>передачи </a:t>
            </a:r>
            <a:r>
              <a:rPr sz="2100" baseline="3968" dirty="0">
                <a:latin typeface="Verdana"/>
                <a:cs typeface="Verdana"/>
              </a:rPr>
              <a:t>K</a:t>
            </a:r>
            <a:r>
              <a:rPr sz="900" dirty="0">
                <a:latin typeface="Verdana"/>
                <a:cs typeface="Verdana"/>
              </a:rPr>
              <a:t>0</a:t>
            </a:r>
            <a:r>
              <a:rPr sz="900" spc="165" dirty="0">
                <a:latin typeface="Verdana"/>
                <a:cs typeface="Verdana"/>
              </a:rPr>
              <a:t> </a:t>
            </a:r>
            <a:r>
              <a:rPr sz="2100" baseline="3968" dirty="0">
                <a:latin typeface="Verdana"/>
                <a:cs typeface="Verdana"/>
              </a:rPr>
              <a:t>по</a:t>
            </a:r>
            <a:r>
              <a:rPr sz="2100" spc="-30" baseline="3968" dirty="0">
                <a:latin typeface="Verdana"/>
                <a:cs typeface="Verdana"/>
              </a:rPr>
              <a:t> </a:t>
            </a:r>
            <a:r>
              <a:rPr sz="2100" spc="-7" baseline="3968" dirty="0">
                <a:latin typeface="Verdana"/>
                <a:cs typeface="Verdana"/>
              </a:rPr>
              <a:t>диапазону.</a:t>
            </a:r>
            <a:endParaRPr sz="2100" baseline="3968">
              <a:latin typeface="Verdana"/>
              <a:cs typeface="Verdana"/>
            </a:endParaRPr>
          </a:p>
          <a:p>
            <a:pPr marL="12700" marR="5080" indent="449580">
              <a:lnSpc>
                <a:spcPts val="1960"/>
              </a:lnSpc>
              <a:spcBef>
                <a:spcPts val="10"/>
              </a:spcBef>
              <a:tabLst>
                <a:tab pos="823594" algn="l"/>
                <a:tab pos="2098675" algn="l"/>
                <a:tab pos="3323590" algn="l"/>
                <a:tab pos="4350385" algn="l"/>
                <a:tab pos="4790440" algn="l"/>
                <a:tab pos="5171440" algn="l"/>
                <a:tab pos="5751830" algn="l"/>
              </a:tabLst>
            </a:pPr>
            <a:r>
              <a:rPr sz="1400" spc="-10" dirty="0">
                <a:latin typeface="Verdana"/>
                <a:cs typeface="Verdana"/>
              </a:rPr>
              <a:t>5</a:t>
            </a:r>
            <a:r>
              <a:rPr sz="1400" dirty="0">
                <a:latin typeface="Verdana"/>
                <a:cs typeface="Verdana"/>
              </a:rPr>
              <a:t>.	Доп</a:t>
            </a:r>
            <a:r>
              <a:rPr sz="1400" spc="-15" dirty="0">
                <a:latin typeface="Verdana"/>
                <a:cs typeface="Verdana"/>
              </a:rPr>
              <a:t>у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тим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я	</a:t>
            </a:r>
            <a:r>
              <a:rPr sz="1400" spc="-5" dirty="0">
                <a:latin typeface="Verdana"/>
                <a:cs typeface="Verdana"/>
              </a:rPr>
              <a:t>ра</a:t>
            </a:r>
            <a:r>
              <a:rPr sz="1400" spc="-10" dirty="0">
                <a:latin typeface="Verdana"/>
                <a:cs typeface="Verdana"/>
              </a:rPr>
              <a:t>с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тройк</a:t>
            </a:r>
            <a:r>
              <a:rPr sz="1400" dirty="0">
                <a:latin typeface="Verdana"/>
                <a:cs typeface="Verdana"/>
              </a:rPr>
              <a:t>а	</a:t>
            </a:r>
            <a:r>
              <a:rPr sz="1400" spc="-20" dirty="0">
                <a:latin typeface="Verdana"/>
                <a:cs typeface="Verdana"/>
              </a:rPr>
              <a:t>к</a:t>
            </a:r>
            <a:r>
              <a:rPr sz="1400" dirty="0">
                <a:latin typeface="Verdana"/>
                <a:cs typeface="Verdana"/>
              </a:rPr>
              <a:t>он</a:t>
            </a:r>
            <a:r>
              <a:rPr sz="1400" spc="-5" dirty="0">
                <a:latin typeface="Verdana"/>
                <a:cs typeface="Verdana"/>
              </a:rPr>
              <a:t>тур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	ВЦ	</a:t>
            </a:r>
            <a:r>
              <a:rPr sz="1400" spc="-20" dirty="0">
                <a:latin typeface="Verdana"/>
                <a:cs typeface="Verdana"/>
              </a:rPr>
              <a:t>з</a:t>
            </a:r>
            <a:r>
              <a:rPr sz="1400" dirty="0">
                <a:latin typeface="Verdana"/>
                <a:cs typeface="Verdana"/>
              </a:rPr>
              <a:t>а	с</a:t>
            </a:r>
            <a:r>
              <a:rPr sz="1400" spc="-5" dirty="0">
                <a:latin typeface="Verdana"/>
                <a:cs typeface="Verdana"/>
              </a:rPr>
              <a:t>ч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т	</a:t>
            </a:r>
            <a:r>
              <a:rPr sz="1400" spc="-10" dirty="0">
                <a:latin typeface="Verdana"/>
                <a:cs typeface="Verdana"/>
              </a:rPr>
              <a:t>в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20" dirty="0">
                <a:latin typeface="Verdana"/>
                <a:cs typeface="Verdana"/>
              </a:rPr>
              <a:t>м</a:t>
            </a:r>
            <a:r>
              <a:rPr sz="1400" spc="-5" dirty="0">
                <a:latin typeface="Verdana"/>
                <a:cs typeface="Verdana"/>
              </a:rPr>
              <a:t>ых  реактивных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составляющих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(в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первую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очередь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со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стороны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антенны).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Verdana"/>
              <a:cs typeface="Verdana"/>
            </a:endParaRPr>
          </a:p>
          <a:p>
            <a:pPr marL="462280">
              <a:lnSpc>
                <a:spcPct val="100000"/>
              </a:lnSpc>
              <a:spcBef>
                <a:spcPts val="5"/>
              </a:spcBef>
              <a:tabLst>
                <a:tab pos="1323340" algn="l"/>
                <a:tab pos="1720850" algn="l"/>
                <a:tab pos="3107055" algn="l"/>
                <a:tab pos="3780154" algn="l"/>
                <a:tab pos="4918075" algn="l"/>
              </a:tabLst>
            </a:pPr>
            <a:r>
              <a:rPr sz="1400" spc="-5" dirty="0">
                <a:latin typeface="Verdana"/>
                <a:cs typeface="Verdana"/>
              </a:rPr>
              <a:t>Обычно	</a:t>
            </a:r>
            <a:r>
              <a:rPr sz="1400" dirty="0">
                <a:latin typeface="Verdana"/>
                <a:cs typeface="Verdana"/>
              </a:rPr>
              <a:t>ВЦ	</a:t>
            </a:r>
            <a:r>
              <a:rPr sz="1400" spc="-5" dirty="0">
                <a:latin typeface="Verdana"/>
                <a:cs typeface="Verdana"/>
              </a:rPr>
              <a:t>представляет	собой	пассивный	четырехполюсник,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500" y="9009786"/>
            <a:ext cx="5671185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  <a:tabLst>
                <a:tab pos="1474470" algn="l"/>
                <a:tab pos="1600835" algn="l"/>
                <a:tab pos="2219325" algn="l"/>
                <a:tab pos="2854960" algn="l"/>
                <a:tab pos="3005455" algn="l"/>
                <a:tab pos="3430270" algn="l"/>
                <a:tab pos="4105275" algn="l"/>
                <a:tab pos="4332605" algn="l"/>
              </a:tabLst>
            </a:pPr>
            <a:r>
              <a:rPr sz="1400" spc="-5" dirty="0">
                <a:latin typeface="Verdana"/>
                <a:cs typeface="Verdana"/>
              </a:rPr>
              <a:t>содержащий	</a:t>
            </a:r>
            <a:r>
              <a:rPr sz="1400" dirty="0">
                <a:latin typeface="Verdana"/>
                <a:cs typeface="Verdana"/>
              </a:rPr>
              <a:t>один	</a:t>
            </a:r>
            <a:r>
              <a:rPr sz="1400" spc="-5" dirty="0">
                <a:latin typeface="Verdana"/>
                <a:cs typeface="Verdana"/>
              </a:rPr>
              <a:t>или	</a:t>
            </a:r>
            <a:r>
              <a:rPr sz="1400" dirty="0">
                <a:latin typeface="Verdana"/>
                <a:cs typeface="Verdana"/>
              </a:rPr>
              <a:t>несколько	</a:t>
            </a:r>
            <a:r>
              <a:rPr sz="1400" spc="-5" dirty="0">
                <a:latin typeface="Verdana"/>
                <a:cs typeface="Verdana"/>
              </a:rPr>
              <a:t>колебательных 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(резо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spc="-5" dirty="0">
                <a:latin typeface="Verdana"/>
                <a:cs typeface="Verdana"/>
              </a:rPr>
              <a:t>тор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</a:t>
            </a:r>
            <a:r>
              <a:rPr sz="1400" spc="-5" dirty="0">
                <a:latin typeface="Verdana"/>
                <a:cs typeface="Verdana"/>
              </a:rPr>
              <a:t>)</a:t>
            </a:r>
            <a:r>
              <a:rPr sz="1400" dirty="0">
                <a:latin typeface="Verdana"/>
                <a:cs typeface="Verdana"/>
              </a:rPr>
              <a:t>,		нас</a:t>
            </a:r>
            <a:r>
              <a:rPr sz="1400" spc="-10" dirty="0">
                <a:latin typeface="Verdana"/>
                <a:cs typeface="Verdana"/>
              </a:rPr>
              <a:t>т</a:t>
            </a:r>
            <a:r>
              <a:rPr sz="1400" spc="-5" dirty="0">
                <a:latin typeface="Verdana"/>
                <a:cs typeface="Verdana"/>
              </a:rPr>
              <a:t>ро</a:t>
            </a:r>
            <a:r>
              <a:rPr sz="1400" spc="-10" dirty="0">
                <a:latin typeface="Verdana"/>
                <a:cs typeface="Verdana"/>
              </a:rPr>
              <a:t>ен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ы</a:t>
            </a:r>
            <a:r>
              <a:rPr sz="1400" dirty="0">
                <a:latin typeface="Verdana"/>
                <a:cs typeface="Verdana"/>
              </a:rPr>
              <a:t>х		на	</a:t>
            </a:r>
            <a:r>
              <a:rPr sz="1400" spc="-5" dirty="0">
                <a:latin typeface="Verdana"/>
                <a:cs typeface="Verdana"/>
              </a:rPr>
              <a:t>ча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15" dirty="0">
                <a:latin typeface="Verdana"/>
                <a:cs typeface="Verdana"/>
              </a:rPr>
              <a:t>т</a:t>
            </a:r>
            <a:r>
              <a:rPr sz="1400" dirty="0">
                <a:latin typeface="Verdana"/>
                <a:cs typeface="Verdana"/>
              </a:rPr>
              <a:t>оту	п</a:t>
            </a:r>
            <a:r>
              <a:rPr sz="1400" spc="-5" dirty="0">
                <a:latin typeface="Verdana"/>
                <a:cs typeface="Verdana"/>
              </a:rPr>
              <a:t>р</a:t>
            </a:r>
            <a:r>
              <a:rPr sz="1400" spc="-10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им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емо</a:t>
            </a:r>
            <a:r>
              <a:rPr sz="1400" spc="-15" dirty="0">
                <a:latin typeface="Verdana"/>
                <a:cs typeface="Verdana"/>
              </a:rPr>
              <a:t>г</a:t>
            </a:r>
            <a:r>
              <a:rPr sz="1400" dirty="0">
                <a:latin typeface="Verdana"/>
                <a:cs typeface="Verdana"/>
              </a:rPr>
              <a:t>о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45756" y="9009786"/>
            <a:ext cx="869315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960" marR="5080" indent="-48895">
              <a:lnSpc>
                <a:spcPct val="116399"/>
              </a:lnSpc>
              <a:spcBef>
                <a:spcPts val="100"/>
              </a:spcBef>
            </a:pPr>
            <a:r>
              <a:rPr sz="1400" spc="-20" dirty="0">
                <a:latin typeface="Verdana"/>
                <a:cs typeface="Verdana"/>
              </a:rPr>
              <a:t>к</a:t>
            </a:r>
            <a:r>
              <a:rPr sz="1400" dirty="0">
                <a:latin typeface="Verdana"/>
                <a:cs typeface="Verdana"/>
              </a:rPr>
              <a:t>он</a:t>
            </a:r>
            <a:r>
              <a:rPr sz="1400" spc="-5" dirty="0">
                <a:latin typeface="Verdana"/>
                <a:cs typeface="Verdana"/>
              </a:rPr>
              <a:t>тур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в  с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spc="-15" dirty="0">
                <a:latin typeface="Verdana"/>
                <a:cs typeface="Verdana"/>
              </a:rPr>
              <a:t>г</a:t>
            </a:r>
            <a:r>
              <a:rPr sz="1400" dirty="0">
                <a:latin typeface="Verdana"/>
                <a:cs typeface="Verdana"/>
              </a:rPr>
              <a:t>нал</a:t>
            </a:r>
            <a:r>
              <a:rPr sz="1400" spc="-15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44500" y="9506508"/>
            <a:ext cx="6672580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99"/>
              </a:lnSpc>
              <a:spcBef>
                <a:spcPts val="100"/>
              </a:spcBef>
              <a:tabLst>
                <a:tab pos="272415" algn="l"/>
                <a:tab pos="1537970" algn="l"/>
                <a:tab pos="1789430" algn="l"/>
                <a:tab pos="3051810" algn="l"/>
                <a:tab pos="4334510" algn="l"/>
                <a:tab pos="4803775" algn="l"/>
                <a:tab pos="5832475" algn="l"/>
              </a:tabLst>
            </a:pPr>
            <a:r>
              <a:rPr sz="1400" spc="-5" dirty="0">
                <a:latin typeface="Verdana"/>
                <a:cs typeface="Verdana"/>
              </a:rPr>
              <a:t>Наибольшее</a:t>
            </a:r>
            <a:r>
              <a:rPr sz="1400" spc="14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распространение</a:t>
            </a:r>
            <a:r>
              <a:rPr sz="1400" spc="13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получили</a:t>
            </a:r>
            <a:r>
              <a:rPr sz="1400" spc="1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одноконтурные</a:t>
            </a:r>
            <a:r>
              <a:rPr sz="1400" spc="16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ВЦ,</a:t>
            </a:r>
            <a:r>
              <a:rPr sz="1400" spc="13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особенно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	п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spc="-5" dirty="0">
                <a:latin typeface="Verdana"/>
                <a:cs typeface="Verdana"/>
              </a:rPr>
              <a:t>и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-2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н</a:t>
            </a:r>
            <a:r>
              <a:rPr sz="1400" spc="-5" dirty="0">
                <a:latin typeface="Verdana"/>
                <a:cs typeface="Verdana"/>
              </a:rPr>
              <a:t>ик</a:t>
            </a:r>
            <a:r>
              <a:rPr sz="1400" spc="-1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х	с	</a:t>
            </a:r>
            <a:r>
              <a:rPr sz="1400" spc="-5" dirty="0">
                <a:latin typeface="Verdana"/>
                <a:cs typeface="Verdana"/>
              </a:rPr>
              <a:t>из</a:t>
            </a:r>
            <a:r>
              <a:rPr sz="1400" spc="-10" dirty="0">
                <a:latin typeface="Verdana"/>
                <a:cs typeface="Verdana"/>
              </a:rPr>
              <a:t>м</a:t>
            </a:r>
            <a:r>
              <a:rPr sz="1400" dirty="0">
                <a:latin typeface="Verdana"/>
                <a:cs typeface="Verdana"/>
              </a:rPr>
              <a:t>е</a:t>
            </a:r>
            <a:r>
              <a:rPr sz="1400" spc="5" dirty="0">
                <a:latin typeface="Verdana"/>
                <a:cs typeface="Verdana"/>
              </a:rPr>
              <a:t>н</a:t>
            </a:r>
            <a:r>
              <a:rPr sz="1400" spc="-15" dirty="0">
                <a:latin typeface="Verdana"/>
                <a:cs typeface="Verdana"/>
              </a:rPr>
              <a:t>я</a:t>
            </a:r>
            <a:r>
              <a:rPr sz="1400" dirty="0">
                <a:latin typeface="Verdana"/>
                <a:cs typeface="Verdana"/>
              </a:rPr>
              <a:t>емой	нас</a:t>
            </a:r>
            <a:r>
              <a:rPr sz="1400" spc="-10" dirty="0">
                <a:latin typeface="Verdana"/>
                <a:cs typeface="Verdana"/>
              </a:rPr>
              <a:t>т</a:t>
            </a:r>
            <a:r>
              <a:rPr sz="1400" spc="-5" dirty="0">
                <a:latin typeface="Verdana"/>
                <a:cs typeface="Verdana"/>
              </a:rPr>
              <a:t>ройк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spc="-5" dirty="0">
                <a:latin typeface="Verdana"/>
                <a:cs typeface="Verdana"/>
              </a:rPr>
              <a:t>й</a:t>
            </a:r>
            <a:r>
              <a:rPr sz="1400" dirty="0">
                <a:latin typeface="Verdana"/>
                <a:cs typeface="Verdana"/>
              </a:rPr>
              <a:t>,	к</a:t>
            </a:r>
            <a:r>
              <a:rPr sz="1400" spc="-20" dirty="0">
                <a:latin typeface="Verdana"/>
                <a:cs typeface="Verdana"/>
              </a:rPr>
              <a:t>а</a:t>
            </a:r>
            <a:r>
              <a:rPr sz="1400" dirty="0">
                <a:latin typeface="Verdana"/>
                <a:cs typeface="Verdana"/>
              </a:rPr>
              <a:t>к	наиб</a:t>
            </a:r>
            <a:r>
              <a:rPr sz="1400" spc="-15" dirty="0">
                <a:latin typeface="Verdana"/>
                <a:cs typeface="Verdana"/>
              </a:rPr>
              <a:t>о</a:t>
            </a:r>
            <a:r>
              <a:rPr sz="1400" dirty="0">
                <a:latin typeface="Verdana"/>
                <a:cs typeface="Verdana"/>
              </a:rPr>
              <a:t>л</a:t>
            </a:r>
            <a:r>
              <a:rPr sz="1400" spc="-5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е	п</a:t>
            </a:r>
            <a:r>
              <a:rPr sz="1400" spc="-15" dirty="0">
                <a:latin typeface="Verdana"/>
                <a:cs typeface="Verdana"/>
              </a:rPr>
              <a:t>р</a:t>
            </a:r>
            <a:r>
              <a:rPr sz="1400" dirty="0">
                <a:latin typeface="Verdana"/>
                <a:cs typeface="Verdana"/>
              </a:rPr>
              <a:t>ос</a:t>
            </a:r>
            <a:r>
              <a:rPr sz="1400" spc="-5" dirty="0">
                <a:latin typeface="Verdana"/>
                <a:cs typeface="Verdana"/>
              </a:rPr>
              <a:t>т</a:t>
            </a:r>
            <a:r>
              <a:rPr sz="1400" spc="-15" dirty="0">
                <a:latin typeface="Verdana"/>
                <a:cs typeface="Verdana"/>
              </a:rPr>
              <a:t>ы</a:t>
            </a:r>
            <a:r>
              <a:rPr sz="1400" spc="-10" dirty="0">
                <a:latin typeface="Verdana"/>
                <a:cs typeface="Verdana"/>
              </a:rPr>
              <a:t>е</a:t>
            </a:r>
            <a:r>
              <a:rPr sz="1400" dirty="0">
                <a:latin typeface="Verdana"/>
                <a:cs typeface="Verdana"/>
              </a:rPr>
              <a:t>,</a:t>
            </a:r>
            <a:endParaRPr sz="1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34441"/>
            <a:ext cx="6674484" cy="174053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just">
              <a:lnSpc>
                <a:spcPct val="113599"/>
              </a:lnSpc>
              <a:spcBef>
                <a:spcPts val="50"/>
              </a:spcBef>
            </a:pPr>
            <a:r>
              <a:rPr sz="2100" spc="-7" baseline="3968" dirty="0">
                <a:latin typeface="Verdana"/>
                <a:cs typeface="Verdana"/>
              </a:rPr>
              <a:t>обладающие наименьшими потерями, </a:t>
            </a:r>
            <a:r>
              <a:rPr sz="2100" baseline="3968" dirty="0">
                <a:latin typeface="Verdana"/>
                <a:cs typeface="Verdana"/>
              </a:rPr>
              <a:t>следовательно, </a:t>
            </a:r>
            <a:r>
              <a:rPr sz="2100" spc="-7" baseline="3968" dirty="0">
                <a:latin typeface="Verdana"/>
                <a:cs typeface="Verdana"/>
              </a:rPr>
              <a:t>наибольшим </a:t>
            </a:r>
            <a:r>
              <a:rPr sz="2100" baseline="3968" dirty="0">
                <a:latin typeface="Verdana"/>
                <a:cs typeface="Verdana"/>
              </a:rPr>
              <a:t>К</a:t>
            </a:r>
            <a:r>
              <a:rPr sz="900" dirty="0">
                <a:latin typeface="Verdana"/>
                <a:cs typeface="Verdana"/>
              </a:rPr>
              <a:t>р</a:t>
            </a:r>
            <a:r>
              <a:rPr sz="2100" baseline="3968" dirty="0">
                <a:latin typeface="Verdana"/>
                <a:cs typeface="Verdana"/>
              </a:rPr>
              <a:t>. </a:t>
            </a:r>
            <a:r>
              <a:rPr sz="2100" spc="7" baseline="3968" dirty="0"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В</a:t>
            </a:r>
            <a:r>
              <a:rPr sz="1400" spc="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радиовещательных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приемниках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 ДВ</a:t>
            </a:r>
            <a:r>
              <a:rPr sz="1400" spc="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и</a:t>
            </a:r>
            <a:r>
              <a:rPr sz="1400" spc="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СВ</a:t>
            </a:r>
            <a:r>
              <a:rPr sz="1400" spc="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в</a:t>
            </a:r>
            <a:r>
              <a:rPr sz="1400" spc="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качестве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 ВЦ</a:t>
            </a:r>
            <a:r>
              <a:rPr sz="1400" spc="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часто 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применяются</a:t>
            </a:r>
            <a:r>
              <a:rPr sz="1400" spc="-15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двухконтурные</a:t>
            </a:r>
            <a:r>
              <a:rPr sz="1400" dirty="0">
                <a:solidFill>
                  <a:srgbClr val="7E7E7E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7E7E7E"/>
                </a:solidFill>
                <a:latin typeface="Verdana"/>
                <a:cs typeface="Verdana"/>
              </a:rPr>
              <a:t>ПФ.</a:t>
            </a:r>
            <a:endParaRPr sz="1400">
              <a:latin typeface="Verdana"/>
              <a:cs typeface="Verdana"/>
            </a:endParaRPr>
          </a:p>
          <a:p>
            <a:pPr marL="12700" marR="7620" indent="449580" algn="just">
              <a:lnSpc>
                <a:spcPct val="116399"/>
              </a:lnSpc>
            </a:pPr>
            <a:r>
              <a:rPr sz="1400" dirty="0">
                <a:latin typeface="Verdana"/>
                <a:cs typeface="Verdana"/>
              </a:rPr>
              <a:t>ВЦ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классифицируются</a:t>
            </a:r>
            <a:r>
              <a:rPr sz="1400" dirty="0">
                <a:latin typeface="Verdana"/>
                <a:cs typeface="Verdana"/>
              </a:rPr>
              <a:t> по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виду</a:t>
            </a:r>
            <a:r>
              <a:rPr sz="1400" dirty="0">
                <a:latin typeface="Verdana"/>
                <a:cs typeface="Verdana"/>
              </a:rPr>
              <a:t> фильтров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способам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связи </a:t>
            </a:r>
            <a:r>
              <a:rPr sz="1400" dirty="0">
                <a:latin typeface="Verdana"/>
                <a:cs typeface="Verdana"/>
              </a:rPr>
              <a:t> входного </a:t>
            </a:r>
            <a:r>
              <a:rPr sz="1400" spc="-5" dirty="0">
                <a:latin typeface="Verdana"/>
                <a:cs typeface="Verdana"/>
              </a:rPr>
              <a:t>контура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</a:t>
            </a:r>
            <a:r>
              <a:rPr sz="1400" dirty="0">
                <a:latin typeface="Verdana"/>
                <a:cs typeface="Verdana"/>
              </a:rPr>
              <a:t> и входом</a:t>
            </a:r>
            <a:r>
              <a:rPr sz="1400" spc="-5" dirty="0">
                <a:latin typeface="Verdana"/>
                <a:cs typeface="Verdana"/>
              </a:rPr>
              <a:t> следующего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каскада.</a:t>
            </a:r>
            <a:endParaRPr sz="1400">
              <a:latin typeface="Verdana"/>
              <a:cs typeface="Verdana"/>
            </a:endParaRPr>
          </a:p>
          <a:p>
            <a:pPr marL="12700" marR="8890" indent="449580" algn="just">
              <a:lnSpc>
                <a:spcPct val="116399"/>
              </a:lnSpc>
            </a:pPr>
            <a:r>
              <a:rPr sz="1400" dirty="0">
                <a:latin typeface="Verdana"/>
                <a:cs typeface="Verdana"/>
              </a:rPr>
              <a:t>На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рис.1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i="1" dirty="0">
                <a:latin typeface="Verdana"/>
                <a:cs typeface="Verdana"/>
              </a:rPr>
              <a:t>а</a:t>
            </a:r>
            <a:r>
              <a:rPr sz="1400" i="1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приведена</a:t>
            </a:r>
            <a:r>
              <a:rPr sz="1400" dirty="0">
                <a:latin typeface="Verdana"/>
                <a:cs typeface="Verdana"/>
              </a:rPr>
              <a:t> схема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трансформаторной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связью</a:t>
            </a:r>
            <a:r>
              <a:rPr sz="1400" dirty="0">
                <a:latin typeface="Verdana"/>
                <a:cs typeface="Verdana"/>
              </a:rPr>
              <a:t> с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</a:t>
            </a:r>
            <a:r>
              <a:rPr sz="1400" dirty="0">
                <a:latin typeface="Verdana"/>
                <a:cs typeface="Verdana"/>
              </a:rPr>
              <a:t> и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автотрансформаторной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со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входом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следующего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каскада.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4751958"/>
            <a:ext cx="6579234" cy="1440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4234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1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i="1" spc="-5" dirty="0">
                <a:latin typeface="Verdana"/>
                <a:cs typeface="Verdana"/>
              </a:rPr>
              <a:t>а, </a:t>
            </a:r>
            <a:r>
              <a:rPr sz="1400" i="1" dirty="0">
                <a:latin typeface="Verdana"/>
                <a:cs typeface="Verdana"/>
              </a:rPr>
              <a:t>б.</a:t>
            </a:r>
            <a:r>
              <a:rPr sz="1400" i="1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Calibri"/>
                <a:cs typeface="Calibri"/>
              </a:rPr>
              <a:t>Входные </a:t>
            </a:r>
            <a:r>
              <a:rPr sz="1400" dirty="0">
                <a:latin typeface="Calibri"/>
                <a:cs typeface="Calibri"/>
              </a:rPr>
              <a:t>цепи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с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трансформаторной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связью </a:t>
            </a:r>
            <a:r>
              <a:rPr sz="1400" dirty="0">
                <a:latin typeface="Calibri"/>
                <a:cs typeface="Calibri"/>
              </a:rPr>
              <a:t>с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антенной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Calibri"/>
              <a:cs typeface="Calibri"/>
            </a:endParaRPr>
          </a:p>
          <a:p>
            <a:pPr marL="12700" marR="5080" indent="449580">
              <a:lnSpc>
                <a:spcPct val="110300"/>
              </a:lnSpc>
            </a:pPr>
            <a:r>
              <a:rPr sz="1400" i="1" spc="-5" dirty="0">
                <a:latin typeface="Arial"/>
                <a:cs typeface="Arial"/>
              </a:rPr>
              <a:t>Такая связь</a:t>
            </a:r>
            <a:r>
              <a:rPr sz="1400" i="1" dirty="0">
                <a:latin typeface="Arial"/>
                <a:cs typeface="Arial"/>
              </a:rPr>
              <a:t> с </a:t>
            </a:r>
            <a:r>
              <a:rPr sz="1400" i="1" spc="-5" dirty="0">
                <a:latin typeface="Arial"/>
                <a:cs typeface="Arial"/>
              </a:rPr>
              <a:t>антенной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чаще применяется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метровых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волнах.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Также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достоинством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трансформаторной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связи является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хорошая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работа,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как</a:t>
            </a:r>
            <a:r>
              <a:rPr sz="1400" i="1" dirty="0">
                <a:latin typeface="Arial"/>
                <a:cs typeface="Arial"/>
              </a:rPr>
              <a:t> с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настроенной, так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 </a:t>
            </a:r>
            <a:r>
              <a:rPr sz="1400" i="1" spc="-5" dirty="0">
                <a:latin typeface="Arial"/>
                <a:cs typeface="Arial"/>
              </a:rPr>
              <a:t>ненастроенной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антенной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 частоте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сигнала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выше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резонансной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частоты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антенны.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253289" y="6230246"/>
            <a:ext cx="3054350" cy="2754630"/>
            <a:chOff x="2253289" y="6230246"/>
            <a:chExt cx="3054350" cy="2754630"/>
          </a:xfrm>
        </p:grpSpPr>
        <p:sp>
          <p:nvSpPr>
            <p:cNvPr id="5" name="object 5"/>
            <p:cNvSpPr/>
            <p:nvPr/>
          </p:nvSpPr>
          <p:spPr>
            <a:xfrm>
              <a:off x="2253289" y="7112107"/>
              <a:ext cx="969010" cy="902969"/>
            </a:xfrm>
            <a:custGeom>
              <a:avLst/>
              <a:gdLst/>
              <a:ahLst/>
              <a:cxnLst/>
              <a:rect l="l" t="t" r="r" b="b"/>
              <a:pathLst>
                <a:path w="969010" h="902970">
                  <a:moveTo>
                    <a:pt x="0" y="386796"/>
                  </a:moveTo>
                  <a:lnTo>
                    <a:pt x="242236" y="386796"/>
                  </a:lnTo>
                </a:path>
                <a:path w="969010" h="902970">
                  <a:moveTo>
                    <a:pt x="121119" y="386796"/>
                  </a:moveTo>
                  <a:lnTo>
                    <a:pt x="121119" y="0"/>
                  </a:lnTo>
                  <a:lnTo>
                    <a:pt x="968927" y="0"/>
                  </a:lnTo>
                </a:path>
                <a:path w="969010" h="902970">
                  <a:moveTo>
                    <a:pt x="0" y="515728"/>
                  </a:moveTo>
                  <a:lnTo>
                    <a:pt x="242236" y="515728"/>
                  </a:lnTo>
                </a:path>
                <a:path w="969010" h="902970">
                  <a:moveTo>
                    <a:pt x="121119" y="515728"/>
                  </a:moveTo>
                  <a:lnTo>
                    <a:pt x="121119" y="902524"/>
                  </a:lnTo>
                  <a:lnTo>
                    <a:pt x="968927" y="902524"/>
                  </a:lnTo>
                </a:path>
              </a:pathLst>
            </a:custGeom>
            <a:ln w="102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2592" y="7364848"/>
              <a:ext cx="131361" cy="39704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61658" y="7369971"/>
              <a:ext cx="60960" cy="387350"/>
            </a:xfrm>
            <a:custGeom>
              <a:avLst/>
              <a:gdLst/>
              <a:ahLst/>
              <a:cxnLst/>
              <a:rect l="l" t="t" r="r" b="b"/>
              <a:pathLst>
                <a:path w="60960" h="387350">
                  <a:moveTo>
                    <a:pt x="60558" y="0"/>
                  </a:moveTo>
                  <a:lnTo>
                    <a:pt x="0" y="0"/>
                  </a:lnTo>
                  <a:lnTo>
                    <a:pt x="0" y="386796"/>
                  </a:lnTo>
                  <a:lnTo>
                    <a:pt x="60558" y="386796"/>
                  </a:lnTo>
                  <a:lnTo>
                    <a:pt x="605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161658" y="7369971"/>
              <a:ext cx="60960" cy="387350"/>
            </a:xfrm>
            <a:custGeom>
              <a:avLst/>
              <a:gdLst/>
              <a:ahLst/>
              <a:cxnLst/>
              <a:rect l="l" t="t" r="r" b="b"/>
              <a:pathLst>
                <a:path w="60960" h="387350">
                  <a:moveTo>
                    <a:pt x="0" y="386796"/>
                  </a:moveTo>
                  <a:lnTo>
                    <a:pt x="60558" y="386796"/>
                  </a:lnTo>
                  <a:lnTo>
                    <a:pt x="60558" y="0"/>
                  </a:lnTo>
                  <a:lnTo>
                    <a:pt x="0" y="0"/>
                  </a:lnTo>
                  <a:lnTo>
                    <a:pt x="0" y="386796"/>
                  </a:lnTo>
                  <a:close/>
                </a:path>
              </a:pathLst>
            </a:custGeom>
            <a:ln w="102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222216" y="7112107"/>
              <a:ext cx="0" cy="902969"/>
            </a:xfrm>
            <a:custGeom>
              <a:avLst/>
              <a:gdLst/>
              <a:ahLst/>
              <a:cxnLst/>
              <a:rect l="l" t="t" r="r" b="b"/>
              <a:pathLst>
                <a:path h="902970">
                  <a:moveTo>
                    <a:pt x="0" y="0"/>
                  </a:moveTo>
                  <a:lnTo>
                    <a:pt x="0" y="258186"/>
                  </a:lnTo>
                </a:path>
                <a:path h="902970">
                  <a:moveTo>
                    <a:pt x="0" y="644660"/>
                  </a:moveTo>
                  <a:lnTo>
                    <a:pt x="0" y="902524"/>
                  </a:lnTo>
                </a:path>
              </a:pathLst>
            </a:custGeom>
            <a:ln w="102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0977" y="7524196"/>
              <a:ext cx="255307" cy="7527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328234" y="7550476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>
                  <a:moveTo>
                    <a:pt x="0" y="0"/>
                  </a:moveTo>
                  <a:lnTo>
                    <a:pt x="71620" y="0"/>
                  </a:lnTo>
                </a:path>
              </a:pathLst>
            </a:custGeom>
            <a:ln w="18421">
              <a:solidFill>
                <a:srgbClr val="9933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558355" y="6338514"/>
              <a:ext cx="545465" cy="2449830"/>
            </a:xfrm>
            <a:custGeom>
              <a:avLst/>
              <a:gdLst/>
              <a:ahLst/>
              <a:cxnLst/>
              <a:rect l="l" t="t" r="r" b="b"/>
              <a:pathLst>
                <a:path w="545464" h="2449829">
                  <a:moveTo>
                    <a:pt x="545024" y="1224854"/>
                  </a:moveTo>
                  <a:lnTo>
                    <a:pt x="544526" y="1150237"/>
                  </a:lnTo>
                  <a:lnTo>
                    <a:pt x="543053" y="1076803"/>
                  </a:lnTo>
                  <a:lnTo>
                    <a:pt x="540633" y="1004679"/>
                  </a:lnTo>
                  <a:lnTo>
                    <a:pt x="537294" y="933994"/>
                  </a:lnTo>
                  <a:lnTo>
                    <a:pt x="533066" y="864877"/>
                  </a:lnTo>
                  <a:lnTo>
                    <a:pt x="527975" y="797454"/>
                  </a:lnTo>
                  <a:lnTo>
                    <a:pt x="522051" y="731854"/>
                  </a:lnTo>
                  <a:lnTo>
                    <a:pt x="515323" y="668206"/>
                  </a:lnTo>
                  <a:lnTo>
                    <a:pt x="507818" y="606637"/>
                  </a:lnTo>
                  <a:lnTo>
                    <a:pt x="499566" y="547275"/>
                  </a:lnTo>
                  <a:lnTo>
                    <a:pt x="490595" y="490249"/>
                  </a:lnTo>
                  <a:lnTo>
                    <a:pt x="480933" y="435687"/>
                  </a:lnTo>
                  <a:lnTo>
                    <a:pt x="470609" y="383716"/>
                  </a:lnTo>
                  <a:lnTo>
                    <a:pt x="459652" y="334465"/>
                  </a:lnTo>
                  <a:lnTo>
                    <a:pt x="448089" y="288063"/>
                  </a:lnTo>
                  <a:lnTo>
                    <a:pt x="435950" y="244636"/>
                  </a:lnTo>
                  <a:lnTo>
                    <a:pt x="423262" y="204313"/>
                  </a:lnTo>
                  <a:lnTo>
                    <a:pt x="410055" y="167223"/>
                  </a:lnTo>
                  <a:lnTo>
                    <a:pt x="382196" y="103252"/>
                  </a:lnTo>
                  <a:lnTo>
                    <a:pt x="352601" y="53747"/>
                  </a:lnTo>
                  <a:lnTo>
                    <a:pt x="321497" y="19733"/>
                  </a:lnTo>
                  <a:lnTo>
                    <a:pt x="272512" y="0"/>
                  </a:lnTo>
                  <a:lnTo>
                    <a:pt x="255911" y="2235"/>
                  </a:lnTo>
                  <a:lnTo>
                    <a:pt x="207800" y="34739"/>
                  </a:lnTo>
                  <a:lnTo>
                    <a:pt x="177422" y="76627"/>
                  </a:lnTo>
                  <a:lnTo>
                    <a:pt x="148666" y="133493"/>
                  </a:lnTo>
                  <a:lnTo>
                    <a:pt x="121761" y="204313"/>
                  </a:lnTo>
                  <a:lnTo>
                    <a:pt x="109074" y="244636"/>
                  </a:lnTo>
                  <a:lnTo>
                    <a:pt x="96934" y="288063"/>
                  </a:lnTo>
                  <a:lnTo>
                    <a:pt x="85371" y="334465"/>
                  </a:lnTo>
                  <a:lnTo>
                    <a:pt x="74414" y="383716"/>
                  </a:lnTo>
                  <a:lnTo>
                    <a:pt x="64090" y="435687"/>
                  </a:lnTo>
                  <a:lnTo>
                    <a:pt x="54428" y="490249"/>
                  </a:lnTo>
                  <a:lnTo>
                    <a:pt x="45457" y="547275"/>
                  </a:lnTo>
                  <a:lnTo>
                    <a:pt x="37205" y="606637"/>
                  </a:lnTo>
                  <a:lnTo>
                    <a:pt x="29700" y="668206"/>
                  </a:lnTo>
                  <a:lnTo>
                    <a:pt x="22972" y="731854"/>
                  </a:lnTo>
                  <a:lnTo>
                    <a:pt x="17048" y="797454"/>
                  </a:lnTo>
                  <a:lnTo>
                    <a:pt x="11958" y="864877"/>
                  </a:lnTo>
                  <a:lnTo>
                    <a:pt x="7729" y="933994"/>
                  </a:lnTo>
                  <a:lnTo>
                    <a:pt x="4390" y="1004679"/>
                  </a:lnTo>
                  <a:lnTo>
                    <a:pt x="1970" y="1076803"/>
                  </a:lnTo>
                  <a:lnTo>
                    <a:pt x="497" y="1150237"/>
                  </a:lnTo>
                  <a:lnTo>
                    <a:pt x="0" y="1224854"/>
                  </a:lnTo>
                  <a:lnTo>
                    <a:pt x="497" y="1299469"/>
                  </a:lnTo>
                  <a:lnTo>
                    <a:pt x="1970" y="1372902"/>
                  </a:lnTo>
                  <a:lnTo>
                    <a:pt x="4390" y="1445025"/>
                  </a:lnTo>
                  <a:lnTo>
                    <a:pt x="7729" y="1515709"/>
                  </a:lnTo>
                  <a:lnTo>
                    <a:pt x="11958" y="1584826"/>
                  </a:lnTo>
                  <a:lnTo>
                    <a:pt x="17048" y="1652249"/>
                  </a:lnTo>
                  <a:lnTo>
                    <a:pt x="22972" y="1717848"/>
                  </a:lnTo>
                  <a:lnTo>
                    <a:pt x="29700" y="1781497"/>
                  </a:lnTo>
                  <a:lnTo>
                    <a:pt x="37205" y="1843066"/>
                  </a:lnTo>
                  <a:lnTo>
                    <a:pt x="45457" y="1902428"/>
                  </a:lnTo>
                  <a:lnTo>
                    <a:pt x="54428" y="1959455"/>
                  </a:lnTo>
                  <a:lnTo>
                    <a:pt x="64090" y="2014018"/>
                  </a:lnTo>
                  <a:lnTo>
                    <a:pt x="74414" y="2065989"/>
                  </a:lnTo>
                  <a:lnTo>
                    <a:pt x="85371" y="2115241"/>
                  </a:lnTo>
                  <a:lnTo>
                    <a:pt x="96934" y="2161645"/>
                  </a:lnTo>
                  <a:lnTo>
                    <a:pt x="109074" y="2205072"/>
                  </a:lnTo>
                  <a:lnTo>
                    <a:pt x="121761" y="2245396"/>
                  </a:lnTo>
                  <a:lnTo>
                    <a:pt x="134968" y="2282487"/>
                  </a:lnTo>
                  <a:lnTo>
                    <a:pt x="162827" y="2346460"/>
                  </a:lnTo>
                  <a:lnTo>
                    <a:pt x="192423" y="2395967"/>
                  </a:lnTo>
                  <a:lnTo>
                    <a:pt x="223526" y="2429982"/>
                  </a:lnTo>
                  <a:lnTo>
                    <a:pt x="272512" y="2449717"/>
                  </a:lnTo>
                  <a:lnTo>
                    <a:pt x="289113" y="2447481"/>
                  </a:lnTo>
                  <a:lnTo>
                    <a:pt x="337223" y="2414975"/>
                  </a:lnTo>
                  <a:lnTo>
                    <a:pt x="367601" y="2373086"/>
                  </a:lnTo>
                  <a:lnTo>
                    <a:pt x="396357" y="2316218"/>
                  </a:lnTo>
                  <a:lnTo>
                    <a:pt x="423262" y="2245396"/>
                  </a:lnTo>
                  <a:lnTo>
                    <a:pt x="435950" y="2205072"/>
                  </a:lnTo>
                  <a:lnTo>
                    <a:pt x="448089" y="2161645"/>
                  </a:lnTo>
                  <a:lnTo>
                    <a:pt x="459652" y="2115241"/>
                  </a:lnTo>
                  <a:lnTo>
                    <a:pt x="470609" y="2065989"/>
                  </a:lnTo>
                  <a:lnTo>
                    <a:pt x="480933" y="2014018"/>
                  </a:lnTo>
                  <a:lnTo>
                    <a:pt x="490595" y="1959455"/>
                  </a:lnTo>
                  <a:lnTo>
                    <a:pt x="499566" y="1902428"/>
                  </a:lnTo>
                  <a:lnTo>
                    <a:pt x="507818" y="1843066"/>
                  </a:lnTo>
                  <a:lnTo>
                    <a:pt x="515323" y="1781497"/>
                  </a:lnTo>
                  <a:lnTo>
                    <a:pt x="522051" y="1717848"/>
                  </a:lnTo>
                  <a:lnTo>
                    <a:pt x="527975" y="1652249"/>
                  </a:lnTo>
                  <a:lnTo>
                    <a:pt x="533066" y="1584826"/>
                  </a:lnTo>
                  <a:lnTo>
                    <a:pt x="537294" y="1515709"/>
                  </a:lnTo>
                  <a:lnTo>
                    <a:pt x="540633" y="1445025"/>
                  </a:lnTo>
                  <a:lnTo>
                    <a:pt x="543053" y="1372902"/>
                  </a:lnTo>
                  <a:lnTo>
                    <a:pt x="544526" y="1299469"/>
                  </a:lnTo>
                  <a:lnTo>
                    <a:pt x="545024" y="1224854"/>
                  </a:lnTo>
                  <a:close/>
                </a:path>
              </a:pathLst>
            </a:custGeom>
            <a:ln w="10253">
              <a:solidFill>
                <a:srgbClr val="0000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849035" y="6274054"/>
              <a:ext cx="302895" cy="2707640"/>
            </a:xfrm>
            <a:custGeom>
              <a:avLst/>
              <a:gdLst/>
              <a:ahLst/>
              <a:cxnLst/>
              <a:rect l="l" t="t" r="r" b="b"/>
              <a:pathLst>
                <a:path w="302895" h="2707640">
                  <a:moveTo>
                    <a:pt x="302791" y="0"/>
                  </a:moveTo>
                  <a:lnTo>
                    <a:pt x="0" y="0"/>
                  </a:lnTo>
                  <a:lnTo>
                    <a:pt x="0" y="2707573"/>
                  </a:lnTo>
                  <a:lnTo>
                    <a:pt x="302791" y="2707573"/>
                  </a:lnTo>
                  <a:lnTo>
                    <a:pt x="3027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849035" y="6274054"/>
              <a:ext cx="302895" cy="2707640"/>
            </a:xfrm>
            <a:custGeom>
              <a:avLst/>
              <a:gdLst/>
              <a:ahLst/>
              <a:cxnLst/>
              <a:rect l="l" t="t" r="r" b="b"/>
              <a:pathLst>
                <a:path w="302895" h="2707640">
                  <a:moveTo>
                    <a:pt x="0" y="2707573"/>
                  </a:moveTo>
                  <a:lnTo>
                    <a:pt x="302791" y="2707573"/>
                  </a:lnTo>
                  <a:lnTo>
                    <a:pt x="302791" y="0"/>
                  </a:lnTo>
                  <a:lnTo>
                    <a:pt x="0" y="0"/>
                  </a:lnTo>
                  <a:lnTo>
                    <a:pt x="0" y="2707573"/>
                  </a:lnTo>
                  <a:close/>
                </a:path>
              </a:pathLst>
            </a:custGeom>
            <a:ln w="615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798166" y="6310311"/>
              <a:ext cx="51435" cy="67945"/>
            </a:xfrm>
            <a:custGeom>
              <a:avLst/>
              <a:gdLst/>
              <a:ahLst/>
              <a:cxnLst/>
              <a:rect l="l" t="t" r="r" b="b"/>
              <a:pathLst>
                <a:path w="51435" h="67945">
                  <a:moveTo>
                    <a:pt x="0" y="33844"/>
                  </a:moveTo>
                  <a:lnTo>
                    <a:pt x="50868" y="33844"/>
                  </a:lnTo>
                </a:path>
                <a:path w="51435" h="67945">
                  <a:moveTo>
                    <a:pt x="19055" y="67689"/>
                  </a:moveTo>
                  <a:lnTo>
                    <a:pt x="50868" y="33844"/>
                  </a:lnTo>
                  <a:lnTo>
                    <a:pt x="19055" y="0"/>
                  </a:lnTo>
                </a:path>
              </a:pathLst>
            </a:custGeom>
            <a:ln w="102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800588" y="6235369"/>
              <a:ext cx="187960" cy="2740025"/>
            </a:xfrm>
            <a:custGeom>
              <a:avLst/>
              <a:gdLst/>
              <a:ahLst/>
              <a:cxnLst/>
              <a:rect l="l" t="t" r="r" b="b"/>
              <a:pathLst>
                <a:path w="187960" h="2740025">
                  <a:moveTo>
                    <a:pt x="0" y="199844"/>
                  </a:moveTo>
                  <a:lnTo>
                    <a:pt x="187730" y="0"/>
                  </a:lnTo>
                </a:path>
                <a:path w="187960" h="2740025">
                  <a:moveTo>
                    <a:pt x="0" y="2417484"/>
                  </a:moveTo>
                  <a:lnTo>
                    <a:pt x="175618" y="2739811"/>
                  </a:lnTo>
                </a:path>
              </a:pathLst>
            </a:custGeom>
            <a:ln w="102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37383" y="7384188"/>
              <a:ext cx="131361" cy="39704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436450" y="7389311"/>
              <a:ext cx="60960" cy="387350"/>
            </a:xfrm>
            <a:custGeom>
              <a:avLst/>
              <a:gdLst/>
              <a:ahLst/>
              <a:cxnLst/>
              <a:rect l="l" t="t" r="r" b="b"/>
              <a:pathLst>
                <a:path w="60960" h="387350">
                  <a:moveTo>
                    <a:pt x="60558" y="0"/>
                  </a:moveTo>
                  <a:lnTo>
                    <a:pt x="0" y="0"/>
                  </a:lnTo>
                  <a:lnTo>
                    <a:pt x="0" y="386796"/>
                  </a:lnTo>
                  <a:lnTo>
                    <a:pt x="60558" y="386796"/>
                  </a:lnTo>
                  <a:lnTo>
                    <a:pt x="605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436450" y="7389311"/>
              <a:ext cx="60960" cy="387350"/>
            </a:xfrm>
            <a:custGeom>
              <a:avLst/>
              <a:gdLst/>
              <a:ahLst/>
              <a:cxnLst/>
              <a:rect l="l" t="t" r="r" b="b"/>
              <a:pathLst>
                <a:path w="60960" h="387350">
                  <a:moveTo>
                    <a:pt x="0" y="386796"/>
                  </a:moveTo>
                  <a:lnTo>
                    <a:pt x="60558" y="386796"/>
                  </a:lnTo>
                  <a:lnTo>
                    <a:pt x="60558" y="0"/>
                  </a:lnTo>
                  <a:lnTo>
                    <a:pt x="0" y="0"/>
                  </a:lnTo>
                  <a:lnTo>
                    <a:pt x="0" y="386796"/>
                  </a:lnTo>
                  <a:close/>
                </a:path>
              </a:pathLst>
            </a:custGeom>
            <a:ln w="102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897481" y="6357854"/>
              <a:ext cx="600075" cy="2449830"/>
            </a:xfrm>
            <a:custGeom>
              <a:avLst/>
              <a:gdLst/>
              <a:ahLst/>
              <a:cxnLst/>
              <a:rect l="l" t="t" r="r" b="b"/>
              <a:pathLst>
                <a:path w="600075" h="2449829">
                  <a:moveTo>
                    <a:pt x="599526" y="773592"/>
                  </a:moveTo>
                  <a:lnTo>
                    <a:pt x="599526" y="1031778"/>
                  </a:lnTo>
                </a:path>
                <a:path w="600075" h="2449829">
                  <a:moveTo>
                    <a:pt x="599526" y="1418252"/>
                  </a:moveTo>
                  <a:lnTo>
                    <a:pt x="599526" y="1676116"/>
                  </a:lnTo>
                </a:path>
                <a:path w="600075" h="2449829">
                  <a:moveTo>
                    <a:pt x="599526" y="773592"/>
                  </a:moveTo>
                  <a:lnTo>
                    <a:pt x="0" y="0"/>
                  </a:lnTo>
                </a:path>
                <a:path w="600075" h="2449829">
                  <a:moveTo>
                    <a:pt x="599526" y="1676116"/>
                  </a:moveTo>
                  <a:lnTo>
                    <a:pt x="0" y="2449717"/>
                  </a:lnTo>
                </a:path>
              </a:pathLst>
            </a:custGeom>
            <a:ln w="102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612069" y="7550476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>
                  <a:moveTo>
                    <a:pt x="0" y="0"/>
                  </a:moveTo>
                  <a:lnTo>
                    <a:pt x="71620" y="0"/>
                  </a:lnTo>
                </a:path>
              </a:pathLst>
            </a:custGeom>
            <a:ln w="18421">
              <a:solidFill>
                <a:srgbClr val="9933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836134" y="6467446"/>
              <a:ext cx="466725" cy="2096135"/>
            </a:xfrm>
            <a:custGeom>
              <a:avLst/>
              <a:gdLst/>
              <a:ahLst/>
              <a:cxnLst/>
              <a:rect l="l" t="t" r="r" b="b"/>
              <a:pathLst>
                <a:path w="466725" h="2096134">
                  <a:moveTo>
                    <a:pt x="466298" y="1047975"/>
                  </a:moveTo>
                  <a:lnTo>
                    <a:pt x="465712" y="973128"/>
                  </a:lnTo>
                  <a:lnTo>
                    <a:pt x="463982" y="899702"/>
                  </a:lnTo>
                  <a:lnTo>
                    <a:pt x="461147" y="827874"/>
                  </a:lnTo>
                  <a:lnTo>
                    <a:pt x="457246" y="757822"/>
                  </a:lnTo>
                  <a:lnTo>
                    <a:pt x="452318" y="689723"/>
                  </a:lnTo>
                  <a:lnTo>
                    <a:pt x="446404" y="623755"/>
                  </a:lnTo>
                  <a:lnTo>
                    <a:pt x="439542" y="560094"/>
                  </a:lnTo>
                  <a:lnTo>
                    <a:pt x="431772" y="498918"/>
                  </a:lnTo>
                  <a:lnTo>
                    <a:pt x="423134" y="440404"/>
                  </a:lnTo>
                  <a:lnTo>
                    <a:pt x="413667" y="384729"/>
                  </a:lnTo>
                  <a:lnTo>
                    <a:pt x="403410" y="332071"/>
                  </a:lnTo>
                  <a:lnTo>
                    <a:pt x="392404" y="282607"/>
                  </a:lnTo>
                  <a:lnTo>
                    <a:pt x="380686" y="236514"/>
                  </a:lnTo>
                  <a:lnTo>
                    <a:pt x="368298" y="193969"/>
                  </a:lnTo>
                  <a:lnTo>
                    <a:pt x="355277" y="155150"/>
                  </a:lnTo>
                  <a:lnTo>
                    <a:pt x="327499" y="89399"/>
                  </a:lnTo>
                  <a:lnTo>
                    <a:pt x="297668" y="40678"/>
                  </a:lnTo>
                  <a:lnTo>
                    <a:pt x="266099" y="10406"/>
                  </a:lnTo>
                  <a:lnTo>
                    <a:pt x="233108" y="0"/>
                  </a:lnTo>
                  <a:lnTo>
                    <a:pt x="216455" y="2631"/>
                  </a:lnTo>
                  <a:lnTo>
                    <a:pt x="184139" y="23147"/>
                  </a:lnTo>
                  <a:lnTo>
                    <a:pt x="153406" y="62821"/>
                  </a:lnTo>
                  <a:lnTo>
                    <a:pt x="124570" y="120235"/>
                  </a:lnTo>
                  <a:lnTo>
                    <a:pt x="97946" y="193969"/>
                  </a:lnTo>
                  <a:lnTo>
                    <a:pt x="85563" y="236514"/>
                  </a:lnTo>
                  <a:lnTo>
                    <a:pt x="73851" y="282607"/>
                  </a:lnTo>
                  <a:lnTo>
                    <a:pt x="62849" y="332071"/>
                  </a:lnTo>
                  <a:lnTo>
                    <a:pt x="52598" y="384729"/>
                  </a:lnTo>
                  <a:lnTo>
                    <a:pt x="43136" y="440404"/>
                  </a:lnTo>
                  <a:lnTo>
                    <a:pt x="34503" y="498918"/>
                  </a:lnTo>
                  <a:lnTo>
                    <a:pt x="26737" y="560094"/>
                  </a:lnTo>
                  <a:lnTo>
                    <a:pt x="19880" y="623755"/>
                  </a:lnTo>
                  <a:lnTo>
                    <a:pt x="13969" y="689723"/>
                  </a:lnTo>
                  <a:lnTo>
                    <a:pt x="9045" y="757822"/>
                  </a:lnTo>
                  <a:lnTo>
                    <a:pt x="5147" y="827874"/>
                  </a:lnTo>
                  <a:lnTo>
                    <a:pt x="2313" y="899702"/>
                  </a:lnTo>
                  <a:lnTo>
                    <a:pt x="585" y="973128"/>
                  </a:lnTo>
                  <a:lnTo>
                    <a:pt x="0" y="1047975"/>
                  </a:lnTo>
                  <a:lnTo>
                    <a:pt x="585" y="1122813"/>
                  </a:lnTo>
                  <a:lnTo>
                    <a:pt x="2313" y="1196230"/>
                  </a:lnTo>
                  <a:lnTo>
                    <a:pt x="5147" y="1268049"/>
                  </a:lnTo>
                  <a:lnTo>
                    <a:pt x="9045" y="1338093"/>
                  </a:lnTo>
                  <a:lnTo>
                    <a:pt x="13969" y="1406185"/>
                  </a:lnTo>
                  <a:lnTo>
                    <a:pt x="19880" y="1472148"/>
                  </a:lnTo>
                  <a:lnTo>
                    <a:pt x="26737" y="1535803"/>
                  </a:lnTo>
                  <a:lnTo>
                    <a:pt x="34503" y="1596975"/>
                  </a:lnTo>
                  <a:lnTo>
                    <a:pt x="43136" y="1655485"/>
                  </a:lnTo>
                  <a:lnTo>
                    <a:pt x="52598" y="1711156"/>
                  </a:lnTo>
                  <a:lnTo>
                    <a:pt x="62849" y="1763811"/>
                  </a:lnTo>
                  <a:lnTo>
                    <a:pt x="73851" y="1813272"/>
                  </a:lnTo>
                  <a:lnTo>
                    <a:pt x="85563" y="1859363"/>
                  </a:lnTo>
                  <a:lnTo>
                    <a:pt x="97946" y="1901906"/>
                  </a:lnTo>
                  <a:lnTo>
                    <a:pt x="110962" y="1940723"/>
                  </a:lnTo>
                  <a:lnTo>
                    <a:pt x="138731" y="2006472"/>
                  </a:lnTo>
                  <a:lnTo>
                    <a:pt x="168555" y="2055192"/>
                  </a:lnTo>
                  <a:lnTo>
                    <a:pt x="200119" y="2085465"/>
                  </a:lnTo>
                  <a:lnTo>
                    <a:pt x="233108" y="2095871"/>
                  </a:lnTo>
                  <a:lnTo>
                    <a:pt x="249762" y="2093240"/>
                  </a:lnTo>
                  <a:lnTo>
                    <a:pt x="282081" y="2072723"/>
                  </a:lnTo>
                  <a:lnTo>
                    <a:pt x="312821" y="2033050"/>
                  </a:lnTo>
                  <a:lnTo>
                    <a:pt x="341665" y="1975638"/>
                  </a:lnTo>
                  <a:lnTo>
                    <a:pt x="368298" y="1901906"/>
                  </a:lnTo>
                  <a:lnTo>
                    <a:pt x="380686" y="1859363"/>
                  </a:lnTo>
                  <a:lnTo>
                    <a:pt x="392404" y="1813272"/>
                  </a:lnTo>
                  <a:lnTo>
                    <a:pt x="403410" y="1763811"/>
                  </a:lnTo>
                  <a:lnTo>
                    <a:pt x="413667" y="1711156"/>
                  </a:lnTo>
                  <a:lnTo>
                    <a:pt x="423134" y="1655485"/>
                  </a:lnTo>
                  <a:lnTo>
                    <a:pt x="431772" y="1596975"/>
                  </a:lnTo>
                  <a:lnTo>
                    <a:pt x="439542" y="1535803"/>
                  </a:lnTo>
                  <a:lnTo>
                    <a:pt x="446404" y="1472148"/>
                  </a:lnTo>
                  <a:lnTo>
                    <a:pt x="452318" y="1406185"/>
                  </a:lnTo>
                  <a:lnTo>
                    <a:pt x="457246" y="1338093"/>
                  </a:lnTo>
                  <a:lnTo>
                    <a:pt x="461147" y="1268049"/>
                  </a:lnTo>
                  <a:lnTo>
                    <a:pt x="463982" y="1196230"/>
                  </a:lnTo>
                  <a:lnTo>
                    <a:pt x="465712" y="1122813"/>
                  </a:lnTo>
                  <a:lnTo>
                    <a:pt x="466298" y="1047975"/>
                  </a:lnTo>
                  <a:close/>
                </a:path>
              </a:pathLst>
            </a:custGeom>
            <a:ln w="10253">
              <a:solidFill>
                <a:srgbClr val="0000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914860" y="8587823"/>
              <a:ext cx="302895" cy="0"/>
            </a:xfrm>
            <a:custGeom>
              <a:avLst/>
              <a:gdLst/>
              <a:ahLst/>
              <a:cxnLst/>
              <a:rect l="l" t="t" r="r" b="b"/>
              <a:pathLst>
                <a:path w="302895">
                  <a:moveTo>
                    <a:pt x="0" y="0"/>
                  </a:moveTo>
                  <a:lnTo>
                    <a:pt x="302791" y="0"/>
                  </a:lnTo>
                </a:path>
              </a:pathLst>
            </a:custGeom>
            <a:ln w="102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06631" y="7762604"/>
              <a:ext cx="131361" cy="397041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5005697" y="7767726"/>
              <a:ext cx="60960" cy="387350"/>
            </a:xfrm>
            <a:custGeom>
              <a:avLst/>
              <a:gdLst/>
              <a:ahLst/>
              <a:cxnLst/>
              <a:rect l="l" t="t" r="r" b="b"/>
              <a:pathLst>
                <a:path w="60960" h="387350">
                  <a:moveTo>
                    <a:pt x="60558" y="0"/>
                  </a:moveTo>
                  <a:lnTo>
                    <a:pt x="0" y="0"/>
                  </a:lnTo>
                  <a:lnTo>
                    <a:pt x="0" y="386796"/>
                  </a:lnTo>
                  <a:lnTo>
                    <a:pt x="60558" y="386796"/>
                  </a:lnTo>
                  <a:lnTo>
                    <a:pt x="605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005697" y="7767726"/>
              <a:ext cx="60960" cy="387350"/>
            </a:xfrm>
            <a:custGeom>
              <a:avLst/>
              <a:gdLst/>
              <a:ahLst/>
              <a:cxnLst/>
              <a:rect l="l" t="t" r="r" b="b"/>
              <a:pathLst>
                <a:path w="60960" h="387350">
                  <a:moveTo>
                    <a:pt x="0" y="386796"/>
                  </a:moveTo>
                  <a:lnTo>
                    <a:pt x="60558" y="386796"/>
                  </a:lnTo>
                  <a:lnTo>
                    <a:pt x="60558" y="0"/>
                  </a:lnTo>
                  <a:lnTo>
                    <a:pt x="0" y="0"/>
                  </a:lnTo>
                  <a:lnTo>
                    <a:pt x="0" y="386796"/>
                  </a:lnTo>
                  <a:close/>
                </a:path>
              </a:pathLst>
            </a:custGeom>
            <a:ln w="102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066255" y="6660845"/>
              <a:ext cx="0" cy="1934210"/>
            </a:xfrm>
            <a:custGeom>
              <a:avLst/>
              <a:gdLst/>
              <a:ahLst/>
              <a:cxnLst/>
              <a:rect l="l" t="t" r="r" b="b"/>
              <a:pathLst>
                <a:path h="1934209">
                  <a:moveTo>
                    <a:pt x="0" y="849017"/>
                  </a:moveTo>
                  <a:lnTo>
                    <a:pt x="0" y="1107204"/>
                  </a:lnTo>
                </a:path>
                <a:path h="1934209">
                  <a:moveTo>
                    <a:pt x="0" y="1493677"/>
                  </a:moveTo>
                  <a:lnTo>
                    <a:pt x="0" y="1751549"/>
                  </a:lnTo>
                </a:path>
                <a:path h="1934209">
                  <a:moveTo>
                    <a:pt x="0" y="849017"/>
                  </a:moveTo>
                  <a:lnTo>
                    <a:pt x="0" y="0"/>
                  </a:lnTo>
                </a:path>
                <a:path h="1934209">
                  <a:moveTo>
                    <a:pt x="0" y="1751549"/>
                  </a:moveTo>
                  <a:lnTo>
                    <a:pt x="0" y="1933988"/>
                  </a:lnTo>
                </a:path>
              </a:pathLst>
            </a:custGeom>
            <a:ln w="102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38809" y="6442823"/>
              <a:ext cx="252471" cy="210247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389922" y="7507934"/>
              <a:ext cx="1403985" cy="85090"/>
            </a:xfrm>
            <a:custGeom>
              <a:avLst/>
              <a:gdLst/>
              <a:ahLst/>
              <a:cxnLst/>
              <a:rect l="l" t="t" r="r" b="b"/>
              <a:pathLst>
                <a:path w="1403985" h="85090">
                  <a:moveTo>
                    <a:pt x="119976" y="42545"/>
                  </a:moveTo>
                  <a:lnTo>
                    <a:pt x="0" y="0"/>
                  </a:lnTo>
                  <a:lnTo>
                    <a:pt x="0" y="85090"/>
                  </a:lnTo>
                  <a:lnTo>
                    <a:pt x="119976" y="42545"/>
                  </a:lnTo>
                  <a:close/>
                </a:path>
                <a:path w="1403985" h="85090">
                  <a:moveTo>
                    <a:pt x="1403819" y="42545"/>
                  </a:moveTo>
                  <a:lnTo>
                    <a:pt x="1283830" y="0"/>
                  </a:lnTo>
                  <a:lnTo>
                    <a:pt x="1283830" y="85090"/>
                  </a:lnTo>
                  <a:lnTo>
                    <a:pt x="1403819" y="42545"/>
                  </a:lnTo>
                  <a:close/>
                </a:path>
              </a:pathLst>
            </a:custGeom>
            <a:solidFill>
              <a:srgbClr val="9933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444500" y="8985401"/>
            <a:ext cx="6588759" cy="1200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9580">
              <a:lnSpc>
                <a:spcPct val="110200"/>
              </a:lnSpc>
              <a:spcBef>
                <a:spcPts val="95"/>
              </a:spcBef>
            </a:pPr>
            <a:r>
              <a:rPr sz="1400" i="1" spc="-5" dirty="0">
                <a:latin typeface="Arial"/>
                <a:cs typeface="Arial"/>
              </a:rPr>
              <a:t>Автотрансформаторная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связь трудно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реализуема,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потому </a:t>
            </a:r>
            <a:r>
              <a:rPr sz="1400" i="1" dirty="0">
                <a:latin typeface="Arial"/>
                <a:cs typeface="Arial"/>
              </a:rPr>
              <a:t>что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рабочие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частоты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достаточно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большие,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следовательно, число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витков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катушки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индуктивности </a:t>
            </a:r>
            <a:r>
              <a:rPr sz="1400" i="1" dirty="0">
                <a:latin typeface="Arial"/>
                <a:cs typeface="Arial"/>
              </a:rPr>
              <a:t>будет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мало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</a:t>
            </a:r>
            <a:r>
              <a:rPr sz="1400" i="1" spc="-5" dirty="0">
                <a:latin typeface="Arial"/>
                <a:cs typeface="Arial"/>
              </a:rPr>
              <a:t> сделать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качественное согласование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будет </a:t>
            </a:r>
            <a:r>
              <a:rPr sz="1400" i="1" spc="-5" dirty="0">
                <a:latin typeface="Arial"/>
                <a:cs typeface="Arial"/>
              </a:rPr>
              <a:t>практически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невозможно.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Обычно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автотрансформаторную связь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используют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диапазонах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ДВ.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1" name="object 3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76089" y="2752198"/>
            <a:ext cx="3372909" cy="1870465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144245" y="2464815"/>
            <a:ext cx="2740697" cy="2225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658469"/>
            <a:ext cx="6031230" cy="522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9580">
              <a:lnSpc>
                <a:spcPct val="116399"/>
              </a:lnSpc>
              <a:spcBef>
                <a:spcPts val="100"/>
              </a:spcBef>
            </a:pPr>
            <a:r>
              <a:rPr sz="1400" dirty="0">
                <a:latin typeface="Verdana"/>
                <a:cs typeface="Verdana"/>
              </a:rPr>
              <a:t>В схеме</a:t>
            </a:r>
            <a:r>
              <a:rPr sz="1400" spc="-5" dirty="0">
                <a:latin typeface="Verdana"/>
                <a:cs typeface="Verdana"/>
              </a:rPr>
              <a:t> рис.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2 </a:t>
            </a:r>
            <a:r>
              <a:rPr sz="1400" spc="-5" dirty="0">
                <a:latin typeface="Verdana"/>
                <a:cs typeface="Verdana"/>
              </a:rPr>
              <a:t>использованы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емкостная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связь </a:t>
            </a:r>
            <a:r>
              <a:rPr sz="1400" dirty="0">
                <a:latin typeface="Verdana"/>
                <a:cs typeface="Verdana"/>
              </a:rPr>
              <a:t>с</a:t>
            </a:r>
            <a:r>
              <a:rPr sz="1400" spc="-5" dirty="0">
                <a:latin typeface="Verdana"/>
                <a:cs typeface="Verdana"/>
              </a:rPr>
              <a:t> антенной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полное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подключение</a:t>
            </a:r>
            <a:r>
              <a:rPr sz="1400" spc="-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входного </a:t>
            </a:r>
            <a:r>
              <a:rPr sz="1400" spc="-5" dirty="0">
                <a:latin typeface="Verdana"/>
                <a:cs typeface="Verdana"/>
              </a:rPr>
              <a:t>контура ко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входу</a:t>
            </a:r>
            <a:r>
              <a:rPr sz="1400" spc="-1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АЭ.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3808602"/>
            <a:ext cx="6165850" cy="984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9270" algn="ctr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-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2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>
              <a:latin typeface="Verdana"/>
              <a:cs typeface="Verdana"/>
            </a:endParaRPr>
          </a:p>
          <a:p>
            <a:pPr marL="12700" marR="5080">
              <a:lnSpc>
                <a:spcPct val="116399"/>
              </a:lnSpc>
            </a:pPr>
            <a:r>
              <a:rPr sz="1400" dirty="0">
                <a:latin typeface="Verdana"/>
                <a:cs typeface="Verdana"/>
              </a:rPr>
              <a:t>В схеме </a:t>
            </a:r>
            <a:r>
              <a:rPr sz="1400" spc="-5" dirty="0">
                <a:latin typeface="Verdana"/>
                <a:cs typeface="Verdana"/>
              </a:rPr>
              <a:t>рис. </a:t>
            </a:r>
            <a:r>
              <a:rPr sz="1400" dirty="0">
                <a:latin typeface="Verdana"/>
                <a:cs typeface="Verdana"/>
              </a:rPr>
              <a:t>3 </a:t>
            </a:r>
            <a:r>
              <a:rPr sz="1400" spc="-5" dirty="0">
                <a:latin typeface="Verdana"/>
                <a:cs typeface="Verdana"/>
              </a:rPr>
              <a:t>входной контур связан </a:t>
            </a:r>
            <a:r>
              <a:rPr sz="1400" dirty="0">
                <a:latin typeface="Verdana"/>
                <a:cs typeface="Verdana"/>
              </a:rPr>
              <a:t>с </a:t>
            </a:r>
            <a:r>
              <a:rPr sz="1400" spc="-5" dirty="0">
                <a:latin typeface="Verdana"/>
                <a:cs typeface="Verdana"/>
              </a:rPr>
              <a:t>антенным фидером через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автотрансформатор.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40022" y="7839836"/>
            <a:ext cx="5314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Рис.</a:t>
            </a:r>
            <a:r>
              <a:rPr sz="1400" i="1" spc="-5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0495" y="1479474"/>
            <a:ext cx="3009152" cy="227102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07236" y="4814315"/>
            <a:ext cx="4546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6794" y="3050794"/>
            <a:ext cx="49555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4 </a:t>
            </a:r>
            <a:r>
              <a:rPr sz="1400" spc="-5" dirty="0">
                <a:latin typeface="Verdana"/>
                <a:cs typeface="Verdana"/>
              </a:rPr>
              <a:t>а</a:t>
            </a:r>
            <a:r>
              <a:rPr sz="1400" i="1" spc="-5" dirty="0">
                <a:latin typeface="Verdana"/>
                <a:cs typeface="Verdana"/>
              </a:rPr>
              <a:t>.</a:t>
            </a:r>
            <a:r>
              <a:rPr sz="1400" i="1" spc="-10" dirty="0">
                <a:latin typeface="Verdana"/>
                <a:cs typeface="Verdana"/>
              </a:rPr>
              <a:t> </a:t>
            </a:r>
            <a:r>
              <a:rPr sz="1400" spc="-5" dirty="0">
                <a:latin typeface="Calibri"/>
                <a:cs typeface="Calibri"/>
              </a:rPr>
              <a:t>Входная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цепь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с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двухконтурным полосовым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фильтром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269155" y="3596644"/>
            <a:ext cx="5465445" cy="2717165"/>
            <a:chOff x="1269155" y="3596644"/>
            <a:chExt cx="5465445" cy="271716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69155" y="3596644"/>
              <a:ext cx="5464983" cy="271670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56355" y="5259114"/>
              <a:ext cx="807720" cy="179070"/>
            </a:xfrm>
            <a:custGeom>
              <a:avLst/>
              <a:gdLst/>
              <a:ahLst/>
              <a:cxnLst/>
              <a:rect l="l" t="t" r="r" b="b"/>
              <a:pathLst>
                <a:path w="807720" h="179070">
                  <a:moveTo>
                    <a:pt x="0" y="0"/>
                  </a:moveTo>
                  <a:lnTo>
                    <a:pt x="807115" y="0"/>
                  </a:lnTo>
                </a:path>
                <a:path w="807720" h="179070">
                  <a:moveTo>
                    <a:pt x="538076" y="0"/>
                  </a:moveTo>
                  <a:lnTo>
                    <a:pt x="538076" y="178881"/>
                  </a:lnTo>
                </a:path>
              </a:pathLst>
            </a:custGeom>
            <a:ln w="142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169209" y="5230493"/>
              <a:ext cx="50800" cy="53975"/>
            </a:xfrm>
            <a:custGeom>
              <a:avLst/>
              <a:gdLst/>
              <a:ahLst/>
              <a:cxnLst/>
              <a:rect l="l" t="t" r="r" b="b"/>
              <a:pathLst>
                <a:path w="50800" h="53975">
                  <a:moveTo>
                    <a:pt x="25222" y="0"/>
                  </a:moveTo>
                  <a:lnTo>
                    <a:pt x="15417" y="2107"/>
                  </a:lnTo>
                  <a:lnTo>
                    <a:pt x="7398" y="7856"/>
                  </a:lnTo>
                  <a:lnTo>
                    <a:pt x="1986" y="16385"/>
                  </a:lnTo>
                  <a:lnTo>
                    <a:pt x="0" y="26832"/>
                  </a:lnTo>
                  <a:lnTo>
                    <a:pt x="1986" y="37274"/>
                  </a:lnTo>
                  <a:lnTo>
                    <a:pt x="7398" y="45803"/>
                  </a:lnTo>
                  <a:lnTo>
                    <a:pt x="15417" y="51555"/>
                  </a:lnTo>
                  <a:lnTo>
                    <a:pt x="25222" y="53664"/>
                  </a:lnTo>
                  <a:lnTo>
                    <a:pt x="35074" y="51555"/>
                  </a:lnTo>
                  <a:lnTo>
                    <a:pt x="43088" y="45803"/>
                  </a:lnTo>
                  <a:lnTo>
                    <a:pt x="48474" y="37274"/>
                  </a:lnTo>
                  <a:lnTo>
                    <a:pt x="50444" y="26832"/>
                  </a:lnTo>
                  <a:lnTo>
                    <a:pt x="48474" y="16385"/>
                  </a:lnTo>
                  <a:lnTo>
                    <a:pt x="43088" y="7856"/>
                  </a:lnTo>
                  <a:lnTo>
                    <a:pt x="35074" y="2107"/>
                  </a:lnTo>
                  <a:lnTo>
                    <a:pt x="25222" y="0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169209" y="5230493"/>
              <a:ext cx="50800" cy="53975"/>
            </a:xfrm>
            <a:custGeom>
              <a:avLst/>
              <a:gdLst/>
              <a:ahLst/>
              <a:cxnLst/>
              <a:rect l="l" t="t" r="r" b="b"/>
              <a:pathLst>
                <a:path w="50800" h="53975">
                  <a:moveTo>
                    <a:pt x="50444" y="26832"/>
                  </a:moveTo>
                  <a:lnTo>
                    <a:pt x="48474" y="16385"/>
                  </a:lnTo>
                  <a:lnTo>
                    <a:pt x="43088" y="7856"/>
                  </a:lnTo>
                  <a:lnTo>
                    <a:pt x="35074" y="2107"/>
                  </a:lnTo>
                  <a:lnTo>
                    <a:pt x="25222" y="0"/>
                  </a:lnTo>
                  <a:lnTo>
                    <a:pt x="15417" y="2107"/>
                  </a:lnTo>
                  <a:lnTo>
                    <a:pt x="7398" y="7856"/>
                  </a:lnTo>
                  <a:lnTo>
                    <a:pt x="1986" y="16385"/>
                  </a:lnTo>
                  <a:lnTo>
                    <a:pt x="0" y="26832"/>
                  </a:lnTo>
                  <a:lnTo>
                    <a:pt x="1986" y="37274"/>
                  </a:lnTo>
                  <a:lnTo>
                    <a:pt x="7398" y="45803"/>
                  </a:lnTo>
                  <a:lnTo>
                    <a:pt x="15417" y="51555"/>
                  </a:lnTo>
                  <a:lnTo>
                    <a:pt x="25222" y="53664"/>
                  </a:lnTo>
                  <a:lnTo>
                    <a:pt x="35074" y="51555"/>
                  </a:lnTo>
                  <a:lnTo>
                    <a:pt x="43088" y="45803"/>
                  </a:lnTo>
                  <a:lnTo>
                    <a:pt x="48474" y="37274"/>
                  </a:lnTo>
                  <a:lnTo>
                    <a:pt x="50444" y="26832"/>
                  </a:lnTo>
                  <a:close/>
                </a:path>
              </a:pathLst>
            </a:custGeom>
            <a:ln w="853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631133" y="5230493"/>
              <a:ext cx="50800" cy="53975"/>
            </a:xfrm>
            <a:custGeom>
              <a:avLst/>
              <a:gdLst/>
              <a:ahLst/>
              <a:cxnLst/>
              <a:rect l="l" t="t" r="r" b="b"/>
              <a:pathLst>
                <a:path w="50800" h="53975">
                  <a:moveTo>
                    <a:pt x="25222" y="0"/>
                  </a:moveTo>
                  <a:lnTo>
                    <a:pt x="15417" y="2107"/>
                  </a:lnTo>
                  <a:lnTo>
                    <a:pt x="7398" y="7856"/>
                  </a:lnTo>
                  <a:lnTo>
                    <a:pt x="1986" y="16385"/>
                  </a:lnTo>
                  <a:lnTo>
                    <a:pt x="0" y="26832"/>
                  </a:lnTo>
                  <a:lnTo>
                    <a:pt x="1986" y="37274"/>
                  </a:lnTo>
                  <a:lnTo>
                    <a:pt x="7398" y="45803"/>
                  </a:lnTo>
                  <a:lnTo>
                    <a:pt x="15417" y="51555"/>
                  </a:lnTo>
                  <a:lnTo>
                    <a:pt x="25222" y="53664"/>
                  </a:lnTo>
                  <a:lnTo>
                    <a:pt x="35074" y="51555"/>
                  </a:lnTo>
                  <a:lnTo>
                    <a:pt x="43088" y="45803"/>
                  </a:lnTo>
                  <a:lnTo>
                    <a:pt x="48474" y="37274"/>
                  </a:lnTo>
                  <a:lnTo>
                    <a:pt x="50444" y="26832"/>
                  </a:lnTo>
                  <a:lnTo>
                    <a:pt x="48474" y="16385"/>
                  </a:lnTo>
                  <a:lnTo>
                    <a:pt x="43088" y="7856"/>
                  </a:lnTo>
                  <a:lnTo>
                    <a:pt x="35074" y="2107"/>
                  </a:lnTo>
                  <a:lnTo>
                    <a:pt x="25222" y="0"/>
                  </a:lnTo>
                  <a:close/>
                </a:path>
              </a:pathLst>
            </a:custGeom>
            <a:solidFill>
              <a:srgbClr val="1A1A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31133" y="5230493"/>
              <a:ext cx="50800" cy="53975"/>
            </a:xfrm>
            <a:custGeom>
              <a:avLst/>
              <a:gdLst/>
              <a:ahLst/>
              <a:cxnLst/>
              <a:rect l="l" t="t" r="r" b="b"/>
              <a:pathLst>
                <a:path w="50800" h="53975">
                  <a:moveTo>
                    <a:pt x="50444" y="26832"/>
                  </a:moveTo>
                  <a:lnTo>
                    <a:pt x="48474" y="16385"/>
                  </a:lnTo>
                  <a:lnTo>
                    <a:pt x="43088" y="7856"/>
                  </a:lnTo>
                  <a:lnTo>
                    <a:pt x="35074" y="2107"/>
                  </a:lnTo>
                  <a:lnTo>
                    <a:pt x="25222" y="0"/>
                  </a:lnTo>
                  <a:lnTo>
                    <a:pt x="15417" y="2107"/>
                  </a:lnTo>
                  <a:lnTo>
                    <a:pt x="7398" y="7856"/>
                  </a:lnTo>
                  <a:lnTo>
                    <a:pt x="1986" y="16385"/>
                  </a:lnTo>
                  <a:lnTo>
                    <a:pt x="0" y="26832"/>
                  </a:lnTo>
                  <a:lnTo>
                    <a:pt x="1986" y="37274"/>
                  </a:lnTo>
                  <a:lnTo>
                    <a:pt x="7398" y="45803"/>
                  </a:lnTo>
                  <a:lnTo>
                    <a:pt x="15417" y="51555"/>
                  </a:lnTo>
                  <a:lnTo>
                    <a:pt x="25222" y="53664"/>
                  </a:lnTo>
                  <a:lnTo>
                    <a:pt x="35074" y="51555"/>
                  </a:lnTo>
                  <a:lnTo>
                    <a:pt x="43088" y="45803"/>
                  </a:lnTo>
                  <a:lnTo>
                    <a:pt x="48474" y="37274"/>
                  </a:lnTo>
                  <a:lnTo>
                    <a:pt x="50444" y="26832"/>
                  </a:lnTo>
                  <a:close/>
                </a:path>
              </a:pathLst>
            </a:custGeom>
            <a:ln w="853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488206" y="5266269"/>
              <a:ext cx="1311910" cy="508634"/>
            </a:xfrm>
            <a:custGeom>
              <a:avLst/>
              <a:gdLst/>
              <a:ahLst/>
              <a:cxnLst/>
              <a:rect l="l" t="t" r="r" b="b"/>
              <a:pathLst>
                <a:path w="1311910" h="508635">
                  <a:moveTo>
                    <a:pt x="168148" y="0"/>
                  </a:moveTo>
                  <a:lnTo>
                    <a:pt x="168148" y="178881"/>
                  </a:lnTo>
                </a:path>
                <a:path w="1311910" h="508635">
                  <a:moveTo>
                    <a:pt x="0" y="178881"/>
                  </a:moveTo>
                  <a:lnTo>
                    <a:pt x="336297" y="178881"/>
                  </a:lnTo>
                </a:path>
                <a:path w="1311910" h="508635">
                  <a:moveTo>
                    <a:pt x="975264" y="508022"/>
                  </a:moveTo>
                  <a:lnTo>
                    <a:pt x="1311562" y="508022"/>
                  </a:lnTo>
                </a:path>
                <a:path w="1311910" h="508635">
                  <a:moveTo>
                    <a:pt x="235408" y="508022"/>
                  </a:moveTo>
                  <a:lnTo>
                    <a:pt x="571706" y="508022"/>
                  </a:lnTo>
                </a:path>
              </a:pathLst>
            </a:custGeom>
            <a:ln w="142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44500" y="6358508"/>
            <a:ext cx="6555105" cy="12439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9347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4</a:t>
            </a:r>
            <a:r>
              <a:rPr sz="1400" spc="-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б</a:t>
            </a:r>
            <a:r>
              <a:rPr sz="1400" i="1" spc="-10" dirty="0">
                <a:latin typeface="Verdana"/>
                <a:cs typeface="Verdana"/>
              </a:rPr>
              <a:t>.</a:t>
            </a:r>
            <a:r>
              <a:rPr sz="1400" i="1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Calibri"/>
                <a:cs typeface="Calibri"/>
              </a:rPr>
              <a:t>Входная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цепь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с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двухконтурным полосовым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фильтром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Calibri"/>
              <a:cs typeface="Calibri"/>
            </a:endParaRPr>
          </a:p>
          <a:p>
            <a:pPr marL="12700" marR="5080">
              <a:lnSpc>
                <a:spcPct val="116399"/>
              </a:lnSpc>
            </a:pPr>
            <a:r>
              <a:rPr sz="1400" dirty="0">
                <a:latin typeface="Verdana"/>
                <a:cs typeface="Verdana"/>
              </a:rPr>
              <a:t>Кроме </a:t>
            </a:r>
            <a:r>
              <a:rPr sz="1400" spc="-5" dirty="0">
                <a:latin typeface="Verdana"/>
                <a:cs typeface="Verdana"/>
              </a:rPr>
              <a:t>того, возможны</a:t>
            </a:r>
            <a:r>
              <a:rPr sz="1400" spc="1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непосредственная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связь </a:t>
            </a:r>
            <a:r>
              <a:rPr sz="1400" dirty="0">
                <a:latin typeface="Verdana"/>
                <a:cs typeface="Verdana"/>
              </a:rPr>
              <a:t>входного </a:t>
            </a:r>
            <a:r>
              <a:rPr sz="1400" spc="-10" dirty="0">
                <a:latin typeface="Verdana"/>
                <a:cs typeface="Verdana"/>
              </a:rPr>
              <a:t>контура</a:t>
            </a:r>
            <a:r>
              <a:rPr sz="1400" dirty="0">
                <a:latin typeface="Verdana"/>
                <a:cs typeface="Verdana"/>
              </a:rPr>
              <a:t> с 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(ВЦ </a:t>
            </a:r>
            <a:r>
              <a:rPr sz="1400" dirty="0">
                <a:latin typeface="Verdana"/>
                <a:cs typeface="Verdana"/>
              </a:rPr>
              <a:t>с </a:t>
            </a:r>
            <a:r>
              <a:rPr sz="1400" spc="-5" dirty="0">
                <a:latin typeface="Verdana"/>
                <a:cs typeface="Verdana"/>
              </a:rPr>
              <a:t>ферритовой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магнитной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антенной)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и</a:t>
            </a:r>
            <a:r>
              <a:rPr sz="1400" spc="1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комбинированная </a:t>
            </a:r>
            <a:r>
              <a:rPr sz="1400" spc="-47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связь.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21282" y="9924998"/>
            <a:ext cx="43205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Verdana"/>
                <a:cs typeface="Verdana"/>
              </a:rPr>
              <a:t>Рис.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5.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ВЦ с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ферритовой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магнитной</a:t>
            </a:r>
            <a:r>
              <a:rPr sz="1400" dirty="0">
                <a:latin typeface="Verdana"/>
                <a:cs typeface="Verdana"/>
              </a:rPr>
              <a:t> </a:t>
            </a:r>
            <a:r>
              <a:rPr sz="1400" spc="-5" dirty="0">
                <a:latin typeface="Verdana"/>
                <a:cs typeface="Verdana"/>
              </a:rPr>
              <a:t>антенной.</a:t>
            </a:r>
            <a:endParaRPr sz="1400">
              <a:latin typeface="Verdana"/>
              <a:cs typeface="Verdana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09556" y="485774"/>
            <a:ext cx="4592555" cy="226695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1619" y="7871459"/>
            <a:ext cx="4508500" cy="2032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6156426"/>
            <a:ext cx="6371590" cy="731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9580">
              <a:lnSpc>
                <a:spcPct val="1107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Для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перестройки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контура</a:t>
            </a:r>
            <a:r>
              <a:rPr sz="1400" spc="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часто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используется электронная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настройка </a:t>
            </a:r>
            <a:r>
              <a:rPr sz="1400" dirty="0">
                <a:latin typeface="Arial"/>
                <a:cs typeface="Arial"/>
              </a:rPr>
              <a:t>с </a:t>
            </a:r>
            <a:r>
              <a:rPr sz="1400" spc="-37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помощью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варикапов.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Существует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два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варианта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включения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варикапов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в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400" spc="-5" dirty="0">
                <a:latin typeface="Arial"/>
                <a:cs typeface="Arial"/>
              </a:rPr>
              <a:t>колебательный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контур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с</a:t>
            </a:r>
            <a:r>
              <a:rPr sz="1400" spc="-5" dirty="0">
                <a:latin typeface="Arial"/>
                <a:cs typeface="Arial"/>
              </a:rPr>
              <a:t> электронной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настройкой рисунок</a:t>
            </a:r>
            <a:r>
              <a:rPr sz="1400" spc="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6.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46477" y="9883850"/>
            <a:ext cx="34651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Рис.</a:t>
            </a:r>
            <a:r>
              <a:rPr sz="1400" spc="-10" dirty="0">
                <a:latin typeface="Arial"/>
                <a:cs typeface="Arial"/>
              </a:rPr>
              <a:t> 6.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Схемы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с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электронной</a:t>
            </a:r>
            <a:r>
              <a:rPr sz="1400" spc="-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настройкой.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3544" y="457199"/>
            <a:ext cx="5711952" cy="246583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3453383"/>
            <a:ext cx="6644640" cy="212750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0644" y="7699683"/>
            <a:ext cx="4809983" cy="195246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1580"/>
            <a:ext cx="6651625" cy="27292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10185">
              <a:lnSpc>
                <a:spcPct val="109300"/>
              </a:lnSpc>
              <a:spcBef>
                <a:spcPts val="95"/>
              </a:spcBef>
            </a:pPr>
            <a:r>
              <a:rPr sz="1400" dirty="0">
                <a:latin typeface="Arial"/>
                <a:cs typeface="Arial"/>
              </a:rPr>
              <a:t>Резистор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R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нужен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для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уменьшения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шунтирующего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действия </a:t>
            </a:r>
            <a:r>
              <a:rPr sz="1400" dirty="0">
                <a:latin typeface="Arial"/>
                <a:cs typeface="Arial"/>
              </a:rPr>
              <a:t>на</a:t>
            </a:r>
            <a:r>
              <a:rPr sz="1400" spc="-5" dirty="0">
                <a:latin typeface="Arial"/>
                <a:cs typeface="Arial"/>
              </a:rPr>
              <a:t> резонансный </a:t>
            </a:r>
            <a:r>
              <a:rPr sz="1400" spc="-37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контур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цепи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управления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настройкой.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10000"/>
              </a:lnSpc>
            </a:pPr>
            <a:r>
              <a:rPr sz="1400" spc="-5" dirty="0">
                <a:latin typeface="Arial"/>
                <a:cs typeface="Arial"/>
              </a:rPr>
              <a:t>Но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емкость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варикапа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может изменяться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и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под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действием входного сигнала,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что </a:t>
            </a:r>
            <a:r>
              <a:rPr sz="1400" spc="-37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приводит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к</a:t>
            </a:r>
            <a:r>
              <a:rPr sz="1400" spc="-5" dirty="0">
                <a:latin typeface="Arial"/>
                <a:cs typeface="Arial"/>
              </a:rPr>
              <a:t> нелинейным преобразованиям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помех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и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сигналов,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ухудшению </a:t>
            </a:r>
            <a:r>
              <a:rPr sz="1400" spc="-5" dirty="0">
                <a:latin typeface="Arial"/>
                <a:cs typeface="Arial"/>
              </a:rPr>
              <a:t> селективности.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Ослабить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нелинейные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эффекты можно,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встречно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включив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два 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варикапа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схеме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рисунке</a:t>
            </a:r>
            <a:r>
              <a:rPr sz="1400" spc="2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7.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Принципиальная</a:t>
            </a:r>
            <a:r>
              <a:rPr sz="1400" spc="-10" dirty="0">
                <a:latin typeface="Arial"/>
                <a:cs typeface="Arial"/>
              </a:rPr>
              <a:t> схема,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двухконтурной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входной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цепи,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представлена </a:t>
            </a:r>
            <a:r>
              <a:rPr sz="1400" dirty="0">
                <a:latin typeface="Arial"/>
                <a:cs typeface="Arial"/>
              </a:rPr>
              <a:t>на</a:t>
            </a:r>
            <a:endParaRPr sz="1400">
              <a:latin typeface="Arial"/>
              <a:cs typeface="Arial"/>
            </a:endParaRPr>
          </a:p>
          <a:p>
            <a:pPr marL="12700" marR="48260">
              <a:lnSpc>
                <a:spcPct val="110000"/>
              </a:lnSpc>
            </a:pPr>
            <a:r>
              <a:rPr sz="1400" spc="-5" dirty="0">
                <a:latin typeface="Arial"/>
                <a:cs typeface="Arial"/>
              </a:rPr>
              <a:t>рисунке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5.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Здесь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связь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между контурами</a:t>
            </a:r>
            <a:r>
              <a:rPr sz="1400" spc="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-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внутриемкостная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через</a:t>
            </a:r>
            <a:r>
              <a:rPr sz="1400" spc="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конденсатор </a:t>
            </a:r>
            <a:r>
              <a:rPr sz="1400" spc="-37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Ссв1</a:t>
            </a:r>
            <a:r>
              <a:rPr sz="1400" dirty="0">
                <a:latin typeface="Arial"/>
                <a:cs typeface="Arial"/>
              </a:rPr>
              <a:t> и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внешнеемкостная </a:t>
            </a:r>
            <a:r>
              <a:rPr sz="1400" dirty="0">
                <a:latin typeface="Arial"/>
                <a:cs typeface="Arial"/>
              </a:rPr>
              <a:t>через</a:t>
            </a:r>
            <a:r>
              <a:rPr sz="1400" spc="-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Ссв2.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Подстроечные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конденсаторы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Cп 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необходимы для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точной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настройки контура</a:t>
            </a:r>
            <a:r>
              <a:rPr sz="1400" dirty="0">
                <a:latin typeface="Arial"/>
                <a:cs typeface="Arial"/>
              </a:rPr>
              <a:t> в </a:t>
            </a:r>
            <a:r>
              <a:rPr sz="1400" spc="-5" dirty="0">
                <a:latin typeface="Arial"/>
                <a:cs typeface="Arial"/>
              </a:rPr>
              <a:t>резонанс.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3177" y="6632829"/>
            <a:ext cx="293306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"/>
                <a:cs typeface="Arial"/>
              </a:rPr>
              <a:t>Рис.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7.</a:t>
            </a:r>
            <a:r>
              <a:rPr sz="14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Принципиальная</a:t>
            </a:r>
            <a:r>
              <a:rPr sz="1400" spc="-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схема ВЦ.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7448778"/>
            <a:ext cx="6604000" cy="27965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22225">
              <a:lnSpc>
                <a:spcPct val="110400"/>
              </a:lnSpc>
              <a:spcBef>
                <a:spcPts val="114"/>
              </a:spcBef>
            </a:pPr>
            <a:r>
              <a:rPr sz="1400" b="1" i="1" spc="-5" dirty="0">
                <a:latin typeface="Arial"/>
                <a:cs typeface="Arial"/>
              </a:rPr>
              <a:t>Примечание</a:t>
            </a:r>
            <a:r>
              <a:rPr sz="1400" i="1" spc="-5" dirty="0">
                <a:latin typeface="Arial"/>
                <a:cs typeface="Arial"/>
              </a:rPr>
              <a:t>.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Естественной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мерой повышения избирательности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ВЧ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тракта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является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увеличение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числа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входящих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него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резонансных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контуров.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Обычно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ВЧ </a:t>
            </a:r>
            <a:r>
              <a:rPr sz="1400" i="1" spc="-10" dirty="0">
                <a:latin typeface="Arial"/>
                <a:cs typeface="Arial"/>
              </a:rPr>
              <a:t>тракт</a:t>
            </a:r>
            <a:r>
              <a:rPr sz="1400" i="1" spc="-5" dirty="0">
                <a:latin typeface="Arial"/>
                <a:cs typeface="Arial"/>
              </a:rPr>
              <a:t> делается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перестраиваемым,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поэтому</a:t>
            </a:r>
            <a:r>
              <a:rPr sz="1400" i="1" dirty="0">
                <a:latin typeface="Arial"/>
                <a:cs typeface="Arial"/>
              </a:rPr>
              <a:t> с </a:t>
            </a:r>
            <a:r>
              <a:rPr sz="1400" i="1" spc="-5" dirty="0">
                <a:latin typeface="Arial"/>
                <a:cs typeface="Arial"/>
              </a:rPr>
              <a:t>ростом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числа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контуров конструкция приемника усложняется. </a:t>
            </a:r>
            <a:r>
              <a:rPr sz="1400" i="1" dirty="0">
                <a:latin typeface="Arial"/>
                <a:cs typeface="Arial"/>
              </a:rPr>
              <a:t>В </a:t>
            </a:r>
            <a:r>
              <a:rPr sz="1400" i="1" spc="-5" dirty="0">
                <a:latin typeface="Arial"/>
                <a:cs typeface="Arial"/>
              </a:rPr>
              <a:t>любительских </a:t>
            </a:r>
            <a:r>
              <a:rPr sz="1400" i="1" dirty="0">
                <a:latin typeface="Arial"/>
                <a:cs typeface="Arial"/>
              </a:rPr>
              <a:t>и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радиовещательных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приемниках часто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применяют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один</a:t>
            </a:r>
            <a:r>
              <a:rPr sz="1400" i="1" spc="2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-</a:t>
            </a:r>
            <a:r>
              <a:rPr sz="1400" i="1" spc="-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два</a:t>
            </a:r>
            <a:r>
              <a:rPr sz="1400" i="1" spc="-5" dirty="0">
                <a:latin typeface="Arial"/>
                <a:cs typeface="Arial"/>
              </a:rPr>
              <a:t> контура, </a:t>
            </a:r>
            <a:r>
              <a:rPr sz="1400" i="1" dirty="0">
                <a:latin typeface="Arial"/>
                <a:cs typeface="Arial"/>
              </a:rPr>
              <a:t>в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простых профессиональных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приемниках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число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контуров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доходит</a:t>
            </a:r>
            <a:r>
              <a:rPr sz="1400" i="1" spc="-5" dirty="0">
                <a:latin typeface="Arial"/>
                <a:cs typeface="Arial"/>
              </a:rPr>
              <a:t> до трех,</a:t>
            </a:r>
            <a:r>
              <a:rPr sz="1400" i="1" dirty="0">
                <a:latin typeface="Arial"/>
                <a:cs typeface="Arial"/>
              </a:rPr>
              <a:t> в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лучших </a:t>
            </a:r>
            <a:r>
              <a:rPr sz="1400" i="1" dirty="0">
                <a:latin typeface="Arial"/>
                <a:cs typeface="Arial"/>
              </a:rPr>
              <a:t>-</a:t>
            </a:r>
            <a:r>
              <a:rPr sz="1400" i="1" spc="-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до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четырех.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10000"/>
              </a:lnSpc>
            </a:pPr>
            <a:r>
              <a:rPr sz="1400" i="1" spc="-5" dirty="0">
                <a:latin typeface="Arial"/>
                <a:cs typeface="Arial"/>
              </a:rPr>
              <a:t>Чтобы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усовершенствовать приемник,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можно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подключить</a:t>
            </a:r>
            <a:r>
              <a:rPr sz="1400" i="1" dirty="0">
                <a:latin typeface="Arial"/>
                <a:cs typeface="Arial"/>
              </a:rPr>
              <a:t> к </a:t>
            </a:r>
            <a:r>
              <a:rPr sz="1400" i="1" spc="-5" dirty="0">
                <a:latin typeface="Arial"/>
                <a:cs typeface="Arial"/>
              </a:rPr>
              <a:t>его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входу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фильтрующую приставку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дополнительными контурами,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настраиваемыми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частоту принимаемого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сигнала.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Такая приставка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может</a:t>
            </a:r>
            <a:r>
              <a:rPr sz="1400" i="1" dirty="0">
                <a:latin typeface="Arial"/>
                <a:cs typeface="Arial"/>
              </a:rPr>
              <a:t> быть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1400" i="1" spc="-5" dirty="0">
                <a:latin typeface="Arial"/>
                <a:cs typeface="Arial"/>
              </a:rPr>
              <a:t>выполнена,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например,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схеме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 двумя </a:t>
            </a:r>
            <a:r>
              <a:rPr sz="1400" i="1" spc="-5" dirty="0">
                <a:latin typeface="Arial"/>
                <a:cs typeface="Arial"/>
              </a:rPr>
              <a:t>контурами,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связанными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внутренне-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0930" y="3508536"/>
            <a:ext cx="4229997" cy="28160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08532"/>
            <a:ext cx="6588759" cy="732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32485">
              <a:lnSpc>
                <a:spcPct val="11070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емкостной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связью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(Ссв на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рис.8</a:t>
            </a:r>
            <a:r>
              <a:rPr sz="1400" i="1" spc="-5" dirty="0">
                <a:latin typeface="Arial"/>
                <a:cs typeface="Arial"/>
              </a:rPr>
              <a:t>).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Следует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добиваться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получения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максимально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возможной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добротности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контуров.</a:t>
            </a:r>
            <a:r>
              <a:rPr sz="1400" i="1" dirty="0">
                <a:latin typeface="Arial"/>
                <a:cs typeface="Arial"/>
              </a:rPr>
              <a:t> При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перестройке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1400" i="1" spc="-5" dirty="0">
                <a:latin typeface="Arial"/>
                <a:cs typeface="Arial"/>
              </a:rPr>
              <a:t>приемника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приставка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подстраивается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наибольшему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ослаблению помехи.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3653154"/>
            <a:ext cx="6651625" cy="5947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" algn="ctr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Рис.8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Arial"/>
              <a:cs typeface="Arial"/>
            </a:endParaRPr>
          </a:p>
          <a:p>
            <a:pPr marL="12700" marR="360680">
              <a:lnSpc>
                <a:spcPct val="110000"/>
              </a:lnSpc>
            </a:pPr>
            <a:r>
              <a:rPr sz="1400" i="1" dirty="0">
                <a:latin typeface="Arial"/>
                <a:cs typeface="Arial"/>
              </a:rPr>
              <a:t>Если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слишком ограничивать габариты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приставки,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то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для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диапазона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примерно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15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МГц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можно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изготовить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контуры </a:t>
            </a:r>
            <a:r>
              <a:rPr sz="1400" i="1" dirty="0">
                <a:latin typeface="Arial"/>
                <a:cs typeface="Arial"/>
              </a:rPr>
              <a:t>с</a:t>
            </a:r>
            <a:r>
              <a:rPr sz="1400" i="1" spc="-5" dirty="0">
                <a:latin typeface="Arial"/>
                <a:cs typeface="Arial"/>
              </a:rPr>
              <a:t> добротностью 100...150.</a:t>
            </a:r>
            <a:endParaRPr sz="1400">
              <a:latin typeface="Arial"/>
              <a:cs typeface="Arial"/>
            </a:endParaRPr>
          </a:p>
          <a:p>
            <a:pPr marL="12700" marR="135255">
              <a:lnSpc>
                <a:spcPct val="110000"/>
              </a:lnSpc>
              <a:spcBef>
                <a:spcPts val="15"/>
              </a:spcBef>
            </a:pPr>
            <a:r>
              <a:rPr sz="1400" i="1" dirty="0">
                <a:latin typeface="Arial"/>
                <a:cs typeface="Arial"/>
              </a:rPr>
              <a:t>При </a:t>
            </a:r>
            <a:r>
              <a:rPr sz="1400" i="1" spc="-5" dirty="0">
                <a:latin typeface="Arial"/>
                <a:cs typeface="Arial"/>
              </a:rPr>
              <a:t>этом полоса пропускания составит 150...200 кГц. Не смотря на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сравнительно большую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полосу,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действие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двухконтурной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приставки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может </a:t>
            </a:r>
            <a:r>
              <a:rPr sz="1400" i="1" spc="-37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быть</a:t>
            </a:r>
            <a:r>
              <a:rPr sz="1400" i="1" spc="-5" dirty="0">
                <a:latin typeface="Arial"/>
                <a:cs typeface="Arial"/>
              </a:rPr>
              <a:t> достаточно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эффективным, так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как, во-первых,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счет контуров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1400" i="1" spc="-5" dirty="0">
                <a:latin typeface="Arial"/>
                <a:cs typeface="Arial"/>
              </a:rPr>
              <a:t>входного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тракта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приемника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общая избирательность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системы приставка</a:t>
            </a:r>
            <a:r>
              <a:rPr sz="1400" i="1" spc="3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-</a:t>
            </a:r>
            <a:endParaRPr sz="1400">
              <a:latin typeface="Arial"/>
              <a:cs typeface="Arial"/>
            </a:endParaRPr>
          </a:p>
          <a:p>
            <a:pPr marL="12700" marR="867410">
              <a:lnSpc>
                <a:spcPct val="110000"/>
              </a:lnSpc>
              <a:spcBef>
                <a:spcPts val="15"/>
              </a:spcBef>
            </a:pPr>
            <a:r>
              <a:rPr sz="1400" i="1" spc="-5" dirty="0">
                <a:latin typeface="Arial"/>
                <a:cs typeface="Arial"/>
              </a:rPr>
              <a:t>приемник</a:t>
            </a:r>
            <a:r>
              <a:rPr sz="1400" i="1" dirty="0">
                <a:latin typeface="Arial"/>
                <a:cs typeface="Arial"/>
              </a:rPr>
              <a:t> будет</a:t>
            </a:r>
            <a:r>
              <a:rPr sz="1400" i="1" spc="-5" dirty="0">
                <a:latin typeface="Arial"/>
                <a:cs typeface="Arial"/>
              </a:rPr>
              <a:t> несколько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выше,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во-вторых,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немного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расстраивая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приставку относительно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частоты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сигнала,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можно</a:t>
            </a:r>
            <a:r>
              <a:rPr sz="1400" i="1" spc="-2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получить</a:t>
            </a:r>
            <a:endParaRPr sz="1400">
              <a:latin typeface="Arial"/>
              <a:cs typeface="Arial"/>
            </a:endParaRPr>
          </a:p>
          <a:p>
            <a:pPr marL="12700" marR="10160">
              <a:lnSpc>
                <a:spcPct val="110000"/>
              </a:lnSpc>
            </a:pPr>
            <a:r>
              <a:rPr sz="1400" i="1" spc="-5" dirty="0">
                <a:latin typeface="Arial"/>
                <a:cs typeface="Arial"/>
              </a:rPr>
              <a:t>дополнительное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ослабление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помехи.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Если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приемник имеет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один-два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входных </a:t>
            </a:r>
            <a:r>
              <a:rPr sz="1400" i="1" spc="-37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контура, то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после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включения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данной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приставки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</a:t>
            </a:r>
            <a:r>
              <a:rPr sz="1400" i="1" dirty="0">
                <a:latin typeface="Arial"/>
                <a:cs typeface="Arial"/>
              </a:rPr>
              <a:t> будет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заметно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улучшен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счет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снижения уровня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помех.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Arial"/>
              <a:cs typeface="Arial"/>
            </a:endParaRPr>
          </a:p>
          <a:p>
            <a:pPr marL="12700" marR="124460">
              <a:lnSpc>
                <a:spcPct val="110000"/>
              </a:lnSpc>
            </a:pPr>
            <a:r>
              <a:rPr sz="1400" i="1" spc="-5" dirty="0">
                <a:latin typeface="Arial"/>
                <a:cs typeface="Arial"/>
              </a:rPr>
              <a:t>Увеличивать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число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контуров нецелесообразно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из-за</a:t>
            </a:r>
            <a:r>
              <a:rPr sz="1400" i="1" spc="-5" dirty="0">
                <a:latin typeface="Arial"/>
                <a:cs typeface="Arial"/>
              </a:rPr>
              <a:t> возрастания потерь</a:t>
            </a:r>
            <a:r>
              <a:rPr sz="1400" i="1" dirty="0">
                <a:latin typeface="Arial"/>
                <a:cs typeface="Arial"/>
              </a:rPr>
              <a:t> в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полосе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пропускания</a:t>
            </a:r>
            <a:r>
              <a:rPr sz="1400" i="1" dirty="0">
                <a:latin typeface="Arial"/>
                <a:cs typeface="Arial"/>
              </a:rPr>
              <a:t> 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связанного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этим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уменьшения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чувствительности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счет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уменьшения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коэффициента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передачи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входной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цепи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увеличения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коэффициента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шума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приемного устройства.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Arial"/>
              <a:cs typeface="Arial"/>
            </a:endParaRPr>
          </a:p>
          <a:p>
            <a:pPr marL="12700" marR="5080" indent="449580">
              <a:lnSpc>
                <a:spcPct val="110000"/>
              </a:lnSpc>
            </a:pPr>
            <a:r>
              <a:rPr sz="1400" i="1" spc="-5" dirty="0">
                <a:latin typeface="Arial"/>
                <a:cs typeface="Arial"/>
              </a:rPr>
              <a:t>Дальнейшее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повышение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реальной избирательности требует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сужения </a:t>
            </a:r>
            <a:r>
              <a:rPr sz="1400" i="1" dirty="0">
                <a:latin typeface="Arial"/>
                <a:cs typeface="Arial"/>
              </a:rPr>
              <a:t> полосы </a:t>
            </a:r>
            <a:r>
              <a:rPr sz="1400" i="1" spc="-5" dirty="0">
                <a:latin typeface="Arial"/>
                <a:cs typeface="Arial"/>
              </a:rPr>
              <a:t>пропускания </a:t>
            </a:r>
            <a:r>
              <a:rPr sz="1400" i="1" dirty="0">
                <a:latin typeface="Arial"/>
                <a:cs typeface="Arial"/>
              </a:rPr>
              <a:t>входных </a:t>
            </a:r>
            <a:r>
              <a:rPr sz="1400" i="1" spc="-5" dirty="0">
                <a:latin typeface="Arial"/>
                <a:cs typeface="Arial"/>
              </a:rPr>
              <a:t>фильтров. На 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рис.9 </a:t>
            </a:r>
            <a:r>
              <a:rPr sz="1400" i="1" spc="-5" dirty="0">
                <a:latin typeface="Arial"/>
                <a:cs typeface="Arial"/>
              </a:rPr>
              <a:t>приведены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(ориентировочно)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области частот,</a:t>
            </a:r>
            <a:r>
              <a:rPr sz="1400" i="1" dirty="0">
                <a:latin typeface="Arial"/>
                <a:cs typeface="Arial"/>
              </a:rPr>
              <a:t> в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пределах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которых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настоящее время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применяются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полосовые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фильтры,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построенные на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различных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элементах,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указаны границы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полос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пропускания,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обеспечиваемые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этими фильтрами.</a:t>
            </a:r>
            <a:r>
              <a:rPr sz="1400" i="1" dirty="0">
                <a:latin typeface="Arial"/>
                <a:cs typeface="Arial"/>
              </a:rPr>
              <a:t> По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горизонтальной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оси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отложены частоты,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вертикальной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-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полосы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пропускания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процентах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от</a:t>
            </a:r>
            <a:r>
              <a:rPr sz="1400" i="1" spc="-2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средней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частоты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фильтра.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9336" y="1445745"/>
            <a:ext cx="3611418" cy="189276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961002"/>
            <a:ext cx="6577965" cy="5891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6520" algn="ctr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Рис.9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12700" marR="121920">
              <a:lnSpc>
                <a:spcPct val="110700"/>
              </a:lnSpc>
            </a:pPr>
            <a:r>
              <a:rPr sz="1400" i="1" spc="-5" dirty="0">
                <a:latin typeface="Arial"/>
                <a:cs typeface="Arial"/>
              </a:rPr>
              <a:t>На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рис.9</a:t>
            </a:r>
            <a:r>
              <a:rPr sz="1400" b="1" i="1" spc="10" dirty="0">
                <a:solidFill>
                  <a:srgbClr val="008040"/>
                </a:solidFill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видно,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что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для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борьбы</a:t>
            </a:r>
            <a:r>
              <a:rPr sz="1400" i="1" dirty="0">
                <a:latin typeface="Arial"/>
                <a:cs typeface="Arial"/>
              </a:rPr>
              <a:t> с</a:t>
            </a:r>
            <a:r>
              <a:rPr sz="1400" i="1" spc="-5" dirty="0">
                <a:latin typeface="Arial"/>
                <a:cs typeface="Arial"/>
              </a:rPr>
              <a:t> помехами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путем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совершенствования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резонансной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характеристики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ВЧ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тракта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могут быть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применены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либо LC, </a:t>
            </a:r>
            <a:r>
              <a:rPr sz="1400" i="1" spc="-37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либо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кварцевые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фильтры.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Последние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обладают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наибольшими</a:t>
            </a:r>
            <a:endParaRPr sz="1400">
              <a:latin typeface="Arial"/>
              <a:cs typeface="Arial"/>
            </a:endParaRPr>
          </a:p>
          <a:p>
            <a:pPr marL="12700" marR="13970">
              <a:lnSpc>
                <a:spcPct val="110000"/>
              </a:lnSpc>
            </a:pPr>
            <a:r>
              <a:rPr sz="1400" i="1" spc="-5" dirty="0">
                <a:latin typeface="Arial"/>
                <a:cs typeface="Arial"/>
              </a:rPr>
              <a:t>возможностями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для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существенного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повышения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реальной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избирательности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приемника.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Высокая добротность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кварцевых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резонаторов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позволяет</a:t>
            </a:r>
            <a:endParaRPr sz="1400">
              <a:latin typeface="Arial"/>
              <a:cs typeface="Arial"/>
            </a:endParaRPr>
          </a:p>
          <a:p>
            <a:pPr marL="12700" marR="6985">
              <a:lnSpc>
                <a:spcPct val="109700"/>
              </a:lnSpc>
              <a:spcBef>
                <a:spcPts val="20"/>
              </a:spcBef>
            </a:pPr>
            <a:r>
              <a:rPr sz="1400" i="1" spc="-5" dirty="0">
                <a:latin typeface="Arial"/>
                <a:cs typeface="Arial"/>
              </a:rPr>
              <a:t>получить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полосовые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фильтры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малым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затуханием</a:t>
            </a:r>
            <a:r>
              <a:rPr sz="1400" i="1" spc="-2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полосе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прозрачности,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большой </a:t>
            </a:r>
            <a:r>
              <a:rPr sz="1400" i="1" spc="-5" dirty="0">
                <a:latin typeface="Arial"/>
                <a:cs typeface="Arial"/>
              </a:rPr>
              <a:t>крутизной скатов </a:t>
            </a:r>
            <a:r>
              <a:rPr sz="1400" i="1" dirty="0">
                <a:latin typeface="Arial"/>
                <a:cs typeface="Arial"/>
              </a:rPr>
              <a:t>и </a:t>
            </a:r>
            <a:r>
              <a:rPr sz="1400" i="1" spc="-5" dirty="0">
                <a:latin typeface="Arial"/>
                <a:cs typeface="Arial"/>
              </a:rPr>
              <a:t>большим затуханием </a:t>
            </a:r>
            <a:r>
              <a:rPr sz="1400" i="1" dirty="0">
                <a:latin typeface="Arial"/>
                <a:cs typeface="Arial"/>
              </a:rPr>
              <a:t>в </a:t>
            </a:r>
            <a:r>
              <a:rPr sz="1400" i="1" spc="-5" dirty="0">
                <a:latin typeface="Arial"/>
                <a:cs typeface="Arial"/>
              </a:rPr>
              <a:t>полосе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непрозрачности.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12700" marR="574040">
              <a:lnSpc>
                <a:spcPct val="110400"/>
              </a:lnSpc>
              <a:spcBef>
                <a:spcPts val="5"/>
              </a:spcBef>
            </a:pPr>
            <a:r>
              <a:rPr sz="1400" i="1" spc="-5" dirty="0">
                <a:latin typeface="Arial"/>
                <a:cs typeface="Arial"/>
              </a:rPr>
              <a:t>Принципиальный недостаток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кварцевых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фильтров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точки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зрения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использования </a:t>
            </a:r>
            <a:r>
              <a:rPr sz="1400" i="1" spc="-10" dirty="0">
                <a:latin typeface="Arial"/>
                <a:cs typeface="Arial"/>
              </a:rPr>
              <a:t>их </a:t>
            </a:r>
            <a:r>
              <a:rPr sz="1400" i="1" dirty="0">
                <a:latin typeface="Arial"/>
                <a:cs typeface="Arial"/>
              </a:rPr>
              <a:t>во </a:t>
            </a:r>
            <a:r>
              <a:rPr sz="1400" i="1" spc="-5" dirty="0">
                <a:latin typeface="Arial"/>
                <a:cs typeface="Arial"/>
              </a:rPr>
              <a:t>входных </a:t>
            </a:r>
            <a:r>
              <a:rPr sz="1400" i="1" dirty="0">
                <a:latin typeface="Arial"/>
                <a:cs typeface="Arial"/>
              </a:rPr>
              <a:t>цепях </a:t>
            </a:r>
            <a:r>
              <a:rPr sz="1400" i="1" spc="-5" dirty="0">
                <a:latin typeface="Arial"/>
                <a:cs typeface="Arial"/>
              </a:rPr>
              <a:t>приемных устройств состоит </a:t>
            </a:r>
            <a:r>
              <a:rPr sz="1400" i="1" dirty="0">
                <a:latin typeface="Arial"/>
                <a:cs typeface="Arial"/>
              </a:rPr>
              <a:t>в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невозможности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их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перестройки.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Перестройку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приемника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приходится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10000"/>
              </a:lnSpc>
            </a:pPr>
            <a:r>
              <a:rPr sz="1400" i="1" spc="-5" dirty="0">
                <a:latin typeface="Arial"/>
                <a:cs typeface="Arial"/>
              </a:rPr>
              <a:t>ограничивать узким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участком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диапазона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 </a:t>
            </a:r>
            <a:r>
              <a:rPr sz="1400" i="1" spc="-5" dirty="0">
                <a:latin typeface="Arial"/>
                <a:cs typeface="Arial"/>
              </a:rPr>
              <a:t>пределах</a:t>
            </a:r>
            <a:r>
              <a:rPr sz="1400" i="1" dirty="0">
                <a:latin typeface="Arial"/>
                <a:cs typeface="Arial"/>
              </a:rPr>
              <a:t> полосы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пропускания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фильтра, </a:t>
            </a:r>
            <a:r>
              <a:rPr sz="1400" i="1" dirty="0">
                <a:latin typeface="Arial"/>
                <a:cs typeface="Arial"/>
              </a:rPr>
              <a:t>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для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перехода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другой участок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переключать фильтры.</a:t>
            </a:r>
            <a:r>
              <a:rPr sz="1400" i="1" spc="3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Однако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высокие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качества кварцевых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фильтров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заставляют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мириться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с</a:t>
            </a:r>
            <a:r>
              <a:rPr sz="1400" i="1" spc="-5" dirty="0">
                <a:latin typeface="Arial"/>
                <a:cs typeface="Arial"/>
              </a:rPr>
              <a:t> этим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1400" i="1" spc="-5" dirty="0">
                <a:latin typeface="Arial"/>
                <a:cs typeface="Arial"/>
              </a:rPr>
              <a:t>недостатком.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Arial"/>
              <a:cs typeface="Arial"/>
            </a:endParaRPr>
          </a:p>
          <a:p>
            <a:pPr marL="12700" marR="618490">
              <a:lnSpc>
                <a:spcPct val="109300"/>
              </a:lnSpc>
            </a:pPr>
            <a:r>
              <a:rPr sz="1400" i="1" spc="-5" dirty="0">
                <a:latin typeface="Arial"/>
                <a:cs typeface="Arial"/>
              </a:rPr>
              <a:t>Качество кварцевого фильтра практически тем выше, </a:t>
            </a:r>
            <a:r>
              <a:rPr sz="1400" i="1" dirty="0">
                <a:latin typeface="Arial"/>
                <a:cs typeface="Arial"/>
              </a:rPr>
              <a:t>чем </a:t>
            </a:r>
            <a:r>
              <a:rPr sz="1400" i="1" spc="-5" dirty="0">
                <a:latin typeface="Arial"/>
                <a:cs typeface="Arial"/>
              </a:rPr>
              <a:t>большее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количество кварцевых резонаторов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входит</a:t>
            </a:r>
            <a:r>
              <a:rPr sz="1400" i="1" spc="-1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 </a:t>
            </a:r>
            <a:r>
              <a:rPr sz="1400" i="1" spc="-10" dirty="0">
                <a:latin typeface="Arial"/>
                <a:cs typeface="Arial"/>
              </a:rPr>
              <a:t>него.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12700" marR="479425">
              <a:lnSpc>
                <a:spcPct val="110200"/>
              </a:lnSpc>
              <a:spcBef>
                <a:spcPts val="5"/>
              </a:spcBef>
            </a:pPr>
            <a:r>
              <a:rPr sz="1400" i="1" spc="-5" dirty="0">
                <a:latin typeface="Arial"/>
                <a:cs typeface="Arial"/>
              </a:rPr>
              <a:t>Однокристальные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(</a:t>
            </a:r>
            <a:r>
              <a:rPr sz="1400" b="1" i="1" spc="-5" dirty="0">
                <a:solidFill>
                  <a:srgbClr val="008040"/>
                </a:solidFill>
                <a:latin typeface="Arial"/>
                <a:cs typeface="Arial"/>
              </a:rPr>
              <a:t>рис.10</a:t>
            </a:r>
            <a:r>
              <a:rPr sz="1400" i="1" spc="-5" dirty="0">
                <a:latin typeface="Arial"/>
                <a:cs typeface="Arial"/>
              </a:rPr>
              <a:t>),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наиболее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простые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конструировании</a:t>
            </a:r>
            <a:r>
              <a:rPr sz="1400" i="1" dirty="0">
                <a:latin typeface="Arial"/>
                <a:cs typeface="Arial"/>
              </a:rPr>
              <a:t> и 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налаживании,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дают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возможность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в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небольших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пределах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регулировать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полосу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пропускания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(регулировкой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С1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</a:t>
            </a:r>
            <a:r>
              <a:rPr sz="1400" i="1" spc="15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С2),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но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не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обладают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высокими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качествами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резонансной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характеристики.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21053" y="533356"/>
            <a:ext cx="4051723" cy="31890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2149</Words>
  <Application>Microsoft Office PowerPoint</Application>
  <PresentationFormat>Произвольный</PresentationFormat>
  <Paragraphs>329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Verdana</vt:lpstr>
      <vt:lpstr>Office Theme</vt:lpstr>
      <vt:lpstr>Тема ПРИЕМНИКИ ЦИФРОВОЙ СВЯЗИ Лекция ВХОДНЫЕ ЦЕПИ РАДИОПРИЕМНЫХ УСТРОЙСТВ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ПРИЕМНИКИ ЦИФРОВОЙ СВЯЗИ Лекция ВХОДНЫЕ ЦЕПИ РАДИОПРИЕМНЫХ УСТРОЙСТВ  </dc:title>
  <dc:creator>Admin</dc:creator>
  <cp:lastModifiedBy>Silver</cp:lastModifiedBy>
  <cp:revision>1</cp:revision>
  <dcterms:created xsi:type="dcterms:W3CDTF">2022-02-23T08:32:18Z</dcterms:created>
  <dcterms:modified xsi:type="dcterms:W3CDTF">2022-02-23T08:44:49Z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2022-02-21T00:00:00Z</vt:filetime>
  </property>
  <property fmtid="{D5CDD505-2E9C-101B-9397-08002B2CF9AE}" pid="3" name="Creator">
    <vt:lpwstr>Microsoft® Word 2013</vt:lpwstr>
  </property>
  <property fmtid="{D5CDD505-2E9C-101B-9397-08002B2CF9AE}" pid="4" name="LastSaved">
    <vt:filetime>2022-02-23T00:00:00Z</vt:filetime>
  </property>
</Properties>
</file>