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3114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2/23/2022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2/23/2022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2/23/2022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6738" y="3321886"/>
            <a:ext cx="6423025" cy="2769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3475" y="6059593"/>
            <a:ext cx="5289550" cy="2769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77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556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334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11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89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66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44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226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78142" y="9944862"/>
            <a:ext cx="1739455" cy="276999"/>
          </a:xfrm>
        </p:spPr>
        <p:txBody>
          <a:bodyPr/>
          <a:lstStyle/>
          <a:p>
            <a:fld id="{3A742BFB-650E-416E-A422-2088F2AA5169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571369" y="9944862"/>
            <a:ext cx="2420112" cy="276999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445252" y="9944862"/>
            <a:ext cx="1739455" cy="276999"/>
          </a:xfrm>
        </p:spPr>
        <p:txBody>
          <a:bodyPr/>
          <a:lstStyle/>
          <a:p>
            <a:fld id="{2D79F894-05B3-428A-BC63-C2C61E563F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554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9.png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04926" y="2146300"/>
            <a:ext cx="7260012" cy="1011469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975" dirty="0"/>
              <a:t>Тема </a:t>
            </a:r>
            <a:r>
              <a:rPr lang="ru-RU" altLang="ru-RU" sz="2975" b="1" dirty="0" smtClean="0">
                <a:solidFill>
                  <a:srgbClr val="000099"/>
                </a:solidFill>
              </a:rPr>
              <a:t>ПРИЕМНИКИ ЦИФРОВОЙ СВЯЗИ</a:t>
            </a:r>
            <a:r>
              <a:rPr lang="ru-RU" altLang="ru-RU" sz="2975" b="1" dirty="0">
                <a:solidFill>
                  <a:srgbClr val="002060"/>
                </a:solidFill>
              </a:rPr>
              <a:t/>
            </a:r>
            <a:br>
              <a:rPr lang="ru-RU" altLang="ru-RU" sz="2975" b="1" dirty="0">
                <a:solidFill>
                  <a:srgbClr val="002060"/>
                </a:solidFill>
              </a:rPr>
            </a:br>
            <a:r>
              <a:rPr lang="ru-RU" altLang="ru-RU" sz="2975" dirty="0" smtClean="0"/>
              <a:t>Лекция</a:t>
            </a:r>
            <a:r>
              <a:rPr lang="ru-RU" altLang="ru-RU" sz="2975" dirty="0"/>
              <a:t/>
            </a:r>
            <a:br>
              <a:rPr lang="ru-RU" altLang="ru-RU" sz="2975" dirty="0"/>
            </a:br>
            <a:r>
              <a:rPr lang="ru-RU" sz="3600" b="1" dirty="0">
                <a:solidFill>
                  <a:srgbClr val="C00000"/>
                </a:solidFill>
                <a:latin typeface="Times New Roman"/>
                <a:cs typeface="Times New Roman"/>
              </a:rPr>
              <a:t>УСИЛИТЕЛИ </a:t>
            </a:r>
            <a:r>
              <a:rPr lang="ru-RU" sz="3600" b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СИГНАЛОВ </a:t>
            </a:r>
            <a:r>
              <a:rPr lang="ru-RU" sz="3600" b="1" spc="-5" dirty="0" smtClean="0">
                <a:solidFill>
                  <a:srgbClr val="C00000"/>
                </a:solidFill>
                <a:latin typeface="Times New Roman"/>
                <a:cs typeface="Times New Roman"/>
              </a:rPr>
              <a:t>РАДИОЧАСТОТЫ </a:t>
            </a:r>
            <a:r>
              <a:rPr lang="ru-RU" sz="3600" b="1" dirty="0">
                <a:solidFill>
                  <a:srgbClr val="C00000"/>
                </a:solidFill>
                <a:latin typeface="Times New Roman"/>
                <a:cs typeface="Times New Roman"/>
              </a:rPr>
              <a:t>И </a:t>
            </a:r>
            <a:r>
              <a:rPr lang="ru-RU" sz="3600" b="1" spc="-5" dirty="0">
                <a:solidFill>
                  <a:srgbClr val="C00000"/>
                </a:solidFill>
                <a:latin typeface="Times New Roman"/>
                <a:cs typeface="Times New Roman"/>
              </a:rPr>
              <a:t>ПРОМЕЖУТОЧНОЙ </a:t>
            </a:r>
            <a:r>
              <a:rPr lang="ru-RU" sz="3600" b="1" spc="-33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ru-RU" sz="3600" b="1" dirty="0">
                <a:solidFill>
                  <a:srgbClr val="C00000"/>
                </a:solidFill>
                <a:latin typeface="Times New Roman"/>
                <a:cs typeface="Times New Roman"/>
              </a:rPr>
              <a:t>ЧАСТОТЫ</a:t>
            </a:r>
            <a:r>
              <a:rPr lang="ru-RU" sz="3600" b="1" spc="-5" dirty="0">
                <a:solidFill>
                  <a:srgbClr val="C00000"/>
                </a:solidFill>
                <a:latin typeface="Times New Roman"/>
                <a:cs typeface="Times New Roman"/>
              </a:rPr>
              <a:t> РАДИОПРИЕМНИКА</a:t>
            </a:r>
            <a:r>
              <a:rPr lang="ru-RU" sz="3600" dirty="0">
                <a:latin typeface="Times New Roman"/>
                <a:cs typeface="Times New Roman"/>
              </a:rPr>
              <a:t/>
            </a:r>
            <a:br>
              <a:rPr lang="ru-RU" sz="3600" dirty="0">
                <a:latin typeface="Times New Roman"/>
                <a:cs typeface="Times New Roman"/>
              </a:rPr>
            </a:br>
            <a:r>
              <a:rPr lang="ru-RU" sz="3600" dirty="0">
                <a:latin typeface="Times New Roman"/>
                <a:cs typeface="Times New Roman"/>
              </a:rPr>
              <a:t/>
            </a:r>
            <a:br>
              <a:rPr lang="ru-RU" sz="3600" dirty="0">
                <a:latin typeface="Times New Roman"/>
                <a:cs typeface="Times New Roman"/>
              </a:rPr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altLang="ru-RU" sz="4000" b="1" dirty="0">
                <a:solidFill>
                  <a:srgbClr val="333300"/>
                </a:solidFill>
              </a:rPr>
              <a:t/>
            </a:r>
            <a:br>
              <a:rPr lang="ru-RU" altLang="ru-RU" sz="4000" b="1" dirty="0">
                <a:solidFill>
                  <a:srgbClr val="333300"/>
                </a:solidFill>
              </a:rPr>
            </a:br>
            <a:endParaRPr lang="ru-RU" altLang="ru-RU" sz="4000" dirty="0"/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9692" y="6774859"/>
            <a:ext cx="5289550" cy="276999"/>
          </a:xfrm>
        </p:spPr>
        <p:txBody>
          <a:bodyPr/>
          <a:lstStyle/>
          <a:p>
            <a:pPr algn="r"/>
            <a:r>
              <a:rPr lang="ru-RU" altLang="ru-RU" dirty="0" smtClean="0"/>
              <a:t>С.Н. Данилов</a:t>
            </a:r>
          </a:p>
        </p:txBody>
      </p:sp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2945199" y="7613650"/>
            <a:ext cx="1309269" cy="550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488"/>
              <a:t>Тамбов 2022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144491" y="393700"/>
            <a:ext cx="7260012" cy="101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 fontScale="825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ru-RU" sz="2314" dirty="0"/>
              <a:t>Министерство науки и высшего образования Российской федерации</a:t>
            </a:r>
          </a:p>
          <a:p>
            <a:pPr>
              <a:defRPr/>
            </a:pPr>
            <a:r>
              <a:rPr lang="ru-RU" sz="2314" b="1" dirty="0"/>
              <a:t>ФГБОУ ВО «Тамбовский государственный технический университет»</a:t>
            </a: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/>
          </p:nvPr>
        </p:nvGraphicFramePr>
        <p:xfrm>
          <a:off x="3177378" y="5632200"/>
          <a:ext cx="1115109" cy="7399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r:id="rId3" imgW="1350101" imgH="894632" progId="">
                  <p:embed/>
                </p:oleObj>
              </mc:Choice>
              <mc:Fallback>
                <p:oleObj r:id="rId3" imgW="1350101" imgH="894632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77378" y="5632200"/>
                        <a:ext cx="1115109" cy="7399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6493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8288" y="688339"/>
            <a:ext cx="398843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-5" dirty="0">
                <a:latin typeface="Times New Roman"/>
                <a:cs typeface="Times New Roman"/>
              </a:rPr>
              <a:t> резонансный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коэффициент усиления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каскада</a:t>
            </a:r>
            <a:r>
              <a:rPr sz="1400" dirty="0">
                <a:latin typeface="Times New Roman"/>
                <a:cs typeface="Times New Roman"/>
              </a:rPr>
              <a:t> УВЧ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88288" y="1561845"/>
            <a:ext cx="6099810" cy="1339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30225" algn="r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5080" indent="448945">
              <a:lnSpc>
                <a:spcPct val="143900"/>
              </a:lnSpc>
              <a:spcBef>
                <a:spcPts val="5"/>
              </a:spcBef>
            </a:pPr>
            <a:r>
              <a:rPr sz="1400" spc="-5" dirty="0">
                <a:latin typeface="Times New Roman"/>
                <a:cs typeface="Times New Roman"/>
              </a:rPr>
              <a:t>Резонансный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коэффициент усиления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достигает </a:t>
            </a:r>
            <a:r>
              <a:rPr sz="1400" spc="-5" dirty="0">
                <a:latin typeface="Times New Roman"/>
                <a:cs typeface="Times New Roman"/>
              </a:rPr>
              <a:t>своего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максимального 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значения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 одинаковом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шунтировании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контура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со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стороны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выхода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активного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прибора</a:t>
            </a:r>
            <a:r>
              <a:rPr sz="1400" dirty="0">
                <a:latin typeface="Times New Roman"/>
                <a:cs typeface="Times New Roman"/>
              </a:rPr>
              <a:t> и </a:t>
            </a:r>
            <a:r>
              <a:rPr sz="1400" spc="-10" dirty="0">
                <a:latin typeface="Times New Roman"/>
                <a:cs typeface="Times New Roman"/>
              </a:rPr>
              <a:t>со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стороны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нагрузки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(входа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следующего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каскада), </a:t>
            </a:r>
            <a:r>
              <a:rPr sz="1400" dirty="0">
                <a:latin typeface="Times New Roman"/>
                <a:cs typeface="Times New Roman"/>
              </a:rPr>
              <a:t>т.е. когда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88288" y="3466312"/>
            <a:ext cx="598805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48945">
              <a:lnSpc>
                <a:spcPct val="142900"/>
              </a:lnSpc>
              <a:spcBef>
                <a:spcPts val="95"/>
              </a:spcBef>
            </a:pPr>
            <a:r>
              <a:rPr sz="1400" spc="-5" dirty="0">
                <a:latin typeface="Times New Roman"/>
                <a:cs typeface="Times New Roman"/>
              </a:rPr>
              <a:t>Приведенные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соотношения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позволяют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получить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уравнение </a:t>
            </a:r>
            <a:r>
              <a:rPr sz="1400" spc="-5" dirty="0">
                <a:latin typeface="Times New Roman"/>
                <a:cs typeface="Times New Roman"/>
              </a:rPr>
              <a:t>резонансной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кривой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усилителя.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Так,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малых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расстройках,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37817" y="4689474"/>
            <a:ext cx="4923790" cy="7245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68580" algn="ctr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8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400" spc="-5" dirty="0">
                <a:latin typeface="Times New Roman"/>
                <a:cs typeface="Times New Roman"/>
              </a:rPr>
              <a:t>Откуда, </a:t>
            </a:r>
            <a:r>
              <a:rPr sz="1400" dirty="0">
                <a:latin typeface="Times New Roman"/>
                <a:cs typeface="Times New Roman"/>
              </a:rPr>
              <a:t>полоса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пропускания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УВЧ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по</a:t>
            </a:r>
            <a:r>
              <a:rPr sz="1400" spc="2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уровню 0,707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(-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3дБ)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равна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88288" y="5940932"/>
            <a:ext cx="6067425" cy="1030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986790" algn="r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5080" indent="448945">
              <a:lnSpc>
                <a:spcPct val="142900"/>
              </a:lnSpc>
            </a:pPr>
            <a:r>
              <a:rPr sz="1400" spc="-5" dirty="0">
                <a:latin typeface="Times New Roman"/>
                <a:cs typeface="Times New Roman"/>
              </a:rPr>
              <a:t>Резонансный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коэффициент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усиления одноконтурного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каскада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УПЧ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такой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же,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как и у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одноконтурного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УВЧ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88288" y="7758150"/>
            <a:ext cx="526478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48945">
              <a:lnSpc>
                <a:spcPct val="142900"/>
              </a:lnSpc>
              <a:spcBef>
                <a:spcPts val="95"/>
              </a:spcBef>
            </a:pPr>
            <a:r>
              <a:rPr sz="1400" spc="-5" dirty="0">
                <a:latin typeface="Times New Roman"/>
                <a:cs typeface="Times New Roman"/>
              </a:rPr>
              <a:t>Для УПЧ </a:t>
            </a:r>
            <a:r>
              <a:rPr sz="1400" dirty="0">
                <a:latin typeface="Times New Roman"/>
                <a:cs typeface="Times New Roman"/>
              </a:rPr>
              <a:t>с </a:t>
            </a:r>
            <a:r>
              <a:rPr sz="1400" spc="-5" dirty="0">
                <a:latin typeface="Times New Roman"/>
                <a:cs typeface="Times New Roman"/>
              </a:rPr>
              <a:t>двухконтурным полосовым </a:t>
            </a:r>
            <a:r>
              <a:rPr sz="1400" dirty="0">
                <a:latin typeface="Times New Roman"/>
                <a:cs typeface="Times New Roman"/>
              </a:rPr>
              <a:t>фильтром </a:t>
            </a:r>
            <a:r>
              <a:rPr sz="1400" spc="-5" dirty="0">
                <a:latin typeface="Times New Roman"/>
                <a:cs typeface="Times New Roman"/>
              </a:rPr>
              <a:t>резонансный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коэффициент усиления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каскада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определяется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выражением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88288" y="9262668"/>
            <a:ext cx="883285" cy="635000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sz="1400" dirty="0">
                <a:latin typeface="Times New Roman"/>
                <a:cs typeface="Times New Roman"/>
              </a:rPr>
              <a:t>где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1400" spc="-5" dirty="0">
                <a:latin typeface="Times New Roman"/>
                <a:cs typeface="Times New Roman"/>
              </a:rPr>
              <a:t>контурами.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936750" y="9353498"/>
            <a:ext cx="268160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dirty="0">
                <a:latin typeface="Times New Roman"/>
                <a:cs typeface="Times New Roman"/>
              </a:rPr>
              <a:t>-</a:t>
            </a:r>
            <a:r>
              <a:rPr sz="1400" i="1" spc="-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фактор </a:t>
            </a:r>
            <a:r>
              <a:rPr sz="1400" spc="-5" dirty="0">
                <a:latin typeface="Times New Roman"/>
                <a:cs typeface="Times New Roman"/>
              </a:rPr>
              <a:t>связи между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контурами,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а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868036" y="9353498"/>
            <a:ext cx="214249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-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коэффициент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связи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между</a:t>
            </a:r>
            <a:endParaRPr sz="1400">
              <a:latin typeface="Times New Roman"/>
              <a:cs typeface="Times New Roman"/>
            </a:endParaRPr>
          </a:p>
        </p:txBody>
      </p:sp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62539" y="1249244"/>
            <a:ext cx="4407576" cy="464166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45010" y="3036188"/>
            <a:ext cx="1301931" cy="230886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93539" y="4424136"/>
            <a:ext cx="2299429" cy="424877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463719" y="5733678"/>
            <a:ext cx="3400401" cy="357358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532153" y="7300545"/>
            <a:ext cx="3297092" cy="256149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457439" y="8697116"/>
            <a:ext cx="3465220" cy="305112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234146" y="9368090"/>
            <a:ext cx="687910" cy="141922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690364" y="9368090"/>
            <a:ext cx="154432" cy="14192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8288" y="597509"/>
            <a:ext cx="5828030" cy="638175"/>
          </a:xfrm>
          <a:prstGeom prst="rect">
            <a:avLst/>
          </a:prstGeom>
        </p:spPr>
        <p:txBody>
          <a:bodyPr vert="horz" wrap="square" lIns="0" tIns="105410" rIns="0" bIns="0" rtlCol="0">
            <a:spAutoFit/>
          </a:bodyPr>
          <a:lstStyle/>
          <a:p>
            <a:pPr marL="461645">
              <a:lnSpc>
                <a:spcPct val="100000"/>
              </a:lnSpc>
              <a:spcBef>
                <a:spcPts val="830"/>
              </a:spcBef>
            </a:pPr>
            <a:r>
              <a:rPr sz="1400" spc="-5" dirty="0">
                <a:latin typeface="Times New Roman"/>
                <a:cs typeface="Times New Roman"/>
              </a:rPr>
              <a:t>Коэффициент усиления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(по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напряжению)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УПЧ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любым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ФСИ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30"/>
              </a:spcBef>
            </a:pPr>
            <a:r>
              <a:rPr sz="1400" spc="-5" dirty="0">
                <a:latin typeface="Times New Roman"/>
                <a:cs typeface="Times New Roman"/>
              </a:rPr>
              <a:t>согласовании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фильтра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входе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выходе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может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быть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рассчитан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по</a:t>
            </a:r>
            <a:r>
              <a:rPr sz="1400" spc="-5" dirty="0">
                <a:latin typeface="Times New Roman"/>
                <a:cs typeface="Times New Roman"/>
              </a:rPr>
              <a:t> формуле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88288" y="2201011"/>
            <a:ext cx="6057265" cy="25723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48945">
              <a:lnSpc>
                <a:spcPct val="143600"/>
              </a:lnSpc>
              <a:spcBef>
                <a:spcPts val="95"/>
              </a:spcBef>
              <a:tabLst>
                <a:tab pos="1236345" algn="l"/>
                <a:tab pos="1685925" algn="l"/>
              </a:tabLst>
            </a:pPr>
            <a:r>
              <a:rPr sz="1400" spc="-5" dirty="0">
                <a:latin typeface="Times New Roman"/>
                <a:cs typeface="Times New Roman"/>
              </a:rPr>
              <a:t>Здесь	</a:t>
            </a:r>
            <a:r>
              <a:rPr sz="1400" dirty="0">
                <a:latin typeface="Times New Roman"/>
                <a:cs typeface="Times New Roman"/>
              </a:rPr>
              <a:t>,	-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характеристические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(волновые)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сопротивления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ФСИ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по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входу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 </a:t>
            </a:r>
            <a:r>
              <a:rPr sz="1400" spc="-5" dirty="0">
                <a:latin typeface="Times New Roman"/>
                <a:cs typeface="Times New Roman"/>
              </a:rPr>
              <a:t>выходу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соответственно;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 marL="12700" marR="1011555" indent="718820">
              <a:lnSpc>
                <a:spcPct val="143800"/>
              </a:lnSpc>
              <a:spcBef>
                <a:spcPts val="1000"/>
              </a:spcBef>
            </a:pPr>
            <a:r>
              <a:rPr sz="1400" dirty="0">
                <a:latin typeface="Times New Roman"/>
                <a:cs typeface="Times New Roman"/>
              </a:rPr>
              <a:t>- </a:t>
            </a:r>
            <a:r>
              <a:rPr sz="1400" spc="-5" dirty="0">
                <a:latin typeface="Times New Roman"/>
                <a:cs typeface="Times New Roman"/>
              </a:rPr>
              <a:t>коэффициент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передачи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фильтра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 </a:t>
            </a:r>
            <a:r>
              <a:rPr sz="1400" spc="-5" dirty="0">
                <a:latin typeface="Times New Roman"/>
                <a:cs typeface="Times New Roman"/>
              </a:rPr>
              <a:t>полосе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прозрачности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(пропускания).</a:t>
            </a:r>
            <a:endParaRPr sz="1400">
              <a:latin typeface="Times New Roman"/>
              <a:cs typeface="Times New Roman"/>
            </a:endParaRPr>
          </a:p>
          <a:p>
            <a:pPr marL="335280" marR="210185" indent="126364">
              <a:lnSpc>
                <a:spcPts val="3860"/>
              </a:lnSpc>
              <a:spcBef>
                <a:spcPts val="245"/>
              </a:spcBef>
            </a:pPr>
            <a:r>
              <a:rPr sz="1400" dirty="0">
                <a:latin typeface="Times New Roman"/>
                <a:cs typeface="Times New Roman"/>
              </a:rPr>
              <a:t>В </a:t>
            </a:r>
            <a:r>
              <a:rPr sz="1400" spc="-5" dirty="0">
                <a:latin typeface="Times New Roman"/>
                <a:cs typeface="Times New Roman"/>
              </a:rPr>
              <a:t>том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случае,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если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известно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затухание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фильтра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полосе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прозрачности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децибелах,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то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88288" y="5340222"/>
            <a:ext cx="5939155" cy="10293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954405" algn="r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5080" indent="448945">
              <a:lnSpc>
                <a:spcPct val="142900"/>
              </a:lnSpc>
            </a:pPr>
            <a:r>
              <a:rPr sz="1400" spc="-5" dirty="0">
                <a:latin typeface="Times New Roman"/>
                <a:cs typeface="Times New Roman"/>
              </a:rPr>
              <a:t>Коэффициенты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включения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m</a:t>
            </a:r>
            <a:r>
              <a:rPr sz="1400" i="1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n</a:t>
            </a:r>
            <a:r>
              <a:rPr sz="1400" i="1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вычисляются</a:t>
            </a:r>
            <a:r>
              <a:rPr sz="1400" dirty="0">
                <a:latin typeface="Times New Roman"/>
                <a:cs typeface="Times New Roman"/>
              </a:rPr>
              <a:t> из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условия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согласования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фильтра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на </a:t>
            </a:r>
            <a:r>
              <a:rPr sz="1400" spc="-5" dirty="0">
                <a:latin typeface="Times New Roman"/>
                <a:cs typeface="Times New Roman"/>
              </a:rPr>
              <a:t>входе</a:t>
            </a:r>
            <a:r>
              <a:rPr sz="1400" dirty="0">
                <a:latin typeface="Times New Roman"/>
                <a:cs typeface="Times New Roman"/>
              </a:rPr>
              <a:t> и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выходе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88288" y="6974204"/>
            <a:ext cx="6041390" cy="25031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230245">
              <a:lnSpc>
                <a:spcPct val="100000"/>
              </a:lnSpc>
              <a:spcBef>
                <a:spcPts val="105"/>
              </a:spcBef>
              <a:tabLst>
                <a:tab pos="4879340" algn="l"/>
              </a:tabLst>
            </a:pPr>
            <a:r>
              <a:rPr sz="1400" dirty="0">
                <a:latin typeface="Times New Roman"/>
                <a:cs typeface="Times New Roman"/>
              </a:rPr>
              <a:t>,	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850">
              <a:latin typeface="Times New Roman"/>
              <a:cs typeface="Times New Roman"/>
            </a:endParaRPr>
          </a:p>
          <a:p>
            <a:pPr marL="461645">
              <a:lnSpc>
                <a:spcPct val="100000"/>
              </a:lnSpc>
            </a:pPr>
            <a:r>
              <a:rPr sz="1400" spc="-5" dirty="0">
                <a:latin typeface="Times New Roman"/>
                <a:cs typeface="Times New Roman"/>
              </a:rPr>
              <a:t>Резонансная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характеристика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каскада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УПЧ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 </a:t>
            </a:r>
            <a:r>
              <a:rPr sz="1400" spc="-5" dirty="0">
                <a:latin typeface="Times New Roman"/>
                <a:cs typeface="Times New Roman"/>
              </a:rPr>
              <a:t>ФСИ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полностью</a:t>
            </a:r>
            <a:endParaRPr sz="1400">
              <a:latin typeface="Times New Roman"/>
              <a:cs typeface="Times New Roman"/>
            </a:endParaRPr>
          </a:p>
          <a:p>
            <a:pPr marL="12700" marR="353060">
              <a:lnSpc>
                <a:spcPct val="143600"/>
              </a:lnSpc>
            </a:pPr>
            <a:r>
              <a:rPr sz="1400" spc="-5" dirty="0">
                <a:latin typeface="Times New Roman"/>
                <a:cs typeface="Times New Roman"/>
              </a:rPr>
              <a:t>определяется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кривой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изменения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коэффициента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передачи</a:t>
            </a:r>
            <a:r>
              <a:rPr sz="1400" spc="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ФСИ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от частоты.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Отдельные</a:t>
            </a:r>
            <a:r>
              <a:rPr sz="1400" dirty="0">
                <a:latin typeface="Times New Roman"/>
                <a:cs typeface="Times New Roman"/>
              </a:rPr>
              <a:t> точки</a:t>
            </a:r>
            <a:r>
              <a:rPr sz="1400" spc="-5" dirty="0">
                <a:latin typeface="Times New Roman"/>
                <a:cs typeface="Times New Roman"/>
              </a:rPr>
              <a:t> резонансной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кривой</a:t>
            </a:r>
            <a:r>
              <a:rPr sz="1400" spc="2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ФСИ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задаются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-5" dirty="0">
                <a:latin typeface="Times New Roman"/>
                <a:cs typeface="Times New Roman"/>
              </a:rPr>
              <a:t> справочниках.</a:t>
            </a:r>
            <a:endParaRPr sz="1400">
              <a:latin typeface="Times New Roman"/>
              <a:cs typeface="Times New Roman"/>
            </a:endParaRPr>
          </a:p>
          <a:p>
            <a:pPr marL="12700" marR="5080" indent="448945">
              <a:lnSpc>
                <a:spcPct val="176400"/>
              </a:lnSpc>
              <a:spcBef>
                <a:spcPts val="855"/>
              </a:spcBef>
              <a:tabLst>
                <a:tab pos="4028440" algn="l"/>
              </a:tabLst>
            </a:pPr>
            <a:r>
              <a:rPr sz="1400" spc="-5" dirty="0">
                <a:latin typeface="Times New Roman"/>
                <a:cs typeface="Times New Roman"/>
              </a:rPr>
              <a:t>Коэффициент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усиления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избирательного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усилителя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не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должен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превышать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величины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коэффициента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устойчивого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усиления	</a:t>
            </a:r>
            <a:r>
              <a:rPr sz="1400" dirty="0">
                <a:latin typeface="Times New Roman"/>
                <a:cs typeface="Times New Roman"/>
              </a:rPr>
              <a:t>.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общем</a:t>
            </a:r>
            <a:r>
              <a:rPr sz="1400" spc="-5" dirty="0">
                <a:latin typeface="Times New Roman"/>
                <a:cs typeface="Times New Roman"/>
              </a:rPr>
              <a:t> случае,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1400" dirty="0">
                <a:latin typeface="Times New Roman"/>
                <a:cs typeface="Times New Roman"/>
              </a:rPr>
              <a:t>можно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оценить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из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выражения</a:t>
            </a:r>
            <a:endParaRPr sz="1400">
              <a:latin typeface="Times New Roman"/>
              <a:cs typeface="Times New Roman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52084" y="1555241"/>
            <a:ext cx="3456525" cy="304038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68423" y="2307335"/>
            <a:ext cx="231648" cy="134111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222449" y="2319718"/>
            <a:ext cx="283210" cy="125031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96545" y="3181502"/>
            <a:ext cx="185286" cy="21262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62297" y="4450079"/>
            <a:ext cx="216625" cy="224332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550762" y="5087392"/>
            <a:ext cx="3212308" cy="40939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602329" y="6698409"/>
            <a:ext cx="1458931" cy="43015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252311" y="6709350"/>
            <a:ext cx="1457412" cy="420155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621843" y="8939479"/>
            <a:ext cx="256569" cy="150205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6360862" y="8939479"/>
            <a:ext cx="257780" cy="15020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8288" y="1496923"/>
            <a:ext cx="5953125" cy="9461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48945">
              <a:lnSpc>
                <a:spcPct val="144300"/>
              </a:lnSpc>
              <a:spcBef>
                <a:spcPts val="95"/>
              </a:spcBef>
            </a:pPr>
            <a:r>
              <a:rPr sz="1400" spc="-5" dirty="0">
                <a:latin typeface="Times New Roman"/>
                <a:cs typeface="Times New Roman"/>
              </a:rPr>
              <a:t>Если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 качестве </a:t>
            </a:r>
            <a:r>
              <a:rPr sz="1400" spc="-5" dirty="0">
                <a:latin typeface="Times New Roman"/>
                <a:cs typeface="Times New Roman"/>
              </a:rPr>
              <a:t>усилительного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элемента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используется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каскодная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схема,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то </a:t>
            </a:r>
            <a:r>
              <a:rPr sz="1400" spc="-5" dirty="0">
                <a:latin typeface="Times New Roman"/>
                <a:cs typeface="Times New Roman"/>
              </a:rPr>
              <a:t>необходимо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подставить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соответствующие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значения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проводимостей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для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1400" spc="-5" dirty="0">
                <a:latin typeface="Times New Roman"/>
                <a:cs typeface="Times New Roman"/>
              </a:rPr>
              <a:t>каскодной схемы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например,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для </a:t>
            </a:r>
            <a:r>
              <a:rPr sz="1400" spc="-5" dirty="0">
                <a:latin typeface="Times New Roman"/>
                <a:cs typeface="Times New Roman"/>
              </a:rPr>
              <a:t>схемы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ОЭ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–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ОБ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88288" y="3480942"/>
            <a:ext cx="5946775" cy="589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1645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случае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использования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полевых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транзисторов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активной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составляющей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80"/>
              </a:spcBef>
              <a:tabLst>
                <a:tab pos="1388745" algn="l"/>
              </a:tabLst>
            </a:pPr>
            <a:r>
              <a:rPr sz="1400" spc="-5" dirty="0">
                <a:latin typeface="Times New Roman"/>
                <a:cs typeface="Times New Roman"/>
              </a:rPr>
              <a:t>проводимости	можно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пренебречь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654802" y="4809870"/>
            <a:ext cx="7048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10693" y="757396"/>
            <a:ext cx="2341530" cy="53296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752548" y="2755391"/>
            <a:ext cx="2852313" cy="438911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048255" y="3855581"/>
            <a:ext cx="217614" cy="161336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706498" y="4388059"/>
            <a:ext cx="2897499" cy="57514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8288" y="600557"/>
            <a:ext cx="6095365" cy="83050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59889" marR="389890" indent="-765810">
              <a:lnSpc>
                <a:spcPct val="143600"/>
              </a:lnSpc>
              <a:spcBef>
                <a:spcPts val="95"/>
              </a:spcBef>
            </a:pPr>
            <a:r>
              <a:rPr sz="1400" b="1" dirty="0">
                <a:solidFill>
                  <a:srgbClr val="C00000"/>
                </a:solidFill>
                <a:latin typeface="Times New Roman"/>
                <a:cs typeface="Times New Roman"/>
              </a:rPr>
              <a:t>УСИЛИТЕЛИ </a:t>
            </a:r>
            <a:r>
              <a:rPr lang="ru-RU" sz="1400" b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СИГНАЛОВ </a:t>
            </a:r>
            <a:r>
              <a:rPr sz="1400" b="1" spc="-5" dirty="0" smtClean="0">
                <a:solidFill>
                  <a:srgbClr val="C00000"/>
                </a:solidFill>
                <a:latin typeface="Times New Roman"/>
                <a:cs typeface="Times New Roman"/>
              </a:rPr>
              <a:t>РАДИОЧАСТОТЫ </a:t>
            </a:r>
            <a:r>
              <a:rPr sz="1400" b="1" dirty="0">
                <a:solidFill>
                  <a:srgbClr val="C00000"/>
                </a:solidFill>
                <a:latin typeface="Times New Roman"/>
                <a:cs typeface="Times New Roman"/>
              </a:rPr>
              <a:t>И </a:t>
            </a:r>
            <a:r>
              <a:rPr sz="1400" b="1" spc="-5" dirty="0">
                <a:solidFill>
                  <a:srgbClr val="C00000"/>
                </a:solidFill>
                <a:latin typeface="Times New Roman"/>
                <a:cs typeface="Times New Roman"/>
              </a:rPr>
              <a:t>ПРОМЕЖУТОЧНОЙ </a:t>
            </a:r>
            <a:r>
              <a:rPr sz="1400" b="1" spc="-33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C00000"/>
                </a:solidFill>
                <a:latin typeface="Times New Roman"/>
                <a:cs typeface="Times New Roman"/>
              </a:rPr>
              <a:t>ЧАСТОТЫ</a:t>
            </a:r>
            <a:r>
              <a:rPr sz="1400" b="1" spc="-5" dirty="0">
                <a:solidFill>
                  <a:srgbClr val="C00000"/>
                </a:solidFill>
                <a:latin typeface="Times New Roman"/>
                <a:cs typeface="Times New Roman"/>
              </a:rPr>
              <a:t> РАДИОПРИЕМНИКА</a:t>
            </a:r>
            <a:endParaRPr sz="1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00" dirty="0">
              <a:latin typeface="Times New Roman"/>
              <a:cs typeface="Times New Roman"/>
            </a:endParaRPr>
          </a:p>
          <a:p>
            <a:pPr marL="12700" marR="664210" indent="448945">
              <a:lnSpc>
                <a:spcPct val="143600"/>
              </a:lnSpc>
            </a:pPr>
            <a:r>
              <a:rPr sz="1400" dirty="0">
                <a:latin typeface="Times New Roman"/>
                <a:cs typeface="Times New Roman"/>
              </a:rPr>
              <a:t>Усиление </a:t>
            </a:r>
            <a:r>
              <a:rPr sz="1400" spc="-5" dirty="0">
                <a:latin typeface="Times New Roman"/>
                <a:cs typeface="Times New Roman"/>
              </a:rPr>
              <a:t>принимаемых радиосигналов </a:t>
            </a:r>
            <a:r>
              <a:rPr sz="1400" dirty="0">
                <a:latin typeface="Times New Roman"/>
                <a:cs typeface="Times New Roman"/>
              </a:rPr>
              <a:t>в </a:t>
            </a:r>
            <a:r>
              <a:rPr sz="1400" spc="-5" dirty="0">
                <a:latin typeface="Times New Roman"/>
                <a:cs typeface="Times New Roman"/>
              </a:rPr>
              <a:t>приемном устройстве 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осуществляется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 </a:t>
            </a:r>
            <a:r>
              <a:rPr sz="1400" spc="-5" dirty="0">
                <a:latin typeface="Times New Roman"/>
                <a:cs typeface="Times New Roman"/>
              </a:rPr>
              <a:t>его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преселекторе,</a:t>
            </a:r>
            <a:r>
              <a:rPr sz="1400" dirty="0">
                <a:latin typeface="Times New Roman"/>
                <a:cs typeface="Times New Roman"/>
              </a:rPr>
              <a:t> т.е.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на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радиочастоте,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-5" dirty="0">
                <a:latin typeface="Times New Roman"/>
                <a:cs typeface="Times New Roman"/>
              </a:rPr>
              <a:t> после 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преобразователя</a:t>
            </a:r>
            <a:r>
              <a:rPr sz="1400" dirty="0">
                <a:latin typeface="Times New Roman"/>
                <a:cs typeface="Times New Roman"/>
              </a:rPr>
              <a:t> частоты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-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на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промежуточной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частоте.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Соответственно</a:t>
            </a:r>
            <a:endParaRPr sz="1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35"/>
              </a:spcBef>
            </a:pPr>
            <a:r>
              <a:rPr sz="1400" spc="-5" dirty="0">
                <a:latin typeface="Times New Roman"/>
                <a:cs typeface="Times New Roman"/>
              </a:rPr>
              <a:t>различают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усилители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высокой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частоты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(УВЧ)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усилители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промежуточной</a:t>
            </a:r>
            <a:endParaRPr sz="1400" dirty="0">
              <a:latin typeface="Times New Roman"/>
              <a:cs typeface="Times New Roman"/>
            </a:endParaRPr>
          </a:p>
          <a:p>
            <a:pPr marL="12700" marR="22860">
              <a:lnSpc>
                <a:spcPct val="143600"/>
              </a:lnSpc>
              <a:spcBef>
                <a:spcPts val="10"/>
              </a:spcBef>
            </a:pPr>
            <a:r>
              <a:rPr sz="1400" dirty="0">
                <a:latin typeface="Times New Roman"/>
                <a:cs typeface="Times New Roman"/>
              </a:rPr>
              <a:t>частоты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(УПЧ). В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этих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усилителях,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вместе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 </a:t>
            </a:r>
            <a:r>
              <a:rPr sz="1400" spc="-5" dirty="0">
                <a:latin typeface="Times New Roman"/>
                <a:cs typeface="Times New Roman"/>
              </a:rPr>
              <a:t>усилением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должна обеспечиваться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частотная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избирательность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приемника.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Для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этого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усилители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содержат</a:t>
            </a:r>
            <a:endParaRPr sz="1400" dirty="0">
              <a:latin typeface="Times New Roman"/>
              <a:cs typeface="Times New Roman"/>
            </a:endParaRPr>
          </a:p>
          <a:p>
            <a:pPr marL="12700" marR="89535">
              <a:lnSpc>
                <a:spcPts val="2410"/>
              </a:lnSpc>
              <a:spcBef>
                <a:spcPts val="204"/>
              </a:spcBef>
            </a:pPr>
            <a:r>
              <a:rPr sz="1400" spc="-5" dirty="0">
                <a:latin typeface="Times New Roman"/>
                <a:cs typeface="Times New Roman"/>
              </a:rPr>
              <a:t>резонансные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цепи: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одиночные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колебательные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контуры,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фильтры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на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связанных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контурах,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различные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типы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фильтров сосредоточенной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избирательности.</a:t>
            </a:r>
            <a:endParaRPr sz="1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35"/>
              </a:spcBef>
            </a:pPr>
            <a:r>
              <a:rPr sz="1400" spc="-5" dirty="0">
                <a:latin typeface="Times New Roman"/>
                <a:cs typeface="Times New Roman"/>
              </a:rPr>
              <a:t>Усилители радиочастоты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</a:t>
            </a:r>
            <a:r>
              <a:rPr sz="1400" spc="-5" dirty="0">
                <a:latin typeface="Times New Roman"/>
                <a:cs typeface="Times New Roman"/>
              </a:rPr>
              <a:t> переменной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настройкой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обычно выполняют</a:t>
            </a:r>
            <a:r>
              <a:rPr sz="1400" dirty="0">
                <a:latin typeface="Times New Roman"/>
                <a:cs typeface="Times New Roman"/>
              </a:rPr>
              <a:t> с</a:t>
            </a:r>
          </a:p>
          <a:p>
            <a:pPr marL="12700" marR="780415">
              <a:lnSpc>
                <a:spcPct val="142900"/>
              </a:lnSpc>
              <a:spcBef>
                <a:spcPts val="20"/>
              </a:spcBef>
            </a:pPr>
            <a:r>
              <a:rPr sz="1400" spc="-5" dirty="0">
                <a:latin typeface="Times New Roman"/>
                <a:cs typeface="Times New Roman"/>
              </a:rPr>
              <a:t>избирательной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системой,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аналогичной примененной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во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входной цепи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приемника,</a:t>
            </a:r>
            <a:r>
              <a:rPr sz="1400" dirty="0">
                <a:latin typeface="Times New Roman"/>
                <a:cs typeface="Times New Roman"/>
              </a:rPr>
              <a:t> чаще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b="1" i="1" spc="-5" dirty="0">
                <a:solidFill>
                  <a:srgbClr val="006FC0"/>
                </a:solidFill>
                <a:latin typeface="Times New Roman"/>
                <a:cs typeface="Times New Roman"/>
              </a:rPr>
              <a:t>всего</a:t>
            </a:r>
            <a:r>
              <a:rPr sz="1400" b="1" i="1" dirty="0">
                <a:solidFill>
                  <a:srgbClr val="006FC0"/>
                </a:solidFill>
                <a:latin typeface="Times New Roman"/>
                <a:cs typeface="Times New Roman"/>
              </a:rPr>
              <a:t> это</a:t>
            </a:r>
            <a:r>
              <a:rPr sz="1400" b="1" i="1" spc="-2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1400" b="1" i="1" spc="-5" dirty="0">
                <a:solidFill>
                  <a:srgbClr val="006FC0"/>
                </a:solidFill>
                <a:latin typeface="Times New Roman"/>
                <a:cs typeface="Times New Roman"/>
              </a:rPr>
              <a:t>одноконтурные</a:t>
            </a:r>
            <a:r>
              <a:rPr sz="1400" b="1" i="1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1400" b="1" i="1" spc="-5" dirty="0">
                <a:solidFill>
                  <a:srgbClr val="006FC0"/>
                </a:solidFill>
                <a:latin typeface="Times New Roman"/>
                <a:cs typeface="Times New Roman"/>
              </a:rPr>
              <a:t>избирательные</a:t>
            </a:r>
            <a:r>
              <a:rPr sz="1400" b="1" i="1" dirty="0">
                <a:solidFill>
                  <a:srgbClr val="006FC0"/>
                </a:solidFill>
                <a:latin typeface="Times New Roman"/>
                <a:cs typeface="Times New Roman"/>
              </a:rPr>
              <a:t> цепи</a:t>
            </a:r>
            <a:r>
              <a:rPr sz="1400" dirty="0">
                <a:latin typeface="Times New Roman"/>
                <a:cs typeface="Times New Roman"/>
              </a:rPr>
              <a:t>.</a:t>
            </a: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250" dirty="0">
              <a:latin typeface="Times New Roman"/>
              <a:cs typeface="Times New Roman"/>
            </a:endParaRPr>
          </a:p>
          <a:p>
            <a:pPr marL="12700" marR="543560" indent="448945">
              <a:lnSpc>
                <a:spcPct val="141400"/>
              </a:lnSpc>
              <a:spcBef>
                <a:spcPts val="5"/>
              </a:spcBef>
            </a:pPr>
            <a:r>
              <a:rPr sz="1400" b="1" i="1" dirty="0">
                <a:solidFill>
                  <a:srgbClr val="006FC0"/>
                </a:solidFill>
                <a:latin typeface="Times New Roman"/>
                <a:cs typeface="Times New Roman"/>
              </a:rPr>
              <a:t>В </a:t>
            </a:r>
            <a:r>
              <a:rPr sz="1400" b="1" i="1" spc="-5" dirty="0">
                <a:solidFill>
                  <a:srgbClr val="006FC0"/>
                </a:solidFill>
                <a:latin typeface="Times New Roman"/>
                <a:cs typeface="Times New Roman"/>
              </a:rPr>
              <a:t>усилителях</a:t>
            </a:r>
            <a:r>
              <a:rPr sz="1400" b="1" i="1" spc="5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1400" b="1" i="1" spc="-5" dirty="0">
                <a:solidFill>
                  <a:srgbClr val="006FC0"/>
                </a:solidFill>
                <a:latin typeface="Times New Roman"/>
                <a:cs typeface="Times New Roman"/>
              </a:rPr>
              <a:t>промежуточной</a:t>
            </a:r>
            <a:r>
              <a:rPr sz="1400" b="1" i="1" dirty="0">
                <a:solidFill>
                  <a:srgbClr val="006FC0"/>
                </a:solidFill>
                <a:latin typeface="Times New Roman"/>
                <a:cs typeface="Times New Roman"/>
              </a:rPr>
              <a:t> частоты</a:t>
            </a:r>
            <a:r>
              <a:rPr sz="1400" b="1" i="1" spc="-15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1400" b="1" i="1" spc="-10" dirty="0">
                <a:solidFill>
                  <a:srgbClr val="006FC0"/>
                </a:solidFill>
                <a:latin typeface="Times New Roman"/>
                <a:cs typeface="Times New Roman"/>
              </a:rPr>
              <a:t>находят</a:t>
            </a:r>
            <a:r>
              <a:rPr sz="1400" b="1" i="1" spc="5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1400" b="1" i="1" spc="-5" dirty="0">
                <a:solidFill>
                  <a:srgbClr val="006FC0"/>
                </a:solidFill>
                <a:latin typeface="Times New Roman"/>
                <a:cs typeface="Times New Roman"/>
              </a:rPr>
              <a:t>применение </a:t>
            </a:r>
            <a:r>
              <a:rPr sz="1400" b="1" i="1" dirty="0">
                <a:solidFill>
                  <a:srgbClr val="006FC0"/>
                </a:solidFill>
                <a:latin typeface="Times New Roman"/>
                <a:cs typeface="Times New Roman"/>
              </a:rPr>
              <a:t> сложные</a:t>
            </a:r>
            <a:r>
              <a:rPr sz="1400" b="1" i="1" spc="-3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1400" b="1" i="1" dirty="0">
                <a:solidFill>
                  <a:srgbClr val="006FC0"/>
                </a:solidFill>
                <a:latin typeface="Times New Roman"/>
                <a:cs typeface="Times New Roman"/>
              </a:rPr>
              <a:t>типы</a:t>
            </a:r>
            <a:r>
              <a:rPr sz="1400" b="1" i="1" spc="-5" dirty="0">
                <a:solidFill>
                  <a:srgbClr val="006FC0"/>
                </a:solidFill>
                <a:latin typeface="Times New Roman"/>
                <a:cs typeface="Times New Roman"/>
              </a:rPr>
              <a:t> избирательных</a:t>
            </a:r>
            <a:r>
              <a:rPr sz="1400" b="1" i="1" spc="1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1400" b="1" i="1" spc="-5" dirty="0">
                <a:solidFill>
                  <a:srgbClr val="006FC0"/>
                </a:solidFill>
                <a:latin typeface="Times New Roman"/>
                <a:cs typeface="Times New Roman"/>
              </a:rPr>
              <a:t>систем</a:t>
            </a:r>
            <a:r>
              <a:rPr sz="1400" spc="-5" dirty="0">
                <a:latin typeface="Times New Roman"/>
                <a:cs typeface="Times New Roman"/>
              </a:rPr>
              <a:t>, обладающие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АЧХ </a:t>
            </a:r>
            <a:r>
              <a:rPr sz="1400" dirty="0">
                <a:latin typeface="Times New Roman"/>
                <a:cs typeface="Times New Roman"/>
              </a:rPr>
              <a:t>близкими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к</a:t>
            </a:r>
          </a:p>
          <a:p>
            <a:pPr marL="12700" marR="149860">
              <a:lnSpc>
                <a:spcPct val="143600"/>
              </a:lnSpc>
            </a:pPr>
            <a:r>
              <a:rPr sz="1400" spc="-5" dirty="0">
                <a:latin typeface="Times New Roman"/>
                <a:cs typeface="Times New Roman"/>
              </a:rPr>
              <a:t>прямоугольным, такие,</a:t>
            </a:r>
            <a:r>
              <a:rPr sz="1400" spc="5" dirty="0">
                <a:latin typeface="Times New Roman"/>
                <a:cs typeface="Times New Roman"/>
              </a:rPr>
              <a:t> как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электромеханические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фильтры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i="1" spc="-5" dirty="0">
                <a:latin typeface="Times New Roman"/>
                <a:cs typeface="Times New Roman"/>
              </a:rPr>
              <a:t>(</a:t>
            </a:r>
            <a:r>
              <a:rPr sz="1400" spc="-5" dirty="0">
                <a:latin typeface="Times New Roman"/>
                <a:cs typeface="Times New Roman"/>
              </a:rPr>
              <a:t>ЭМФ</a:t>
            </a:r>
            <a:r>
              <a:rPr sz="1400" i="1" spc="-5" dirty="0">
                <a:latin typeface="Times New Roman"/>
                <a:cs typeface="Times New Roman"/>
              </a:rPr>
              <a:t>),</a:t>
            </a:r>
            <a:r>
              <a:rPr sz="1400" i="1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кварцевые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фильтры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(КФ),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фильтры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на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поверхностных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(объемных)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акустических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волнах 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(ПАВ,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ПОВ)</a:t>
            </a:r>
            <a:r>
              <a:rPr sz="1400" dirty="0">
                <a:latin typeface="Times New Roman"/>
                <a:cs typeface="Times New Roman"/>
              </a:rPr>
              <a:t> и др.</a:t>
            </a: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00" dirty="0">
              <a:latin typeface="Times New Roman"/>
              <a:cs typeface="Times New Roman"/>
            </a:endParaRPr>
          </a:p>
          <a:p>
            <a:pPr marL="1701164" marR="298450">
              <a:lnSpc>
                <a:spcPct val="143800"/>
              </a:lnSpc>
            </a:pP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Компактные</a:t>
            </a:r>
            <a:r>
              <a:rPr sz="1400" spc="1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многорезонаторные</a:t>
            </a:r>
            <a:r>
              <a:rPr sz="1400" spc="1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пьезокерамические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 фильтры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имеют хорошую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крутизну скатов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АЧХ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и </a:t>
            </a:r>
            <a:r>
              <a:rPr sz="1400" spc="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обеспечивают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подавление</a:t>
            </a:r>
            <a:r>
              <a:rPr sz="1400" spc="1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за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полосой пропускания</a:t>
            </a:r>
            <a:r>
              <a:rPr sz="1400" spc="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не </a:t>
            </a:r>
            <a:r>
              <a:rPr sz="1400" spc="-33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менее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50дБ, малой неравномерностью АЧХ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в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полосе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пропускания (менее</a:t>
            </a:r>
            <a:r>
              <a:rPr sz="1400" spc="-1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1дБ).</a:t>
            </a:r>
            <a:endParaRPr sz="1400" dirty="0">
              <a:latin typeface="Times New Roman"/>
              <a:cs typeface="Times New Roman"/>
            </a:endParaRPr>
          </a:p>
          <a:p>
            <a:pPr marL="1701164">
              <a:lnSpc>
                <a:spcPct val="100000"/>
              </a:lnSpc>
              <a:spcBef>
                <a:spcPts val="735"/>
              </a:spcBef>
            </a:pP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Полосу</a:t>
            </a:r>
            <a:r>
              <a:rPr sz="1400" spc="-1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могут</a:t>
            </a:r>
            <a:r>
              <a:rPr sz="1400" spc="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иметь</a:t>
            </a:r>
            <a:r>
              <a:rPr sz="1400" spc="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полосу</a:t>
            </a:r>
            <a:r>
              <a:rPr sz="1400" spc="-1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пропускания</a:t>
            </a:r>
            <a:r>
              <a:rPr sz="1400" spc="1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порядка</a:t>
            </a:r>
            <a:r>
              <a:rPr sz="1400" spc="1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4,5кГц.</a:t>
            </a:r>
            <a:endParaRPr sz="1400" dirty="0">
              <a:latin typeface="Times New Roman"/>
              <a:cs typeface="Times New Roman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70788" y="7080503"/>
            <a:ext cx="1373794" cy="143103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8288" y="3856456"/>
            <a:ext cx="5795645" cy="635000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461645">
              <a:lnSpc>
                <a:spcPct val="100000"/>
              </a:lnSpc>
              <a:spcBef>
                <a:spcPts val="820"/>
              </a:spcBef>
            </a:pP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большинстве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современных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приемников используют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однокаскадные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1400" dirty="0">
                <a:latin typeface="Times New Roman"/>
                <a:cs typeface="Times New Roman"/>
              </a:rPr>
              <a:t>УВЧ.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88288" y="6735546"/>
            <a:ext cx="6119495" cy="29660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715" algn="just">
              <a:lnSpc>
                <a:spcPct val="143900"/>
              </a:lnSpc>
              <a:spcBef>
                <a:spcPts val="105"/>
              </a:spcBef>
            </a:pP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Принципиальная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схема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варианта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УВЧ,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предназначенного для работы совместно </a:t>
            </a:r>
            <a:r>
              <a:rPr sz="1400" spc="-33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с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простым коротковолновым приёмником супергетеродинного типа. Усилитель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собран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на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полевом</a:t>
            </a:r>
            <a:r>
              <a:rPr sz="1400" spc="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транзисторе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 с p-n</a:t>
            </a:r>
            <a:r>
              <a:rPr sz="1400" spc="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переходом</a:t>
            </a:r>
            <a:r>
              <a:rPr sz="1400" spc="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и</a:t>
            </a:r>
            <a:r>
              <a:rPr sz="1400" spc="-1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каналом</a:t>
            </a:r>
            <a:r>
              <a:rPr sz="1400" spc="-1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n</a:t>
            </a:r>
            <a:r>
              <a:rPr sz="1400" spc="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типа.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 Полевые</a:t>
            </a:r>
            <a:endParaRPr sz="14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43600"/>
              </a:lnSpc>
            </a:pP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транзисторы отличаются высоким входным сопротивлением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и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малыми </a:t>
            </a:r>
            <a:r>
              <a:rPr sz="1400" spc="-10" dirty="0">
                <a:solidFill>
                  <a:srgbClr val="5F4879"/>
                </a:solidFill>
                <a:latin typeface="Times New Roman"/>
                <a:cs typeface="Times New Roman"/>
              </a:rPr>
              <a:t>уровнем </a:t>
            </a:r>
            <a:r>
              <a:rPr sz="1400" spc="-33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шумов,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 что</a:t>
            </a:r>
            <a:r>
              <a:rPr sz="1400" spc="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позволяет</a:t>
            </a:r>
            <a:r>
              <a:rPr sz="1400" spc="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значительно</a:t>
            </a:r>
            <a:r>
              <a:rPr sz="1400" spc="1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улучшить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характеристики</a:t>
            </a:r>
            <a:r>
              <a:rPr sz="1400" spc="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всего</a:t>
            </a:r>
            <a:r>
              <a:rPr sz="1400" spc="1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приёмного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35"/>
              </a:spcBef>
            </a:pP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устройства.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58419" algn="just">
              <a:lnSpc>
                <a:spcPct val="143900"/>
              </a:lnSpc>
            </a:pP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Сигнал принимаемой радиостанции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с антенны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поступает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в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катушку связи L1,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с </a:t>
            </a:r>
            <a:r>
              <a:rPr sz="1400" spc="-33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которой индуктивно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связан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колебательный контур, образованный катушкой L2 </a:t>
            </a:r>
            <a:r>
              <a:rPr sz="1400" spc="-33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и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конденсатором</a:t>
            </a:r>
            <a:r>
              <a:rPr sz="1400" spc="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переменной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ёмкости</a:t>
            </a:r>
            <a:r>
              <a:rPr sz="1400" spc="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C1.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С</a:t>
            </a:r>
            <a:r>
              <a:rPr sz="1400" spc="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помощью этого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конденсатора</a:t>
            </a:r>
            <a:endParaRPr sz="14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52500" y="1061882"/>
            <a:ext cx="1466088" cy="1573918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905294" y="1152143"/>
            <a:ext cx="1298649" cy="111531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023103" y="719327"/>
            <a:ext cx="1741931" cy="2007107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70075" y="4767071"/>
            <a:ext cx="4239768" cy="181203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8288" y="595985"/>
            <a:ext cx="6059805" cy="28346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199390">
              <a:lnSpc>
                <a:spcPct val="143600"/>
              </a:lnSpc>
              <a:spcBef>
                <a:spcPts val="110"/>
              </a:spcBef>
            </a:pP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контур</a:t>
            </a:r>
            <a:r>
              <a:rPr sz="1400" spc="1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можно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 настроить</a:t>
            </a:r>
            <a:r>
              <a:rPr sz="1400" spc="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на</a:t>
            </a:r>
            <a:r>
              <a:rPr sz="1400" spc="1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любую</a:t>
            </a:r>
            <a:r>
              <a:rPr sz="1400" spc="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радиостанцию,</a:t>
            </a:r>
            <a:r>
              <a:rPr sz="1400" spc="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работающею</a:t>
            </a:r>
            <a:r>
              <a:rPr sz="1400" spc="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в</a:t>
            </a:r>
            <a:r>
              <a:rPr sz="1400" spc="1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диапазоне </a:t>
            </a:r>
            <a:r>
              <a:rPr sz="1400" spc="-33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частот</a:t>
            </a:r>
            <a:r>
              <a:rPr sz="1400" spc="-2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от 6</a:t>
            </a:r>
            <a:r>
              <a:rPr sz="1400" spc="-1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до</a:t>
            </a:r>
            <a:r>
              <a:rPr sz="1400" spc="1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12</a:t>
            </a:r>
            <a:r>
              <a:rPr sz="1400" spc="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МГц</a:t>
            </a:r>
            <a:r>
              <a:rPr sz="1400" spc="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(25-50</a:t>
            </a:r>
            <a:r>
              <a:rPr sz="1400" spc="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м). В</a:t>
            </a:r>
            <a:r>
              <a:rPr sz="1400" spc="-1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таком</a:t>
            </a:r>
            <a:r>
              <a:rPr sz="1400" spc="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же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 диапазоне</a:t>
            </a:r>
            <a:r>
              <a:rPr sz="1400" spc="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частот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работает</a:t>
            </a:r>
            <a:r>
              <a:rPr sz="1400" spc="-2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и </a:t>
            </a:r>
            <a:r>
              <a:rPr sz="1400" spc="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приёмник.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ct val="143600"/>
              </a:lnSpc>
            </a:pP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Применение</a:t>
            </a:r>
            <a:r>
              <a:rPr sz="1400" spc="-1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индуктивной</a:t>
            </a:r>
            <a:r>
              <a:rPr sz="1400" spc="1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связи</a:t>
            </a:r>
            <a:r>
              <a:rPr sz="1400" spc="1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контура</a:t>
            </a:r>
            <a:r>
              <a:rPr sz="1400" spc="1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L2C1</a:t>
            </a:r>
            <a:r>
              <a:rPr sz="1400" spc="1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с</a:t>
            </a:r>
            <a:r>
              <a:rPr sz="1400" spc="3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антенной позволяет подобрать </a:t>
            </a:r>
            <a:r>
              <a:rPr sz="1400" spc="-33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оптимальную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связь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 между</a:t>
            </a:r>
            <a:r>
              <a:rPr sz="1400" spc="-1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ними.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 Как</a:t>
            </a:r>
            <a:r>
              <a:rPr sz="1400" spc="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видно</a:t>
            </a:r>
            <a:r>
              <a:rPr sz="1400" spc="1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из</a:t>
            </a:r>
            <a:r>
              <a:rPr sz="1400" spc="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схемы,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колебательный</a:t>
            </a:r>
            <a:r>
              <a:rPr sz="1400" spc="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контур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полностью подключён</a:t>
            </a:r>
            <a:r>
              <a:rPr sz="1400" spc="1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к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 транзистору,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 что</a:t>
            </a:r>
            <a:r>
              <a:rPr sz="1400" spc="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даёт</a:t>
            </a:r>
            <a:r>
              <a:rPr sz="1400" spc="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возможность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получить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значительное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усиление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сигнала</a:t>
            </a:r>
            <a:r>
              <a:rPr sz="1400" spc="-1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до</a:t>
            </a:r>
            <a:r>
              <a:rPr sz="1400" spc="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10-20</a:t>
            </a:r>
            <a:r>
              <a:rPr sz="1400" spc="5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дБ.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Варианты</a:t>
            </a:r>
            <a:r>
              <a:rPr sz="1400" spc="-1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схемы </a:t>
            </a:r>
            <a:r>
              <a:rPr sz="1400" dirty="0">
                <a:solidFill>
                  <a:srgbClr val="5F4879"/>
                </a:solidFill>
                <a:latin typeface="Times New Roman"/>
                <a:cs typeface="Times New Roman"/>
              </a:rPr>
              <a:t>(антенные</a:t>
            </a:r>
            <a:r>
              <a:rPr sz="1400" spc="-10" dirty="0">
                <a:solidFill>
                  <a:srgbClr val="5F487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5F4879"/>
                </a:solidFill>
                <a:latin typeface="Times New Roman"/>
                <a:cs typeface="Times New Roman"/>
              </a:rPr>
              <a:t>усилители):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88288" y="7008341"/>
            <a:ext cx="5916295" cy="1604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271145" indent="448945">
              <a:lnSpc>
                <a:spcPct val="142900"/>
              </a:lnSpc>
              <a:spcBef>
                <a:spcPts val="95"/>
              </a:spcBef>
            </a:pPr>
            <a:r>
              <a:rPr sz="1400" spc="-5" dirty="0">
                <a:latin typeface="Times New Roman"/>
                <a:cs typeface="Times New Roman"/>
              </a:rPr>
              <a:t>Реже,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высоких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требованиях </a:t>
            </a:r>
            <a:r>
              <a:rPr sz="1400" dirty="0">
                <a:latin typeface="Times New Roman"/>
                <a:cs typeface="Times New Roman"/>
              </a:rPr>
              <a:t>к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избирательности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коэффициенту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шума,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УВЧ </a:t>
            </a:r>
            <a:r>
              <a:rPr sz="1400" spc="-5" dirty="0">
                <a:latin typeface="Times New Roman"/>
                <a:cs typeface="Times New Roman"/>
              </a:rPr>
              <a:t>могут </a:t>
            </a:r>
            <a:r>
              <a:rPr sz="1400" dirty="0">
                <a:latin typeface="Times New Roman"/>
                <a:cs typeface="Times New Roman"/>
              </a:rPr>
              <a:t>содержать</a:t>
            </a:r>
            <a:r>
              <a:rPr sz="1400" spc="-5" dirty="0">
                <a:latin typeface="Times New Roman"/>
                <a:cs typeface="Times New Roman"/>
              </a:rPr>
              <a:t> до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трех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каскадов.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850">
              <a:latin typeface="Times New Roman"/>
              <a:cs typeface="Times New Roman"/>
            </a:endParaRPr>
          </a:p>
          <a:p>
            <a:pPr marL="461645">
              <a:lnSpc>
                <a:spcPct val="100000"/>
              </a:lnSpc>
            </a:pPr>
            <a:r>
              <a:rPr sz="1400" dirty="0">
                <a:latin typeface="Times New Roman"/>
                <a:cs typeface="Times New Roman"/>
              </a:rPr>
              <a:t>К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числу</a:t>
            </a:r>
            <a:r>
              <a:rPr sz="1400" spc="-5" dirty="0">
                <a:latin typeface="Times New Roman"/>
                <a:cs typeface="Times New Roman"/>
              </a:rPr>
              <a:t> основных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электрических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характеристик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усилителей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относятся: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850">
              <a:latin typeface="Times New Roman"/>
              <a:cs typeface="Times New Roman"/>
            </a:endParaRPr>
          </a:p>
          <a:p>
            <a:pPr marL="461645">
              <a:lnSpc>
                <a:spcPct val="100000"/>
              </a:lnSpc>
            </a:pPr>
            <a:r>
              <a:rPr sz="1400" i="1" spc="-5" dirty="0">
                <a:latin typeface="Times New Roman"/>
                <a:cs typeface="Times New Roman"/>
              </a:rPr>
              <a:t>1.Резонансный коэффициент</a:t>
            </a:r>
            <a:r>
              <a:rPr sz="1400" i="1" spc="5" dirty="0">
                <a:latin typeface="Times New Roman"/>
                <a:cs typeface="Times New Roman"/>
              </a:rPr>
              <a:t> </a:t>
            </a:r>
            <a:r>
              <a:rPr sz="1400" i="1" spc="-5" dirty="0">
                <a:latin typeface="Times New Roman"/>
                <a:cs typeface="Times New Roman"/>
              </a:rPr>
              <a:t>усиления</a:t>
            </a:r>
            <a:r>
              <a:rPr sz="1400" i="1" dirty="0">
                <a:latin typeface="Times New Roman"/>
                <a:cs typeface="Times New Roman"/>
              </a:rPr>
              <a:t> </a:t>
            </a:r>
            <a:r>
              <a:rPr sz="1400" i="1" spc="-5" dirty="0">
                <a:latin typeface="Times New Roman"/>
                <a:cs typeface="Times New Roman"/>
              </a:rPr>
              <a:t>по</a:t>
            </a:r>
            <a:r>
              <a:rPr sz="1400" i="1" spc="10" dirty="0">
                <a:latin typeface="Times New Roman"/>
                <a:cs typeface="Times New Roman"/>
              </a:rPr>
              <a:t> </a:t>
            </a:r>
            <a:r>
              <a:rPr sz="1400" i="1" spc="-5" dirty="0">
                <a:latin typeface="Times New Roman"/>
                <a:cs typeface="Times New Roman"/>
              </a:rPr>
              <a:t>напряжению</a:t>
            </a:r>
            <a:endParaRPr sz="14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36156" y="3835163"/>
            <a:ext cx="4026861" cy="2933228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58074" y="8937673"/>
            <a:ext cx="1044041" cy="38522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8288" y="597509"/>
            <a:ext cx="5443220" cy="6381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48945">
              <a:lnSpc>
                <a:spcPct val="143600"/>
              </a:lnSpc>
              <a:spcBef>
                <a:spcPts val="95"/>
              </a:spcBef>
            </a:pPr>
            <a:r>
              <a:rPr sz="1400" spc="-5" dirty="0">
                <a:latin typeface="Times New Roman"/>
                <a:cs typeface="Times New Roman"/>
              </a:rPr>
              <a:t>На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сверхвысоких частотах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(СВЧ)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чаще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используют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коэффициент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усиления по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мощности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7488" y="1752345"/>
            <a:ext cx="5846445" cy="15151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1550670" algn="r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,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Times New Roman"/>
              <a:cs typeface="Times New Roman"/>
            </a:endParaRPr>
          </a:p>
          <a:p>
            <a:pPr marL="63500" marR="272415">
              <a:lnSpc>
                <a:spcPct val="143600"/>
              </a:lnSpc>
            </a:pPr>
            <a:r>
              <a:rPr sz="1400" dirty="0">
                <a:latin typeface="Times New Roman"/>
                <a:cs typeface="Times New Roman"/>
              </a:rPr>
              <a:t>где </a:t>
            </a:r>
            <a:r>
              <a:rPr sz="1400" spc="-5" dirty="0">
                <a:latin typeface="Times New Roman"/>
                <a:cs typeface="Times New Roman"/>
              </a:rPr>
              <a:t>G</a:t>
            </a:r>
            <a:r>
              <a:rPr sz="1350" spc="-7" baseline="-9259" dirty="0">
                <a:latin typeface="Times New Roman"/>
                <a:cs typeface="Times New Roman"/>
              </a:rPr>
              <a:t>вх</a:t>
            </a:r>
            <a:r>
              <a:rPr sz="1350" baseline="-9259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- </a:t>
            </a:r>
            <a:r>
              <a:rPr sz="1400" spc="-5" dirty="0">
                <a:latin typeface="Times New Roman"/>
                <a:cs typeface="Times New Roman"/>
              </a:rPr>
              <a:t>активная составляющая входной проводимости усилителя; G</a:t>
            </a:r>
            <a:r>
              <a:rPr sz="1350" spc="-7" baseline="-9259" dirty="0">
                <a:latin typeface="Times New Roman"/>
                <a:cs typeface="Times New Roman"/>
              </a:rPr>
              <a:t>H </a:t>
            </a:r>
            <a:r>
              <a:rPr sz="1400" dirty="0">
                <a:latin typeface="Times New Roman"/>
                <a:cs typeface="Times New Roman"/>
              </a:rPr>
              <a:t>-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активная</a:t>
            </a:r>
            <a:r>
              <a:rPr sz="1400" spc="-5" dirty="0">
                <a:latin typeface="Times New Roman"/>
                <a:cs typeface="Times New Roman"/>
              </a:rPr>
              <a:t> составляющая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проводимости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нагрузки.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850">
              <a:latin typeface="Times New Roman"/>
              <a:cs typeface="Times New Roman"/>
            </a:endParaRPr>
          </a:p>
          <a:p>
            <a:pPr marL="512445">
              <a:lnSpc>
                <a:spcPct val="100000"/>
              </a:lnSpc>
            </a:pPr>
            <a:r>
              <a:rPr sz="1400" i="1" spc="-5" dirty="0">
                <a:latin typeface="Times New Roman"/>
                <a:cs typeface="Times New Roman"/>
              </a:rPr>
              <a:t>2.Частотная</a:t>
            </a:r>
            <a:r>
              <a:rPr sz="1400" i="1" spc="10" dirty="0">
                <a:latin typeface="Times New Roman"/>
                <a:cs typeface="Times New Roman"/>
              </a:rPr>
              <a:t> </a:t>
            </a:r>
            <a:r>
              <a:rPr sz="1400" i="1" spc="-5" dirty="0">
                <a:latin typeface="Times New Roman"/>
                <a:cs typeface="Times New Roman"/>
              </a:rPr>
              <a:t>избирательность</a:t>
            </a:r>
            <a:r>
              <a:rPr sz="1400" i="1" spc="15" dirty="0">
                <a:latin typeface="Times New Roman"/>
                <a:cs typeface="Times New Roman"/>
              </a:rPr>
              <a:t> </a:t>
            </a:r>
            <a:r>
              <a:rPr sz="1400" i="1" spc="-5" dirty="0">
                <a:latin typeface="Times New Roman"/>
                <a:cs typeface="Times New Roman"/>
              </a:rPr>
              <a:t>усилителя</a:t>
            </a:r>
            <a:r>
              <a:rPr sz="1400" i="1" spc="3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показывает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относительное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88288" y="3613530"/>
            <a:ext cx="3659504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Times New Roman"/>
                <a:cs typeface="Times New Roman"/>
              </a:rPr>
              <a:t>уменьшение усиления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заданной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расстройке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11190" y="3613530"/>
            <a:ext cx="7048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37817" y="4098162"/>
            <a:ext cx="433260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Times New Roman"/>
                <a:cs typeface="Times New Roman"/>
              </a:rPr>
              <a:t>Иногда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избирательность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характеризуют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коэффициентом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88288" y="4692522"/>
            <a:ext cx="221615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Times New Roman"/>
                <a:cs typeface="Times New Roman"/>
              </a:rPr>
              <a:t>прямоугольности,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например,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551045" y="4692522"/>
            <a:ext cx="7048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37488" y="5175630"/>
            <a:ext cx="5874385" cy="32251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12445">
              <a:lnSpc>
                <a:spcPct val="100000"/>
              </a:lnSpc>
              <a:spcBef>
                <a:spcPts val="105"/>
              </a:spcBef>
            </a:pPr>
            <a:r>
              <a:rPr sz="1400" i="1" spc="-5" dirty="0">
                <a:latin typeface="Times New Roman"/>
                <a:cs typeface="Times New Roman"/>
              </a:rPr>
              <a:t>3.Коэффициент</a:t>
            </a:r>
            <a:r>
              <a:rPr sz="1400" i="1" spc="5" dirty="0">
                <a:latin typeface="Times New Roman"/>
                <a:cs typeface="Times New Roman"/>
              </a:rPr>
              <a:t> </a:t>
            </a:r>
            <a:r>
              <a:rPr sz="1400" i="1" spc="-5" dirty="0">
                <a:latin typeface="Times New Roman"/>
                <a:cs typeface="Times New Roman"/>
              </a:rPr>
              <a:t>шума</a:t>
            </a:r>
            <a:r>
              <a:rPr sz="1400" i="1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определяет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шумовые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свойства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усилителя.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00">
              <a:latin typeface="Times New Roman"/>
              <a:cs typeface="Times New Roman"/>
            </a:endParaRPr>
          </a:p>
          <a:p>
            <a:pPr marL="63500" marR="148590" indent="448945">
              <a:lnSpc>
                <a:spcPct val="143700"/>
              </a:lnSpc>
            </a:pPr>
            <a:r>
              <a:rPr sz="1400" i="1" spc="-5" dirty="0">
                <a:latin typeface="Times New Roman"/>
                <a:cs typeface="Times New Roman"/>
              </a:rPr>
              <a:t>4.Искажения</a:t>
            </a:r>
            <a:r>
              <a:rPr sz="1400" i="1" spc="5" dirty="0">
                <a:latin typeface="Times New Roman"/>
                <a:cs typeface="Times New Roman"/>
              </a:rPr>
              <a:t> </a:t>
            </a:r>
            <a:r>
              <a:rPr sz="1400" i="1" spc="-5" dirty="0">
                <a:latin typeface="Times New Roman"/>
                <a:cs typeface="Times New Roman"/>
              </a:rPr>
              <a:t>сигнала</a:t>
            </a:r>
            <a:r>
              <a:rPr sz="1400" i="1" spc="1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в</a:t>
            </a:r>
            <a:r>
              <a:rPr sz="1400" i="1" spc="10" dirty="0">
                <a:latin typeface="Times New Roman"/>
                <a:cs typeface="Times New Roman"/>
              </a:rPr>
              <a:t> </a:t>
            </a:r>
            <a:r>
              <a:rPr sz="1400" i="1" spc="-5" dirty="0">
                <a:latin typeface="Times New Roman"/>
                <a:cs typeface="Times New Roman"/>
              </a:rPr>
              <a:t>усилителе</a:t>
            </a:r>
            <a:r>
              <a:rPr sz="1400" spc="-5" dirty="0">
                <a:latin typeface="Times New Roman"/>
                <a:cs typeface="Times New Roman"/>
              </a:rPr>
              <a:t>: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амплитудно-частотные,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фазовые,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нелинейные.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200">
              <a:latin typeface="Times New Roman"/>
              <a:cs typeface="Times New Roman"/>
            </a:endParaRPr>
          </a:p>
          <a:p>
            <a:pPr marL="63500" marR="55880" indent="448945">
              <a:lnSpc>
                <a:spcPct val="143200"/>
              </a:lnSpc>
            </a:pPr>
            <a:r>
              <a:rPr sz="1400" i="1" spc="-5" dirty="0">
                <a:latin typeface="Times New Roman"/>
                <a:cs typeface="Times New Roman"/>
              </a:rPr>
              <a:t>5.Устойчивость</a:t>
            </a:r>
            <a:r>
              <a:rPr sz="1400" i="1" spc="-10" dirty="0">
                <a:latin typeface="Times New Roman"/>
                <a:cs typeface="Times New Roman"/>
              </a:rPr>
              <a:t> </a:t>
            </a:r>
            <a:r>
              <a:rPr sz="1400" i="1" spc="-5" dirty="0">
                <a:latin typeface="Times New Roman"/>
                <a:cs typeface="Times New Roman"/>
              </a:rPr>
              <a:t>работы</a:t>
            </a:r>
            <a:r>
              <a:rPr sz="1400" i="1" dirty="0">
                <a:latin typeface="Times New Roman"/>
                <a:cs typeface="Times New Roman"/>
              </a:rPr>
              <a:t> </a:t>
            </a:r>
            <a:r>
              <a:rPr sz="1400" i="1" spc="-5" dirty="0">
                <a:latin typeface="Times New Roman"/>
                <a:cs typeface="Times New Roman"/>
              </a:rPr>
              <a:t>усилителя</a:t>
            </a:r>
            <a:r>
              <a:rPr sz="1400" i="1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определяется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его </a:t>
            </a:r>
            <a:r>
              <a:rPr sz="1400" spc="-5" dirty="0">
                <a:latin typeface="Times New Roman"/>
                <a:cs typeface="Times New Roman"/>
              </a:rPr>
              <a:t>способностью 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сохранять </a:t>
            </a:r>
            <a:r>
              <a:rPr sz="1400" dirty="0">
                <a:latin typeface="Times New Roman"/>
                <a:cs typeface="Times New Roman"/>
              </a:rPr>
              <a:t>в </a:t>
            </a:r>
            <a:r>
              <a:rPr sz="1400" spc="-5" dirty="0">
                <a:latin typeface="Times New Roman"/>
                <a:cs typeface="Times New Roman"/>
              </a:rPr>
              <a:t>процессе эксплуатации основные характеристики (обычно </a:t>
            </a:r>
            <a:r>
              <a:rPr sz="1400" spc="10" dirty="0">
                <a:latin typeface="Times New Roman"/>
                <a:cs typeface="Times New Roman"/>
              </a:rPr>
              <a:t>К</a:t>
            </a:r>
            <a:r>
              <a:rPr sz="1350" spc="15" baseline="-9259" dirty="0">
                <a:latin typeface="Times New Roman"/>
                <a:cs typeface="Times New Roman"/>
              </a:rPr>
              <a:t>0</a:t>
            </a:r>
            <a:r>
              <a:rPr sz="1350" spc="22" baseline="-925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АЧХ), </a:t>
            </a:r>
            <a:r>
              <a:rPr sz="1400" dirty="0">
                <a:latin typeface="Times New Roman"/>
                <a:cs typeface="Times New Roman"/>
              </a:rPr>
              <a:t>а также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отсутствие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склонности</a:t>
            </a:r>
            <a:r>
              <a:rPr sz="1400" dirty="0">
                <a:latin typeface="Times New Roman"/>
                <a:cs typeface="Times New Roman"/>
              </a:rPr>
              <a:t> к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самовозбуждению.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200">
              <a:latin typeface="Times New Roman"/>
              <a:cs typeface="Times New Roman"/>
            </a:endParaRPr>
          </a:p>
          <a:p>
            <a:pPr marL="63500" marR="137795" indent="448945">
              <a:lnSpc>
                <a:spcPct val="143600"/>
              </a:lnSpc>
            </a:pPr>
            <a:r>
              <a:rPr sz="1400" spc="-5" dirty="0">
                <a:latin typeface="Times New Roman"/>
                <a:cs typeface="Times New Roman"/>
              </a:rPr>
              <a:t>На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рис.1-3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приведены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основные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схемы</a:t>
            </a:r>
            <a:r>
              <a:rPr sz="1400" dirty="0">
                <a:latin typeface="Times New Roman"/>
                <a:cs typeface="Times New Roman"/>
              </a:rPr>
              <a:t> УВЧ, а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на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рис.4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схема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УПЧ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фильтром</a:t>
            </a:r>
            <a:r>
              <a:rPr sz="1400" spc="-5" dirty="0">
                <a:latin typeface="Times New Roman"/>
                <a:cs typeface="Times New Roman"/>
              </a:rPr>
              <a:t> сосредоточения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избирательности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(ФСИ)</a:t>
            </a:r>
            <a:r>
              <a:rPr sz="1400" dirty="0">
                <a:latin typeface="Times New Roman"/>
                <a:cs typeface="Times New Roman"/>
              </a:rPr>
              <a:t> в</a:t>
            </a:r>
            <a:r>
              <a:rPr sz="1400" spc="-5" dirty="0">
                <a:latin typeface="Times New Roman"/>
                <a:cs typeface="Times New Roman"/>
              </a:rPr>
              <a:t> виде</a:t>
            </a:r>
            <a:endParaRPr sz="1400">
              <a:latin typeface="Times New Roman"/>
              <a:cs typeface="Times New Roman"/>
            </a:endParaRPr>
          </a:p>
          <a:p>
            <a:pPr marL="63500">
              <a:lnSpc>
                <a:spcPct val="100000"/>
              </a:lnSpc>
              <a:spcBef>
                <a:spcPts val="720"/>
              </a:spcBef>
            </a:pPr>
            <a:r>
              <a:rPr sz="1400" spc="-5" dirty="0">
                <a:latin typeface="Times New Roman"/>
                <a:cs typeface="Times New Roman"/>
              </a:rPr>
              <a:t>электромеханического фильтра.</a:t>
            </a:r>
            <a:endParaRPr sz="1400">
              <a:latin typeface="Times New Roman"/>
              <a:cs typeface="Times New Roman"/>
            </a:endParaRPr>
          </a:p>
        </p:txBody>
      </p:sp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86816" y="1556511"/>
            <a:ext cx="1747858" cy="346456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34341" y="3400003"/>
            <a:ext cx="1024001" cy="373460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176465" y="4467170"/>
            <a:ext cx="1328880" cy="38796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811907" y="3543426"/>
            <a:ext cx="274637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Рис.1.</a:t>
            </a:r>
            <a:r>
              <a:rPr sz="1400" spc="-5" dirty="0">
                <a:latin typeface="Times New Roman"/>
                <a:cs typeface="Times New Roman"/>
              </a:rPr>
              <a:t> УВЧ на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полевом транзисторе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668651" y="6823329"/>
            <a:ext cx="303276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Times New Roman"/>
                <a:cs typeface="Times New Roman"/>
              </a:rPr>
              <a:t>Рис.2.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УВЧ на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биполярном транзисторе</a:t>
            </a:r>
            <a:endParaRPr sz="14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23060" y="776528"/>
            <a:ext cx="5081722" cy="248823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21113" y="4113557"/>
            <a:ext cx="4801563" cy="2436786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69904" y="7376189"/>
            <a:ext cx="5440666" cy="241168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55977" y="688339"/>
            <a:ext cx="465645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Рис.3. </a:t>
            </a:r>
            <a:r>
              <a:rPr sz="1400" spc="-5" dirty="0">
                <a:latin typeface="Times New Roman"/>
                <a:cs typeface="Times New Roman"/>
              </a:rPr>
              <a:t>УВЧ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</a:t>
            </a:r>
            <a:r>
              <a:rPr sz="1400" spc="-5" dirty="0">
                <a:latin typeface="Times New Roman"/>
                <a:cs typeface="Times New Roman"/>
              </a:rPr>
              <a:t> индуктивной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связью</a:t>
            </a:r>
            <a:r>
              <a:rPr sz="1400" dirty="0">
                <a:latin typeface="Times New Roman"/>
                <a:cs typeface="Times New Roman"/>
              </a:rPr>
              <a:t> с </a:t>
            </a:r>
            <a:r>
              <a:rPr sz="1400" spc="-5" dirty="0">
                <a:latin typeface="Times New Roman"/>
                <a:cs typeface="Times New Roman"/>
              </a:rPr>
              <a:t>избирательной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системой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945894" y="5757798"/>
            <a:ext cx="447865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Times New Roman"/>
                <a:cs typeface="Times New Roman"/>
              </a:rPr>
              <a:t>Рис.4.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УПЧ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фильтром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сосредоточенной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избирательности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281298" y="9228581"/>
            <a:ext cx="180848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Рис.5.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УПЧ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</a:t>
            </a:r>
            <a:r>
              <a:rPr sz="1400" spc="-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фильтром</a:t>
            </a:r>
            <a:endParaRPr sz="1400">
              <a:latin typeface="Times New Roman"/>
              <a:cs typeface="Times New Roman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41079" y="1718083"/>
            <a:ext cx="5416277" cy="3760161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0669" y="6352934"/>
            <a:ext cx="6028876" cy="256483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7488" y="2937102"/>
            <a:ext cx="6165850" cy="51574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3500" marR="441959" indent="448945">
              <a:lnSpc>
                <a:spcPct val="143700"/>
              </a:lnSpc>
              <a:spcBef>
                <a:spcPts val="95"/>
              </a:spcBef>
            </a:pP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усилителях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радиочастоты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промежуточной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частоты,</a:t>
            </a:r>
            <a:r>
              <a:rPr sz="1400" dirty="0">
                <a:latin typeface="Times New Roman"/>
                <a:cs typeface="Times New Roman"/>
              </a:rPr>
              <a:t> в</a:t>
            </a:r>
            <a:r>
              <a:rPr sz="1400" spc="-5" dirty="0">
                <a:latin typeface="Times New Roman"/>
                <a:cs typeface="Times New Roman"/>
              </a:rPr>
              <a:t> основном 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применяют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два</a:t>
            </a:r>
            <a:r>
              <a:rPr sz="1400" spc="-5" dirty="0">
                <a:latin typeface="Times New Roman"/>
                <a:cs typeface="Times New Roman"/>
              </a:rPr>
              <a:t> варианта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включения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усилительного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прибора: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 </a:t>
            </a:r>
            <a:r>
              <a:rPr sz="1400" spc="-5" dirty="0">
                <a:latin typeface="Times New Roman"/>
                <a:cs typeface="Times New Roman"/>
              </a:rPr>
              <a:t>общим 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эмиттером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(общим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истоком)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каскодную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схему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включения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транзисторов.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850">
              <a:latin typeface="Times New Roman"/>
              <a:cs typeface="Times New Roman"/>
            </a:endParaRPr>
          </a:p>
          <a:p>
            <a:pPr marL="512445">
              <a:lnSpc>
                <a:spcPct val="100000"/>
              </a:lnSpc>
            </a:pPr>
            <a:r>
              <a:rPr sz="1400" spc="-5" dirty="0">
                <a:latin typeface="Times New Roman"/>
                <a:cs typeface="Times New Roman"/>
              </a:rPr>
              <a:t>На</a:t>
            </a:r>
            <a:r>
              <a:rPr sz="1400" dirty="0">
                <a:latin typeface="Times New Roman"/>
                <a:cs typeface="Times New Roman"/>
              </a:rPr>
              <a:t> рис.</a:t>
            </a:r>
            <a:r>
              <a:rPr sz="1400" spc="-5" dirty="0">
                <a:latin typeface="Times New Roman"/>
                <a:cs typeface="Times New Roman"/>
              </a:rPr>
              <a:t> представлена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схема</a:t>
            </a:r>
            <a:r>
              <a:rPr sz="1400" dirty="0">
                <a:latin typeface="Times New Roman"/>
                <a:cs typeface="Times New Roman"/>
              </a:rPr>
              <a:t> каскада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УПЧ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</a:t>
            </a:r>
            <a:r>
              <a:rPr sz="1400" spc="-5" dirty="0">
                <a:latin typeface="Times New Roman"/>
                <a:cs typeface="Times New Roman"/>
              </a:rPr>
              <a:t> ФСИ,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выполненного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на</a:t>
            </a:r>
            <a:endParaRPr sz="1400">
              <a:latin typeface="Times New Roman"/>
              <a:cs typeface="Times New Roman"/>
            </a:endParaRPr>
          </a:p>
          <a:p>
            <a:pPr marL="63500" marR="237490">
              <a:lnSpc>
                <a:spcPct val="142900"/>
              </a:lnSpc>
              <a:spcBef>
                <a:spcPts val="25"/>
              </a:spcBef>
            </a:pPr>
            <a:r>
              <a:rPr sz="1400" spc="-5" dirty="0">
                <a:latin typeface="Times New Roman"/>
                <a:cs typeface="Times New Roman"/>
              </a:rPr>
              <a:t>микросхеме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265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УВЗ</a:t>
            </a:r>
            <a:r>
              <a:rPr sz="1400" i="1" spc="-5" dirty="0">
                <a:latin typeface="Times New Roman"/>
                <a:cs typeface="Times New Roman"/>
              </a:rPr>
              <a:t>.</a:t>
            </a:r>
            <a:r>
              <a:rPr sz="1400" i="1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Микросхема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представляет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собой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каскодный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усилитель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ОЭ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-</a:t>
            </a:r>
            <a:r>
              <a:rPr sz="1400" spc="-5" dirty="0">
                <a:latin typeface="Times New Roman"/>
                <a:cs typeface="Times New Roman"/>
              </a:rPr>
              <a:t> ОБ.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00">
              <a:latin typeface="Times New Roman"/>
              <a:cs typeface="Times New Roman"/>
            </a:endParaRPr>
          </a:p>
          <a:p>
            <a:pPr marL="63500" marR="169545" indent="448945">
              <a:lnSpc>
                <a:spcPct val="143600"/>
              </a:lnSpc>
              <a:spcBef>
                <a:spcPts val="5"/>
              </a:spcBef>
            </a:pPr>
            <a:r>
              <a:rPr sz="1400" spc="-5" dirty="0">
                <a:latin typeface="Times New Roman"/>
                <a:cs typeface="Times New Roman"/>
              </a:rPr>
              <a:t>Усилители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промежуточной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частоты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обеспечивают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основное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усиление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селективность</a:t>
            </a:r>
            <a:r>
              <a:rPr sz="1400" spc="-5" dirty="0">
                <a:latin typeface="Times New Roman"/>
                <a:cs typeface="Times New Roman"/>
              </a:rPr>
              <a:t> приемника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по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соседнему каналу.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Их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важной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особенностью</a:t>
            </a:r>
            <a:endParaRPr sz="1400">
              <a:latin typeface="Times New Roman"/>
              <a:cs typeface="Times New Roman"/>
            </a:endParaRPr>
          </a:p>
          <a:p>
            <a:pPr marL="63500" marR="346075">
              <a:lnSpc>
                <a:spcPct val="143600"/>
              </a:lnSpc>
            </a:pPr>
            <a:r>
              <a:rPr sz="1400" dirty="0">
                <a:latin typeface="Times New Roman"/>
                <a:cs typeface="Times New Roman"/>
              </a:rPr>
              <a:t>является </a:t>
            </a:r>
            <a:r>
              <a:rPr sz="1400" spc="-5" dirty="0">
                <a:latin typeface="Times New Roman"/>
                <a:cs typeface="Times New Roman"/>
              </a:rPr>
              <a:t>то,</a:t>
            </a:r>
            <a:r>
              <a:rPr sz="1400" dirty="0">
                <a:latin typeface="Times New Roman"/>
                <a:cs typeface="Times New Roman"/>
              </a:rPr>
              <a:t> что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они </a:t>
            </a:r>
            <a:r>
              <a:rPr sz="1400" dirty="0">
                <a:latin typeface="Times New Roman"/>
                <a:cs typeface="Times New Roman"/>
              </a:rPr>
              <a:t>работают</a:t>
            </a:r>
            <a:r>
              <a:rPr sz="1400" spc="-5" dirty="0">
                <a:latin typeface="Times New Roman"/>
                <a:cs typeface="Times New Roman"/>
              </a:rPr>
              <a:t> на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фиксированной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промежуточной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частоте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имеют</a:t>
            </a:r>
            <a:r>
              <a:rPr sz="1400" spc="-5" dirty="0">
                <a:latin typeface="Times New Roman"/>
                <a:cs typeface="Times New Roman"/>
              </a:rPr>
              <a:t> большое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усиление,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порядка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10</a:t>
            </a:r>
            <a:r>
              <a:rPr sz="1350" spc="-7" baseline="30864" dirty="0">
                <a:latin typeface="Times New Roman"/>
                <a:cs typeface="Times New Roman"/>
              </a:rPr>
              <a:t>4</a:t>
            </a:r>
            <a:r>
              <a:rPr sz="1400" spc="-5" dirty="0">
                <a:latin typeface="Times New Roman"/>
                <a:cs typeface="Times New Roman"/>
              </a:rPr>
              <a:t>…10</a:t>
            </a:r>
            <a:r>
              <a:rPr sz="1350" spc="-7" baseline="30864" dirty="0">
                <a:latin typeface="Times New Roman"/>
                <a:cs typeface="Times New Roman"/>
              </a:rPr>
              <a:t>6</a:t>
            </a:r>
            <a:r>
              <a:rPr sz="1400" spc="-5" dirty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850">
              <a:latin typeface="Times New Roman"/>
              <a:cs typeface="Times New Roman"/>
            </a:endParaRPr>
          </a:p>
          <a:p>
            <a:pPr marL="512445">
              <a:lnSpc>
                <a:spcPct val="100000"/>
              </a:lnSpc>
              <a:spcBef>
                <a:spcPts val="5"/>
              </a:spcBef>
            </a:pPr>
            <a:r>
              <a:rPr sz="1400" spc="-5" dirty="0">
                <a:latin typeface="Times New Roman"/>
                <a:cs typeface="Times New Roman"/>
              </a:rPr>
              <a:t>Общим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для </a:t>
            </a:r>
            <a:r>
              <a:rPr sz="1400" spc="-5" dirty="0">
                <a:latin typeface="Times New Roman"/>
                <a:cs typeface="Times New Roman"/>
              </a:rPr>
              <a:t>всех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схем</a:t>
            </a:r>
            <a:r>
              <a:rPr sz="1400" dirty="0">
                <a:latin typeface="Times New Roman"/>
                <a:cs typeface="Times New Roman"/>
              </a:rPr>
              <a:t> является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двойное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неполное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включение</a:t>
            </a:r>
            <a:endParaRPr sz="1400">
              <a:latin typeface="Times New Roman"/>
              <a:cs typeface="Times New Roman"/>
            </a:endParaRPr>
          </a:p>
          <a:p>
            <a:pPr marL="63500" marR="17780">
              <a:lnSpc>
                <a:spcPct val="143300"/>
              </a:lnSpc>
              <a:spcBef>
                <a:spcPts val="15"/>
              </a:spcBef>
            </a:pPr>
            <a:r>
              <a:rPr sz="1400" spc="-5" dirty="0">
                <a:latin typeface="Times New Roman"/>
                <a:cs typeface="Times New Roman"/>
              </a:rPr>
              <a:t>избирательной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системы.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(Полное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включение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можно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рассматривать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как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частный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случай, </a:t>
            </a:r>
            <a:r>
              <a:rPr sz="1400" dirty="0">
                <a:latin typeface="Times New Roman"/>
                <a:cs typeface="Times New Roman"/>
              </a:rPr>
              <a:t>когда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коэффициенты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трансформации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равны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единице).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Поэтому </a:t>
            </a:r>
            <a:r>
              <a:rPr sz="1400" dirty="0">
                <a:latin typeface="Times New Roman"/>
                <a:cs typeface="Times New Roman"/>
              </a:rPr>
              <a:t> для анализа </a:t>
            </a:r>
            <a:r>
              <a:rPr sz="1400" spc="-5" dirty="0">
                <a:latin typeface="Times New Roman"/>
                <a:cs typeface="Times New Roman"/>
              </a:rPr>
              <a:t>можно </a:t>
            </a:r>
            <a:r>
              <a:rPr sz="1400" dirty="0">
                <a:latin typeface="Times New Roman"/>
                <a:cs typeface="Times New Roman"/>
              </a:rPr>
              <a:t>использовать </a:t>
            </a:r>
            <a:r>
              <a:rPr sz="1400" spc="-5" dirty="0">
                <a:latin typeface="Times New Roman"/>
                <a:cs typeface="Times New Roman"/>
              </a:rPr>
              <a:t>одну обобщенную эквивалентную </a:t>
            </a:r>
            <a:r>
              <a:rPr sz="1400" dirty="0">
                <a:latin typeface="Times New Roman"/>
                <a:cs typeface="Times New Roman"/>
              </a:rPr>
              <a:t>схему 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замещения</a:t>
            </a:r>
            <a:r>
              <a:rPr sz="1400" spc="-5" dirty="0">
                <a:latin typeface="Times New Roman"/>
                <a:cs typeface="Times New Roman"/>
              </a:rPr>
              <a:t> усилителя</a:t>
            </a:r>
            <a:r>
              <a:rPr sz="1400" dirty="0">
                <a:latin typeface="Times New Roman"/>
                <a:cs typeface="Times New Roman"/>
              </a:rPr>
              <a:t> (см.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рис.5).</a:t>
            </a:r>
            <a:endParaRPr sz="1400">
              <a:latin typeface="Times New Roman"/>
              <a:cs typeface="Times New Roman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54224" y="726981"/>
            <a:ext cx="6004131" cy="2043616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88697" y="8402512"/>
            <a:ext cx="5209176" cy="125367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82013" y="688339"/>
            <a:ext cx="5302250" cy="7258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175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Рис.5. </a:t>
            </a:r>
            <a:r>
              <a:rPr sz="1400" spc="-5" dirty="0">
                <a:latin typeface="Times New Roman"/>
                <a:cs typeface="Times New Roman"/>
              </a:rPr>
              <a:t>Обобщенная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эквивалентная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схема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резонансного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усилителя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8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400" spc="-5" dirty="0">
                <a:latin typeface="Times New Roman"/>
                <a:cs typeface="Times New Roman"/>
              </a:rPr>
              <a:t>На</a:t>
            </a:r>
            <a:r>
              <a:rPr sz="1400" dirty="0">
                <a:latin typeface="Times New Roman"/>
                <a:cs typeface="Times New Roman"/>
              </a:rPr>
              <a:t> схеме </a:t>
            </a:r>
            <a:r>
              <a:rPr sz="1400" spc="-5" dirty="0">
                <a:latin typeface="Times New Roman"/>
                <a:cs typeface="Times New Roman"/>
              </a:rPr>
              <a:t>транзистор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со </a:t>
            </a:r>
            <a:r>
              <a:rPr sz="1400" spc="-5" dirty="0">
                <a:latin typeface="Times New Roman"/>
                <a:cs typeface="Times New Roman"/>
              </a:rPr>
              <a:t>стороны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выхода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заменен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эквивалентным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88288" y="1566418"/>
            <a:ext cx="5064125" cy="6083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416300" algn="l"/>
                <a:tab pos="4457065" algn="l"/>
              </a:tabLst>
            </a:pPr>
            <a:r>
              <a:rPr sz="1400" spc="-5" dirty="0">
                <a:latin typeface="Times New Roman"/>
                <a:cs typeface="Times New Roman"/>
              </a:rPr>
              <a:t>генератором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тока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 </a:t>
            </a:r>
            <a:r>
              <a:rPr sz="1400" spc="-5" dirty="0">
                <a:latin typeface="Times New Roman"/>
                <a:cs typeface="Times New Roman"/>
              </a:rPr>
              <a:t>параметрами	</a:t>
            </a:r>
            <a:r>
              <a:rPr sz="1400" dirty="0">
                <a:latin typeface="Times New Roman"/>
                <a:cs typeface="Times New Roman"/>
              </a:rPr>
              <a:t>,	и</a:t>
            </a:r>
            <a:r>
              <a:rPr sz="1400" spc="-6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током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25"/>
              </a:spcBef>
              <a:tabLst>
                <a:tab pos="4617085" algn="l"/>
              </a:tabLst>
            </a:pPr>
            <a:r>
              <a:rPr sz="1400" spc="-5" dirty="0">
                <a:latin typeface="Times New Roman"/>
                <a:cs typeface="Times New Roman"/>
              </a:rPr>
              <a:t>стороны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входа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следующего</a:t>
            </a:r>
            <a:r>
              <a:rPr sz="1400" spc="2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каскада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проводимостью	</a:t>
            </a:r>
            <a:r>
              <a:rPr sz="1400" dirty="0">
                <a:latin typeface="Times New Roman"/>
                <a:cs typeface="Times New Roman"/>
              </a:rPr>
              <a:t>,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465570" y="1566418"/>
            <a:ext cx="40640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,</a:t>
            </a:r>
            <a:r>
              <a:rPr sz="1400" spc="-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а</a:t>
            </a:r>
            <a:r>
              <a:rPr sz="1400" spc="-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со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53150" y="1935225"/>
            <a:ext cx="79311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.</a:t>
            </a:r>
            <a:r>
              <a:rPr sz="1400" spc="-6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Резистор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12088" y="2302509"/>
            <a:ext cx="6252845" cy="32696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8900">
              <a:lnSpc>
                <a:spcPct val="100000"/>
              </a:lnSpc>
              <a:spcBef>
                <a:spcPts val="100"/>
              </a:spcBef>
              <a:tabLst>
                <a:tab pos="2851785" algn="l"/>
                <a:tab pos="5725160" algn="l"/>
              </a:tabLst>
            </a:pPr>
            <a:r>
              <a:rPr sz="1400" spc="-5" dirty="0">
                <a:latin typeface="Times New Roman"/>
                <a:cs typeface="Times New Roman"/>
              </a:rPr>
              <a:t>утечки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R1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(рис.1)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или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делитель	</a:t>
            </a:r>
            <a:r>
              <a:rPr sz="1400" dirty="0">
                <a:latin typeface="Times New Roman"/>
                <a:cs typeface="Times New Roman"/>
              </a:rPr>
              <a:t>(рис.2)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заменены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проводимостью	</a:t>
            </a:r>
            <a:r>
              <a:rPr sz="1400" dirty="0">
                <a:latin typeface="Times New Roman"/>
                <a:cs typeface="Times New Roman"/>
              </a:rPr>
              <a:t>(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200">
              <a:latin typeface="Times New Roman"/>
              <a:cs typeface="Times New Roman"/>
            </a:endParaRPr>
          </a:p>
          <a:p>
            <a:pPr marL="818515">
              <a:lnSpc>
                <a:spcPct val="100000"/>
              </a:lnSpc>
              <a:tabLst>
                <a:tab pos="2607945" algn="l"/>
              </a:tabLst>
            </a:pPr>
            <a:r>
              <a:rPr sz="1400" dirty="0">
                <a:latin typeface="Times New Roman"/>
                <a:cs typeface="Times New Roman"/>
              </a:rPr>
              <a:t>или	).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 marL="537845">
              <a:lnSpc>
                <a:spcPct val="100000"/>
              </a:lnSpc>
              <a:spcBef>
                <a:spcPts val="905"/>
              </a:spcBef>
              <a:tabLst>
                <a:tab pos="3577590" algn="l"/>
              </a:tabLst>
            </a:pPr>
            <a:r>
              <a:rPr sz="1400" spc="-5" dirty="0">
                <a:latin typeface="Times New Roman"/>
                <a:cs typeface="Times New Roman"/>
              </a:rPr>
              <a:t>Обычно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сумму проводимостей	</a:t>
            </a:r>
            <a:r>
              <a:rPr sz="1400" dirty="0">
                <a:latin typeface="Times New Roman"/>
                <a:cs typeface="Times New Roman"/>
              </a:rPr>
              <a:t>считают</a:t>
            </a:r>
            <a:r>
              <a:rPr sz="1400" spc="-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проводимостью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нагрузки</a:t>
            </a:r>
            <a:endParaRPr sz="1400">
              <a:latin typeface="Times New Roman"/>
              <a:cs typeface="Times New Roman"/>
            </a:endParaRPr>
          </a:p>
          <a:p>
            <a:pPr marL="88900">
              <a:lnSpc>
                <a:spcPct val="100000"/>
              </a:lnSpc>
              <a:spcBef>
                <a:spcPts val="1200"/>
              </a:spcBef>
            </a:pPr>
            <a:r>
              <a:rPr sz="1400" i="1" spc="-5" dirty="0">
                <a:latin typeface="Times New Roman"/>
                <a:cs typeface="Times New Roman"/>
              </a:rPr>
              <a:t>G</a:t>
            </a:r>
            <a:r>
              <a:rPr sz="1350" i="1" spc="-7" baseline="-9259" dirty="0">
                <a:latin typeface="Times New Roman"/>
                <a:cs typeface="Times New Roman"/>
              </a:rPr>
              <a:t>Н</a:t>
            </a:r>
            <a:r>
              <a:rPr sz="1400" spc="-5" dirty="0">
                <a:latin typeface="Times New Roman"/>
                <a:cs typeface="Times New Roman"/>
              </a:rPr>
              <a:t>,</a:t>
            </a:r>
            <a:r>
              <a:rPr sz="1400" spc="-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т.е.</a:t>
            </a:r>
            <a:endParaRPr sz="1400">
              <a:latin typeface="Times New Roman"/>
              <a:cs typeface="Times New Roman"/>
            </a:endParaRPr>
          </a:p>
          <a:p>
            <a:pPr marL="88900" marR="794385" indent="448945">
              <a:lnSpc>
                <a:spcPct val="143600"/>
              </a:lnSpc>
              <a:spcBef>
                <a:spcPts val="1405"/>
              </a:spcBef>
            </a:pPr>
            <a:r>
              <a:rPr sz="1400" dirty="0">
                <a:latin typeface="Times New Roman"/>
                <a:cs typeface="Times New Roman"/>
              </a:rPr>
              <a:t>Анализ</a:t>
            </a:r>
            <a:r>
              <a:rPr sz="1400" spc="-5" dirty="0">
                <a:latin typeface="Times New Roman"/>
                <a:cs typeface="Times New Roman"/>
              </a:rPr>
              <a:t> эквивалентной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схемы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позволяет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получить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все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расчетные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соотношения</a:t>
            </a:r>
            <a:r>
              <a:rPr sz="1400" dirty="0">
                <a:latin typeface="Times New Roman"/>
                <a:cs typeface="Times New Roman"/>
              </a:rPr>
              <a:t> для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определения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характеристик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каскада.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00">
              <a:latin typeface="Times New Roman"/>
              <a:cs typeface="Times New Roman"/>
            </a:endParaRPr>
          </a:p>
          <a:p>
            <a:pPr marL="88900" marR="831215" indent="448945">
              <a:lnSpc>
                <a:spcPct val="142900"/>
              </a:lnSpc>
            </a:pPr>
            <a:r>
              <a:rPr sz="1400" spc="-5" dirty="0">
                <a:latin typeface="Times New Roman"/>
                <a:cs typeface="Times New Roman"/>
              </a:rPr>
              <a:t>Так,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комплексный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коэффициент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усиления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каскада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определяется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выражением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128898" y="6193916"/>
            <a:ext cx="7048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Times New Roman"/>
                <a:cs typeface="Times New Roman"/>
              </a:rPr>
              <a:t>,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88288" y="6748653"/>
            <a:ext cx="26924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Times New Roman"/>
                <a:cs typeface="Times New Roman"/>
              </a:rPr>
              <a:t>г</a:t>
            </a:r>
            <a:r>
              <a:rPr sz="1400" dirty="0">
                <a:latin typeface="Times New Roman"/>
                <a:cs typeface="Times New Roman"/>
              </a:rPr>
              <a:t>де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883535" y="6748653"/>
            <a:ext cx="406209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Times New Roman"/>
                <a:cs typeface="Times New Roman"/>
              </a:rPr>
              <a:t>-</a:t>
            </a:r>
            <a:r>
              <a:rPr sz="1400" spc="34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эквивалентная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резонансная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проводимость контура;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37817" y="7495413"/>
            <a:ext cx="5034915" cy="12077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7584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-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обобщенная расстройка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контура.</a:t>
            </a:r>
            <a:endParaRPr sz="1400">
              <a:latin typeface="Times New Roman"/>
              <a:cs typeface="Times New Roman"/>
            </a:endParaRPr>
          </a:p>
          <a:p>
            <a:pPr marL="12700" marR="5080">
              <a:lnSpc>
                <a:spcPts val="3820"/>
              </a:lnSpc>
              <a:spcBef>
                <a:spcPts val="270"/>
              </a:spcBef>
            </a:pPr>
            <a:r>
              <a:rPr sz="1400" spc="-5" dirty="0">
                <a:latin typeface="Times New Roman"/>
                <a:cs typeface="Times New Roman"/>
              </a:rPr>
              <a:t>Из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данного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соотношения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легко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определить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модуль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коэффициента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усиления</a:t>
            </a:r>
            <a:endParaRPr sz="1400">
              <a:latin typeface="Times New Roman"/>
              <a:cs typeface="Times New Roman"/>
            </a:endParaRPr>
          </a:p>
        </p:txBody>
      </p:sp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74377" y="1581975"/>
            <a:ext cx="791640" cy="141922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38914" y="1581975"/>
            <a:ext cx="863237" cy="141922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030132" y="1550259"/>
            <a:ext cx="429310" cy="182645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958867" y="1950465"/>
            <a:ext cx="497941" cy="140969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639903" y="1950465"/>
            <a:ext cx="485104" cy="140969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323395" y="2298953"/>
            <a:ext cx="266072" cy="169163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290651" y="2317749"/>
            <a:ext cx="218772" cy="140969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947449" y="2683577"/>
            <a:ext cx="598017" cy="312791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002154" y="2666346"/>
            <a:ext cx="1371599" cy="339634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788386" y="3399789"/>
            <a:ext cx="573578" cy="140969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537282" y="3767073"/>
            <a:ext cx="979274" cy="140969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389138" y="5895179"/>
            <a:ext cx="1715612" cy="456879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234113" y="6736811"/>
            <a:ext cx="1565075" cy="168981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947551" y="7299925"/>
            <a:ext cx="2629271" cy="352111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3199880" y="9025567"/>
            <a:ext cx="1956851" cy="453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916</Words>
  <Application>Microsoft Office PowerPoint</Application>
  <PresentationFormat>Произвольный</PresentationFormat>
  <Paragraphs>127</Paragraphs>
  <Slides>12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Office Theme</vt:lpstr>
      <vt:lpstr>Тема ПРИЕМНИКИ ЦИФРОВОЙ СВЯЗИ Лекция УСИЛИТЕЛИ СИГНАЛОВ РАДИОЧАСТОТЫ И ПРОМЕЖУТОЧНОЙ  ЧАСТОТЫ РАДИОПРИЕМНИКА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ПРИЕМНИКИ ЦИФРОВОЙ СВЯЗИ Лекция УСИЛИТЕЛИ СИГНАЛОВ РАДИОЧАСТОТЫ И ПРОМЕЖУТОЧНОЙ  ЧАСТОТЫ РАДИОПРИЕМНИКА    </dc:title>
  <dc:creator>Admin</dc:creator>
  <cp:lastModifiedBy>Silver</cp:lastModifiedBy>
  <cp:revision>2</cp:revision>
  <dcterms:created xsi:type="dcterms:W3CDTF">2022-02-23T08:33:38Z</dcterms:created>
  <dcterms:modified xsi:type="dcterms:W3CDTF">2022-02-23T08:46:59Z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2022-02-21T00:00:00Z</vt:filetime>
  </property>
  <property fmtid="{D5CDD505-2E9C-101B-9397-08002B2CF9AE}" pid="3" name="Creator">
    <vt:lpwstr>Microsoft® Word 2013</vt:lpwstr>
  </property>
  <property fmtid="{D5CDD505-2E9C-101B-9397-08002B2CF9AE}" pid="4" name="LastSaved">
    <vt:filetime>2022-02-23T00:00:00Z</vt:filetime>
  </property>
</Properties>
</file>