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2"/>
  </p:notesMasterIdLst>
  <p:sldIdLst>
    <p:sldId id="338" r:id="rId2"/>
    <p:sldId id="339" r:id="rId3"/>
    <p:sldId id="340" r:id="rId4"/>
    <p:sldId id="333" r:id="rId5"/>
    <p:sldId id="334" r:id="rId6"/>
    <p:sldId id="335" r:id="rId7"/>
    <p:sldId id="336" r:id="rId8"/>
    <p:sldId id="337" r:id="rId9"/>
    <p:sldId id="323" r:id="rId10"/>
    <p:sldId id="257" r:id="rId11"/>
    <p:sldId id="324" r:id="rId12"/>
    <p:sldId id="397" r:id="rId13"/>
    <p:sldId id="437" r:id="rId14"/>
    <p:sldId id="438" r:id="rId15"/>
    <p:sldId id="321" r:id="rId16"/>
    <p:sldId id="325" r:id="rId17"/>
    <p:sldId id="398" r:id="rId18"/>
    <p:sldId id="332" r:id="rId19"/>
    <p:sldId id="326" r:id="rId20"/>
    <p:sldId id="258" r:id="rId21"/>
    <p:sldId id="259" r:id="rId22"/>
    <p:sldId id="275" r:id="rId23"/>
    <p:sldId id="263" r:id="rId24"/>
    <p:sldId id="264" r:id="rId25"/>
    <p:sldId id="423" r:id="rId26"/>
    <p:sldId id="327" r:id="rId27"/>
    <p:sldId id="265" r:id="rId28"/>
    <p:sldId id="267" r:id="rId29"/>
    <p:sldId id="268" r:id="rId30"/>
    <p:sldId id="440" r:id="rId31"/>
    <p:sldId id="439" r:id="rId32"/>
    <p:sldId id="441" r:id="rId33"/>
    <p:sldId id="442" r:id="rId34"/>
    <p:sldId id="444" r:id="rId35"/>
    <p:sldId id="400" r:id="rId36"/>
    <p:sldId id="407" r:id="rId37"/>
    <p:sldId id="408" r:id="rId38"/>
    <p:sldId id="409" r:id="rId39"/>
    <p:sldId id="410" r:id="rId40"/>
    <p:sldId id="411" r:id="rId41"/>
    <p:sldId id="401" r:id="rId42"/>
    <p:sldId id="402" r:id="rId43"/>
    <p:sldId id="403" r:id="rId44"/>
    <p:sldId id="404" r:id="rId45"/>
    <p:sldId id="406" r:id="rId46"/>
    <p:sldId id="415" r:id="rId47"/>
    <p:sldId id="412" r:id="rId48"/>
    <p:sldId id="416" r:id="rId49"/>
    <p:sldId id="417" r:id="rId50"/>
    <p:sldId id="418" r:id="rId51"/>
    <p:sldId id="419" r:id="rId52"/>
    <p:sldId id="424" r:id="rId53"/>
    <p:sldId id="425" r:id="rId54"/>
    <p:sldId id="426" r:id="rId55"/>
    <p:sldId id="427" r:id="rId56"/>
    <p:sldId id="428" r:id="rId57"/>
    <p:sldId id="429" r:id="rId58"/>
    <p:sldId id="430" r:id="rId59"/>
    <p:sldId id="431" r:id="rId60"/>
    <p:sldId id="432" r:id="rId61"/>
    <p:sldId id="433" r:id="rId62"/>
    <p:sldId id="435" r:id="rId63"/>
    <p:sldId id="420" r:id="rId64"/>
    <p:sldId id="421" r:id="rId65"/>
    <p:sldId id="422" r:id="rId66"/>
    <p:sldId id="405" r:id="rId67"/>
    <p:sldId id="413" r:id="rId68"/>
    <p:sldId id="348" r:id="rId69"/>
    <p:sldId id="449" r:id="rId70"/>
    <p:sldId id="350" r:id="rId71"/>
    <p:sldId id="446" r:id="rId72"/>
    <p:sldId id="349" r:id="rId73"/>
    <p:sldId id="414" r:id="rId74"/>
    <p:sldId id="353" r:id="rId75"/>
    <p:sldId id="354" r:id="rId76"/>
    <p:sldId id="355" r:id="rId77"/>
    <p:sldId id="382" r:id="rId78"/>
    <p:sldId id="384" r:id="rId79"/>
    <p:sldId id="385" r:id="rId80"/>
    <p:sldId id="396" r:id="rId8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3" autoAdjust="0"/>
    <p:restoredTop sz="94660"/>
  </p:normalViewPr>
  <p:slideViewPr>
    <p:cSldViewPr snapToGrid="0">
      <p:cViewPr varScale="1">
        <p:scale>
          <a:sx n="109" d="100"/>
          <a:sy n="109" d="100"/>
        </p:scale>
        <p:origin x="67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image" Target="../media/image43.emf"/><Relationship Id="rId5" Type="http://schemas.openxmlformats.org/officeDocument/2006/relationships/image" Target="../media/image47.emf"/><Relationship Id="rId4" Type="http://schemas.openxmlformats.org/officeDocument/2006/relationships/image" Target="../media/image46.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image" Target="../media/image4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82CE7F-91FC-4D21-895C-D1842B251731}" type="datetimeFigureOut">
              <a:rPr lang="ru-RU" smtClean="0"/>
              <a:t>04.02.2025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B4DCC1-B889-44F3-886E-188AB27F4719}" type="slidenum">
              <a:rPr lang="ru-RU" smtClean="0"/>
              <a:t>‹#›</a:t>
            </a:fld>
            <a:endParaRPr lang="ru-RU"/>
          </a:p>
        </p:txBody>
      </p:sp>
    </p:spTree>
    <p:extLst>
      <p:ext uri="{BB962C8B-B14F-4D97-AF65-F5344CB8AC3E}">
        <p14:creationId xmlns:p14="http://schemas.microsoft.com/office/powerpoint/2010/main" val="1900379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D07C57D-514B-4071-8C73-9F349BC25D91}" type="slidenum">
              <a:rPr lang="ru-RU" altLang="ru-RU" smtClean="0">
                <a:latin typeface="Times New Roman" panose="02020603050405020304" pitchFamily="18" charset="0"/>
              </a:rPr>
              <a:pPr/>
              <a:t>25</a:t>
            </a:fld>
            <a:endParaRPr lang="ru-RU" altLang="ru-RU">
              <a:latin typeface="Times New Roman" panose="02020603050405020304" pitchFamily="18"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endParaRPr lang="ru-RU" altLang="ru-RU"/>
          </a:p>
        </p:txBody>
      </p:sp>
    </p:spTree>
    <p:extLst>
      <p:ext uri="{BB962C8B-B14F-4D97-AF65-F5344CB8AC3E}">
        <p14:creationId xmlns:p14="http://schemas.microsoft.com/office/powerpoint/2010/main" val="1875689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4B4DCC1-B889-44F3-886E-188AB27F4719}" type="slidenum">
              <a:rPr lang="ru-RU" smtClean="0"/>
              <a:t>45</a:t>
            </a:fld>
            <a:endParaRPr lang="ru-RU"/>
          </a:p>
        </p:txBody>
      </p:sp>
    </p:spTree>
    <p:extLst>
      <p:ext uri="{BB962C8B-B14F-4D97-AF65-F5344CB8AC3E}">
        <p14:creationId xmlns:p14="http://schemas.microsoft.com/office/powerpoint/2010/main" val="1653938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945F4026-96A0-4134-8A05-799BC35749EC}" type="datetimeFigureOut">
              <a:rPr lang="ru-RU" smtClean="0"/>
              <a:t>04.02.2025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0644111-6001-4187-A4D0-80C9D68A472C}" type="slidenum">
              <a:rPr lang="ru-RU" smtClean="0"/>
              <a:t>‹#›</a:t>
            </a:fld>
            <a:endParaRPr lang="ru-RU"/>
          </a:p>
        </p:txBody>
      </p:sp>
    </p:spTree>
    <p:extLst>
      <p:ext uri="{BB962C8B-B14F-4D97-AF65-F5344CB8AC3E}">
        <p14:creationId xmlns:p14="http://schemas.microsoft.com/office/powerpoint/2010/main" val="25349920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45F4026-96A0-4134-8A05-799BC35749EC}" type="datetimeFigureOut">
              <a:rPr lang="ru-RU" smtClean="0"/>
              <a:t>04.02.2025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0644111-6001-4187-A4D0-80C9D68A472C}" type="slidenum">
              <a:rPr lang="ru-RU" smtClean="0"/>
              <a:t>‹#›</a:t>
            </a:fld>
            <a:endParaRPr lang="ru-RU"/>
          </a:p>
        </p:txBody>
      </p:sp>
    </p:spTree>
    <p:extLst>
      <p:ext uri="{BB962C8B-B14F-4D97-AF65-F5344CB8AC3E}">
        <p14:creationId xmlns:p14="http://schemas.microsoft.com/office/powerpoint/2010/main" val="2800461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45F4026-96A0-4134-8A05-799BC35749EC}" type="datetimeFigureOut">
              <a:rPr lang="ru-RU" smtClean="0"/>
              <a:t>04.02.2025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0644111-6001-4187-A4D0-80C9D68A472C}" type="slidenum">
              <a:rPr lang="ru-RU" smtClean="0"/>
              <a:t>‹#›</a:t>
            </a:fld>
            <a:endParaRPr lang="ru-RU"/>
          </a:p>
        </p:txBody>
      </p:sp>
    </p:spTree>
    <p:extLst>
      <p:ext uri="{BB962C8B-B14F-4D97-AF65-F5344CB8AC3E}">
        <p14:creationId xmlns:p14="http://schemas.microsoft.com/office/powerpoint/2010/main" val="3190777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2/4/2025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531694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Текст 2"/>
          <p:cNvSpPr>
            <a:spLocks noGrp="1"/>
          </p:cNvSpPr>
          <p:nvPr>
            <p:ph type="body" sz="half" idx="1"/>
          </p:nvPr>
        </p:nvSpPr>
        <p:spPr>
          <a:xfrm>
            <a:off x="609600" y="1600200"/>
            <a:ext cx="5384800" cy="45339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0"/>
            <a:ext cx="5384800" cy="45339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Номер слайда 4"/>
          <p:cNvSpPr>
            <a:spLocks noGrp="1"/>
          </p:cNvSpPr>
          <p:nvPr>
            <p:ph type="sldNum" sz="quarter" idx="10"/>
          </p:nvPr>
        </p:nvSpPr>
        <p:spPr>
          <a:xfrm>
            <a:off x="8737600" y="6243638"/>
            <a:ext cx="2844800" cy="457200"/>
          </a:xfrm>
        </p:spPr>
        <p:txBody>
          <a:bodyPr/>
          <a:lstStyle>
            <a:lvl1pPr>
              <a:defRPr/>
            </a:lvl1pPr>
          </a:lstStyle>
          <a:p>
            <a:fld id="{8560D717-170D-4C79-B320-9AAABF17EF83}" type="slidenum">
              <a:rPr lang="uk-UA" altLang="ru-RU"/>
              <a:pPr/>
              <a:t>‹#›</a:t>
            </a:fld>
            <a:endParaRPr lang="uk-UA" altLang="ru-RU"/>
          </a:p>
        </p:txBody>
      </p:sp>
      <p:sp>
        <p:nvSpPr>
          <p:cNvPr id="6" name="Дата 5"/>
          <p:cNvSpPr>
            <a:spLocks noGrp="1"/>
          </p:cNvSpPr>
          <p:nvPr>
            <p:ph type="dt" sz="half" idx="11"/>
          </p:nvPr>
        </p:nvSpPr>
        <p:spPr>
          <a:xfrm>
            <a:off x="609600" y="6243638"/>
            <a:ext cx="2844800" cy="457200"/>
          </a:xfrm>
        </p:spPr>
        <p:txBody>
          <a:bodyPr/>
          <a:lstStyle>
            <a:lvl1pPr>
              <a:defRPr/>
            </a:lvl1pPr>
          </a:lstStyle>
          <a:p>
            <a:endParaRPr lang="uk-UA" altLang="ru-RU"/>
          </a:p>
        </p:txBody>
      </p:sp>
      <p:sp>
        <p:nvSpPr>
          <p:cNvPr id="7" name="Нижний колонтитул 6"/>
          <p:cNvSpPr>
            <a:spLocks noGrp="1"/>
          </p:cNvSpPr>
          <p:nvPr>
            <p:ph type="ftr" sz="quarter" idx="12"/>
          </p:nvPr>
        </p:nvSpPr>
        <p:spPr>
          <a:xfrm>
            <a:off x="4165600" y="6243638"/>
            <a:ext cx="3860800" cy="457200"/>
          </a:xfrm>
        </p:spPr>
        <p:txBody>
          <a:bodyPr/>
          <a:lstStyle>
            <a:lvl1pPr>
              <a:defRPr/>
            </a:lvl1pPr>
          </a:lstStyle>
          <a:p>
            <a:endParaRPr lang="uk-UA" altLang="ru-RU"/>
          </a:p>
        </p:txBody>
      </p:sp>
    </p:spTree>
    <p:extLst>
      <p:ext uri="{BB962C8B-B14F-4D97-AF65-F5344CB8AC3E}">
        <p14:creationId xmlns:p14="http://schemas.microsoft.com/office/powerpoint/2010/main" val="2989324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45F4026-96A0-4134-8A05-799BC35749EC}" type="datetimeFigureOut">
              <a:rPr lang="ru-RU" smtClean="0"/>
              <a:t>04.02.2025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0644111-6001-4187-A4D0-80C9D68A472C}" type="slidenum">
              <a:rPr lang="ru-RU" smtClean="0"/>
              <a:t>‹#›</a:t>
            </a:fld>
            <a:endParaRPr lang="ru-RU"/>
          </a:p>
        </p:txBody>
      </p:sp>
    </p:spTree>
    <p:extLst>
      <p:ext uri="{BB962C8B-B14F-4D97-AF65-F5344CB8AC3E}">
        <p14:creationId xmlns:p14="http://schemas.microsoft.com/office/powerpoint/2010/main" val="4097827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945F4026-96A0-4134-8A05-799BC35749EC}" type="datetimeFigureOut">
              <a:rPr lang="ru-RU" smtClean="0"/>
              <a:t>04.02.2025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0644111-6001-4187-A4D0-80C9D68A472C}" type="slidenum">
              <a:rPr lang="ru-RU" smtClean="0"/>
              <a:t>‹#›</a:t>
            </a:fld>
            <a:endParaRPr lang="ru-RU"/>
          </a:p>
        </p:txBody>
      </p:sp>
    </p:spTree>
    <p:extLst>
      <p:ext uri="{BB962C8B-B14F-4D97-AF65-F5344CB8AC3E}">
        <p14:creationId xmlns:p14="http://schemas.microsoft.com/office/powerpoint/2010/main" val="4147131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945F4026-96A0-4134-8A05-799BC35749EC}" type="datetimeFigureOut">
              <a:rPr lang="ru-RU" smtClean="0"/>
              <a:t>04.02.2025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0644111-6001-4187-A4D0-80C9D68A472C}" type="slidenum">
              <a:rPr lang="ru-RU" smtClean="0"/>
              <a:t>‹#›</a:t>
            </a:fld>
            <a:endParaRPr lang="ru-RU"/>
          </a:p>
        </p:txBody>
      </p:sp>
    </p:spTree>
    <p:extLst>
      <p:ext uri="{BB962C8B-B14F-4D97-AF65-F5344CB8AC3E}">
        <p14:creationId xmlns:p14="http://schemas.microsoft.com/office/powerpoint/2010/main" val="1102025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945F4026-96A0-4134-8A05-799BC35749EC}" type="datetimeFigureOut">
              <a:rPr lang="ru-RU" smtClean="0"/>
              <a:t>04.02.2025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0644111-6001-4187-A4D0-80C9D68A472C}" type="slidenum">
              <a:rPr lang="ru-RU" smtClean="0"/>
              <a:t>‹#›</a:t>
            </a:fld>
            <a:endParaRPr lang="ru-RU"/>
          </a:p>
        </p:txBody>
      </p:sp>
    </p:spTree>
    <p:extLst>
      <p:ext uri="{BB962C8B-B14F-4D97-AF65-F5344CB8AC3E}">
        <p14:creationId xmlns:p14="http://schemas.microsoft.com/office/powerpoint/2010/main" val="3972921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945F4026-96A0-4134-8A05-799BC35749EC}" type="datetimeFigureOut">
              <a:rPr lang="ru-RU" smtClean="0"/>
              <a:t>04.02.2025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0644111-6001-4187-A4D0-80C9D68A472C}" type="slidenum">
              <a:rPr lang="ru-RU" smtClean="0"/>
              <a:t>‹#›</a:t>
            </a:fld>
            <a:endParaRPr lang="ru-RU"/>
          </a:p>
        </p:txBody>
      </p:sp>
    </p:spTree>
    <p:extLst>
      <p:ext uri="{BB962C8B-B14F-4D97-AF65-F5344CB8AC3E}">
        <p14:creationId xmlns:p14="http://schemas.microsoft.com/office/powerpoint/2010/main" val="2418184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45F4026-96A0-4134-8A05-799BC35749EC}" type="datetimeFigureOut">
              <a:rPr lang="ru-RU" smtClean="0"/>
              <a:t>04.02.2025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0644111-6001-4187-A4D0-80C9D68A472C}" type="slidenum">
              <a:rPr lang="ru-RU" smtClean="0"/>
              <a:t>‹#›</a:t>
            </a:fld>
            <a:endParaRPr lang="ru-RU"/>
          </a:p>
        </p:txBody>
      </p:sp>
    </p:spTree>
    <p:extLst>
      <p:ext uri="{BB962C8B-B14F-4D97-AF65-F5344CB8AC3E}">
        <p14:creationId xmlns:p14="http://schemas.microsoft.com/office/powerpoint/2010/main" val="3408253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945F4026-96A0-4134-8A05-799BC35749EC}" type="datetimeFigureOut">
              <a:rPr lang="ru-RU" smtClean="0"/>
              <a:t>04.02.2025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0644111-6001-4187-A4D0-80C9D68A472C}" type="slidenum">
              <a:rPr lang="ru-RU" smtClean="0"/>
              <a:t>‹#›</a:t>
            </a:fld>
            <a:endParaRPr lang="ru-RU"/>
          </a:p>
        </p:txBody>
      </p:sp>
    </p:spTree>
    <p:extLst>
      <p:ext uri="{BB962C8B-B14F-4D97-AF65-F5344CB8AC3E}">
        <p14:creationId xmlns:p14="http://schemas.microsoft.com/office/powerpoint/2010/main" val="286605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945F4026-96A0-4134-8A05-799BC35749EC}" type="datetimeFigureOut">
              <a:rPr lang="ru-RU" smtClean="0"/>
              <a:t>04.02.2025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0644111-6001-4187-A4D0-80C9D68A472C}" type="slidenum">
              <a:rPr lang="ru-RU" smtClean="0"/>
              <a:t>‹#›</a:t>
            </a:fld>
            <a:endParaRPr lang="ru-RU"/>
          </a:p>
        </p:txBody>
      </p:sp>
    </p:spTree>
    <p:extLst>
      <p:ext uri="{BB962C8B-B14F-4D97-AF65-F5344CB8AC3E}">
        <p14:creationId xmlns:p14="http://schemas.microsoft.com/office/powerpoint/2010/main" val="3446428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5F4026-96A0-4134-8A05-799BC35749EC}" type="datetimeFigureOut">
              <a:rPr lang="ru-RU" smtClean="0"/>
              <a:t>04.02.2025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644111-6001-4187-A4D0-80C9D68A472C}" type="slidenum">
              <a:rPr lang="ru-RU" smtClean="0"/>
              <a:t>‹#›</a:t>
            </a:fld>
            <a:endParaRPr lang="ru-RU"/>
          </a:p>
        </p:txBody>
      </p:sp>
    </p:spTree>
    <p:extLst>
      <p:ext uri="{BB962C8B-B14F-4D97-AF65-F5344CB8AC3E}">
        <p14:creationId xmlns:p14="http://schemas.microsoft.com/office/powerpoint/2010/main" val="992631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g"/><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jpg"/><Relationship Id="rId5" Type="http://schemas.openxmlformats.org/officeDocument/2006/relationships/image" Target="../media/image14.png"/><Relationship Id="rId10" Type="http://schemas.openxmlformats.org/officeDocument/2006/relationships/image" Target="../media/image19.jpeg"/><Relationship Id="rId4" Type="http://schemas.openxmlformats.org/officeDocument/2006/relationships/image" Target="../media/image13.png"/><Relationship Id="rId9" Type="http://schemas.openxmlformats.org/officeDocument/2006/relationships/image" Target="../media/image1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image" Target="../media/image21.jp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jp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2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47.emf"/><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44.e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46.emf"/><Relationship Id="rId4" Type="http://schemas.openxmlformats.org/officeDocument/2006/relationships/image" Target="../media/image43.emf"/><Relationship Id="rId9" Type="http://schemas.openxmlformats.org/officeDocument/2006/relationships/oleObject" Target="../embeddings/oleObject4.bin"/></Relationships>
</file>

<file path=ppt/slides/_rels/slide33.xml.rels><?xml version="1.0" encoding="UTF-8" standalone="yes"?>
<Relationships xmlns="http://schemas.openxmlformats.org/package/2006/relationships"><Relationship Id="rId8" Type="http://schemas.openxmlformats.org/officeDocument/2006/relationships/image" Target="../media/image50.e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9.emf"/><Relationship Id="rId5" Type="http://schemas.openxmlformats.org/officeDocument/2006/relationships/oleObject" Target="../embeddings/oleObject7.bin"/><Relationship Id="rId4" Type="http://schemas.openxmlformats.org/officeDocument/2006/relationships/image" Target="../media/image48.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2.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54.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55.emf"/></Relationships>
</file>

<file path=ppt/slides/_rels/slide4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62.emf"/></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63.emf"/></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64.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65.e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8.gi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mailto:izdatelstvo@tstu.ru" TargetMode="Externa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166913" y="372453"/>
            <a:ext cx="3787027" cy="377556"/>
          </a:xfrm>
          <a:prstGeom prst="rect">
            <a:avLst/>
          </a:prstGeom>
        </p:spPr>
        <p:txBody>
          <a:bodyPr vert="horz" wrap="square" lIns="0" tIns="8145" rIns="0" bIns="0" rtlCol="0">
            <a:spAutoFit/>
          </a:bodyPr>
          <a:lstStyle/>
          <a:p>
            <a:pPr algn="ctr"/>
            <a:r>
              <a:rPr sz="2400" b="1" spc="-3" dirty="0">
                <a:solidFill>
                  <a:srgbClr val="0F0994"/>
                </a:solidFill>
                <a:latin typeface="Arial"/>
                <a:cs typeface="Arial"/>
              </a:rPr>
              <a:t>С. Н.</a:t>
            </a:r>
            <a:r>
              <a:rPr sz="2400" b="1" spc="-42" dirty="0">
                <a:solidFill>
                  <a:srgbClr val="0F0994"/>
                </a:solidFill>
                <a:latin typeface="Arial"/>
                <a:cs typeface="Arial"/>
              </a:rPr>
              <a:t> </a:t>
            </a:r>
            <a:r>
              <a:rPr sz="2400" b="1" spc="-6" dirty="0">
                <a:solidFill>
                  <a:srgbClr val="0F0994"/>
                </a:solidFill>
                <a:latin typeface="Arial"/>
                <a:cs typeface="Arial"/>
              </a:rPr>
              <a:t>ДАНИЛОВ</a:t>
            </a:r>
            <a:endParaRPr sz="2400" dirty="0">
              <a:latin typeface="Arial"/>
              <a:cs typeface="Arial"/>
            </a:endParaRPr>
          </a:p>
        </p:txBody>
      </p:sp>
      <p:sp>
        <p:nvSpPr>
          <p:cNvPr id="3" name="object 3"/>
          <p:cNvSpPr txBox="1">
            <a:spLocks noGrp="1"/>
          </p:cNvSpPr>
          <p:nvPr>
            <p:ph type="title"/>
          </p:nvPr>
        </p:nvSpPr>
        <p:spPr>
          <a:xfrm>
            <a:off x="363716" y="787736"/>
            <a:ext cx="11393423" cy="1239331"/>
          </a:xfrm>
          <a:prstGeom prst="rect">
            <a:avLst/>
          </a:prstGeom>
        </p:spPr>
        <p:txBody>
          <a:bodyPr vert="horz" wrap="square" lIns="0" tIns="8145" rIns="0" bIns="0" rtlCol="0" anchor="ctr">
            <a:spAutoFit/>
          </a:bodyPr>
          <a:lstStyle/>
          <a:p>
            <a:pPr marL="814" algn="ctr">
              <a:lnSpc>
                <a:spcPct val="100000"/>
              </a:lnSpc>
              <a:spcBef>
                <a:spcPts val="0"/>
              </a:spcBef>
            </a:pPr>
            <a:r>
              <a:rPr lang="ru-RU" sz="4000" b="1" dirty="0">
                <a:solidFill>
                  <a:srgbClr val="C00000"/>
                </a:solidFill>
                <a:latin typeface="Comic Sans MS" panose="030F0702030302020204" pitchFamily="66" charset="0"/>
              </a:rPr>
              <a:t>Радиотехнические средства приема и обработки сигналов</a:t>
            </a:r>
            <a:endParaRPr sz="4000" spc="-3" dirty="0"/>
          </a:p>
        </p:txBody>
      </p:sp>
      <p:sp>
        <p:nvSpPr>
          <p:cNvPr id="4" name="object 4"/>
          <p:cNvSpPr txBox="1"/>
          <p:nvPr/>
        </p:nvSpPr>
        <p:spPr>
          <a:xfrm>
            <a:off x="3240622" y="5544247"/>
            <a:ext cx="5639612" cy="1113006"/>
          </a:xfrm>
          <a:prstGeom prst="rect">
            <a:avLst/>
          </a:prstGeom>
        </p:spPr>
        <p:txBody>
          <a:bodyPr vert="horz" wrap="square" lIns="0" tIns="41538" rIns="0" bIns="0" rtlCol="0">
            <a:spAutoFit/>
          </a:bodyPr>
          <a:lstStyle/>
          <a:p>
            <a:pPr algn="ctr"/>
            <a:r>
              <a:rPr sz="2000" b="1" spc="-6" dirty="0">
                <a:solidFill>
                  <a:srgbClr val="0F0994"/>
                </a:solidFill>
                <a:latin typeface="Arial"/>
                <a:cs typeface="Arial"/>
              </a:rPr>
              <a:t>Тамбов</a:t>
            </a:r>
            <a:endParaRPr sz="2000" dirty="0">
              <a:latin typeface="Arial"/>
              <a:cs typeface="Arial"/>
            </a:endParaRPr>
          </a:p>
          <a:p>
            <a:pPr marL="79001" marR="3258" algn="ctr">
              <a:lnSpc>
                <a:spcPct val="124300"/>
              </a:lnSpc>
              <a:buChar char="•"/>
              <a:tabLst>
                <a:tab pos="79001" algn="l"/>
              </a:tabLst>
            </a:pPr>
            <a:r>
              <a:rPr sz="2000" b="1" spc="-3" dirty="0">
                <a:solidFill>
                  <a:srgbClr val="0F0994"/>
                </a:solidFill>
                <a:latin typeface="Arial"/>
                <a:cs typeface="Arial"/>
              </a:rPr>
              <a:t>Издательский центр </a:t>
            </a:r>
            <a:r>
              <a:rPr sz="2000" b="1" dirty="0">
                <a:solidFill>
                  <a:srgbClr val="0F0994"/>
                </a:solidFill>
                <a:latin typeface="Arial"/>
                <a:cs typeface="Arial"/>
              </a:rPr>
              <a:t>ФГБОУ </a:t>
            </a:r>
            <a:r>
              <a:rPr sz="2000" b="1" spc="-6" dirty="0">
                <a:solidFill>
                  <a:srgbClr val="0F0994"/>
                </a:solidFill>
                <a:latin typeface="Arial"/>
                <a:cs typeface="Arial"/>
              </a:rPr>
              <a:t>ВО </a:t>
            </a:r>
            <a:r>
              <a:rPr sz="2000" b="1" spc="-3" dirty="0">
                <a:solidFill>
                  <a:srgbClr val="0F0994"/>
                </a:solidFill>
                <a:latin typeface="Arial"/>
                <a:cs typeface="Arial"/>
              </a:rPr>
              <a:t>«ТГТУ» •  </a:t>
            </a:r>
            <a:r>
              <a:rPr sz="2000" b="1" spc="-6" dirty="0" smtClean="0">
                <a:solidFill>
                  <a:srgbClr val="0F0994"/>
                </a:solidFill>
                <a:latin typeface="Arial"/>
                <a:cs typeface="Arial"/>
              </a:rPr>
              <a:t>202</a:t>
            </a:r>
            <a:r>
              <a:rPr lang="ru-RU" sz="2000" b="1" spc="-6" dirty="0" smtClean="0">
                <a:solidFill>
                  <a:srgbClr val="0F0994"/>
                </a:solidFill>
                <a:latin typeface="Arial"/>
                <a:cs typeface="Arial"/>
              </a:rPr>
              <a:t>5</a:t>
            </a:r>
            <a:endParaRPr sz="2000" dirty="0">
              <a:latin typeface="Arial"/>
              <a:cs typeface="Arial"/>
            </a:endParaRPr>
          </a:p>
        </p:txBody>
      </p:sp>
      <p:pic>
        <p:nvPicPr>
          <p:cNvPr id="7" name="Рисунок 6"/>
          <p:cNvPicPr>
            <a:picLocks noChangeAspect="1"/>
          </p:cNvPicPr>
          <p:nvPr/>
        </p:nvPicPr>
        <p:blipFill>
          <a:blip r:embed="rId2"/>
          <a:stretch>
            <a:fillRect/>
          </a:stretch>
        </p:blipFill>
        <p:spPr>
          <a:xfrm>
            <a:off x="3395917" y="2297015"/>
            <a:ext cx="5329022" cy="3150517"/>
          </a:xfrm>
          <a:prstGeom prst="rect">
            <a:avLst/>
          </a:prstGeom>
        </p:spPr>
      </p:pic>
    </p:spTree>
    <p:extLst>
      <p:ext uri="{BB962C8B-B14F-4D97-AF65-F5344CB8AC3E}">
        <p14:creationId xmlns:p14="http://schemas.microsoft.com/office/powerpoint/2010/main" val="34507515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rotWithShape="1">
          <a:blip r:embed="rId2">
            <a:extLst>
              <a:ext uri="{28A0092B-C50C-407E-A947-70E740481C1C}">
                <a14:useLocalDpi xmlns:a14="http://schemas.microsoft.com/office/drawing/2010/main" val="0"/>
              </a:ext>
            </a:extLst>
          </a:blip>
          <a:srcRect r="31131"/>
          <a:stretch/>
        </p:blipFill>
        <p:spPr>
          <a:xfrm>
            <a:off x="5486399" y="1208305"/>
            <a:ext cx="3922777" cy="2706029"/>
          </a:xfrm>
          <a:prstGeom prst="rect">
            <a:avLst/>
          </a:prstGeom>
        </p:spPr>
      </p:pic>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84" y="484632"/>
            <a:ext cx="3077795" cy="3849116"/>
          </a:xfrm>
          <a:prstGeom prst="rect">
            <a:avLst/>
          </a:prstGeom>
        </p:spPr>
      </p:pic>
      <p:pic>
        <p:nvPicPr>
          <p:cNvPr id="10" name="Рисунок 9"/>
          <p:cNvPicPr>
            <a:picLocks noChangeAspect="1"/>
          </p:cNvPicPr>
          <p:nvPr/>
        </p:nvPicPr>
        <p:blipFill>
          <a:blip r:embed="rId4"/>
          <a:stretch>
            <a:fillRect/>
          </a:stretch>
        </p:blipFill>
        <p:spPr>
          <a:xfrm>
            <a:off x="3851260" y="4250720"/>
            <a:ext cx="7345426" cy="2607280"/>
          </a:xfrm>
          <a:prstGeom prst="rect">
            <a:avLst/>
          </a:prstGeom>
        </p:spPr>
      </p:pic>
      <p:sp>
        <p:nvSpPr>
          <p:cNvPr id="11" name="Прямоугольник 10"/>
          <p:cNvSpPr/>
          <p:nvPr/>
        </p:nvSpPr>
        <p:spPr>
          <a:xfrm>
            <a:off x="597065" y="4488464"/>
            <a:ext cx="2084832" cy="400110"/>
          </a:xfrm>
          <a:prstGeom prst="rect">
            <a:avLst/>
          </a:prstGeom>
        </p:spPr>
        <p:txBody>
          <a:bodyPr wrap="square">
            <a:spAutoFit/>
          </a:bodyPr>
          <a:lstStyle/>
          <a:p>
            <a:pPr algn="just"/>
            <a:r>
              <a:rPr lang="ru-RU" sz="2000" dirty="0">
                <a:latin typeface="Comic Sans MS" panose="030F0702030302020204" pitchFamily="66" charset="0"/>
              </a:rPr>
              <a:t>Д.К. </a:t>
            </a:r>
            <a:r>
              <a:rPr lang="ru-RU" sz="2000" dirty="0" err="1">
                <a:latin typeface="Comic Sans MS" panose="030F0702030302020204" pitchFamily="66" charset="0"/>
              </a:rPr>
              <a:t>Ма́ксвелл</a:t>
            </a:r>
            <a:endParaRPr lang="ru-RU" sz="2000" dirty="0">
              <a:latin typeface="Comic Sans MS" panose="030F0702030302020204" pitchFamily="66" charset="0"/>
            </a:endParaRPr>
          </a:p>
        </p:txBody>
      </p:sp>
      <p:sp>
        <p:nvSpPr>
          <p:cNvPr id="2" name="Прямоугольник 1"/>
          <p:cNvSpPr/>
          <p:nvPr/>
        </p:nvSpPr>
        <p:spPr>
          <a:xfrm>
            <a:off x="3520440" y="183654"/>
            <a:ext cx="8394192" cy="923330"/>
          </a:xfrm>
          <a:prstGeom prst="rect">
            <a:avLst/>
          </a:prstGeom>
        </p:spPr>
        <p:txBody>
          <a:bodyPr wrap="square">
            <a:spAutoFit/>
          </a:bodyPr>
          <a:lstStyle/>
          <a:p>
            <a:pPr algn="just"/>
            <a:r>
              <a:rPr lang="ru-RU" b="1" dirty="0">
                <a:solidFill>
                  <a:srgbClr val="0070C0"/>
                </a:solidFill>
                <a:latin typeface="Comic Sans MS" panose="030F0702030302020204" pitchFamily="66" charset="0"/>
              </a:rPr>
              <a:t>Джеймс Клерк </a:t>
            </a:r>
            <a:r>
              <a:rPr lang="ru-RU" b="1" dirty="0" err="1">
                <a:solidFill>
                  <a:srgbClr val="0070C0"/>
                </a:solidFill>
                <a:latin typeface="Comic Sans MS" panose="030F0702030302020204" pitchFamily="66" charset="0"/>
              </a:rPr>
              <a:t>Ма́ксвелл</a:t>
            </a:r>
            <a:r>
              <a:rPr lang="ru-RU" b="1" dirty="0">
                <a:solidFill>
                  <a:srgbClr val="0070C0"/>
                </a:solidFill>
                <a:latin typeface="Comic Sans MS" panose="030F0702030302020204" pitchFamily="66" charset="0"/>
              </a:rPr>
              <a:t> </a:t>
            </a:r>
            <a:r>
              <a:rPr lang="ru-RU" dirty="0">
                <a:latin typeface="Comic Sans MS" panose="030F0702030302020204" pitchFamily="66" charset="0"/>
              </a:rPr>
              <a:t>заложил основы современной классической электродинамики, используя идеи М. Фарадея. Ниже приведены уравнения Максвелла в дифференциальной  и интегральной формах. </a:t>
            </a:r>
          </a:p>
        </p:txBody>
      </p:sp>
    </p:spTree>
    <p:extLst>
      <p:ext uri="{BB962C8B-B14F-4D97-AF65-F5344CB8AC3E}">
        <p14:creationId xmlns:p14="http://schemas.microsoft.com/office/powerpoint/2010/main" val="2011357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05550" y="1982843"/>
            <a:ext cx="7465505" cy="1200329"/>
          </a:xfrm>
          <a:prstGeom prst="rect">
            <a:avLst/>
          </a:prstGeom>
        </p:spPr>
        <p:txBody>
          <a:bodyPr wrap="none">
            <a:spAutoFit/>
          </a:bodyPr>
          <a:lstStyle/>
          <a:p>
            <a:pPr algn="ctr"/>
            <a:r>
              <a:rPr lang="ru-RU" sz="3600" b="1" dirty="0">
                <a:solidFill>
                  <a:srgbClr val="0070C0"/>
                </a:solidFill>
                <a:latin typeface="Comic Sans MS" panose="030F0702030302020204" pitchFamily="66" charset="0"/>
              </a:rPr>
              <a:t>2. СТАТИСТИЧЕСКАЯ ТЕОРИЯ </a:t>
            </a:r>
          </a:p>
          <a:p>
            <a:pPr algn="ctr"/>
            <a:r>
              <a:rPr lang="ru-RU" sz="3600" b="1" dirty="0">
                <a:solidFill>
                  <a:srgbClr val="0070C0"/>
                </a:solidFill>
                <a:latin typeface="Comic Sans MS" panose="030F0702030302020204" pitchFamily="66" charset="0"/>
              </a:rPr>
              <a:t>РАДИОТЕХНИЧЕСКИХ СИСТЕМ</a:t>
            </a:r>
            <a:endParaRPr lang="ru-RU" sz="3600" b="1" dirty="0">
              <a:solidFill>
                <a:srgbClr val="0070C0"/>
              </a:solidFill>
            </a:endParaRPr>
          </a:p>
        </p:txBody>
      </p:sp>
    </p:spTree>
    <p:extLst>
      <p:ext uri="{BB962C8B-B14F-4D97-AF65-F5344CB8AC3E}">
        <p14:creationId xmlns:p14="http://schemas.microsoft.com/office/powerpoint/2010/main" val="4100347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8600" y="219456"/>
            <a:ext cx="11759184" cy="5705729"/>
          </a:xfrm>
          <a:prstGeom prst="rect">
            <a:avLst/>
          </a:prstGeom>
        </p:spPr>
        <p:txBody>
          <a:bodyPr wrap="square">
            <a:spAutoFit/>
          </a:bodyPr>
          <a:lstStyle/>
          <a:p>
            <a:pPr indent="457200" algn="just">
              <a:lnSpc>
                <a:spcPct val="107000"/>
              </a:lnSpc>
              <a:spcAft>
                <a:spcPts val="800"/>
              </a:spcAft>
            </a:pPr>
            <a:r>
              <a:rPr lang="ru-RU" sz="2800" dirty="0">
                <a:latin typeface="Comic Sans MS" panose="030F0702030302020204" pitchFamily="66" charset="0"/>
                <a:ea typeface="Calibri" panose="020F0502020204030204" pitchFamily="34" charset="0"/>
                <a:cs typeface="Times New Roman" panose="02020603050405020304" pitchFamily="18" charset="0"/>
              </a:rPr>
              <a:t>Область статистической теории радиотехнических устройств рассматривает методы анализа и синтеза оптимальных устройств обработки информации в современных радиотехнических системах, работающих в условиях воздействия различных случайных факторов, как в радиотехнических цепях, так и на трассах распространения радиосигналов. Да и сами принимаемые полезные сигналы носят стохастический характер. </a:t>
            </a:r>
          </a:p>
          <a:p>
            <a:pPr indent="457200" algn="just">
              <a:lnSpc>
                <a:spcPct val="107000"/>
              </a:lnSpc>
              <a:spcAft>
                <a:spcPts val="800"/>
              </a:spcAft>
            </a:pPr>
            <a:r>
              <a:rPr lang="ru-RU" sz="2800" dirty="0">
                <a:latin typeface="Comic Sans MS" panose="030F0702030302020204" pitchFamily="66" charset="0"/>
                <a:ea typeface="Calibri" panose="020F0502020204030204" pitchFamily="34" charset="0"/>
                <a:cs typeface="Times New Roman" panose="02020603050405020304" pitchFamily="18" charset="0"/>
              </a:rPr>
              <a:t>Знание современных методов синтеза радиоприемных систем различного назначения, методов статистического моделирования, изучение вероятностных моделей случайных сигналов и помех и их преобразования, знание основ теории обнаружения, оценивания и различения сигналов важно для радиоинженера. </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1473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56616" y="317642"/>
            <a:ext cx="11704320" cy="3056221"/>
          </a:xfrm>
          <a:prstGeom prst="rect">
            <a:avLst/>
          </a:prstGeom>
        </p:spPr>
        <p:txBody>
          <a:bodyPr wrap="square">
            <a:spAutoFit/>
          </a:bodyPr>
          <a:lstStyle/>
          <a:p>
            <a:pPr indent="457200" algn="just">
              <a:lnSpc>
                <a:spcPct val="107000"/>
              </a:lnSpc>
              <a:spcAft>
                <a:spcPts val="0"/>
              </a:spcAft>
            </a:pPr>
            <a:r>
              <a:rPr lang="ru-RU" sz="2000" dirty="0">
                <a:latin typeface="Comic Sans MS" panose="030F0702030302020204" pitchFamily="66" charset="0"/>
                <a:ea typeface="AntiquaPSCyr-Regular"/>
                <a:cs typeface="AntiquaPSCyr-Regular"/>
              </a:rPr>
              <a:t>Историческими предшественниками статистической теории связи явились не физики, а математики. </a:t>
            </a:r>
          </a:p>
          <a:p>
            <a:pPr indent="457200" algn="just">
              <a:lnSpc>
                <a:spcPct val="107000"/>
              </a:lnSpc>
              <a:spcAft>
                <a:spcPts val="0"/>
              </a:spcAft>
            </a:pPr>
            <a:endParaRPr lang="ru-RU" sz="2000" dirty="0">
              <a:latin typeface="Comic Sans MS" panose="030F0702030302020204" pitchFamily="66" charset="0"/>
              <a:ea typeface="AntiquaPSCyr-Regular"/>
              <a:cs typeface="AntiquaPSCyr-Regular"/>
            </a:endParaRPr>
          </a:p>
          <a:p>
            <a:pPr indent="457200" algn="just">
              <a:lnSpc>
                <a:spcPct val="107000"/>
              </a:lnSpc>
              <a:spcAft>
                <a:spcPts val="0"/>
              </a:spcAft>
            </a:pPr>
            <a:r>
              <a:rPr lang="ru-RU" sz="2000" dirty="0">
                <a:latin typeface="Comic Sans MS" panose="030F0702030302020204" pitchFamily="66" charset="0"/>
                <a:ea typeface="AntiquaPSCyr-Regular"/>
                <a:cs typeface="AntiquaPSCyr-Regular"/>
              </a:rPr>
              <a:t>Математиками к 30-м годам были разработаны:</a:t>
            </a:r>
          </a:p>
          <a:p>
            <a:pPr indent="457200" algn="just">
              <a:lnSpc>
                <a:spcPct val="107000"/>
              </a:lnSpc>
              <a:spcAft>
                <a:spcPts val="0"/>
              </a:spcAft>
            </a:pPr>
            <a:r>
              <a:rPr lang="ru-RU" sz="2000" b="1" dirty="0">
                <a:solidFill>
                  <a:srgbClr val="0070C0"/>
                </a:solidFill>
                <a:latin typeface="Comic Sans MS" panose="030F0702030302020204" pitchFamily="66" charset="0"/>
                <a:ea typeface="AntiquaPSCyr-Regular"/>
                <a:cs typeface="AntiquaPSCyr-Italic"/>
              </a:rPr>
              <a:t>теория оценки параметров </a:t>
            </a:r>
            <a:r>
              <a:rPr lang="ru-RU" sz="2000" dirty="0">
                <a:latin typeface="Comic Sans MS" panose="030F0702030302020204" pitchFamily="66" charset="0"/>
                <a:ea typeface="AntiquaPSCyr-Regular"/>
                <a:cs typeface="AntiquaPSCyr-Regular"/>
              </a:rPr>
              <a:t>(Р. Фишер, Г. </a:t>
            </a:r>
            <a:r>
              <a:rPr lang="ru-RU" sz="2000" dirty="0" err="1">
                <a:latin typeface="Comic Sans MS" panose="030F0702030302020204" pitchFamily="66" charset="0"/>
                <a:ea typeface="AntiquaPSCyr-Regular"/>
                <a:cs typeface="AntiquaPSCyr-Regular"/>
              </a:rPr>
              <a:t>Крамер</a:t>
            </a:r>
            <a:r>
              <a:rPr lang="ru-RU" sz="2000" dirty="0">
                <a:latin typeface="Comic Sans MS" panose="030F0702030302020204" pitchFamily="66" charset="0"/>
                <a:ea typeface="AntiquaPSCyr-Regular"/>
                <a:cs typeface="AntiquaPSCyr-Regular"/>
              </a:rPr>
              <a:t>) и </a:t>
            </a:r>
          </a:p>
          <a:p>
            <a:pPr indent="457200" algn="just">
              <a:lnSpc>
                <a:spcPct val="107000"/>
              </a:lnSpc>
              <a:spcAft>
                <a:spcPts val="0"/>
              </a:spcAft>
            </a:pPr>
            <a:r>
              <a:rPr lang="ru-RU" sz="2000" b="1" dirty="0">
                <a:solidFill>
                  <a:srgbClr val="0070C0"/>
                </a:solidFill>
                <a:latin typeface="Comic Sans MS" panose="030F0702030302020204" pitchFamily="66" charset="0"/>
                <a:ea typeface="AntiquaPSCyr-Regular"/>
                <a:cs typeface="AntiquaPSCyr-Italic"/>
              </a:rPr>
              <a:t>теория проверки гипотез </a:t>
            </a:r>
            <a:r>
              <a:rPr lang="ru-RU" sz="2000" dirty="0">
                <a:latin typeface="Comic Sans MS" panose="030F0702030302020204" pitchFamily="66" charset="0"/>
                <a:ea typeface="AntiquaPSCyr-Regular"/>
                <a:cs typeface="AntiquaPSCyr-Regular"/>
              </a:rPr>
              <a:t>(Дж. Нейман, Е. Пирсон). </a:t>
            </a:r>
          </a:p>
          <a:p>
            <a:pPr indent="457200" algn="just">
              <a:lnSpc>
                <a:spcPct val="107000"/>
              </a:lnSpc>
              <a:spcAft>
                <a:spcPts val="0"/>
              </a:spcAft>
            </a:pPr>
            <a:endParaRPr lang="ru-RU" sz="2000" dirty="0">
              <a:latin typeface="Comic Sans MS" panose="030F0702030302020204" pitchFamily="66" charset="0"/>
              <a:ea typeface="AntiquaPSCyr-Regular"/>
              <a:cs typeface="AntiquaPSCyr-Regular"/>
            </a:endParaRPr>
          </a:p>
          <a:p>
            <a:pPr indent="457200" algn="just">
              <a:lnSpc>
                <a:spcPct val="107000"/>
              </a:lnSpc>
              <a:spcAft>
                <a:spcPts val="0"/>
              </a:spcAft>
            </a:pPr>
            <a:r>
              <a:rPr lang="ru-RU" sz="2000" dirty="0">
                <a:latin typeface="Comic Sans MS" panose="030F0702030302020204" pitchFamily="66" charset="0"/>
                <a:ea typeface="AntiquaPSCyr-Regular"/>
                <a:cs typeface="AntiquaPSCyr-Regular"/>
              </a:rPr>
              <a:t>К 40-м годам стала известной</a:t>
            </a:r>
          </a:p>
          <a:p>
            <a:pPr indent="457200" algn="just">
              <a:lnSpc>
                <a:spcPct val="107000"/>
              </a:lnSpc>
              <a:spcAft>
                <a:spcPts val="0"/>
              </a:spcAft>
            </a:pPr>
            <a:r>
              <a:rPr lang="ru-RU" sz="2000" b="1" dirty="0">
                <a:solidFill>
                  <a:srgbClr val="0070C0"/>
                </a:solidFill>
                <a:latin typeface="Comic Sans MS" panose="030F0702030302020204" pitchFamily="66" charset="0"/>
                <a:ea typeface="AntiquaPSCyr-Regular"/>
                <a:cs typeface="AntiquaPSCyr-Regular"/>
              </a:rPr>
              <a:t>общая </a:t>
            </a:r>
            <a:r>
              <a:rPr lang="ru-RU" sz="2000" b="1" dirty="0">
                <a:solidFill>
                  <a:srgbClr val="0070C0"/>
                </a:solidFill>
                <a:latin typeface="Comic Sans MS" panose="030F0702030302020204" pitchFamily="66" charset="0"/>
                <a:ea typeface="AntiquaPSCyr-Regular"/>
                <a:cs typeface="AntiquaPSCyr-Italic"/>
              </a:rPr>
              <a:t>теория статистических решений (</a:t>
            </a:r>
            <a:r>
              <a:rPr lang="ru-RU" sz="2000" dirty="0">
                <a:latin typeface="Comic Sans MS" panose="030F0702030302020204" pitchFamily="66" charset="0"/>
                <a:ea typeface="AntiquaPSCyr-Regular"/>
                <a:cs typeface="AntiquaPSCyr-Regular"/>
              </a:rPr>
              <a:t>А. </a:t>
            </a:r>
            <a:r>
              <a:rPr lang="ru-RU" sz="2000" dirty="0" err="1">
                <a:latin typeface="Comic Sans MS" panose="030F0702030302020204" pitchFamily="66" charset="0"/>
                <a:ea typeface="AntiquaPSCyr-Regular"/>
                <a:cs typeface="AntiquaPSCyr-Regular"/>
              </a:rPr>
              <a:t>Вальд</a:t>
            </a:r>
            <a:r>
              <a:rPr lang="ru-RU" sz="2000" dirty="0">
                <a:latin typeface="Comic Sans MS" panose="030F0702030302020204" pitchFamily="66" charset="0"/>
                <a:ea typeface="AntiquaPSCyr-Regular"/>
                <a:cs typeface="AntiquaPSCyr-Regular"/>
              </a:rPr>
              <a:t>). </a:t>
            </a: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2376" y="3430714"/>
            <a:ext cx="2134814" cy="2525180"/>
          </a:xfrm>
          <a:prstGeom prst="rect">
            <a:avLst/>
          </a:prstGeom>
        </p:spPr>
      </p:pic>
      <p:sp>
        <p:nvSpPr>
          <p:cNvPr id="3" name="Прямоугольник 2"/>
          <p:cNvSpPr/>
          <p:nvPr/>
        </p:nvSpPr>
        <p:spPr>
          <a:xfrm>
            <a:off x="7606165" y="6033224"/>
            <a:ext cx="1732205" cy="369332"/>
          </a:xfrm>
          <a:prstGeom prst="rect">
            <a:avLst/>
          </a:prstGeom>
        </p:spPr>
        <p:txBody>
          <a:bodyPr wrap="none">
            <a:spAutoFit/>
          </a:bodyPr>
          <a:lstStyle/>
          <a:p>
            <a:r>
              <a:rPr lang="ru-RU" dirty="0" err="1"/>
              <a:t>Эгон</a:t>
            </a:r>
            <a:r>
              <a:rPr lang="ru-RU" dirty="0"/>
              <a:t> Ш. Пирсон</a:t>
            </a:r>
          </a:p>
        </p:txBody>
      </p:sp>
      <p:pic>
        <p:nvPicPr>
          <p:cNvPr id="5" name="Рисунок 4"/>
          <p:cNvPicPr>
            <a:picLocks noChangeAspect="1"/>
          </p:cNvPicPr>
          <p:nvPr/>
        </p:nvPicPr>
        <p:blipFill rotWithShape="1">
          <a:blip r:embed="rId3">
            <a:extLst>
              <a:ext uri="{28A0092B-C50C-407E-A947-70E740481C1C}">
                <a14:useLocalDpi xmlns:a14="http://schemas.microsoft.com/office/drawing/2010/main" val="0"/>
              </a:ext>
            </a:extLst>
          </a:blip>
          <a:srcRect l="31128" t="26072" b="14980"/>
          <a:stretch/>
        </p:blipFill>
        <p:spPr>
          <a:xfrm>
            <a:off x="9902951" y="3430714"/>
            <a:ext cx="1960923" cy="2525180"/>
          </a:xfrm>
          <a:prstGeom prst="rect">
            <a:avLst/>
          </a:prstGeom>
        </p:spPr>
      </p:pic>
      <p:sp>
        <p:nvSpPr>
          <p:cNvPr id="6" name="Прямоугольник 5"/>
          <p:cNvSpPr/>
          <p:nvPr/>
        </p:nvSpPr>
        <p:spPr>
          <a:xfrm>
            <a:off x="9798018" y="6032728"/>
            <a:ext cx="2170787" cy="369332"/>
          </a:xfrm>
          <a:prstGeom prst="rect">
            <a:avLst/>
          </a:prstGeom>
        </p:spPr>
        <p:txBody>
          <a:bodyPr wrap="none">
            <a:spAutoFit/>
          </a:bodyPr>
          <a:lstStyle/>
          <a:p>
            <a:r>
              <a:rPr lang="ru-RU" dirty="0"/>
              <a:t>Ежи Сплава-Нейман</a:t>
            </a:r>
          </a:p>
        </p:txBody>
      </p:sp>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616" y="3430713"/>
            <a:ext cx="1819123" cy="2550523"/>
          </a:xfrm>
          <a:prstGeom prst="rect">
            <a:avLst/>
          </a:prstGeom>
        </p:spPr>
      </p:pic>
      <p:sp>
        <p:nvSpPr>
          <p:cNvPr id="8" name="Прямоугольник 7"/>
          <p:cNvSpPr/>
          <p:nvPr/>
        </p:nvSpPr>
        <p:spPr>
          <a:xfrm>
            <a:off x="356616" y="6068086"/>
            <a:ext cx="1314078" cy="369332"/>
          </a:xfrm>
          <a:prstGeom prst="rect">
            <a:avLst/>
          </a:prstGeom>
        </p:spPr>
        <p:txBody>
          <a:bodyPr wrap="none">
            <a:spAutoFit/>
          </a:bodyPr>
          <a:lstStyle/>
          <a:p>
            <a:r>
              <a:rPr lang="ru-RU" dirty="0"/>
              <a:t>Р. Э. Фишер</a:t>
            </a:r>
          </a:p>
        </p:txBody>
      </p:sp>
      <p:pic>
        <p:nvPicPr>
          <p:cNvPr id="9" name="Рисунок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95340" y="3430713"/>
            <a:ext cx="1897065" cy="2553944"/>
          </a:xfrm>
          <a:prstGeom prst="rect">
            <a:avLst/>
          </a:prstGeom>
        </p:spPr>
      </p:pic>
      <p:sp>
        <p:nvSpPr>
          <p:cNvPr id="10" name="Прямоугольник 9"/>
          <p:cNvSpPr/>
          <p:nvPr/>
        </p:nvSpPr>
        <p:spPr>
          <a:xfrm>
            <a:off x="2595340" y="6032098"/>
            <a:ext cx="1767984" cy="369332"/>
          </a:xfrm>
          <a:prstGeom prst="rect">
            <a:avLst/>
          </a:prstGeom>
        </p:spPr>
        <p:txBody>
          <a:bodyPr wrap="none">
            <a:spAutoFit/>
          </a:bodyPr>
          <a:lstStyle/>
          <a:p>
            <a:r>
              <a:rPr lang="ru-RU" dirty="0" err="1"/>
              <a:t>Гаральд</a:t>
            </a:r>
            <a:r>
              <a:rPr lang="ru-RU" dirty="0"/>
              <a:t> </a:t>
            </a:r>
            <a:r>
              <a:rPr lang="ru-RU" dirty="0" err="1"/>
              <a:t>Крамер</a:t>
            </a:r>
            <a:endParaRPr lang="ru-RU" dirty="0"/>
          </a:p>
        </p:txBody>
      </p:sp>
      <p:pic>
        <p:nvPicPr>
          <p:cNvPr id="11" name="Рисунок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81518" y="3398458"/>
            <a:ext cx="2141657" cy="2557436"/>
          </a:xfrm>
          <a:prstGeom prst="rect">
            <a:avLst/>
          </a:prstGeom>
        </p:spPr>
      </p:pic>
      <p:sp>
        <p:nvSpPr>
          <p:cNvPr id="12" name="Прямоугольник 11"/>
          <p:cNvSpPr/>
          <p:nvPr/>
        </p:nvSpPr>
        <p:spPr>
          <a:xfrm>
            <a:off x="5014119" y="6033224"/>
            <a:ext cx="1874231" cy="369332"/>
          </a:xfrm>
          <a:prstGeom prst="rect">
            <a:avLst/>
          </a:prstGeom>
        </p:spPr>
        <p:txBody>
          <a:bodyPr wrap="none">
            <a:spAutoFit/>
          </a:bodyPr>
          <a:lstStyle/>
          <a:p>
            <a:r>
              <a:rPr lang="ru-RU" dirty="0">
                <a:latin typeface="Comic Sans MS" panose="030F0702030302020204" pitchFamily="66" charset="0"/>
                <a:ea typeface="AntiquaPSCyr-Regular"/>
                <a:cs typeface="AntiquaPSCyr-Regular"/>
              </a:rPr>
              <a:t>Абрахам </a:t>
            </a:r>
            <a:r>
              <a:rPr lang="ru-RU" dirty="0" err="1">
                <a:latin typeface="Comic Sans MS" panose="030F0702030302020204" pitchFamily="66" charset="0"/>
                <a:ea typeface="AntiquaPSCyr-Regular"/>
                <a:cs typeface="AntiquaPSCyr-Regular"/>
              </a:rPr>
              <a:t>Вальд</a:t>
            </a:r>
            <a:endParaRPr lang="ru-RU" dirty="0"/>
          </a:p>
        </p:txBody>
      </p:sp>
    </p:spTree>
    <p:extLst>
      <p:ext uri="{BB962C8B-B14F-4D97-AF65-F5344CB8AC3E}">
        <p14:creationId xmlns:p14="http://schemas.microsoft.com/office/powerpoint/2010/main" val="584596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9456" y="107330"/>
            <a:ext cx="11704320" cy="5935727"/>
          </a:xfrm>
          <a:prstGeom prst="rect">
            <a:avLst/>
          </a:prstGeom>
        </p:spPr>
        <p:txBody>
          <a:bodyPr wrap="square">
            <a:spAutoFit/>
          </a:bodyPr>
          <a:lstStyle/>
          <a:p>
            <a:pPr indent="457200" algn="just">
              <a:lnSpc>
                <a:spcPct val="107000"/>
              </a:lnSpc>
              <a:spcAft>
                <a:spcPts val="0"/>
              </a:spcAft>
            </a:pPr>
            <a:endParaRPr lang="ru-RU" sz="2000" dirty="0">
              <a:latin typeface="Comic Sans MS" panose="030F0702030302020204" pitchFamily="66" charset="0"/>
              <a:ea typeface="AntiquaPSCyr-Regular"/>
              <a:cs typeface="AntiquaPSCyr-Regular"/>
            </a:endParaRPr>
          </a:p>
          <a:p>
            <a:pPr indent="457200" algn="just">
              <a:lnSpc>
                <a:spcPct val="107000"/>
              </a:lnSpc>
              <a:spcAft>
                <a:spcPts val="0"/>
              </a:spcAft>
            </a:pPr>
            <a:r>
              <a:rPr lang="ru-RU" sz="2400" dirty="0">
                <a:latin typeface="Comic Sans MS" panose="030F0702030302020204" pitchFamily="66" charset="0"/>
                <a:ea typeface="AntiquaPSCyr-Regular"/>
                <a:cs typeface="AntiquaPSCyr-Regular"/>
              </a:rPr>
              <a:t>Все это дало возможность сформулировать </a:t>
            </a:r>
            <a:r>
              <a:rPr lang="ru-RU" sz="2400" b="1" dirty="0">
                <a:solidFill>
                  <a:srgbClr val="0070C0"/>
                </a:solidFill>
                <a:latin typeface="Comic Sans MS" panose="030F0702030302020204" pitchFamily="66" charset="0"/>
                <a:ea typeface="AntiquaPSCyr-Regular"/>
                <a:cs typeface="AntiquaPSCyr-Regular"/>
              </a:rPr>
              <a:t>задачу синтеза оптимальных устройств</a:t>
            </a:r>
            <a:r>
              <a:rPr lang="ru-RU" sz="2400" dirty="0">
                <a:latin typeface="Comic Sans MS" panose="030F0702030302020204" pitchFamily="66" charset="0"/>
                <a:ea typeface="AntiquaPSCyr-Regular"/>
                <a:cs typeface="AntiquaPSCyr-Regular"/>
              </a:rPr>
              <a:t>, обеспечивающих максимально возможное ослабление помех. </a:t>
            </a:r>
          </a:p>
          <a:p>
            <a:pPr indent="457200" algn="just">
              <a:lnSpc>
                <a:spcPct val="107000"/>
              </a:lnSpc>
              <a:spcAft>
                <a:spcPts val="0"/>
              </a:spcAft>
            </a:pPr>
            <a:r>
              <a:rPr lang="ru-RU" sz="2400" dirty="0">
                <a:latin typeface="Comic Sans MS" panose="030F0702030302020204" pitchFamily="66" charset="0"/>
                <a:ea typeface="AntiquaPSCyr-Regular"/>
                <a:cs typeface="AntiquaPSCyr-Regular"/>
              </a:rPr>
              <a:t>Был синтезирован </a:t>
            </a:r>
            <a:r>
              <a:rPr lang="ru-RU" sz="2400" b="1" dirty="0">
                <a:solidFill>
                  <a:srgbClr val="0070C0"/>
                </a:solidFill>
                <a:latin typeface="Comic Sans MS" panose="030F0702030302020204" pitchFamily="66" charset="0"/>
                <a:ea typeface="AntiquaPSCyr-Regular"/>
                <a:cs typeface="AntiquaPSCyr-Italic"/>
              </a:rPr>
              <a:t>оптимальный фильтр</a:t>
            </a:r>
            <a:r>
              <a:rPr lang="ru-RU" sz="2400" dirty="0">
                <a:latin typeface="Comic Sans MS" panose="030F0702030302020204" pitchFamily="66" charset="0"/>
                <a:ea typeface="AntiquaPSCyr-Regular"/>
                <a:cs typeface="AntiquaPSCyr-Regular"/>
              </a:rPr>
              <a:t>, который принимая на входе смесь</a:t>
            </a:r>
            <a:r>
              <a:rPr lang="en-US" sz="2400" dirty="0">
                <a:latin typeface="Comic Sans MS" panose="030F0702030302020204" pitchFamily="66" charset="0"/>
                <a:ea typeface="AntiquaPSCyr-Regular"/>
                <a:cs typeface="AntiquaPSCyr-Regular"/>
              </a:rPr>
              <a:t> </a:t>
            </a:r>
            <a:r>
              <a:rPr lang="ru-RU" sz="2400" dirty="0">
                <a:latin typeface="Comic Sans MS" panose="030F0702030302020204" pitchFamily="66" charset="0"/>
                <a:ea typeface="AntiquaPSCyr-Regular"/>
                <a:cs typeface="AntiquaPSCyr-Regular"/>
              </a:rPr>
              <a:t>смесь полезного сигнала с шумом </a:t>
            </a:r>
            <a:r>
              <a:rPr lang="ru-RU" sz="2400" i="1" dirty="0">
                <a:latin typeface="Comic Sans MS" panose="030F0702030302020204" pitchFamily="66" charset="0"/>
                <a:ea typeface="CMMI10"/>
                <a:cs typeface="CMMI10"/>
              </a:rPr>
              <a:t>y</a:t>
            </a:r>
            <a:r>
              <a:rPr lang="ru-RU" sz="2400" dirty="0">
                <a:latin typeface="Comic Sans MS" panose="030F0702030302020204" pitchFamily="66" charset="0"/>
                <a:ea typeface="CMR10"/>
                <a:cs typeface="CMR10"/>
              </a:rPr>
              <a:t>(</a:t>
            </a:r>
            <a:r>
              <a:rPr lang="ru-RU" sz="2400" i="1" dirty="0">
                <a:latin typeface="Comic Sans MS" panose="030F0702030302020204" pitchFamily="66" charset="0"/>
                <a:ea typeface="CMMI10"/>
                <a:cs typeface="CMMI10"/>
              </a:rPr>
              <a:t>t</a:t>
            </a:r>
            <a:r>
              <a:rPr lang="ru-RU" sz="2400" dirty="0">
                <a:latin typeface="Comic Sans MS" panose="030F0702030302020204" pitchFamily="66" charset="0"/>
                <a:ea typeface="CMR10"/>
                <a:cs typeface="CMR10"/>
              </a:rPr>
              <a:t>) = </a:t>
            </a:r>
            <a:r>
              <a:rPr lang="en-US" sz="2400" i="1" dirty="0">
                <a:latin typeface="Comic Sans MS" panose="030F0702030302020204" pitchFamily="66" charset="0"/>
                <a:ea typeface="CMMI10"/>
                <a:cs typeface="CMMI10"/>
              </a:rPr>
              <a:t>s</a:t>
            </a:r>
            <a:r>
              <a:rPr lang="ru-RU" sz="2400" dirty="0">
                <a:latin typeface="Comic Sans MS" panose="030F0702030302020204" pitchFamily="66" charset="0"/>
                <a:ea typeface="CMR10"/>
                <a:cs typeface="CMR10"/>
              </a:rPr>
              <a:t>(</a:t>
            </a:r>
            <a:r>
              <a:rPr lang="ru-RU" sz="2400" i="1" dirty="0">
                <a:latin typeface="Comic Sans MS" panose="030F0702030302020204" pitchFamily="66" charset="0"/>
                <a:ea typeface="CMMI10"/>
                <a:cs typeface="CMMI10"/>
              </a:rPr>
              <a:t>t</a:t>
            </a:r>
            <a:r>
              <a:rPr lang="ru-RU" sz="2400" dirty="0">
                <a:latin typeface="Comic Sans MS" panose="030F0702030302020204" pitchFamily="66" charset="0"/>
                <a:ea typeface="CMR10"/>
                <a:cs typeface="CMR10"/>
              </a:rPr>
              <a:t>) + </a:t>
            </a:r>
            <a:r>
              <a:rPr lang="ru-RU" sz="2400" i="1" dirty="0">
                <a:latin typeface="Comic Sans MS" panose="030F0702030302020204" pitchFamily="66" charset="0"/>
                <a:ea typeface="CMMI10"/>
                <a:cs typeface="CMMI10"/>
              </a:rPr>
              <a:t>n</a:t>
            </a:r>
            <a:r>
              <a:rPr lang="ru-RU" sz="2400" dirty="0">
                <a:latin typeface="Comic Sans MS" panose="030F0702030302020204" pitchFamily="66" charset="0"/>
                <a:ea typeface="CMR10"/>
                <a:cs typeface="CMR10"/>
              </a:rPr>
              <a:t>(</a:t>
            </a:r>
            <a:r>
              <a:rPr lang="ru-RU" sz="2400" i="1" dirty="0">
                <a:latin typeface="Comic Sans MS" panose="030F0702030302020204" pitchFamily="66" charset="0"/>
                <a:ea typeface="CMMI10"/>
                <a:cs typeface="CMMI10"/>
              </a:rPr>
              <a:t>t</a:t>
            </a:r>
            <a:r>
              <a:rPr lang="ru-RU" sz="2400" dirty="0">
                <a:latin typeface="Comic Sans MS" panose="030F0702030302020204" pitchFamily="66" charset="0"/>
                <a:ea typeface="CMR10"/>
                <a:cs typeface="CMR10"/>
              </a:rPr>
              <a:t>) </a:t>
            </a:r>
            <a:r>
              <a:rPr lang="ru-RU" sz="2400" dirty="0">
                <a:latin typeface="Comic Sans MS" panose="030F0702030302020204" pitchFamily="66" charset="0"/>
                <a:ea typeface="AntiquaPSCyr-Regular"/>
                <a:cs typeface="AntiquaPSCyr-Regular"/>
              </a:rPr>
              <a:t>формирует на выходе сигнал </a:t>
            </a:r>
            <a:r>
              <a:rPr lang="ru-RU" sz="2400" i="1" dirty="0" err="1">
                <a:latin typeface="Comic Sans MS" panose="030F0702030302020204" pitchFamily="66" charset="0"/>
                <a:ea typeface="CMMI10"/>
                <a:cs typeface="CMMI10"/>
              </a:rPr>
              <a:t>s</a:t>
            </a:r>
            <a:r>
              <a:rPr lang="ru-RU" sz="2400" baseline="-25000" dirty="0" err="1">
                <a:latin typeface="Comic Sans MS" panose="030F0702030302020204" pitchFamily="66" charset="0"/>
                <a:ea typeface="CMMI10"/>
                <a:cs typeface="CMMI10"/>
              </a:rPr>
              <a:t>вых</a:t>
            </a:r>
            <a:r>
              <a:rPr lang="ru-RU" sz="2400" dirty="0">
                <a:latin typeface="Comic Sans MS" panose="030F0702030302020204" pitchFamily="66" charset="0"/>
                <a:ea typeface="CMR10"/>
                <a:cs typeface="CMR10"/>
              </a:rPr>
              <a:t>(</a:t>
            </a:r>
            <a:r>
              <a:rPr lang="ru-RU" sz="2400" i="1" dirty="0">
                <a:latin typeface="Comic Sans MS" panose="030F0702030302020204" pitchFamily="66" charset="0"/>
                <a:ea typeface="CMMI10"/>
                <a:cs typeface="CMMI10"/>
              </a:rPr>
              <a:t>t</a:t>
            </a:r>
            <a:r>
              <a:rPr lang="ru-RU" sz="2400" dirty="0">
                <a:latin typeface="Comic Sans MS" panose="030F0702030302020204" pitchFamily="66" charset="0"/>
                <a:ea typeface="CMR10"/>
                <a:cs typeface="CMR10"/>
              </a:rPr>
              <a:t>) </a:t>
            </a:r>
            <a:r>
              <a:rPr lang="ru-RU" sz="2400" dirty="0">
                <a:latin typeface="Comic Sans MS" panose="030F0702030302020204" pitchFamily="66" charset="0"/>
                <a:ea typeface="AntiquaPSCyr-Regular"/>
                <a:cs typeface="AntiquaPSCyr-Regular"/>
              </a:rPr>
              <a:t>с минимально достижимой среднеквадратической ошибкой. </a:t>
            </a:r>
          </a:p>
          <a:p>
            <a:pPr indent="457200" algn="just">
              <a:lnSpc>
                <a:spcPct val="107000"/>
              </a:lnSpc>
              <a:spcAft>
                <a:spcPts val="0"/>
              </a:spcAft>
            </a:pPr>
            <a:endParaRPr lang="ru-RU" sz="2400" dirty="0">
              <a:latin typeface="Comic Sans MS" panose="030F0702030302020204" pitchFamily="66" charset="0"/>
              <a:ea typeface="AntiquaPSCyr-Regular"/>
              <a:cs typeface="AntiquaPSCyr-Regular"/>
            </a:endParaRPr>
          </a:p>
          <a:p>
            <a:pPr indent="457200" algn="just">
              <a:lnSpc>
                <a:spcPct val="107000"/>
              </a:lnSpc>
              <a:spcAft>
                <a:spcPts val="0"/>
              </a:spcAft>
            </a:pPr>
            <a:r>
              <a:rPr lang="ru-RU" sz="2400" dirty="0">
                <a:latin typeface="Comic Sans MS" panose="030F0702030302020204" pitchFamily="66" charset="0"/>
                <a:ea typeface="AntiquaPSCyr-Regular"/>
                <a:cs typeface="AntiquaPSCyr-Regular"/>
              </a:rPr>
              <a:t>Кроме того можно было получить на выходе линейное преобразование сигнала, например, предсказание. </a:t>
            </a:r>
          </a:p>
          <a:p>
            <a:pPr indent="457200" algn="just">
              <a:lnSpc>
                <a:spcPct val="107000"/>
              </a:lnSpc>
              <a:spcAft>
                <a:spcPts val="0"/>
              </a:spcAft>
            </a:pPr>
            <a:r>
              <a:rPr lang="ru-RU" sz="2400" dirty="0">
                <a:latin typeface="Comic Sans MS" panose="030F0702030302020204" pitchFamily="66" charset="0"/>
                <a:ea typeface="AntiquaPSCyr-Regular"/>
                <a:cs typeface="AntiquaPSCyr-Regular"/>
              </a:rPr>
              <a:t>Для импульсного отклика такого фильтра было найдено фундаментальное соотношение Винера–Колмогорова–Хопфа. </a:t>
            </a:r>
          </a:p>
          <a:p>
            <a:pPr indent="457200" algn="just">
              <a:lnSpc>
                <a:spcPct val="107000"/>
              </a:lnSpc>
              <a:spcAft>
                <a:spcPts val="0"/>
              </a:spcAft>
            </a:pPr>
            <a:endParaRPr lang="ru-RU" sz="2400">
              <a:latin typeface="Comic Sans MS" panose="030F0702030302020204" pitchFamily="66" charset="0"/>
              <a:ea typeface="AntiquaPSCyr-Regular"/>
              <a:cs typeface="AntiquaPSCyr-Regular"/>
            </a:endParaRPr>
          </a:p>
          <a:p>
            <a:pPr indent="457200" algn="just">
              <a:lnSpc>
                <a:spcPct val="107000"/>
              </a:lnSpc>
              <a:spcAft>
                <a:spcPts val="0"/>
              </a:spcAft>
            </a:pPr>
            <a:r>
              <a:rPr lang="ru-RU" sz="2400">
                <a:latin typeface="Comic Sans MS" panose="030F0702030302020204" pitchFamily="66" charset="0"/>
                <a:ea typeface="AntiquaPSCyr-Regular"/>
                <a:cs typeface="AntiquaPSCyr-Regular"/>
              </a:rPr>
              <a:t>В </a:t>
            </a:r>
            <a:r>
              <a:rPr lang="ru-RU" sz="2400" dirty="0">
                <a:latin typeface="Comic Sans MS" panose="030F0702030302020204" pitchFamily="66" charset="0"/>
                <a:ea typeface="AntiquaPSCyr-Regular"/>
                <a:cs typeface="AntiquaPSCyr-Regular"/>
              </a:rPr>
              <a:t>1942–1943 гг. Д. </a:t>
            </a:r>
            <a:r>
              <a:rPr lang="ru-RU" sz="2400" dirty="0" err="1">
                <a:latin typeface="Comic Sans MS" panose="030F0702030302020204" pitchFamily="66" charset="0"/>
                <a:ea typeface="AntiquaPSCyr-Regular"/>
                <a:cs typeface="AntiquaPSCyr-Regular"/>
              </a:rPr>
              <a:t>Нортс</a:t>
            </a:r>
            <a:r>
              <a:rPr lang="ru-RU" sz="2400" dirty="0">
                <a:latin typeface="Comic Sans MS" panose="030F0702030302020204" pitchFamily="66" charset="0"/>
                <a:ea typeface="AntiquaPSCyr-Regular"/>
                <a:cs typeface="AntiquaPSCyr-Regular"/>
              </a:rPr>
              <a:t> нашел </a:t>
            </a:r>
            <a:r>
              <a:rPr lang="ru-RU" sz="2400" i="1" dirty="0">
                <a:latin typeface="Comic Sans MS" panose="030F0702030302020204" pitchFamily="66" charset="0"/>
                <a:ea typeface="AntiquaPSCyr-Regular"/>
                <a:cs typeface="AntiquaPSCyr-Italic"/>
              </a:rPr>
              <a:t>согласованный фильтр</a:t>
            </a:r>
            <a:r>
              <a:rPr lang="ru-RU" sz="2400" dirty="0">
                <a:latin typeface="Comic Sans MS" panose="030F0702030302020204" pitchFamily="66" charset="0"/>
                <a:ea typeface="AntiquaPSCyr-Regular"/>
                <a:cs typeface="AntiquaPSCyr-Regular"/>
              </a:rPr>
              <a:t>, обеспечивающий максимум отношения пикового значения отношения сигнал/шум.</a:t>
            </a:r>
            <a:endParaRPr lang="ru-RU"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07369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t="14211"/>
          <a:stretch/>
        </p:blipFill>
        <p:spPr>
          <a:xfrm>
            <a:off x="8863419" y="4800600"/>
            <a:ext cx="2689503" cy="1728216"/>
          </a:xfrm>
          <a:prstGeom prst="rect">
            <a:avLst/>
          </a:prstGeom>
        </p:spPr>
      </p:pic>
      <p:pic>
        <p:nvPicPr>
          <p:cNvPr id="5" name="Рисунок 4"/>
          <p:cNvPicPr>
            <a:picLocks noChangeAspect="1"/>
          </p:cNvPicPr>
          <p:nvPr/>
        </p:nvPicPr>
        <p:blipFill rotWithShape="1">
          <a:blip r:embed="rId3"/>
          <a:srcRect t="23884"/>
          <a:stretch/>
        </p:blipFill>
        <p:spPr>
          <a:xfrm>
            <a:off x="8375904" y="2182877"/>
            <a:ext cx="3456432" cy="728318"/>
          </a:xfrm>
          <a:prstGeom prst="rect">
            <a:avLst/>
          </a:prstGeom>
        </p:spPr>
      </p:pic>
      <p:pic>
        <p:nvPicPr>
          <p:cNvPr id="6" name="Рисунок 5"/>
          <p:cNvPicPr>
            <a:picLocks noChangeAspect="1"/>
          </p:cNvPicPr>
          <p:nvPr/>
        </p:nvPicPr>
        <p:blipFill>
          <a:blip r:embed="rId4"/>
          <a:stretch>
            <a:fillRect/>
          </a:stretch>
        </p:blipFill>
        <p:spPr>
          <a:xfrm>
            <a:off x="8961120" y="3033883"/>
            <a:ext cx="2494105" cy="680054"/>
          </a:xfrm>
          <a:prstGeom prst="rect">
            <a:avLst/>
          </a:prstGeom>
        </p:spPr>
      </p:pic>
      <p:pic>
        <p:nvPicPr>
          <p:cNvPr id="7" name="Рисунок 6"/>
          <p:cNvPicPr>
            <a:picLocks noChangeAspect="1"/>
          </p:cNvPicPr>
          <p:nvPr/>
        </p:nvPicPr>
        <p:blipFill>
          <a:blip r:embed="rId5"/>
          <a:stretch>
            <a:fillRect/>
          </a:stretch>
        </p:blipFill>
        <p:spPr>
          <a:xfrm>
            <a:off x="8722272" y="3836625"/>
            <a:ext cx="2971799" cy="599178"/>
          </a:xfrm>
          <a:prstGeom prst="rect">
            <a:avLst/>
          </a:prstGeom>
        </p:spPr>
      </p:pic>
      <p:pic>
        <p:nvPicPr>
          <p:cNvPr id="11" name="Рисунок 10"/>
          <p:cNvPicPr>
            <a:picLocks noChangeAspect="1"/>
          </p:cNvPicPr>
          <p:nvPr/>
        </p:nvPicPr>
        <p:blipFill>
          <a:blip r:embed="rId6"/>
          <a:stretch>
            <a:fillRect/>
          </a:stretch>
        </p:blipFill>
        <p:spPr>
          <a:xfrm>
            <a:off x="5952715" y="4310190"/>
            <a:ext cx="2297272" cy="2240836"/>
          </a:xfrm>
          <a:prstGeom prst="rect">
            <a:avLst/>
          </a:prstGeom>
        </p:spPr>
      </p:pic>
      <p:pic>
        <p:nvPicPr>
          <p:cNvPr id="13" name="Рисунок 12"/>
          <p:cNvPicPr>
            <a:picLocks noChangeAspect="1"/>
          </p:cNvPicPr>
          <p:nvPr/>
        </p:nvPicPr>
        <p:blipFill>
          <a:blip r:embed="rId7"/>
          <a:stretch>
            <a:fillRect/>
          </a:stretch>
        </p:blipFill>
        <p:spPr>
          <a:xfrm>
            <a:off x="6065047" y="538309"/>
            <a:ext cx="4953000" cy="1438275"/>
          </a:xfrm>
          <a:prstGeom prst="rect">
            <a:avLst/>
          </a:prstGeom>
        </p:spPr>
      </p:pic>
      <p:sp>
        <p:nvSpPr>
          <p:cNvPr id="14" name="Прямоугольник 13"/>
          <p:cNvSpPr/>
          <p:nvPr/>
        </p:nvSpPr>
        <p:spPr>
          <a:xfrm>
            <a:off x="5760176" y="3713937"/>
            <a:ext cx="2556451" cy="523220"/>
          </a:xfrm>
          <a:prstGeom prst="rect">
            <a:avLst/>
          </a:prstGeom>
        </p:spPr>
        <p:txBody>
          <a:bodyPr wrap="square">
            <a:spAutoFit/>
          </a:bodyPr>
          <a:lstStyle/>
          <a:p>
            <a:r>
              <a:rPr lang="ru-RU" sz="1400" b="1" dirty="0">
                <a:latin typeface="Comic Sans MS" panose="030F0702030302020204" pitchFamily="66" charset="0"/>
              </a:rPr>
              <a:t>Р. Л. </a:t>
            </a:r>
            <a:r>
              <a:rPr lang="ru-RU" sz="1400" b="1" dirty="0" err="1">
                <a:latin typeface="Comic Sans MS" panose="030F0702030302020204" pitchFamily="66" charset="0"/>
              </a:rPr>
              <a:t>Страто́нович</a:t>
            </a:r>
            <a:r>
              <a:rPr lang="ru-RU" sz="1400" b="1" dirty="0">
                <a:latin typeface="Comic Sans MS" panose="030F0702030302020204" pitchFamily="66" charset="0"/>
              </a:rPr>
              <a:t> </a:t>
            </a:r>
            <a:r>
              <a:rPr lang="ru-RU" sz="1400" dirty="0">
                <a:latin typeface="Comic Sans MS" panose="030F0702030302020204" pitchFamily="66" charset="0"/>
              </a:rPr>
              <a:t>- один из создателей теории СДУ</a:t>
            </a:r>
          </a:p>
        </p:txBody>
      </p:sp>
      <p:pic>
        <p:nvPicPr>
          <p:cNvPr id="15" name="Рисунок 14"/>
          <p:cNvPicPr>
            <a:picLocks noChangeAspect="1"/>
          </p:cNvPicPr>
          <p:nvPr/>
        </p:nvPicPr>
        <p:blipFill rotWithShape="1">
          <a:blip r:embed="rId8">
            <a:extLst>
              <a:ext uri="{28A0092B-C50C-407E-A947-70E740481C1C}">
                <a14:useLocalDpi xmlns:a14="http://schemas.microsoft.com/office/drawing/2010/main" val="0"/>
              </a:ext>
            </a:extLst>
          </a:blip>
          <a:srcRect b="22160"/>
          <a:stretch/>
        </p:blipFill>
        <p:spPr>
          <a:xfrm>
            <a:off x="3619034" y="3198051"/>
            <a:ext cx="1905000" cy="2224278"/>
          </a:xfrm>
          <a:prstGeom prst="rect">
            <a:avLst/>
          </a:prstGeom>
        </p:spPr>
      </p:pic>
      <p:pic>
        <p:nvPicPr>
          <p:cNvPr id="16" name="Рисунок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03999" y="961556"/>
            <a:ext cx="1428750" cy="1905000"/>
          </a:xfrm>
          <a:prstGeom prst="rect">
            <a:avLst/>
          </a:prstGeom>
        </p:spPr>
      </p:pic>
      <p:sp>
        <p:nvSpPr>
          <p:cNvPr id="17" name="Прямоугольник 16"/>
          <p:cNvSpPr/>
          <p:nvPr/>
        </p:nvSpPr>
        <p:spPr>
          <a:xfrm>
            <a:off x="5442797" y="2267782"/>
            <a:ext cx="2981804" cy="954107"/>
          </a:xfrm>
          <a:prstGeom prst="rect">
            <a:avLst/>
          </a:prstGeom>
        </p:spPr>
        <p:txBody>
          <a:bodyPr wrap="square">
            <a:spAutoFit/>
          </a:bodyPr>
          <a:lstStyle/>
          <a:p>
            <a:r>
              <a:rPr lang="ru-RU" sz="1400" b="1" dirty="0" err="1">
                <a:latin typeface="Comic Sans MS" panose="030F0702030302020204" pitchFamily="66" charset="0"/>
              </a:rPr>
              <a:t>Хинчин</a:t>
            </a:r>
            <a:r>
              <a:rPr lang="ru-RU" sz="1400" b="1" dirty="0">
                <a:latin typeface="Comic Sans MS" panose="030F0702030302020204" pitchFamily="66" charset="0"/>
              </a:rPr>
              <a:t> А. Я.</a:t>
            </a:r>
          </a:p>
          <a:p>
            <a:r>
              <a:rPr lang="ru-RU" sz="1400" dirty="0">
                <a:latin typeface="Comic Sans MS" panose="030F0702030302020204" pitchFamily="66" charset="0"/>
              </a:rPr>
              <a:t>один из крупнейших учёных </a:t>
            </a:r>
          </a:p>
          <a:p>
            <a:r>
              <a:rPr lang="ru-RU" sz="1400" dirty="0">
                <a:latin typeface="Comic Sans MS" panose="030F0702030302020204" pitchFamily="66" charset="0"/>
              </a:rPr>
              <a:t>в советской школе теории </a:t>
            </a:r>
          </a:p>
          <a:p>
            <a:r>
              <a:rPr lang="ru-RU" sz="1400" dirty="0">
                <a:latin typeface="Comic Sans MS" panose="030F0702030302020204" pitchFamily="66" charset="0"/>
              </a:rPr>
              <a:t>вероятностей</a:t>
            </a:r>
          </a:p>
        </p:txBody>
      </p:sp>
      <p:sp>
        <p:nvSpPr>
          <p:cNvPr id="18" name="Прямоугольник 17"/>
          <p:cNvSpPr/>
          <p:nvPr/>
        </p:nvSpPr>
        <p:spPr>
          <a:xfrm>
            <a:off x="2039149" y="5796843"/>
            <a:ext cx="2657856" cy="954107"/>
          </a:xfrm>
          <a:prstGeom prst="rect">
            <a:avLst/>
          </a:prstGeom>
        </p:spPr>
        <p:txBody>
          <a:bodyPr wrap="square">
            <a:spAutoFit/>
          </a:bodyPr>
          <a:lstStyle/>
          <a:p>
            <a:r>
              <a:rPr lang="ru-RU" sz="1400" b="1" dirty="0">
                <a:latin typeface="Comic Sans MS" panose="030F0702030302020204" pitchFamily="66" charset="0"/>
              </a:rPr>
              <a:t>А.Н. </a:t>
            </a:r>
            <a:r>
              <a:rPr lang="ru-RU" sz="1400" b="1" dirty="0" err="1">
                <a:latin typeface="Comic Sans MS" panose="030F0702030302020204" pitchFamily="66" charset="0"/>
              </a:rPr>
              <a:t>Колмого́ров</a:t>
            </a:r>
            <a:r>
              <a:rPr lang="ru-RU" sz="1400" b="1" dirty="0">
                <a:latin typeface="Comic Sans MS" panose="030F0702030302020204" pitchFamily="66" charset="0"/>
              </a:rPr>
              <a:t> </a:t>
            </a:r>
            <a:r>
              <a:rPr lang="ru-RU" sz="1400" dirty="0">
                <a:latin typeface="Comic Sans MS" panose="030F0702030302020204" pitchFamily="66" charset="0"/>
              </a:rPr>
              <a:t>— </a:t>
            </a:r>
          </a:p>
          <a:p>
            <a:r>
              <a:rPr lang="ru-RU" sz="1400" dirty="0">
                <a:latin typeface="Comic Sans MS" panose="030F0702030302020204" pitchFamily="66" charset="0"/>
              </a:rPr>
              <a:t>советский математик, </a:t>
            </a:r>
          </a:p>
          <a:p>
            <a:r>
              <a:rPr lang="ru-RU" sz="1400" dirty="0">
                <a:latin typeface="Comic Sans MS" panose="030F0702030302020204" pitchFamily="66" charset="0"/>
              </a:rPr>
              <a:t>один из крупнейших </a:t>
            </a:r>
          </a:p>
          <a:p>
            <a:r>
              <a:rPr lang="ru-RU" sz="1400" dirty="0">
                <a:latin typeface="Comic Sans MS" panose="030F0702030302020204" pitchFamily="66" charset="0"/>
              </a:rPr>
              <a:t>математиков XX века. </a:t>
            </a:r>
          </a:p>
        </p:txBody>
      </p:sp>
      <p:pic>
        <p:nvPicPr>
          <p:cNvPr id="19" name="Рисунок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4744" y="4357442"/>
            <a:ext cx="1790872" cy="2469911"/>
          </a:xfrm>
          <a:prstGeom prst="rect">
            <a:avLst/>
          </a:prstGeom>
        </p:spPr>
      </p:pic>
      <p:pic>
        <p:nvPicPr>
          <p:cNvPr id="20" name="Рисунок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43493" y="166852"/>
            <a:ext cx="2112219" cy="2744343"/>
          </a:xfrm>
          <a:prstGeom prst="rect">
            <a:avLst/>
          </a:prstGeom>
        </p:spPr>
      </p:pic>
      <p:sp>
        <p:nvSpPr>
          <p:cNvPr id="21" name="Прямоугольник 20"/>
          <p:cNvSpPr/>
          <p:nvPr/>
        </p:nvSpPr>
        <p:spPr>
          <a:xfrm>
            <a:off x="144744" y="2911195"/>
            <a:ext cx="5099304" cy="1169551"/>
          </a:xfrm>
          <a:prstGeom prst="rect">
            <a:avLst/>
          </a:prstGeom>
        </p:spPr>
        <p:txBody>
          <a:bodyPr wrap="square">
            <a:spAutoFit/>
          </a:bodyPr>
          <a:lstStyle/>
          <a:p>
            <a:r>
              <a:rPr lang="ru-RU" sz="1400" b="1" dirty="0">
                <a:latin typeface="Comic Sans MS" panose="030F0702030302020204" pitchFamily="66" charset="0"/>
              </a:rPr>
              <a:t>А.А. </a:t>
            </a:r>
            <a:r>
              <a:rPr lang="ru-RU" sz="1400" b="1" dirty="0" err="1">
                <a:latin typeface="Comic Sans MS" panose="030F0702030302020204" pitchFamily="66" charset="0"/>
              </a:rPr>
              <a:t>Ма́рков</a:t>
            </a:r>
            <a:r>
              <a:rPr lang="ru-RU" sz="1400" b="1" dirty="0">
                <a:latin typeface="Comic Sans MS" panose="030F0702030302020204" pitchFamily="66" charset="0"/>
              </a:rPr>
              <a:t> </a:t>
            </a:r>
            <a:r>
              <a:rPr lang="ru-RU" sz="1400" dirty="0">
                <a:latin typeface="Comic Sans MS" panose="030F0702030302020204" pitchFamily="66" charset="0"/>
              </a:rPr>
              <a:t>— русский математик, </a:t>
            </a:r>
          </a:p>
          <a:p>
            <a:r>
              <a:rPr lang="ru-RU" sz="1400" dirty="0">
                <a:latin typeface="Comic Sans MS" panose="030F0702030302020204" pitchFamily="66" charset="0"/>
              </a:rPr>
              <a:t>академик, внёсший большой вклад </a:t>
            </a:r>
          </a:p>
          <a:p>
            <a:r>
              <a:rPr lang="ru-RU" sz="1400" dirty="0">
                <a:latin typeface="Comic Sans MS" panose="030F0702030302020204" pitchFamily="66" charset="0"/>
              </a:rPr>
              <a:t>в теорию вероятностей, </a:t>
            </a:r>
          </a:p>
          <a:p>
            <a:r>
              <a:rPr lang="ru-RU" sz="1400" dirty="0">
                <a:latin typeface="Comic Sans MS" panose="030F0702030302020204" pitchFamily="66" charset="0"/>
              </a:rPr>
              <a:t>математический анализ и </a:t>
            </a:r>
          </a:p>
          <a:p>
            <a:r>
              <a:rPr lang="ru-RU" sz="1400" dirty="0">
                <a:latin typeface="Comic Sans MS" panose="030F0702030302020204" pitchFamily="66" charset="0"/>
              </a:rPr>
              <a:t>теорию чисел.</a:t>
            </a:r>
          </a:p>
        </p:txBody>
      </p:sp>
      <p:sp>
        <p:nvSpPr>
          <p:cNvPr id="2" name="Прямоугольник 1"/>
          <p:cNvSpPr/>
          <p:nvPr/>
        </p:nvSpPr>
        <p:spPr>
          <a:xfrm>
            <a:off x="2171957" y="93819"/>
            <a:ext cx="9858789" cy="369332"/>
          </a:xfrm>
          <a:prstGeom prst="rect">
            <a:avLst/>
          </a:prstGeom>
        </p:spPr>
        <p:txBody>
          <a:bodyPr wrap="none">
            <a:spAutoFit/>
          </a:bodyPr>
          <a:lstStyle/>
          <a:p>
            <a:pPr algn="just"/>
            <a:r>
              <a:rPr lang="ru-RU" b="1" dirty="0">
                <a:solidFill>
                  <a:srgbClr val="0070C0"/>
                </a:solidFill>
                <a:latin typeface="Comic Sans MS" panose="030F0702030302020204" pitchFamily="66" charset="0"/>
              </a:rPr>
              <a:t>Некоторые российские ученые, внесшие существенный вклад в эту область науки </a:t>
            </a:r>
          </a:p>
        </p:txBody>
      </p:sp>
    </p:spTree>
    <p:extLst>
      <p:ext uri="{BB962C8B-B14F-4D97-AF65-F5344CB8AC3E}">
        <p14:creationId xmlns:p14="http://schemas.microsoft.com/office/powerpoint/2010/main" val="4225814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76072" y="1982843"/>
            <a:ext cx="11292839" cy="646331"/>
          </a:xfrm>
          <a:prstGeom prst="rect">
            <a:avLst/>
          </a:prstGeom>
        </p:spPr>
        <p:txBody>
          <a:bodyPr wrap="square">
            <a:spAutoFit/>
          </a:bodyPr>
          <a:lstStyle/>
          <a:p>
            <a:pPr algn="ctr"/>
            <a:r>
              <a:rPr lang="ru-RU" sz="3600" b="1" dirty="0">
                <a:solidFill>
                  <a:srgbClr val="0070C0"/>
                </a:solidFill>
                <a:latin typeface="Comic Sans MS" panose="030F0702030302020204" pitchFamily="66" charset="0"/>
              </a:rPr>
              <a:t>3.ТЕОРИЯ ИНФОРМАЦИИ</a:t>
            </a:r>
            <a:endParaRPr lang="ru-RU" sz="3600" b="1" dirty="0">
              <a:solidFill>
                <a:srgbClr val="0070C0"/>
              </a:solidFill>
            </a:endParaRPr>
          </a:p>
        </p:txBody>
      </p:sp>
    </p:spTree>
    <p:extLst>
      <p:ext uri="{BB962C8B-B14F-4D97-AF65-F5344CB8AC3E}">
        <p14:creationId xmlns:p14="http://schemas.microsoft.com/office/powerpoint/2010/main" val="3426849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8328" y="126838"/>
            <a:ext cx="11676888" cy="6269345"/>
          </a:xfrm>
          <a:prstGeom prst="rect">
            <a:avLst/>
          </a:prstGeom>
        </p:spPr>
        <p:txBody>
          <a:bodyPr wrap="square">
            <a:spAutoFit/>
          </a:bodyPr>
          <a:lstStyle/>
          <a:p>
            <a:pPr indent="457200" algn="just">
              <a:lnSpc>
                <a:spcPct val="107000"/>
              </a:lnSpc>
              <a:spcAft>
                <a:spcPts val="800"/>
              </a:spcAft>
            </a:pPr>
            <a:r>
              <a:rPr lang="ru-RU" sz="2800" dirty="0">
                <a:latin typeface="Comic Sans MS" panose="030F0702030302020204" pitchFamily="66" charset="0"/>
                <a:ea typeface="Calibri" panose="020F0502020204030204" pitchFamily="34" charset="0"/>
                <a:cs typeface="Times New Roman" panose="02020603050405020304" pitchFamily="18" charset="0"/>
              </a:rPr>
              <a:t>Теория информации — раздел прикладной математики и радиотехники, относящийся к измерению количества информации, теории обработки сигналов, установлению предельных соотношения для систем передачи данных. </a:t>
            </a:r>
          </a:p>
          <a:p>
            <a:pPr indent="457200" algn="just">
              <a:lnSpc>
                <a:spcPct val="107000"/>
              </a:lnSpc>
              <a:spcAft>
                <a:spcPts val="800"/>
              </a:spcAft>
            </a:pPr>
            <a:r>
              <a:rPr lang="ru-RU" sz="2800" dirty="0">
                <a:latin typeface="Comic Sans MS" panose="030F0702030302020204" pitchFamily="66" charset="0"/>
                <a:ea typeface="Calibri" panose="020F0502020204030204" pitchFamily="34" charset="0"/>
                <a:cs typeface="Times New Roman" panose="02020603050405020304" pitchFamily="18" charset="0"/>
              </a:rPr>
              <a:t>Как и любая математическая теория, она оперирует математическими моделями используя главным образом, математический аппарат теории вероятностей и математической статистики. </a:t>
            </a:r>
          </a:p>
          <a:p>
            <a:pPr indent="457200" algn="just">
              <a:lnSpc>
                <a:spcPct val="107000"/>
              </a:lnSpc>
              <a:spcAft>
                <a:spcPts val="800"/>
              </a:spcAft>
            </a:pPr>
            <a:r>
              <a:rPr lang="ru-RU" sz="2800" dirty="0">
                <a:latin typeface="Comic Sans MS" panose="030F0702030302020204" pitchFamily="66" charset="0"/>
                <a:ea typeface="Calibri" panose="020F0502020204030204" pitchFamily="34" charset="0"/>
                <a:cs typeface="Times New Roman" panose="02020603050405020304" pitchFamily="18" charset="0"/>
              </a:rPr>
              <a:t>Основные разделы теории информации — кодирование источника (экономное кодирование) и помехоустойчивое (канальное) кодирование. Она тесно связана с информационной энтропией, коммуникационными системами, криптографией и другими смежными дисциплинами.</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163859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5848" y="966750"/>
            <a:ext cx="2694580" cy="3546949"/>
          </a:xfrm>
          <a:prstGeom prst="rect">
            <a:avLst/>
          </a:prstGeom>
        </p:spPr>
      </p:pic>
      <p:pic>
        <p:nvPicPr>
          <p:cNvPr id="10" name="Рисунок 9"/>
          <p:cNvPicPr>
            <a:picLocks noChangeAspect="1"/>
          </p:cNvPicPr>
          <p:nvPr/>
        </p:nvPicPr>
        <p:blipFill>
          <a:blip r:embed="rId3"/>
          <a:stretch>
            <a:fillRect/>
          </a:stretch>
        </p:blipFill>
        <p:spPr>
          <a:xfrm>
            <a:off x="2520756" y="4570582"/>
            <a:ext cx="2681011" cy="1052714"/>
          </a:xfrm>
          <a:prstGeom prst="rect">
            <a:avLst/>
          </a:prstGeom>
        </p:spPr>
      </p:pic>
      <p:pic>
        <p:nvPicPr>
          <p:cNvPr id="17" name="Рисунок 16"/>
          <p:cNvPicPr>
            <a:picLocks noChangeAspect="1"/>
          </p:cNvPicPr>
          <p:nvPr/>
        </p:nvPicPr>
        <p:blipFill>
          <a:blip r:embed="rId4"/>
          <a:stretch>
            <a:fillRect/>
          </a:stretch>
        </p:blipFill>
        <p:spPr>
          <a:xfrm>
            <a:off x="8696671" y="522491"/>
            <a:ext cx="2023004" cy="784752"/>
          </a:xfrm>
          <a:prstGeom prst="rect">
            <a:avLst/>
          </a:prstGeom>
        </p:spPr>
      </p:pic>
      <p:pic>
        <p:nvPicPr>
          <p:cNvPr id="19" name="Рисунок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9596" y="178604"/>
            <a:ext cx="1808007" cy="2356437"/>
          </a:xfrm>
          <a:prstGeom prst="rect">
            <a:avLst/>
          </a:prstGeom>
        </p:spPr>
      </p:pic>
      <p:sp>
        <p:nvSpPr>
          <p:cNvPr id="20" name="Прямоугольник 19"/>
          <p:cNvSpPr/>
          <p:nvPr/>
        </p:nvSpPr>
        <p:spPr>
          <a:xfrm>
            <a:off x="0" y="2783815"/>
            <a:ext cx="2390206" cy="646331"/>
          </a:xfrm>
          <a:prstGeom prst="rect">
            <a:avLst/>
          </a:prstGeom>
        </p:spPr>
        <p:txBody>
          <a:bodyPr wrap="none">
            <a:spAutoFit/>
          </a:bodyPr>
          <a:lstStyle/>
          <a:p>
            <a:pPr algn="ctr"/>
            <a:r>
              <a:rPr lang="ru-RU" dirty="0"/>
              <a:t>Ральф </a:t>
            </a:r>
            <a:r>
              <a:rPr lang="ru-RU" dirty="0" err="1"/>
              <a:t>Ха́ртли</a:t>
            </a:r>
            <a:r>
              <a:rPr lang="ru-RU" dirty="0"/>
              <a:t> — </a:t>
            </a:r>
          </a:p>
          <a:p>
            <a:pPr algn="ctr"/>
            <a:r>
              <a:rPr lang="ru-RU" dirty="0"/>
              <a:t>американский учёный</a:t>
            </a:r>
          </a:p>
        </p:txBody>
      </p:sp>
      <p:pic>
        <p:nvPicPr>
          <p:cNvPr id="21" name="Рисунок 20"/>
          <p:cNvPicPr>
            <a:picLocks noChangeAspect="1"/>
          </p:cNvPicPr>
          <p:nvPr/>
        </p:nvPicPr>
        <p:blipFill>
          <a:blip r:embed="rId6"/>
          <a:stretch>
            <a:fillRect/>
          </a:stretch>
        </p:blipFill>
        <p:spPr>
          <a:xfrm>
            <a:off x="8298428" y="1840248"/>
            <a:ext cx="2453763" cy="817921"/>
          </a:xfrm>
          <a:prstGeom prst="rect">
            <a:avLst/>
          </a:prstGeom>
        </p:spPr>
      </p:pic>
      <p:pic>
        <p:nvPicPr>
          <p:cNvPr id="22" name="Рисунок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5915" y="3678920"/>
            <a:ext cx="1791688" cy="2471038"/>
          </a:xfrm>
          <a:prstGeom prst="rect">
            <a:avLst/>
          </a:prstGeom>
        </p:spPr>
      </p:pic>
      <p:sp>
        <p:nvSpPr>
          <p:cNvPr id="23" name="Прямоугольник 22"/>
          <p:cNvSpPr/>
          <p:nvPr/>
        </p:nvSpPr>
        <p:spPr>
          <a:xfrm>
            <a:off x="365915" y="6349058"/>
            <a:ext cx="1704313" cy="307777"/>
          </a:xfrm>
          <a:prstGeom prst="rect">
            <a:avLst/>
          </a:prstGeom>
        </p:spPr>
        <p:txBody>
          <a:bodyPr wrap="none">
            <a:spAutoFit/>
          </a:bodyPr>
          <a:lstStyle/>
          <a:p>
            <a:r>
              <a:rPr lang="ru-RU" sz="1400" dirty="0">
                <a:latin typeface="Comic Sans MS" panose="030F0702030302020204" pitchFamily="66" charset="0"/>
              </a:rPr>
              <a:t>А.Н. </a:t>
            </a:r>
            <a:r>
              <a:rPr lang="ru-RU" sz="1400" dirty="0" err="1">
                <a:latin typeface="Comic Sans MS" panose="030F0702030302020204" pitchFamily="66" charset="0"/>
              </a:rPr>
              <a:t>Колмого́ров</a:t>
            </a:r>
            <a:r>
              <a:rPr lang="ru-RU" sz="1400" dirty="0">
                <a:latin typeface="Comic Sans MS" panose="030F0702030302020204" pitchFamily="66" charset="0"/>
              </a:rPr>
              <a:t> </a:t>
            </a:r>
            <a:endParaRPr lang="ru-RU" sz="1400" dirty="0"/>
          </a:p>
        </p:txBody>
      </p:sp>
      <p:sp>
        <p:nvSpPr>
          <p:cNvPr id="2" name="Прямоугольник 1"/>
          <p:cNvSpPr/>
          <p:nvPr/>
        </p:nvSpPr>
        <p:spPr>
          <a:xfrm>
            <a:off x="2514067" y="59854"/>
            <a:ext cx="8433481" cy="369332"/>
          </a:xfrm>
          <a:prstGeom prst="rect">
            <a:avLst/>
          </a:prstGeom>
        </p:spPr>
        <p:txBody>
          <a:bodyPr wrap="square">
            <a:spAutoFit/>
          </a:bodyPr>
          <a:lstStyle/>
          <a:p>
            <a:r>
              <a:rPr lang="ru-RU" b="1" dirty="0">
                <a:solidFill>
                  <a:srgbClr val="0070C0"/>
                </a:solidFill>
                <a:latin typeface="Comic Sans MS" panose="030F0702030302020204" pitchFamily="66" charset="0"/>
              </a:rPr>
              <a:t>Некоторые ученые, внесшие существенный вклад в эту область науки</a:t>
            </a:r>
            <a:endParaRPr lang="ru-RU" dirty="0"/>
          </a:p>
        </p:txBody>
      </p:sp>
      <p:pic>
        <p:nvPicPr>
          <p:cNvPr id="3" name="Рисунок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01614" y="3495437"/>
            <a:ext cx="6390115" cy="2726837"/>
          </a:xfrm>
          <a:prstGeom prst="rect">
            <a:avLst/>
          </a:prstGeom>
        </p:spPr>
      </p:pic>
      <p:sp>
        <p:nvSpPr>
          <p:cNvPr id="5" name="Прямоугольник 4"/>
          <p:cNvSpPr/>
          <p:nvPr/>
        </p:nvSpPr>
        <p:spPr>
          <a:xfrm>
            <a:off x="5736508" y="745238"/>
            <a:ext cx="2561920" cy="369332"/>
          </a:xfrm>
          <a:prstGeom prst="rect">
            <a:avLst/>
          </a:prstGeom>
        </p:spPr>
        <p:txBody>
          <a:bodyPr wrap="none">
            <a:spAutoFit/>
          </a:bodyPr>
          <a:lstStyle/>
          <a:p>
            <a:r>
              <a:rPr lang="ru-RU" b="1" dirty="0">
                <a:solidFill>
                  <a:srgbClr val="0070C0"/>
                </a:solidFill>
                <a:latin typeface="Comic Sans MS" panose="030F0702030302020204" pitchFamily="66" charset="0"/>
              </a:rPr>
              <a:t>Уравнение Шеннона </a:t>
            </a:r>
            <a:endParaRPr lang="ru-RU" dirty="0"/>
          </a:p>
        </p:txBody>
      </p:sp>
      <p:sp>
        <p:nvSpPr>
          <p:cNvPr id="6" name="Прямоугольник 5"/>
          <p:cNvSpPr/>
          <p:nvPr/>
        </p:nvSpPr>
        <p:spPr>
          <a:xfrm>
            <a:off x="5465861" y="2044657"/>
            <a:ext cx="2603598" cy="646331"/>
          </a:xfrm>
          <a:prstGeom prst="rect">
            <a:avLst/>
          </a:prstGeom>
        </p:spPr>
        <p:txBody>
          <a:bodyPr wrap="none">
            <a:spAutoFit/>
          </a:bodyPr>
          <a:lstStyle/>
          <a:p>
            <a:r>
              <a:rPr lang="ru-RU" b="1" dirty="0">
                <a:solidFill>
                  <a:srgbClr val="0070C0"/>
                </a:solidFill>
                <a:latin typeface="Comic Sans MS" panose="030F0702030302020204" pitchFamily="66" charset="0"/>
              </a:rPr>
              <a:t>Уравнение Шеннона-</a:t>
            </a:r>
          </a:p>
          <a:p>
            <a:pPr algn="ctr"/>
            <a:r>
              <a:rPr lang="ru-RU" b="1" dirty="0">
                <a:solidFill>
                  <a:srgbClr val="0070C0"/>
                </a:solidFill>
                <a:latin typeface="Comic Sans MS" panose="030F0702030302020204" pitchFamily="66" charset="0"/>
              </a:rPr>
              <a:t>Хартли </a:t>
            </a:r>
            <a:endParaRPr lang="ru-RU" dirty="0"/>
          </a:p>
        </p:txBody>
      </p:sp>
      <p:sp>
        <p:nvSpPr>
          <p:cNvPr id="8" name="Прямоугольник 7"/>
          <p:cNvSpPr/>
          <p:nvPr/>
        </p:nvSpPr>
        <p:spPr>
          <a:xfrm>
            <a:off x="5528796" y="1339361"/>
            <a:ext cx="6096000" cy="646331"/>
          </a:xfrm>
          <a:prstGeom prst="rect">
            <a:avLst/>
          </a:prstGeom>
        </p:spPr>
        <p:txBody>
          <a:bodyPr>
            <a:spAutoFit/>
          </a:bodyPr>
          <a:lstStyle/>
          <a:p>
            <a:r>
              <a:rPr lang="ru-RU" dirty="0"/>
              <a:t>Здесь </a:t>
            </a:r>
            <a:r>
              <a:rPr lang="en-US" i="1" dirty="0"/>
              <a:t>p</a:t>
            </a:r>
            <a:r>
              <a:rPr lang="ru-RU" i="1" baseline="-25000" dirty="0"/>
              <a:t>i</a:t>
            </a:r>
            <a:r>
              <a:rPr lang="ru-RU" i="1" dirty="0"/>
              <a:t> </a:t>
            </a:r>
            <a:r>
              <a:rPr lang="ru-RU" dirty="0"/>
              <a:t>— вероятность события; </a:t>
            </a:r>
            <a:r>
              <a:rPr lang="en-US" i="1" dirty="0"/>
              <a:t>N</a:t>
            </a:r>
            <a:r>
              <a:rPr lang="ru-RU" i="1" dirty="0"/>
              <a:t> </a:t>
            </a:r>
            <a:r>
              <a:rPr lang="ru-RU" dirty="0"/>
              <a:t>— число элементов — носителей информации.</a:t>
            </a:r>
          </a:p>
        </p:txBody>
      </p:sp>
      <p:sp>
        <p:nvSpPr>
          <p:cNvPr id="9" name="Прямоугольник 8"/>
          <p:cNvSpPr/>
          <p:nvPr/>
        </p:nvSpPr>
        <p:spPr>
          <a:xfrm>
            <a:off x="5250428" y="2745079"/>
            <a:ext cx="6096000" cy="1047979"/>
          </a:xfrm>
          <a:prstGeom prst="rect">
            <a:avLst/>
          </a:prstGeom>
        </p:spPr>
        <p:txBody>
          <a:bodyPr>
            <a:spAutoFit/>
          </a:bodyPr>
          <a:lstStyle/>
          <a:p>
            <a:pPr indent="450215" algn="just">
              <a:lnSpc>
                <a:spcPct val="115000"/>
              </a:lnSpc>
              <a:spcAft>
                <a:spcPts val="800"/>
              </a:spcAft>
            </a:pPr>
            <a:r>
              <a:rPr lang="ru-RU" dirty="0">
                <a:latin typeface="Comic Sans MS" panose="030F0702030302020204" pitchFamily="66" charset="0"/>
                <a:ea typeface="Calibri" panose="020F0502020204030204" pitchFamily="34" charset="0"/>
                <a:cs typeface="Times New Roman" panose="02020603050405020304" pitchFamily="18" charset="0"/>
              </a:rPr>
              <a:t>Здесь </a:t>
            </a:r>
            <a:r>
              <a:rPr lang="ru-RU" i="1" dirty="0">
                <a:latin typeface="Comic Sans MS" panose="030F0702030302020204" pitchFamily="66" charset="0"/>
                <a:ea typeface="Calibri" panose="020F0502020204030204" pitchFamily="34" charset="0"/>
                <a:cs typeface="Times New Roman" panose="02020603050405020304" pitchFamily="18" charset="0"/>
              </a:rPr>
              <a:t>C</a:t>
            </a:r>
            <a:r>
              <a:rPr lang="ru-RU" dirty="0">
                <a:latin typeface="Comic Sans MS" panose="030F0702030302020204" pitchFamily="66" charset="0"/>
                <a:ea typeface="Calibri" panose="020F0502020204030204" pitchFamily="34" charset="0"/>
                <a:cs typeface="Times New Roman" panose="02020603050405020304" pitchFamily="18" charset="0"/>
              </a:rPr>
              <a:t> – пропускная способность канала; </a:t>
            </a:r>
            <a:r>
              <a:rPr lang="en-US" i="1" dirty="0">
                <a:latin typeface="Comic Sans MS" panose="030F0702030302020204" pitchFamily="66" charset="0"/>
                <a:ea typeface="Calibri" panose="020F0502020204030204" pitchFamily="34" charset="0"/>
                <a:cs typeface="Times New Roman" panose="02020603050405020304" pitchFamily="18" charset="0"/>
              </a:rPr>
              <a:t>F</a:t>
            </a:r>
            <a:r>
              <a:rPr lang="en-US" dirty="0">
                <a:latin typeface="Comic Sans MS" panose="030F0702030302020204" pitchFamily="66" charset="0"/>
                <a:ea typeface="Calibri" panose="020F0502020204030204" pitchFamily="34" charset="0"/>
                <a:cs typeface="Times New Roman" panose="02020603050405020304" pitchFamily="18" charset="0"/>
              </a:rPr>
              <a:t> </a:t>
            </a:r>
            <a:r>
              <a:rPr lang="ru-RU" dirty="0">
                <a:latin typeface="Comic Sans MS" panose="030F0702030302020204" pitchFamily="66" charset="0"/>
                <a:ea typeface="Calibri" panose="020F0502020204030204" pitchFamily="34" charset="0"/>
                <a:cs typeface="Times New Roman" panose="02020603050405020304" pitchFamily="18" charset="0"/>
              </a:rPr>
              <a:t>– полоса пропускания канала; </a:t>
            </a:r>
            <a:r>
              <a:rPr lang="en-US" dirty="0">
                <a:latin typeface="Comic Sans MS" panose="030F0702030302020204" pitchFamily="66" charset="0"/>
                <a:ea typeface="Calibri" panose="020F0502020204030204" pitchFamily="34" charset="0"/>
                <a:cs typeface="Times New Roman" panose="02020603050405020304" pitchFamily="18" charset="0"/>
              </a:rPr>
              <a:t>P</a:t>
            </a:r>
            <a:r>
              <a:rPr lang="en-US" baseline="-25000" dirty="0">
                <a:latin typeface="Comic Sans MS" panose="030F0702030302020204" pitchFamily="66" charset="0"/>
                <a:ea typeface="Calibri" panose="020F0502020204030204" pitchFamily="34" charset="0"/>
                <a:cs typeface="Times New Roman" panose="02020603050405020304" pitchFamily="18" charset="0"/>
              </a:rPr>
              <a:t>s</a:t>
            </a:r>
            <a:r>
              <a:rPr lang="ru-RU" dirty="0">
                <a:latin typeface="Comic Sans MS" panose="030F0702030302020204" pitchFamily="66" charset="0"/>
                <a:ea typeface="Calibri" panose="020F0502020204030204" pitchFamily="34" charset="0"/>
                <a:cs typeface="Times New Roman" panose="02020603050405020304" pitchFamily="18" charset="0"/>
              </a:rPr>
              <a:t>/</a:t>
            </a:r>
            <a:r>
              <a:rPr lang="en-US" dirty="0" err="1">
                <a:latin typeface="Comic Sans MS" panose="030F0702030302020204" pitchFamily="66" charset="0"/>
                <a:ea typeface="Calibri" panose="020F0502020204030204" pitchFamily="34" charset="0"/>
                <a:cs typeface="Times New Roman" panose="02020603050405020304" pitchFamily="18" charset="0"/>
              </a:rPr>
              <a:t>P</a:t>
            </a:r>
            <a:r>
              <a:rPr lang="en-US" baseline="-25000" dirty="0" err="1">
                <a:latin typeface="Comic Sans MS" panose="030F0702030302020204" pitchFamily="66" charset="0"/>
                <a:ea typeface="Calibri" panose="020F0502020204030204" pitchFamily="34" charset="0"/>
                <a:cs typeface="Times New Roman" panose="02020603050405020304" pitchFamily="18" charset="0"/>
              </a:rPr>
              <a:t>n</a:t>
            </a:r>
            <a:r>
              <a:rPr lang="ru-RU" dirty="0">
                <a:latin typeface="Comic Sans MS" panose="030F0702030302020204" pitchFamily="66" charset="0"/>
                <a:ea typeface="Calibri" panose="020F0502020204030204" pitchFamily="34" charset="0"/>
                <a:cs typeface="Times New Roman" panose="02020603050405020304" pitchFamily="18" charset="0"/>
              </a:rPr>
              <a:t> – отношение сигнал/шум.</a:t>
            </a:r>
            <a:endParaRPr lang="ru-RU" sz="1400" dirty="0">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16" name="Прямоугольник 15"/>
          <p:cNvSpPr/>
          <p:nvPr/>
        </p:nvSpPr>
        <p:spPr>
          <a:xfrm>
            <a:off x="6574418" y="6349058"/>
            <a:ext cx="3352200" cy="338554"/>
          </a:xfrm>
          <a:prstGeom prst="rect">
            <a:avLst/>
          </a:prstGeom>
        </p:spPr>
        <p:txBody>
          <a:bodyPr wrap="none">
            <a:spAutoFit/>
          </a:bodyPr>
          <a:lstStyle/>
          <a:p>
            <a:r>
              <a:rPr lang="ru-RU" sz="1600" b="1" dirty="0">
                <a:latin typeface="Comic Sans MS" panose="030F0702030302020204" pitchFamily="66" charset="0"/>
              </a:rPr>
              <a:t>Рис. 1. Структура линии связи</a:t>
            </a:r>
            <a:endParaRPr lang="ru-RU" sz="1600" dirty="0"/>
          </a:p>
        </p:txBody>
      </p:sp>
    </p:spTree>
    <p:extLst>
      <p:ext uri="{BB962C8B-B14F-4D97-AF65-F5344CB8AC3E}">
        <p14:creationId xmlns:p14="http://schemas.microsoft.com/office/powerpoint/2010/main" val="2792506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47523" y="1982843"/>
            <a:ext cx="8781571" cy="2369880"/>
          </a:xfrm>
          <a:prstGeom prst="rect">
            <a:avLst/>
          </a:prstGeom>
        </p:spPr>
        <p:txBody>
          <a:bodyPr wrap="none">
            <a:spAutoFit/>
          </a:bodyPr>
          <a:lstStyle/>
          <a:p>
            <a:pPr algn="ctr"/>
            <a:r>
              <a:rPr lang="ru-RU" sz="3600" b="1" dirty="0">
                <a:solidFill>
                  <a:srgbClr val="0070C0"/>
                </a:solidFill>
                <a:latin typeface="Comic Sans MS" panose="030F0702030302020204" pitchFamily="66" charset="0"/>
              </a:rPr>
              <a:t>4. РАЗВИТИЕ АППАРАТНОЙ ЧАСТИ</a:t>
            </a:r>
          </a:p>
          <a:p>
            <a:pPr algn="ctr"/>
            <a:r>
              <a:rPr lang="ru-RU" sz="3600" b="1" dirty="0">
                <a:solidFill>
                  <a:srgbClr val="0070C0"/>
                </a:solidFill>
                <a:latin typeface="Comic Sans MS" panose="030F0702030302020204" pitchFamily="66" charset="0"/>
              </a:rPr>
              <a:t>РАДИОПРИЕМА</a:t>
            </a:r>
          </a:p>
          <a:p>
            <a:pPr algn="ctr"/>
            <a:endParaRPr lang="ru-RU" sz="4400" b="1" dirty="0">
              <a:solidFill>
                <a:srgbClr val="0070C0"/>
              </a:solidFill>
              <a:latin typeface="Comic Sans MS" panose="030F0702030302020204" pitchFamily="66" charset="0"/>
            </a:endParaRPr>
          </a:p>
          <a:p>
            <a:pPr algn="ctr"/>
            <a:r>
              <a:rPr lang="ru-RU" sz="3200" b="1" dirty="0">
                <a:solidFill>
                  <a:srgbClr val="C00000"/>
                </a:solidFill>
                <a:latin typeface="Comic Sans MS" panose="030F0702030302020204" pitchFamily="66" charset="0"/>
              </a:rPr>
              <a:t>Краткий исторический обзор</a:t>
            </a:r>
            <a:endParaRPr lang="ru-RU" sz="3200" b="1" dirty="0">
              <a:solidFill>
                <a:srgbClr val="C00000"/>
              </a:solidFill>
            </a:endParaRPr>
          </a:p>
        </p:txBody>
      </p:sp>
    </p:spTree>
    <p:extLst>
      <p:ext uri="{BB962C8B-B14F-4D97-AF65-F5344CB8AC3E}">
        <p14:creationId xmlns:p14="http://schemas.microsoft.com/office/powerpoint/2010/main" val="2175044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93192" y="314457"/>
            <a:ext cx="11237976" cy="947512"/>
          </a:xfrm>
          <a:prstGeom prst="rect">
            <a:avLst/>
          </a:prstGeom>
        </p:spPr>
        <p:txBody>
          <a:bodyPr vert="horz" wrap="square" lIns="0" tIns="83892" rIns="0" bIns="0" rtlCol="0">
            <a:spAutoFit/>
          </a:bodyPr>
          <a:lstStyle/>
          <a:p>
            <a:pPr algn="ctr">
              <a:spcBef>
                <a:spcPts val="661"/>
              </a:spcBef>
            </a:pPr>
            <a:r>
              <a:rPr sz="1600" spc="-6" dirty="0">
                <a:latin typeface="Times New Roman"/>
                <a:cs typeface="Times New Roman"/>
              </a:rPr>
              <a:t>Министерство науки </a:t>
            </a:r>
            <a:r>
              <a:rPr sz="1600" spc="-3" dirty="0">
                <a:latin typeface="Times New Roman"/>
                <a:cs typeface="Times New Roman"/>
              </a:rPr>
              <a:t>и высшего образования </a:t>
            </a:r>
            <a:r>
              <a:rPr sz="1600" spc="-6" dirty="0">
                <a:latin typeface="Times New Roman"/>
                <a:cs typeface="Times New Roman"/>
              </a:rPr>
              <a:t>Российской</a:t>
            </a:r>
            <a:r>
              <a:rPr sz="1600" spc="64" dirty="0">
                <a:latin typeface="Times New Roman"/>
                <a:cs typeface="Times New Roman"/>
              </a:rPr>
              <a:t> </a:t>
            </a:r>
            <a:r>
              <a:rPr sz="1600" spc="-3" dirty="0">
                <a:latin typeface="Times New Roman"/>
                <a:cs typeface="Times New Roman"/>
              </a:rPr>
              <a:t>Федерации</a:t>
            </a:r>
            <a:endParaRPr sz="1600" dirty="0">
              <a:latin typeface="Times New Roman"/>
              <a:cs typeface="Times New Roman"/>
            </a:endParaRPr>
          </a:p>
          <a:p>
            <a:pPr marR="515140" algn="ctr"/>
            <a:endParaRPr lang="ru-RU" sz="500" b="1" spc="-3" dirty="0" smtClean="0">
              <a:latin typeface="Times New Roman"/>
              <a:cs typeface="Times New Roman"/>
            </a:endParaRPr>
          </a:p>
          <a:p>
            <a:pPr marL="524099" marR="515140" algn="ctr">
              <a:lnSpc>
                <a:spcPct val="106300"/>
              </a:lnSpc>
              <a:spcBef>
                <a:spcPts val="494"/>
              </a:spcBef>
            </a:pPr>
            <a:r>
              <a:rPr sz="1500" b="1" spc="-3" dirty="0" err="1" smtClean="0">
                <a:latin typeface="Times New Roman"/>
                <a:cs typeface="Times New Roman"/>
              </a:rPr>
              <a:t>Федеральное</a:t>
            </a:r>
            <a:r>
              <a:rPr sz="1500" b="1" spc="-3" dirty="0" smtClean="0">
                <a:latin typeface="Times New Roman"/>
                <a:cs typeface="Times New Roman"/>
              </a:rPr>
              <a:t> </a:t>
            </a:r>
            <a:r>
              <a:rPr sz="1500" b="1" spc="-3" dirty="0">
                <a:latin typeface="Times New Roman"/>
                <a:cs typeface="Times New Roman"/>
              </a:rPr>
              <a:t>государственное </a:t>
            </a:r>
            <a:r>
              <a:rPr sz="1500" b="1" spc="-6" dirty="0">
                <a:latin typeface="Times New Roman"/>
                <a:cs typeface="Times New Roman"/>
              </a:rPr>
              <a:t>бюджетное  </a:t>
            </a:r>
            <a:r>
              <a:rPr sz="1500" b="1" spc="-3" dirty="0">
                <a:latin typeface="Times New Roman"/>
                <a:cs typeface="Times New Roman"/>
              </a:rPr>
              <a:t>образовательное учреждение высшего</a:t>
            </a:r>
            <a:r>
              <a:rPr sz="1500" b="1" spc="22" dirty="0">
                <a:latin typeface="Times New Roman"/>
                <a:cs typeface="Times New Roman"/>
              </a:rPr>
              <a:t> </a:t>
            </a:r>
            <a:r>
              <a:rPr sz="1500" b="1" spc="-3" dirty="0">
                <a:latin typeface="Times New Roman"/>
                <a:cs typeface="Times New Roman"/>
              </a:rPr>
              <a:t>образования</a:t>
            </a:r>
            <a:endParaRPr sz="1500" b="1" dirty="0">
              <a:latin typeface="Times New Roman"/>
              <a:cs typeface="Times New Roman"/>
            </a:endParaRPr>
          </a:p>
          <a:p>
            <a:pPr marL="6923" algn="ctr">
              <a:spcBef>
                <a:spcPts val="45"/>
              </a:spcBef>
            </a:pPr>
            <a:r>
              <a:rPr sz="1500" b="1" spc="-3" dirty="0">
                <a:latin typeface="Times New Roman"/>
                <a:cs typeface="Times New Roman"/>
              </a:rPr>
              <a:t>«Тамбовский государственный технический</a:t>
            </a:r>
            <a:r>
              <a:rPr sz="1500" b="1" spc="22" dirty="0">
                <a:latin typeface="Times New Roman"/>
                <a:cs typeface="Times New Roman"/>
              </a:rPr>
              <a:t> </a:t>
            </a:r>
            <a:r>
              <a:rPr sz="1500" b="1" dirty="0">
                <a:latin typeface="Times New Roman"/>
                <a:cs typeface="Times New Roman"/>
              </a:rPr>
              <a:t>университет»</a:t>
            </a:r>
          </a:p>
        </p:txBody>
      </p:sp>
      <p:sp>
        <p:nvSpPr>
          <p:cNvPr id="3" name="object 3"/>
          <p:cNvSpPr txBox="1"/>
          <p:nvPr/>
        </p:nvSpPr>
        <p:spPr>
          <a:xfrm>
            <a:off x="4922812" y="1508884"/>
            <a:ext cx="2178733" cy="285634"/>
          </a:xfrm>
          <a:prstGeom prst="rect">
            <a:avLst/>
          </a:prstGeom>
        </p:spPr>
        <p:txBody>
          <a:bodyPr vert="horz" wrap="square" lIns="0" tIns="8552" rIns="0" bIns="0" rtlCol="0">
            <a:spAutoFit/>
          </a:bodyPr>
          <a:lstStyle/>
          <a:p>
            <a:pPr marL="8145" algn="ctr">
              <a:spcBef>
                <a:spcPts val="67"/>
              </a:spcBef>
            </a:pPr>
            <a:r>
              <a:rPr b="1" spc="-3" dirty="0">
                <a:solidFill>
                  <a:srgbClr val="0F0994"/>
                </a:solidFill>
                <a:latin typeface="Times New Roman"/>
                <a:cs typeface="Times New Roman"/>
              </a:rPr>
              <a:t>С. </a:t>
            </a:r>
            <a:r>
              <a:rPr b="1" dirty="0">
                <a:solidFill>
                  <a:srgbClr val="0F0994"/>
                </a:solidFill>
                <a:latin typeface="Times New Roman"/>
                <a:cs typeface="Times New Roman"/>
              </a:rPr>
              <a:t>Н.</a:t>
            </a:r>
            <a:r>
              <a:rPr b="1" spc="-38" dirty="0">
                <a:solidFill>
                  <a:srgbClr val="0F0994"/>
                </a:solidFill>
                <a:latin typeface="Times New Roman"/>
                <a:cs typeface="Times New Roman"/>
              </a:rPr>
              <a:t> </a:t>
            </a:r>
            <a:r>
              <a:rPr b="1" spc="-3" dirty="0">
                <a:solidFill>
                  <a:srgbClr val="0F0994"/>
                </a:solidFill>
                <a:latin typeface="Times New Roman"/>
                <a:cs typeface="Times New Roman"/>
              </a:rPr>
              <a:t>ДАНИЛОВ</a:t>
            </a:r>
            <a:endParaRPr dirty="0">
              <a:latin typeface="Times New Roman"/>
              <a:cs typeface="Times New Roman"/>
            </a:endParaRPr>
          </a:p>
        </p:txBody>
      </p:sp>
      <p:sp>
        <p:nvSpPr>
          <p:cNvPr id="4" name="object 4"/>
          <p:cNvSpPr txBox="1"/>
          <p:nvPr/>
        </p:nvSpPr>
        <p:spPr>
          <a:xfrm>
            <a:off x="1705353" y="1902379"/>
            <a:ext cx="8613648" cy="870410"/>
          </a:xfrm>
          <a:prstGeom prst="rect">
            <a:avLst/>
          </a:prstGeom>
        </p:spPr>
        <p:txBody>
          <a:bodyPr vert="horz" wrap="square" lIns="0" tIns="8552" rIns="0" bIns="0" rtlCol="0">
            <a:spAutoFit/>
          </a:bodyPr>
          <a:lstStyle/>
          <a:p>
            <a:pPr marL="814" algn="ctr">
              <a:spcBef>
                <a:spcPts val="67"/>
              </a:spcBef>
            </a:pPr>
            <a:r>
              <a:rPr lang="ru-RU" sz="2800" b="1" dirty="0">
                <a:solidFill>
                  <a:srgbClr val="C00000"/>
                </a:solidFill>
                <a:latin typeface="Comic Sans MS" panose="030F0702030302020204" pitchFamily="66" charset="0"/>
              </a:rPr>
              <a:t>Радиотехнические средства приема и обработки сигналов</a:t>
            </a:r>
            <a:endParaRPr sz="2800" dirty="0">
              <a:latin typeface="Times New Roman"/>
              <a:cs typeface="Times New Roman"/>
            </a:endParaRPr>
          </a:p>
        </p:txBody>
      </p:sp>
      <p:sp>
        <p:nvSpPr>
          <p:cNvPr id="5" name="object 5"/>
          <p:cNvSpPr txBox="1"/>
          <p:nvPr/>
        </p:nvSpPr>
        <p:spPr>
          <a:xfrm>
            <a:off x="128013" y="3016607"/>
            <a:ext cx="11768328" cy="838398"/>
          </a:xfrm>
          <a:prstGeom prst="rect">
            <a:avLst/>
          </a:prstGeom>
        </p:spPr>
        <p:txBody>
          <a:bodyPr vert="horz" wrap="square" lIns="0" tIns="7330" rIns="0" bIns="0" rtlCol="0">
            <a:spAutoFit/>
          </a:bodyPr>
          <a:lstStyle/>
          <a:p>
            <a:pPr algn="ctr">
              <a:spcBef>
                <a:spcPts val="58"/>
              </a:spcBef>
            </a:pPr>
            <a:r>
              <a:rPr spc="-3" dirty="0">
                <a:latin typeface="Times New Roman"/>
                <a:cs typeface="Times New Roman"/>
              </a:rPr>
              <a:t>Утверждено </a:t>
            </a:r>
            <a:r>
              <a:rPr spc="-6" dirty="0">
                <a:latin typeface="Times New Roman"/>
                <a:cs typeface="Times New Roman"/>
              </a:rPr>
              <a:t>Ученым </a:t>
            </a:r>
            <a:r>
              <a:rPr spc="-3" dirty="0">
                <a:latin typeface="Times New Roman"/>
                <a:cs typeface="Times New Roman"/>
              </a:rPr>
              <a:t>советом</a:t>
            </a:r>
            <a:r>
              <a:rPr spc="22" dirty="0">
                <a:latin typeface="Times New Roman"/>
                <a:cs typeface="Times New Roman"/>
              </a:rPr>
              <a:t> </a:t>
            </a:r>
            <a:r>
              <a:rPr spc="-3" dirty="0">
                <a:latin typeface="Times New Roman"/>
                <a:cs typeface="Times New Roman"/>
              </a:rPr>
              <a:t>университета</a:t>
            </a:r>
            <a:endParaRPr dirty="0">
              <a:latin typeface="Times New Roman"/>
              <a:cs typeface="Times New Roman"/>
            </a:endParaRPr>
          </a:p>
          <a:p>
            <a:pPr marL="8145" marR="3258" indent="-1222" algn="ctr">
              <a:spcBef>
                <a:spcPts val="48"/>
              </a:spcBef>
            </a:pPr>
            <a:r>
              <a:rPr spc="-3" dirty="0">
                <a:latin typeface="Times New Roman"/>
                <a:cs typeface="Times New Roman"/>
              </a:rPr>
              <a:t>в </a:t>
            </a:r>
            <a:r>
              <a:rPr spc="-6" dirty="0">
                <a:latin typeface="Times New Roman"/>
                <a:cs typeface="Times New Roman"/>
              </a:rPr>
              <a:t>качестве учебного пособия </a:t>
            </a:r>
            <a:r>
              <a:rPr spc="-3" dirty="0">
                <a:latin typeface="Times New Roman"/>
                <a:cs typeface="Times New Roman"/>
              </a:rPr>
              <a:t>для </a:t>
            </a:r>
            <a:r>
              <a:rPr spc="-6" dirty="0">
                <a:latin typeface="Times New Roman"/>
                <a:cs typeface="Times New Roman"/>
              </a:rPr>
              <a:t>студентов </a:t>
            </a:r>
            <a:r>
              <a:rPr spc="-3" dirty="0">
                <a:latin typeface="Times New Roman"/>
                <a:cs typeface="Times New Roman"/>
              </a:rPr>
              <a:t>3–4 курсов,  </a:t>
            </a:r>
            <a:r>
              <a:rPr spc="-6" dirty="0">
                <a:latin typeface="Times New Roman"/>
                <a:cs typeface="Times New Roman"/>
              </a:rPr>
              <a:t>обучающихся </a:t>
            </a:r>
            <a:r>
              <a:rPr spc="-6" dirty="0" err="1">
                <a:latin typeface="Times New Roman"/>
                <a:cs typeface="Times New Roman"/>
              </a:rPr>
              <a:t>по</a:t>
            </a:r>
            <a:r>
              <a:rPr spc="-6" dirty="0">
                <a:latin typeface="Times New Roman"/>
                <a:cs typeface="Times New Roman"/>
              </a:rPr>
              <a:t> </a:t>
            </a:r>
            <a:r>
              <a:rPr spc="-3" dirty="0" err="1" smtClean="0">
                <a:latin typeface="Times New Roman"/>
                <a:cs typeface="Times New Roman"/>
              </a:rPr>
              <a:t>направлениям</a:t>
            </a:r>
            <a:r>
              <a:rPr lang="ru-RU" spc="-3" dirty="0" smtClean="0">
                <a:latin typeface="Times New Roman"/>
                <a:cs typeface="Times New Roman"/>
              </a:rPr>
              <a:t> </a:t>
            </a:r>
            <a:br>
              <a:rPr lang="ru-RU" spc="-3" dirty="0" smtClean="0">
                <a:latin typeface="Times New Roman"/>
                <a:cs typeface="Times New Roman"/>
              </a:rPr>
            </a:br>
            <a:r>
              <a:rPr spc="-3" dirty="0" smtClean="0">
                <a:latin typeface="Times New Roman"/>
                <a:cs typeface="Times New Roman"/>
              </a:rPr>
              <a:t>11.03.01</a:t>
            </a:r>
            <a:r>
              <a:rPr spc="-3" dirty="0">
                <a:latin typeface="Times New Roman"/>
                <a:cs typeface="Times New Roman"/>
              </a:rPr>
              <a:t>, 11.04.01 «Радиотехника»</a:t>
            </a:r>
            <a:r>
              <a:rPr spc="103" dirty="0">
                <a:latin typeface="Times New Roman"/>
                <a:cs typeface="Times New Roman"/>
              </a:rPr>
              <a:t> </a:t>
            </a:r>
            <a:r>
              <a:rPr spc="-3" dirty="0">
                <a:latin typeface="Times New Roman"/>
                <a:cs typeface="Times New Roman"/>
              </a:rPr>
              <a:t>и</a:t>
            </a:r>
            <a:r>
              <a:rPr lang="ru-RU" spc="-3" dirty="0">
                <a:latin typeface="Times New Roman"/>
                <a:cs typeface="Times New Roman"/>
              </a:rPr>
              <a:t> </a:t>
            </a:r>
            <a:r>
              <a:rPr spc="-3" dirty="0">
                <a:latin typeface="Times New Roman"/>
                <a:cs typeface="Times New Roman"/>
              </a:rPr>
              <a:t>11.03.02 </a:t>
            </a:r>
            <a:r>
              <a:rPr spc="-6" dirty="0">
                <a:latin typeface="Times New Roman"/>
                <a:cs typeface="Times New Roman"/>
              </a:rPr>
              <a:t>«Инфокоммуникационные </a:t>
            </a:r>
            <a:r>
              <a:rPr spc="-3" dirty="0">
                <a:latin typeface="Times New Roman"/>
                <a:cs typeface="Times New Roman"/>
              </a:rPr>
              <a:t>технологии и </a:t>
            </a:r>
            <a:r>
              <a:rPr spc="-6" dirty="0">
                <a:latin typeface="Times New Roman"/>
                <a:cs typeface="Times New Roman"/>
              </a:rPr>
              <a:t>системы</a:t>
            </a:r>
            <a:r>
              <a:rPr spc="77" dirty="0">
                <a:latin typeface="Times New Roman"/>
                <a:cs typeface="Times New Roman"/>
              </a:rPr>
              <a:t> </a:t>
            </a:r>
            <a:r>
              <a:rPr spc="3" dirty="0">
                <a:latin typeface="Times New Roman"/>
                <a:cs typeface="Times New Roman"/>
              </a:rPr>
              <a:t>связи»</a:t>
            </a:r>
            <a:endParaRPr dirty="0">
              <a:latin typeface="Times New Roman"/>
              <a:cs typeface="Times New Roman"/>
            </a:endParaRPr>
          </a:p>
        </p:txBody>
      </p:sp>
      <p:sp>
        <p:nvSpPr>
          <p:cNvPr id="6" name="object 6"/>
          <p:cNvSpPr txBox="1"/>
          <p:nvPr/>
        </p:nvSpPr>
        <p:spPr>
          <a:xfrm>
            <a:off x="882393" y="3953204"/>
            <a:ext cx="10259567" cy="574223"/>
          </a:xfrm>
          <a:prstGeom prst="rect">
            <a:avLst/>
          </a:prstGeom>
        </p:spPr>
        <p:txBody>
          <a:bodyPr vert="horz" wrap="square" lIns="0" tIns="7330" rIns="0" bIns="0" rtlCol="0">
            <a:spAutoFit/>
          </a:bodyPr>
          <a:lstStyle/>
          <a:p>
            <a:pPr marL="8145" algn="ctr">
              <a:spcBef>
                <a:spcPts val="58"/>
              </a:spcBef>
            </a:pPr>
            <a:r>
              <a:rPr i="1" spc="-3" dirty="0">
                <a:latin typeface="Times New Roman"/>
                <a:cs typeface="Times New Roman"/>
              </a:rPr>
              <a:t>Учебное электронное </a:t>
            </a:r>
            <a:r>
              <a:rPr i="1" spc="-3" dirty="0" err="1">
                <a:latin typeface="Times New Roman"/>
                <a:cs typeface="Times New Roman"/>
              </a:rPr>
              <a:t>мультимедийное</a:t>
            </a:r>
            <a:r>
              <a:rPr i="1" spc="-16" dirty="0">
                <a:latin typeface="Times New Roman"/>
                <a:cs typeface="Times New Roman"/>
              </a:rPr>
              <a:t> </a:t>
            </a:r>
            <a:r>
              <a:rPr i="1" spc="-3" dirty="0" err="1" smtClean="0">
                <a:latin typeface="Times New Roman"/>
                <a:cs typeface="Times New Roman"/>
              </a:rPr>
              <a:t>издание</a:t>
            </a:r>
            <a:endParaRPr lang="ru-RU" i="1" spc="-3" dirty="0" smtClean="0">
              <a:latin typeface="Times New Roman"/>
              <a:cs typeface="Times New Roman"/>
            </a:endParaRPr>
          </a:p>
          <a:p>
            <a:pPr marL="8145" algn="ctr">
              <a:spcBef>
                <a:spcPts val="58"/>
              </a:spcBef>
            </a:pPr>
            <a:endParaRPr dirty="0">
              <a:latin typeface="Times New Roman"/>
              <a:cs typeface="Times New Roman"/>
            </a:endParaRPr>
          </a:p>
        </p:txBody>
      </p:sp>
      <p:sp>
        <p:nvSpPr>
          <p:cNvPr id="7" name="object 7"/>
          <p:cNvSpPr txBox="1"/>
          <p:nvPr/>
        </p:nvSpPr>
        <p:spPr>
          <a:xfrm>
            <a:off x="3454793" y="5665948"/>
            <a:ext cx="5114774" cy="746065"/>
          </a:xfrm>
          <a:prstGeom prst="rect">
            <a:avLst/>
          </a:prstGeom>
        </p:spPr>
        <p:txBody>
          <a:bodyPr vert="horz" wrap="square" lIns="0" tIns="7330" rIns="0" bIns="0" rtlCol="0">
            <a:spAutoFit/>
          </a:bodyPr>
          <a:lstStyle/>
          <a:p>
            <a:pPr marL="1629" algn="ctr">
              <a:spcBef>
                <a:spcPts val="58"/>
              </a:spcBef>
            </a:pPr>
            <a:r>
              <a:rPr sz="1600" spc="-3" dirty="0">
                <a:latin typeface="Times New Roman"/>
                <a:cs typeface="Times New Roman"/>
              </a:rPr>
              <a:t>Тамбов</a:t>
            </a:r>
            <a:endParaRPr sz="1600" dirty="0">
              <a:latin typeface="Times New Roman"/>
              <a:cs typeface="Times New Roman"/>
            </a:endParaRPr>
          </a:p>
          <a:p>
            <a:pPr marL="8145" marR="3258" algn="ctr">
              <a:spcBef>
                <a:spcPts val="48"/>
              </a:spcBef>
            </a:pPr>
            <a:r>
              <a:rPr sz="1600" spc="-6" dirty="0">
                <a:latin typeface="Times New Roman"/>
                <a:cs typeface="Times New Roman"/>
              </a:rPr>
              <a:t>Издательский </a:t>
            </a:r>
            <a:r>
              <a:rPr sz="1600" spc="-3" dirty="0">
                <a:latin typeface="Times New Roman"/>
                <a:cs typeface="Times New Roman"/>
              </a:rPr>
              <a:t>центр </a:t>
            </a:r>
            <a:r>
              <a:rPr sz="1600" spc="-6" dirty="0">
                <a:latin typeface="Times New Roman"/>
                <a:cs typeface="Times New Roman"/>
              </a:rPr>
              <a:t>ФГБОУ </a:t>
            </a:r>
            <a:r>
              <a:rPr sz="1600" spc="-13" dirty="0">
                <a:latin typeface="Times New Roman"/>
                <a:cs typeface="Times New Roman"/>
              </a:rPr>
              <a:t>ВО </a:t>
            </a:r>
            <a:r>
              <a:rPr sz="1600" spc="-6" dirty="0">
                <a:latin typeface="Times New Roman"/>
                <a:cs typeface="Times New Roman"/>
              </a:rPr>
              <a:t>«ТГТУ»  </a:t>
            </a:r>
            <a:endParaRPr lang="ru-RU" sz="1600" spc="-6" dirty="0" smtClean="0">
              <a:latin typeface="Times New Roman"/>
              <a:cs typeface="Times New Roman"/>
            </a:endParaRPr>
          </a:p>
          <a:p>
            <a:pPr marL="8145" marR="3258" algn="ctr">
              <a:spcBef>
                <a:spcPts val="48"/>
              </a:spcBef>
            </a:pPr>
            <a:r>
              <a:rPr sz="1600" spc="-3" dirty="0" smtClean="0">
                <a:latin typeface="Times New Roman"/>
                <a:cs typeface="Times New Roman"/>
              </a:rPr>
              <a:t>202</a:t>
            </a:r>
            <a:r>
              <a:rPr lang="ru-RU" sz="1600" spc="-3" dirty="0" smtClean="0">
                <a:latin typeface="Times New Roman"/>
                <a:cs typeface="Times New Roman"/>
              </a:rPr>
              <a:t>5</a:t>
            </a:r>
            <a:endParaRPr sz="1600" dirty="0">
              <a:latin typeface="Times New Roman"/>
              <a:cs typeface="Times New Roman"/>
            </a:endParaRPr>
          </a:p>
        </p:txBody>
      </p:sp>
      <p:pic>
        <p:nvPicPr>
          <p:cNvPr id="8" name="Рисунок 7" descr="1"/>
          <p:cNvPicPr/>
          <p:nvPr/>
        </p:nvPicPr>
        <p:blipFill>
          <a:blip r:embed="rId2">
            <a:lum bright="-94000" contrast="100000"/>
            <a:extLst>
              <a:ext uri="{28A0092B-C50C-407E-A947-70E740481C1C}">
                <a14:useLocalDpi xmlns:a14="http://schemas.microsoft.com/office/drawing/2010/main" val="0"/>
              </a:ext>
            </a:extLst>
          </a:blip>
          <a:srcRect/>
          <a:stretch>
            <a:fillRect/>
          </a:stretch>
        </p:blipFill>
        <p:spPr bwMode="auto">
          <a:xfrm>
            <a:off x="5373048" y="4564365"/>
            <a:ext cx="1278255" cy="871220"/>
          </a:xfrm>
          <a:prstGeom prst="rect">
            <a:avLst/>
          </a:prstGeom>
          <a:noFill/>
          <a:ln>
            <a:noFill/>
          </a:ln>
        </p:spPr>
      </p:pic>
      <p:cxnSp>
        <p:nvCxnSpPr>
          <p:cNvPr id="10" name="Прямая соединительная линия 9"/>
          <p:cNvCxnSpPr/>
          <p:nvPr/>
        </p:nvCxnSpPr>
        <p:spPr>
          <a:xfrm>
            <a:off x="1178169" y="5569235"/>
            <a:ext cx="9963791" cy="1"/>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36788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511296" y="274320"/>
            <a:ext cx="8028432" cy="1508105"/>
          </a:xfrm>
          <a:prstGeom prst="rect">
            <a:avLst/>
          </a:prstGeom>
        </p:spPr>
        <p:txBody>
          <a:bodyPr wrap="square">
            <a:spAutoFit/>
          </a:bodyPr>
          <a:lstStyle/>
          <a:p>
            <a:pPr indent="450215" algn="just">
              <a:lnSpc>
                <a:spcPct val="115000"/>
              </a:lnSpc>
              <a:spcAft>
                <a:spcPts val="800"/>
              </a:spcAft>
            </a:pPr>
            <a:r>
              <a:rPr lang="ru-RU" sz="2000" dirty="0">
                <a:effectLst/>
                <a:latin typeface="Comic Sans MS" panose="030F0702030302020204" pitchFamily="66" charset="0"/>
                <a:ea typeface="Calibri" panose="020F0502020204030204" pitchFamily="34" charset="0"/>
                <a:cs typeface="Times New Roman" panose="02020603050405020304" pitchFamily="18" charset="0"/>
              </a:rPr>
              <a:t>В 1851 году Генрих </a:t>
            </a:r>
            <a:r>
              <a:rPr lang="ru-RU" sz="2000" dirty="0" err="1">
                <a:effectLst/>
                <a:latin typeface="Comic Sans MS" panose="030F0702030302020204" pitchFamily="66" charset="0"/>
                <a:ea typeface="Calibri" panose="020F0502020204030204" pitchFamily="34" charset="0"/>
                <a:cs typeface="Times New Roman" panose="02020603050405020304" pitchFamily="18" charset="0"/>
              </a:rPr>
              <a:t>Румкорф</a:t>
            </a:r>
            <a:r>
              <a:rPr lang="ru-RU" sz="2000" dirty="0">
                <a:effectLst/>
                <a:latin typeface="Comic Sans MS" panose="030F0702030302020204" pitchFamily="66" charset="0"/>
                <a:ea typeface="Calibri" panose="020F0502020204030204" pitchFamily="34" charset="0"/>
                <a:cs typeface="Times New Roman" panose="02020603050405020304" pitchFamily="18" charset="0"/>
              </a:rPr>
              <a:t> запатентовал устройство под названием «катушка </a:t>
            </a:r>
            <a:r>
              <a:rPr lang="ru-RU" sz="2000" dirty="0" err="1">
                <a:effectLst/>
                <a:latin typeface="Comic Sans MS" panose="030F0702030302020204" pitchFamily="66" charset="0"/>
                <a:ea typeface="Calibri" panose="020F0502020204030204" pitchFamily="34" charset="0"/>
                <a:cs typeface="Times New Roman" panose="02020603050405020304" pitchFamily="18" charset="0"/>
              </a:rPr>
              <a:t>Румкорфа</a:t>
            </a:r>
            <a:r>
              <a:rPr lang="ru-RU" sz="2000" dirty="0">
                <a:effectLst/>
                <a:latin typeface="Comic Sans MS" panose="030F0702030302020204" pitchFamily="66" charset="0"/>
                <a:ea typeface="Calibri" panose="020F0502020204030204" pitchFamily="34" charset="0"/>
                <a:cs typeface="Times New Roman" panose="02020603050405020304" pitchFamily="18" charset="0"/>
              </a:rPr>
              <a:t>» (рис. 2). Это устройство использовалось в качестве простейшего передатчика радиоволн. </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732" y="146304"/>
            <a:ext cx="2587752" cy="3657600"/>
          </a:xfrm>
          <a:prstGeom prst="rect">
            <a:avLst/>
          </a:prstGeom>
        </p:spPr>
      </p:pic>
      <p:sp>
        <p:nvSpPr>
          <p:cNvPr id="6" name="Прямоугольник 5"/>
          <p:cNvSpPr/>
          <p:nvPr/>
        </p:nvSpPr>
        <p:spPr>
          <a:xfrm>
            <a:off x="579882" y="4045245"/>
            <a:ext cx="2712720" cy="1754326"/>
          </a:xfrm>
          <a:prstGeom prst="rect">
            <a:avLst/>
          </a:prstGeom>
        </p:spPr>
        <p:txBody>
          <a:bodyPr wrap="square">
            <a:spAutoFit/>
          </a:bodyPr>
          <a:lstStyle/>
          <a:p>
            <a:pPr algn="just"/>
            <a:r>
              <a:rPr lang="ru-RU" dirty="0"/>
              <a:t>Немецкий и французский изобретатель, механик, имя которого получило устройство для получения импульсов высокого напряжения </a:t>
            </a:r>
          </a:p>
        </p:txBody>
      </p:sp>
      <p:pic>
        <p:nvPicPr>
          <p:cNvPr id="7" name="Рисунок 6"/>
          <p:cNvPicPr>
            <a:picLocks noChangeAspect="1"/>
          </p:cNvPicPr>
          <p:nvPr/>
        </p:nvPicPr>
        <p:blipFill rotWithShape="1">
          <a:blip r:embed="rId3">
            <a:extLst>
              <a:ext uri="{28A0092B-C50C-407E-A947-70E740481C1C}">
                <a14:useLocalDpi xmlns:a14="http://schemas.microsoft.com/office/drawing/2010/main" val="0"/>
              </a:ext>
            </a:extLst>
          </a:blip>
          <a:srcRect l="2281" t="3397" r="2477" b="3265"/>
          <a:stretch/>
        </p:blipFill>
        <p:spPr>
          <a:xfrm>
            <a:off x="4925683" y="1725293"/>
            <a:ext cx="5969479" cy="4356340"/>
          </a:xfrm>
          <a:prstGeom prst="rect">
            <a:avLst/>
          </a:prstGeom>
        </p:spPr>
      </p:pic>
      <p:sp>
        <p:nvSpPr>
          <p:cNvPr id="2" name="Прямоугольник 1"/>
          <p:cNvSpPr/>
          <p:nvPr/>
        </p:nvSpPr>
        <p:spPr>
          <a:xfrm>
            <a:off x="6380483" y="6254953"/>
            <a:ext cx="3059877" cy="369332"/>
          </a:xfrm>
          <a:prstGeom prst="rect">
            <a:avLst/>
          </a:prstGeom>
        </p:spPr>
        <p:txBody>
          <a:bodyPr wrap="none">
            <a:spAutoFit/>
          </a:bodyPr>
          <a:lstStyle/>
          <a:p>
            <a:r>
              <a:rPr lang="ru-RU" dirty="0"/>
              <a:t>Рис. 2. Передатчик </a:t>
            </a:r>
            <a:r>
              <a:rPr lang="ru-RU" dirty="0" err="1"/>
              <a:t>Румкорфа</a:t>
            </a:r>
            <a:endParaRPr lang="ru-RU" dirty="0"/>
          </a:p>
        </p:txBody>
      </p:sp>
    </p:spTree>
    <p:extLst>
      <p:ext uri="{BB962C8B-B14F-4D97-AF65-F5344CB8AC3E}">
        <p14:creationId xmlns:p14="http://schemas.microsoft.com/office/powerpoint/2010/main" val="18451674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224528" y="130302"/>
            <a:ext cx="7726680" cy="3046988"/>
          </a:xfrm>
          <a:prstGeom prst="rect">
            <a:avLst/>
          </a:prstGeom>
        </p:spPr>
        <p:txBody>
          <a:bodyPr wrap="square">
            <a:spAutoFit/>
          </a:bodyPr>
          <a:lstStyle/>
          <a:p>
            <a:pPr indent="457200" algn="just"/>
            <a:r>
              <a:rPr lang="ru-RU" sz="2400" dirty="0">
                <a:effectLst/>
                <a:latin typeface="Comic Sans MS" panose="030F0702030302020204" pitchFamily="66" charset="0"/>
                <a:ea typeface="Calibri" panose="020F0502020204030204" pitchFamily="34" charset="0"/>
              </a:rPr>
              <a:t>В 1886-1888гг. Генрих Герц экспериментально подтвердил теорию Максвелла. </a:t>
            </a:r>
          </a:p>
          <a:p>
            <a:pPr indent="457200" algn="just"/>
            <a:r>
              <a:rPr lang="ru-RU" sz="2400" dirty="0">
                <a:effectLst/>
                <a:latin typeface="Comic Sans MS" panose="030F0702030302020204" pitchFamily="66" charset="0"/>
                <a:ea typeface="Calibri" panose="020F0502020204030204" pitchFamily="34" charset="0"/>
              </a:rPr>
              <a:t>Он использовал катушку </a:t>
            </a:r>
            <a:r>
              <a:rPr lang="ru-RU" sz="2400" dirty="0" err="1">
                <a:effectLst/>
                <a:latin typeface="Comic Sans MS" panose="030F0702030302020204" pitchFamily="66" charset="0"/>
                <a:ea typeface="Calibri" panose="020F0502020204030204" pitchFamily="34" charset="0"/>
              </a:rPr>
              <a:t>Румкорфа</a:t>
            </a:r>
            <a:r>
              <a:rPr lang="ru-RU" sz="2400" dirty="0">
                <a:effectLst/>
                <a:latin typeface="Comic Sans MS" panose="030F0702030302020204" pitchFamily="66" charset="0"/>
                <a:ea typeface="Calibri" panose="020F0502020204030204" pitchFamily="34" charset="0"/>
              </a:rPr>
              <a:t> в качестве передатчика, антенну (симметричный вибратор) и приемник в виде металлической рамки с малым искровым промежутком (рис. 3). Герц  установил, что электромагнитное поле имеет волновой характер. </a:t>
            </a:r>
            <a:endParaRPr lang="ru-RU" sz="2400" dirty="0">
              <a:latin typeface="Comic Sans MS" panose="030F0702030302020204" pitchFamily="66" charset="0"/>
            </a:endParaRP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080" y="604754"/>
            <a:ext cx="3450668" cy="4332226"/>
          </a:xfrm>
          <a:prstGeom prst="rect">
            <a:avLst/>
          </a:prstGeom>
        </p:spPr>
      </p:pic>
      <p:pic>
        <p:nvPicPr>
          <p:cNvPr id="2" name="Рисунок 1"/>
          <p:cNvPicPr>
            <a:picLocks noChangeAspect="1"/>
          </p:cNvPicPr>
          <p:nvPr/>
        </p:nvPicPr>
        <p:blipFill rotWithShape="1">
          <a:blip r:embed="rId3">
            <a:extLst>
              <a:ext uri="{28A0092B-C50C-407E-A947-70E740481C1C}">
                <a14:useLocalDpi xmlns:a14="http://schemas.microsoft.com/office/drawing/2010/main" val="0"/>
              </a:ext>
            </a:extLst>
          </a:blip>
          <a:srcRect r="5222" b="4066"/>
          <a:stretch/>
        </p:blipFill>
        <p:spPr>
          <a:xfrm>
            <a:off x="5601055" y="3058119"/>
            <a:ext cx="5630538" cy="3687737"/>
          </a:xfrm>
          <a:prstGeom prst="rect">
            <a:avLst/>
          </a:prstGeom>
        </p:spPr>
      </p:pic>
      <p:sp>
        <p:nvSpPr>
          <p:cNvPr id="3" name="Прямоугольник 2"/>
          <p:cNvSpPr/>
          <p:nvPr/>
        </p:nvSpPr>
        <p:spPr>
          <a:xfrm>
            <a:off x="8634655" y="5938191"/>
            <a:ext cx="3246402" cy="646331"/>
          </a:xfrm>
          <a:prstGeom prst="rect">
            <a:avLst/>
          </a:prstGeom>
        </p:spPr>
        <p:txBody>
          <a:bodyPr wrap="none">
            <a:spAutoFit/>
          </a:bodyPr>
          <a:lstStyle/>
          <a:p>
            <a:r>
              <a:rPr lang="ru-RU" dirty="0">
                <a:latin typeface="Comic Sans MS" panose="030F0702030302020204" pitchFamily="66" charset="0"/>
                <a:ea typeface="Calibri" panose="020F0502020204030204" pitchFamily="34" charset="0"/>
              </a:rPr>
              <a:t>Рис. 3. Экспериментальная </a:t>
            </a:r>
          </a:p>
          <a:p>
            <a:pPr algn="ctr"/>
            <a:r>
              <a:rPr lang="ru-RU" dirty="0">
                <a:latin typeface="Comic Sans MS" panose="030F0702030302020204" pitchFamily="66" charset="0"/>
                <a:ea typeface="Calibri" panose="020F0502020204030204" pitchFamily="34" charset="0"/>
              </a:rPr>
              <a:t>установка Герца </a:t>
            </a:r>
            <a:endParaRPr lang="ru-RU" dirty="0"/>
          </a:p>
        </p:txBody>
      </p:sp>
      <p:sp>
        <p:nvSpPr>
          <p:cNvPr id="5" name="Прямоугольник 4"/>
          <p:cNvSpPr/>
          <p:nvPr/>
        </p:nvSpPr>
        <p:spPr>
          <a:xfrm>
            <a:off x="591632" y="5301734"/>
            <a:ext cx="2980303" cy="707886"/>
          </a:xfrm>
          <a:prstGeom prst="rect">
            <a:avLst/>
          </a:prstGeom>
        </p:spPr>
        <p:txBody>
          <a:bodyPr wrap="none">
            <a:spAutoFit/>
          </a:bodyPr>
          <a:lstStyle/>
          <a:p>
            <a:pPr algn="ctr"/>
            <a:r>
              <a:rPr lang="ru-RU" sz="2000" dirty="0" err="1">
                <a:latin typeface="Comic Sans MS" panose="030F0702030302020204" pitchFamily="66" charset="0"/>
              </a:rPr>
              <a:t>Ге́нрих</a:t>
            </a:r>
            <a:r>
              <a:rPr lang="ru-RU" sz="2000" dirty="0">
                <a:latin typeface="Comic Sans MS" panose="030F0702030302020204" pitchFamily="66" charset="0"/>
              </a:rPr>
              <a:t> </a:t>
            </a:r>
            <a:r>
              <a:rPr lang="ru-RU" sz="2000" dirty="0" err="1">
                <a:latin typeface="Comic Sans MS" panose="030F0702030302020204" pitchFamily="66" charset="0"/>
              </a:rPr>
              <a:t>Ру́дольф</a:t>
            </a:r>
            <a:r>
              <a:rPr lang="ru-RU" sz="2000" dirty="0">
                <a:latin typeface="Comic Sans MS" panose="030F0702030302020204" pitchFamily="66" charset="0"/>
              </a:rPr>
              <a:t> Герц </a:t>
            </a:r>
          </a:p>
          <a:p>
            <a:pPr algn="ctr"/>
            <a:r>
              <a:rPr lang="ru-RU" sz="2000" dirty="0">
                <a:latin typeface="Comic Sans MS" panose="030F0702030302020204" pitchFamily="66" charset="0"/>
              </a:rPr>
              <a:t>— немецкий физик</a:t>
            </a:r>
          </a:p>
        </p:txBody>
      </p:sp>
    </p:spTree>
    <p:extLst>
      <p:ext uri="{BB962C8B-B14F-4D97-AF65-F5344CB8AC3E}">
        <p14:creationId xmlns:p14="http://schemas.microsoft.com/office/powerpoint/2010/main" val="37118097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5130" y="3727259"/>
            <a:ext cx="11713464" cy="1631216"/>
          </a:xfrm>
          <a:prstGeom prst="rect">
            <a:avLst/>
          </a:prstGeom>
        </p:spPr>
        <p:txBody>
          <a:bodyPr wrap="square">
            <a:spAutoFit/>
          </a:bodyPr>
          <a:lstStyle/>
          <a:p>
            <a:pPr indent="457200" algn="just"/>
            <a:r>
              <a:rPr lang="ru-RU" sz="2000" dirty="0">
                <a:latin typeface="Comic Sans MS" panose="030F0702030302020204" pitchFamily="66" charset="0"/>
              </a:rPr>
              <a:t>14 августа 1894 года в Оксфорде  Оливер </a:t>
            </a:r>
            <a:r>
              <a:rPr lang="ru-RU" sz="2000" dirty="0" err="1">
                <a:latin typeface="Comic Sans MS" panose="030F0702030302020204" pitchFamily="66" charset="0"/>
              </a:rPr>
              <a:t>Лодж</a:t>
            </a:r>
            <a:r>
              <a:rPr lang="ru-RU" sz="2000" dirty="0">
                <a:latin typeface="Comic Sans MS" panose="030F0702030302020204" pitchFamily="66" charset="0"/>
              </a:rPr>
              <a:t> с </a:t>
            </a:r>
            <a:r>
              <a:rPr lang="ru-RU" sz="2000" dirty="0" err="1">
                <a:latin typeface="Comic Sans MS" panose="030F0702030302020204" pitchFamily="66" charset="0"/>
              </a:rPr>
              <a:t>помошником</a:t>
            </a:r>
            <a:r>
              <a:rPr lang="ru-RU" sz="2000" dirty="0">
                <a:latin typeface="Comic Sans MS" panose="030F0702030302020204" pitchFamily="66" charset="0"/>
              </a:rPr>
              <a:t> продемонстрировали приём электромагнитных волн от искрового передатчика, установленного в соседнем корпусе на расстоянии 40 м. Приемник содержал когерер («трубку Бранли»), источник тока и гальванометр. Его приёмное устройство взяли за основу и усовершенствовали А. С. Попов и Г. Маркони. </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8746" y="35925"/>
            <a:ext cx="1976468" cy="2664143"/>
          </a:xfrm>
          <a:prstGeom prst="rect">
            <a:avLst/>
          </a:prstGeom>
        </p:spPr>
      </p:pic>
      <p:sp>
        <p:nvSpPr>
          <p:cNvPr id="5" name="Прямоугольник 4"/>
          <p:cNvSpPr/>
          <p:nvPr/>
        </p:nvSpPr>
        <p:spPr>
          <a:xfrm>
            <a:off x="1304397" y="2803929"/>
            <a:ext cx="2576796" cy="923330"/>
          </a:xfrm>
          <a:prstGeom prst="rect">
            <a:avLst/>
          </a:prstGeom>
        </p:spPr>
        <p:txBody>
          <a:bodyPr wrap="none">
            <a:spAutoFit/>
          </a:bodyPr>
          <a:lstStyle/>
          <a:p>
            <a:pPr algn="ctr"/>
            <a:r>
              <a:rPr lang="ru-RU" dirty="0"/>
              <a:t>Оливер Джозеф </a:t>
            </a:r>
            <a:r>
              <a:rPr lang="ru-RU" dirty="0" err="1"/>
              <a:t>Лодж</a:t>
            </a:r>
            <a:r>
              <a:rPr lang="ru-RU" dirty="0"/>
              <a:t> – </a:t>
            </a:r>
          </a:p>
          <a:p>
            <a:pPr algn="ctr"/>
            <a:r>
              <a:rPr lang="ru-RU" dirty="0"/>
              <a:t>английский физик и </a:t>
            </a:r>
          </a:p>
          <a:p>
            <a:pPr algn="ctr"/>
            <a:r>
              <a:rPr lang="ru-RU" dirty="0"/>
              <a:t>изобретатель</a:t>
            </a:r>
          </a:p>
        </p:txBody>
      </p:sp>
      <p:pic>
        <p:nvPicPr>
          <p:cNvPr id="6" name="Рисунок 5"/>
          <p:cNvPicPr>
            <a:picLocks noChangeAspect="1"/>
          </p:cNvPicPr>
          <p:nvPr/>
        </p:nvPicPr>
        <p:blipFill rotWithShape="1">
          <a:blip r:embed="rId3">
            <a:extLst>
              <a:ext uri="{28A0092B-C50C-407E-A947-70E740481C1C}">
                <a14:useLocalDpi xmlns:a14="http://schemas.microsoft.com/office/drawing/2010/main" val="0"/>
              </a:ext>
            </a:extLst>
          </a:blip>
          <a:srcRect l="3535" r="5637" b="18291"/>
          <a:stretch/>
        </p:blipFill>
        <p:spPr>
          <a:xfrm>
            <a:off x="5004409" y="5967"/>
            <a:ext cx="2336327" cy="2700067"/>
          </a:xfrm>
          <a:prstGeom prst="rect">
            <a:avLst/>
          </a:prstGeom>
        </p:spPr>
      </p:pic>
      <p:sp>
        <p:nvSpPr>
          <p:cNvPr id="7" name="Прямоугольник 6"/>
          <p:cNvSpPr/>
          <p:nvPr/>
        </p:nvSpPr>
        <p:spPr>
          <a:xfrm>
            <a:off x="4786084" y="2819414"/>
            <a:ext cx="2886496" cy="646331"/>
          </a:xfrm>
          <a:prstGeom prst="rect">
            <a:avLst/>
          </a:prstGeom>
        </p:spPr>
        <p:txBody>
          <a:bodyPr wrap="none">
            <a:spAutoFit/>
          </a:bodyPr>
          <a:lstStyle/>
          <a:p>
            <a:r>
              <a:rPr lang="ru-RU" dirty="0"/>
              <a:t>Попов А.С. - русский физик </a:t>
            </a:r>
          </a:p>
          <a:p>
            <a:pPr algn="ctr"/>
            <a:r>
              <a:rPr lang="ru-RU" dirty="0"/>
              <a:t>и электротехник</a:t>
            </a:r>
          </a:p>
        </p:txBody>
      </p:sp>
      <p:pic>
        <p:nvPicPr>
          <p:cNvPr id="8" name="Рисунок 7"/>
          <p:cNvPicPr>
            <a:picLocks noChangeAspect="1"/>
          </p:cNvPicPr>
          <p:nvPr/>
        </p:nvPicPr>
        <p:blipFill rotWithShape="1">
          <a:blip r:embed="rId4">
            <a:extLst>
              <a:ext uri="{28A0092B-C50C-407E-A947-70E740481C1C}">
                <a14:useLocalDpi xmlns:a14="http://schemas.microsoft.com/office/drawing/2010/main" val="0"/>
              </a:ext>
            </a:extLst>
          </a:blip>
          <a:srcRect b="6057"/>
          <a:stretch/>
        </p:blipFill>
        <p:spPr>
          <a:xfrm>
            <a:off x="8729932" y="1"/>
            <a:ext cx="2187355" cy="2734821"/>
          </a:xfrm>
          <a:prstGeom prst="rect">
            <a:avLst/>
          </a:prstGeom>
        </p:spPr>
      </p:pic>
      <p:sp>
        <p:nvSpPr>
          <p:cNvPr id="9" name="Прямоугольник 8"/>
          <p:cNvSpPr/>
          <p:nvPr/>
        </p:nvSpPr>
        <p:spPr>
          <a:xfrm>
            <a:off x="8150010" y="2854168"/>
            <a:ext cx="3347198" cy="646331"/>
          </a:xfrm>
          <a:prstGeom prst="rect">
            <a:avLst/>
          </a:prstGeom>
        </p:spPr>
        <p:txBody>
          <a:bodyPr wrap="none">
            <a:spAutoFit/>
          </a:bodyPr>
          <a:lstStyle/>
          <a:p>
            <a:pPr algn="ctr"/>
            <a:r>
              <a:rPr lang="ru-RU" dirty="0"/>
              <a:t>Г. Маркони - итальянский </a:t>
            </a:r>
          </a:p>
          <a:p>
            <a:pPr algn="ctr"/>
            <a:r>
              <a:rPr lang="ru-RU" dirty="0"/>
              <a:t>радиотехник, предприниматель</a:t>
            </a:r>
          </a:p>
        </p:txBody>
      </p:sp>
      <p:sp>
        <p:nvSpPr>
          <p:cNvPr id="10" name="Прямоугольник 9"/>
          <p:cNvSpPr/>
          <p:nvPr/>
        </p:nvSpPr>
        <p:spPr>
          <a:xfrm>
            <a:off x="158554" y="5226784"/>
            <a:ext cx="11750040" cy="1631216"/>
          </a:xfrm>
          <a:prstGeom prst="rect">
            <a:avLst/>
          </a:prstGeom>
        </p:spPr>
        <p:txBody>
          <a:bodyPr wrap="square">
            <a:spAutoFit/>
          </a:bodyPr>
          <a:lstStyle/>
          <a:p>
            <a:pPr indent="457200" algn="just"/>
            <a:r>
              <a:rPr lang="ru-RU" sz="2000" dirty="0">
                <a:effectLst/>
                <a:latin typeface="Comic Sans MS" panose="030F0702030302020204" pitchFamily="66" charset="0"/>
                <a:ea typeface="Calibri" panose="020F0502020204030204" pitchFamily="34" charset="0"/>
              </a:rPr>
              <a:t>Оливер </a:t>
            </a:r>
            <a:r>
              <a:rPr lang="ru-RU" sz="2000" dirty="0" err="1">
                <a:effectLst/>
                <a:latin typeface="Comic Sans MS" panose="030F0702030302020204" pitchFamily="66" charset="0"/>
                <a:ea typeface="Calibri" panose="020F0502020204030204" pitchFamily="34" charset="0"/>
              </a:rPr>
              <a:t>Лодж</a:t>
            </a:r>
            <a:r>
              <a:rPr lang="ru-RU" sz="2000" dirty="0">
                <a:effectLst/>
                <a:latin typeface="Comic Sans MS" panose="030F0702030302020204" pitchFamily="66" charset="0"/>
                <a:ea typeface="Calibri" panose="020F0502020204030204" pitchFamily="34" charset="0"/>
              </a:rPr>
              <a:t> писал: </a:t>
            </a:r>
          </a:p>
          <a:p>
            <a:pPr indent="457200" algn="just"/>
            <a:r>
              <a:rPr lang="ru-RU" sz="2000" dirty="0">
                <a:effectLst/>
                <a:latin typeface="Comic Sans MS" panose="030F0702030302020204" pitchFamily="66" charset="0"/>
                <a:ea typeface="Calibri" panose="020F0502020204030204" pitchFamily="34" charset="0"/>
              </a:rPr>
              <a:t>«Я всегда был высокого мнения о работах профессора Попова в области беспроволочного телеграфирования. Я тоже применял метод автоматического встряхивания когерера для восстановления чувствительности, но Попов первый использовал для этого действие самого сигнала. Это, я думаю, является новшеством, придуманным Поповым…».</a:t>
            </a:r>
            <a:endParaRPr lang="ru-RU" sz="2000" dirty="0">
              <a:latin typeface="Comic Sans MS" panose="030F0702030302020204" pitchFamily="66" charset="0"/>
            </a:endParaRPr>
          </a:p>
        </p:txBody>
      </p:sp>
    </p:spTree>
    <p:extLst>
      <p:ext uri="{BB962C8B-B14F-4D97-AF65-F5344CB8AC3E}">
        <p14:creationId xmlns:p14="http://schemas.microsoft.com/office/powerpoint/2010/main" val="29786647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7386" y="469449"/>
            <a:ext cx="11786616" cy="6760825"/>
          </a:xfrm>
          <a:prstGeom prst="rect">
            <a:avLst/>
          </a:prstGeom>
        </p:spPr>
        <p:txBody>
          <a:bodyPr wrap="square">
            <a:spAutoFit/>
          </a:bodyPr>
          <a:lstStyle/>
          <a:p>
            <a:pPr indent="457200" algn="just">
              <a:lnSpc>
                <a:spcPct val="115000"/>
              </a:lnSpc>
              <a:spcAft>
                <a:spcPts val="800"/>
              </a:spcAft>
            </a:pPr>
            <a:r>
              <a:rPr lang="ru-RU" sz="2000" dirty="0">
                <a:effectLst/>
                <a:latin typeface="Comic Sans MS" panose="030F0702030302020204" pitchFamily="66" charset="0"/>
                <a:ea typeface="Calibri" panose="020F0502020204030204" pitchFamily="34" charset="0"/>
                <a:cs typeface="Times New Roman" panose="02020603050405020304" pitchFamily="18" charset="0"/>
              </a:rPr>
              <a:t>Далее события развивались следующим образом. Ряд изобретателей и ученых разных стран предлагают:</a:t>
            </a:r>
            <a:endParaRPr lang="ru-RU" sz="2000" dirty="0">
              <a:latin typeface="Comic Sans MS" panose="030F0702030302020204" pitchFamily="66" charset="0"/>
              <a:ea typeface="Calibri" panose="020F0502020204030204" pitchFamily="34" charset="0"/>
              <a:cs typeface="Times New Roman" panose="02020603050405020304" pitchFamily="18" charset="0"/>
            </a:endParaRPr>
          </a:p>
          <a:p>
            <a:pPr indent="457200" algn="just">
              <a:lnSpc>
                <a:spcPct val="115000"/>
              </a:lnSpc>
              <a:spcAft>
                <a:spcPts val="800"/>
              </a:spcAft>
            </a:pPr>
            <a:r>
              <a:rPr lang="ru-RU" sz="2000" dirty="0">
                <a:effectLst/>
                <a:latin typeface="Comic Sans MS" panose="030F0702030302020204" pitchFamily="66" charset="0"/>
                <a:ea typeface="Calibri" panose="020F0502020204030204" pitchFamily="34" charset="0"/>
                <a:cs typeface="Times New Roman" panose="02020603050405020304" pitchFamily="18" charset="0"/>
              </a:rPr>
              <a:t>- Маркони (1896 год) – приемопередатчик  с параболическими рефлекторами дал дальность связи 2,5 км; </a:t>
            </a:r>
          </a:p>
          <a:p>
            <a:pPr indent="457200" algn="just"/>
            <a:r>
              <a:rPr lang="ru-RU" sz="2000" dirty="0">
                <a:effectLst/>
                <a:latin typeface="Comic Sans MS" panose="030F0702030302020204" pitchFamily="66" charset="0"/>
                <a:ea typeface="Calibri" panose="020F0502020204030204" pitchFamily="34" charset="0"/>
              </a:rPr>
              <a:t>- Карл </a:t>
            </a:r>
            <a:r>
              <a:rPr lang="ru-RU" sz="2000" dirty="0">
                <a:latin typeface="Comic Sans MS" panose="030F0702030302020204" pitchFamily="66" charset="0"/>
                <a:ea typeface="Calibri" panose="020F0502020204030204" pitchFamily="34" charset="0"/>
              </a:rPr>
              <a:t>Браун (1897 год) </a:t>
            </a:r>
            <a:r>
              <a:rPr lang="ru-RU" sz="2000" dirty="0">
                <a:effectLst/>
                <a:latin typeface="Comic Sans MS" panose="030F0702030302020204" pitchFamily="66" charset="0"/>
                <a:ea typeface="Calibri" panose="020F0502020204030204" pitchFamily="34" charset="0"/>
              </a:rPr>
              <a:t>- слуховой прием на телефон при использовании угольного детектора. </a:t>
            </a:r>
          </a:p>
          <a:p>
            <a:pPr indent="457200" algn="just">
              <a:lnSpc>
                <a:spcPct val="150000"/>
              </a:lnSpc>
            </a:pPr>
            <a:r>
              <a:rPr lang="ru-RU" sz="2000" dirty="0">
                <a:latin typeface="Comic Sans MS" panose="030F0702030302020204" pitchFamily="66" charset="0"/>
              </a:rPr>
              <a:t>В 1900 году фирма </a:t>
            </a:r>
            <a:r>
              <a:rPr lang="ru-RU" sz="2000" dirty="0" err="1">
                <a:latin typeface="Comic Sans MS" panose="030F0702030302020204" pitchFamily="66" charset="0"/>
              </a:rPr>
              <a:t>Дюкрете</a:t>
            </a:r>
            <a:r>
              <a:rPr lang="ru-RU" sz="2000" dirty="0">
                <a:latin typeface="Comic Sans MS" panose="030F0702030302020204" pitchFamily="66" charset="0"/>
              </a:rPr>
              <a:t> </a:t>
            </a:r>
            <a:r>
              <a:rPr lang="ru-RU" sz="2000" dirty="0" err="1">
                <a:latin typeface="Comic Sans MS" panose="030F0702030302020204" pitchFamily="66" charset="0"/>
              </a:rPr>
              <a:t>использовлаа</a:t>
            </a:r>
            <a:r>
              <a:rPr lang="ru-RU" sz="2000" dirty="0">
                <a:latin typeface="Comic Sans MS" panose="030F0702030302020204" pitchFamily="66" charset="0"/>
              </a:rPr>
              <a:t> запатентованный Поповым телефонный приемник для приема телеграфных сигналов на слух (торговая марка «Попов — </a:t>
            </a:r>
            <a:r>
              <a:rPr lang="ru-RU" sz="2000" dirty="0" err="1">
                <a:latin typeface="Comic Sans MS" panose="030F0702030302020204" pitchFamily="66" charset="0"/>
              </a:rPr>
              <a:t>Дюкрете</a:t>
            </a:r>
            <a:r>
              <a:rPr lang="ru-RU" sz="2000" dirty="0">
                <a:latin typeface="Comic Sans MS" panose="030F0702030302020204" pitchFamily="66" charset="0"/>
              </a:rPr>
              <a:t>»); </a:t>
            </a:r>
          </a:p>
          <a:p>
            <a:pPr indent="457200" algn="just">
              <a:lnSpc>
                <a:spcPct val="150000"/>
              </a:lnSpc>
            </a:pPr>
            <a:r>
              <a:rPr lang="ru-RU" sz="2000" dirty="0">
                <a:latin typeface="Comic Sans MS" panose="030F0702030302020204" pitchFamily="66" charset="0"/>
                <a:ea typeface="Calibri" panose="020F0502020204030204" pitchFamily="34" charset="0"/>
                <a:cs typeface="Times New Roman" panose="02020603050405020304" pitchFamily="18" charset="0"/>
              </a:rPr>
              <a:t>В 1904 году Д. Флеминг изобрел первую радиолампу (диод). </a:t>
            </a:r>
          </a:p>
          <a:p>
            <a:pPr indent="457200" algn="just">
              <a:lnSpc>
                <a:spcPct val="150000"/>
              </a:lnSpc>
            </a:pPr>
            <a:r>
              <a:rPr lang="ru-RU" sz="2000" dirty="0">
                <a:latin typeface="Comic Sans MS" panose="030F0702030302020204" pitchFamily="66" charset="0"/>
                <a:ea typeface="Calibri" panose="020F0502020204030204" pitchFamily="34" charset="0"/>
                <a:cs typeface="Times New Roman" panose="02020603050405020304" pitchFamily="18" charset="0"/>
              </a:rPr>
              <a:t>1907 год — Ли де </a:t>
            </a:r>
            <a:r>
              <a:rPr lang="ru-RU" sz="2000" dirty="0" err="1">
                <a:latin typeface="Comic Sans MS" panose="030F0702030302020204" pitchFamily="66" charset="0"/>
                <a:ea typeface="Calibri" panose="020F0502020204030204" pitchFamily="34" charset="0"/>
                <a:cs typeface="Times New Roman" panose="02020603050405020304" pitchFamily="18" charset="0"/>
              </a:rPr>
              <a:t>Форест</a:t>
            </a:r>
            <a:r>
              <a:rPr lang="ru-RU" sz="2000" dirty="0">
                <a:latin typeface="Comic Sans MS" panose="030F0702030302020204" pitchFamily="66" charset="0"/>
                <a:ea typeface="Calibri" panose="020F0502020204030204" pitchFamily="34" charset="0"/>
                <a:cs typeface="Times New Roman" panose="02020603050405020304" pitchFamily="18" charset="0"/>
              </a:rPr>
              <a:t> получил патент на ламповый триод. </a:t>
            </a:r>
          </a:p>
          <a:p>
            <a:pPr indent="457200" algn="just">
              <a:lnSpc>
                <a:spcPct val="150000"/>
              </a:lnSpc>
            </a:pPr>
            <a:r>
              <a:rPr lang="ru-RU" sz="2000" dirty="0">
                <a:latin typeface="Comic Sans MS" panose="030F0702030302020204" pitchFamily="66" charset="0"/>
                <a:ea typeface="Calibri" panose="020F0502020204030204" pitchFamily="34" charset="0"/>
                <a:cs typeface="Times New Roman" panose="02020603050405020304" pitchFamily="18" charset="0"/>
              </a:rPr>
              <a:t>В 1912 году разработаны схемы ламповых автогенераторов. </a:t>
            </a:r>
          </a:p>
          <a:p>
            <a:pPr indent="450215" algn="just">
              <a:lnSpc>
                <a:spcPct val="150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В октябре 1913 года Эдвин </a:t>
            </a:r>
            <a:r>
              <a:rPr lang="ru-RU" sz="2000" dirty="0" err="1">
                <a:latin typeface="Comic Sans MS" panose="030F0702030302020204" pitchFamily="66" charset="0"/>
                <a:ea typeface="Calibri" panose="020F0502020204030204" pitchFamily="34" charset="0"/>
                <a:cs typeface="Times New Roman" panose="02020603050405020304" pitchFamily="18" charset="0"/>
              </a:rPr>
              <a:t>Армстронг</a:t>
            </a:r>
            <a:r>
              <a:rPr lang="ru-RU" sz="2000" dirty="0">
                <a:latin typeface="Comic Sans MS" panose="030F0702030302020204" pitchFamily="66" charset="0"/>
                <a:ea typeface="Calibri" panose="020F0502020204030204" pitchFamily="34" charset="0"/>
                <a:cs typeface="Times New Roman" panose="02020603050405020304" pitchFamily="18" charset="0"/>
              </a:rPr>
              <a:t> изобретает регенеративный радиоприемник. </a:t>
            </a:r>
          </a:p>
          <a:p>
            <a:pPr indent="450215" algn="just">
              <a:lnSpc>
                <a:spcPct val="150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В 1917 году Люсьен Леви запатентовал принцип преобразования частоты. </a:t>
            </a:r>
          </a:p>
          <a:p>
            <a:pPr indent="450215" algn="just">
              <a:lnSpc>
                <a:spcPct val="150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В 1918 году  </a:t>
            </a:r>
            <a:r>
              <a:rPr lang="ru-RU" sz="2000" dirty="0" err="1">
                <a:latin typeface="Comic Sans MS" panose="030F0702030302020204" pitchFamily="66" charset="0"/>
                <a:ea typeface="Calibri" panose="020F0502020204030204" pitchFamily="34" charset="0"/>
                <a:cs typeface="Times New Roman" panose="02020603050405020304" pitchFamily="18" charset="0"/>
              </a:rPr>
              <a:t>Армстронг</a:t>
            </a:r>
            <a:r>
              <a:rPr lang="ru-RU" sz="2000" dirty="0">
                <a:latin typeface="Comic Sans MS" panose="030F0702030302020204" pitchFamily="66" charset="0"/>
                <a:ea typeface="Calibri" panose="020F0502020204030204" pitchFamily="34" charset="0"/>
                <a:cs typeface="Times New Roman" panose="02020603050405020304" pitchFamily="18" charset="0"/>
              </a:rPr>
              <a:t> на основе идеей Леви изобретает </a:t>
            </a:r>
            <a:r>
              <a:rPr lang="ru-RU" sz="2000" b="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супергетеродинный приемник</a:t>
            </a:r>
            <a:r>
              <a:rPr lang="ru-RU" sz="2000" dirty="0">
                <a:latin typeface="Comic Sans MS" panose="030F0702030302020204" pitchFamily="66" charset="0"/>
                <a:ea typeface="Calibri" panose="020F0502020204030204" pitchFamily="34" charset="0"/>
                <a:cs typeface="Times New Roman" panose="02020603050405020304" pitchFamily="18" charset="0"/>
              </a:rPr>
              <a:t>. </a:t>
            </a:r>
          </a:p>
          <a:p>
            <a:pPr algn="just"/>
            <a:endParaRPr lang="ru-RU" sz="2800" dirty="0">
              <a:latin typeface="Comic Sans MS" panose="030F0702030302020204" pitchFamily="66" charset="0"/>
            </a:endParaRPr>
          </a:p>
        </p:txBody>
      </p:sp>
    </p:spTree>
    <p:extLst>
      <p:ext uri="{BB962C8B-B14F-4D97-AF65-F5344CB8AC3E}">
        <p14:creationId xmlns:p14="http://schemas.microsoft.com/office/powerpoint/2010/main" val="41977783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74905" y="198501"/>
            <a:ext cx="11612880" cy="3585597"/>
          </a:xfrm>
          <a:prstGeom prst="rect">
            <a:avLst/>
          </a:prstGeom>
        </p:spPr>
        <p:txBody>
          <a:bodyPr wrap="square">
            <a:spAutoFit/>
          </a:bodyPr>
          <a:lstStyle/>
          <a:p>
            <a:pPr indent="450215" algn="just">
              <a:lnSpc>
                <a:spcPct val="115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Подобные решения предлагались в это же время </a:t>
            </a:r>
            <a:r>
              <a:rPr lang="ru-RU" altLang="ru-RU" sz="2000" dirty="0">
                <a:latin typeface="Comic Sans MS" panose="030F0702030302020204" pitchFamily="66" charset="0"/>
                <a:ea typeface="Calibri" panose="020F0502020204030204" pitchFamily="34" charset="0"/>
                <a:cs typeface="Times New Roman" panose="02020603050405020304" pitchFamily="18" charset="0"/>
              </a:rPr>
              <a:t>во Франции (Л. Леви), в Германии (В. </a:t>
            </a:r>
            <a:r>
              <a:rPr lang="ru-RU" altLang="ru-RU" sz="2000" dirty="0" err="1">
                <a:latin typeface="Comic Sans MS" panose="030F0702030302020204" pitchFamily="66" charset="0"/>
                <a:ea typeface="Calibri" panose="020F0502020204030204" pitchFamily="34" charset="0"/>
                <a:cs typeface="Times New Roman" panose="02020603050405020304" pitchFamily="18" charset="0"/>
              </a:rPr>
              <a:t>Шоттки</a:t>
            </a:r>
            <a:r>
              <a:rPr lang="ru-RU" altLang="ru-RU" sz="2000" dirty="0">
                <a:latin typeface="Comic Sans MS" panose="030F0702030302020204" pitchFamily="66" charset="0"/>
                <a:ea typeface="Calibri" panose="020F0502020204030204" pitchFamily="34" charset="0"/>
                <a:cs typeface="Times New Roman" panose="02020603050405020304" pitchFamily="18" charset="0"/>
              </a:rPr>
              <a:t>). Там также был предложен принцип супергетеродинного приёма. </a:t>
            </a:r>
          </a:p>
          <a:p>
            <a:pPr indent="450215" algn="just">
              <a:lnSpc>
                <a:spcPct val="115000"/>
              </a:lnSpc>
              <a:spcAft>
                <a:spcPts val="800"/>
              </a:spcAft>
            </a:pPr>
            <a:r>
              <a:rPr lang="ru-RU" sz="2000" dirty="0">
                <a:latin typeface="Comic Sans MS" panose="030F0702030302020204" pitchFamily="66" charset="0"/>
              </a:rPr>
              <a:t>Независимо от </a:t>
            </a:r>
            <a:r>
              <a:rPr lang="ru-RU" sz="2000" dirty="0" err="1">
                <a:latin typeface="Comic Sans MS" panose="030F0702030302020204" pitchFamily="66" charset="0"/>
              </a:rPr>
              <a:t>Шоттки</a:t>
            </a:r>
            <a:r>
              <a:rPr lang="ru-RU" sz="2000" dirty="0">
                <a:latin typeface="Comic Sans MS" panose="030F0702030302020204" pitchFamily="66" charset="0"/>
              </a:rPr>
              <a:t> к аналогичной структуре пришел Э. </a:t>
            </a:r>
            <a:r>
              <a:rPr lang="ru-RU" sz="2000" dirty="0" err="1">
                <a:latin typeface="Comic Sans MS" panose="030F0702030302020204" pitchFamily="66" charset="0"/>
              </a:rPr>
              <a:t>Армстронг</a:t>
            </a:r>
            <a:r>
              <a:rPr lang="ru-RU" sz="2000" dirty="0">
                <a:latin typeface="Comic Sans MS" panose="030F0702030302020204" pitchFamily="66" charset="0"/>
              </a:rPr>
              <a:t> (его патент получен в декабре 1918 года.</a:t>
            </a:r>
            <a:endParaRPr lang="ru-RU" altLang="ru-RU" sz="2000" dirty="0">
              <a:latin typeface="Comic Sans MS" panose="030F0702030302020204" pitchFamily="66" charset="0"/>
              <a:ea typeface="Calibri" panose="020F0502020204030204" pitchFamily="34" charset="0"/>
              <a:cs typeface="Times New Roman" panose="02020603050405020304" pitchFamily="18" charset="0"/>
            </a:endParaRPr>
          </a:p>
          <a:p>
            <a:pPr indent="450215" algn="just">
              <a:lnSpc>
                <a:spcPct val="115000"/>
              </a:lnSpc>
              <a:spcAft>
                <a:spcPts val="800"/>
              </a:spcAft>
            </a:pPr>
            <a:r>
              <a:rPr lang="ru-RU" altLang="ru-RU" sz="2000" dirty="0">
                <a:latin typeface="Comic Sans MS" panose="030F0702030302020204" pitchFamily="66" charset="0"/>
                <a:ea typeface="Calibri" panose="020F0502020204030204" pitchFamily="34" charset="0"/>
                <a:cs typeface="Times New Roman" panose="02020603050405020304" pitchFamily="18" charset="0"/>
              </a:rPr>
              <a:t>В 1929-30 гг. с появлением радиоламп с экранной сеткой (тетродов и пентодов) супергетеродинный приёмник становится основным типом. </a:t>
            </a:r>
            <a:endParaRPr lang="ru-RU" altLang="ru-RU" sz="2000" dirty="0">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15000"/>
              </a:lnSpc>
              <a:spcAft>
                <a:spcPts val="800"/>
              </a:spcAft>
            </a:pPr>
            <a:r>
              <a:rPr lang="ru-RU" sz="2000" b="1" dirty="0">
                <a:solidFill>
                  <a:srgbClr val="C00000"/>
                </a:solidFill>
                <a:latin typeface="Comic Sans MS" panose="030F0702030302020204" pitchFamily="66" charset="0"/>
                <a:ea typeface="Calibri" panose="020F0502020204030204" pitchFamily="34" charset="0"/>
                <a:cs typeface="Times New Roman" panose="02020603050405020304" pitchFamily="18" charset="0"/>
              </a:rPr>
              <a:t>Схема супергетеродинного приемника явилась наилучшим решением в области  радиоприема. С тех пор подавляющее большинство приемников строятся по этой схеме (рис. 4).</a:t>
            </a:r>
            <a:r>
              <a:rPr lang="ru-RU" sz="2000" b="1" dirty="0">
                <a:latin typeface="Comic Sans MS" panose="030F0702030302020204" pitchFamily="66" charset="0"/>
                <a:ea typeface="Calibri" panose="020F0502020204030204" pitchFamily="34" charset="0"/>
                <a:cs typeface="Times New Roman" panose="02020603050405020304" pitchFamily="18" charset="0"/>
              </a:rPr>
              <a:t> </a:t>
            </a:r>
            <a:endParaRPr lang="ru-RU" sz="1600" dirty="0">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9215" y="3329526"/>
            <a:ext cx="8572500" cy="3114675"/>
          </a:xfrm>
          <a:prstGeom prst="rect">
            <a:avLst/>
          </a:prstGeom>
        </p:spPr>
      </p:pic>
      <p:sp>
        <p:nvSpPr>
          <p:cNvPr id="3" name="Прямоугольник 2"/>
          <p:cNvSpPr/>
          <p:nvPr/>
        </p:nvSpPr>
        <p:spPr>
          <a:xfrm>
            <a:off x="5701315" y="5789126"/>
            <a:ext cx="5668539" cy="369332"/>
          </a:xfrm>
          <a:prstGeom prst="rect">
            <a:avLst/>
          </a:prstGeom>
        </p:spPr>
        <p:txBody>
          <a:bodyPr wrap="none">
            <a:spAutoFit/>
          </a:bodyPr>
          <a:lstStyle/>
          <a:p>
            <a:r>
              <a:rPr lang="ru-RU" b="1" dirty="0">
                <a:solidFill>
                  <a:srgbClr val="C00000"/>
                </a:solidFill>
                <a:latin typeface="Comic Sans MS" panose="030F0702030302020204" pitchFamily="66" charset="0"/>
                <a:ea typeface="Calibri" panose="020F0502020204030204" pitchFamily="34" charset="0"/>
                <a:cs typeface="Times New Roman" panose="02020603050405020304" pitchFamily="18" charset="0"/>
              </a:rPr>
              <a:t>Рис. 4. Схема супергетеродинного приемника </a:t>
            </a:r>
            <a:endParaRPr lang="ru-RU" dirty="0"/>
          </a:p>
        </p:txBody>
      </p:sp>
    </p:spTree>
    <p:extLst>
      <p:ext uri="{BB962C8B-B14F-4D97-AF65-F5344CB8AC3E}">
        <p14:creationId xmlns:p14="http://schemas.microsoft.com/office/powerpoint/2010/main" val="24666473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Прямоугольник 3"/>
          <p:cNvSpPr>
            <a:spLocks noChangeArrowheads="1"/>
          </p:cNvSpPr>
          <p:nvPr/>
        </p:nvSpPr>
        <p:spPr bwMode="auto">
          <a:xfrm>
            <a:off x="3864634" y="193675"/>
            <a:ext cx="7833139" cy="630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defRPr>
            </a:lvl1pPr>
            <a:lvl2pPr marL="742950" indent="-285750">
              <a:spcBef>
                <a:spcPct val="20000"/>
              </a:spcBef>
              <a:buChar char="–"/>
              <a:defRPr kumimoji="1" sz="2800">
                <a:solidFill>
                  <a:schemeClr val="tx1"/>
                </a:solidFill>
                <a:latin typeface="Times New Roman" panose="02020603050405020304" pitchFamily="18" charset="0"/>
              </a:defRPr>
            </a:lvl2pPr>
            <a:lvl3pPr marL="1143000" indent="-228600">
              <a:spcBef>
                <a:spcPct val="20000"/>
              </a:spcBef>
              <a:buChar char="•"/>
              <a:defRPr kumimoji="1" sz="2400">
                <a:solidFill>
                  <a:schemeClr val="tx1"/>
                </a:solidFill>
                <a:latin typeface="Times New Roman" panose="02020603050405020304" pitchFamily="18" charset="0"/>
              </a:defRPr>
            </a:lvl3pPr>
            <a:lvl4pPr marL="1600200" indent="-228600">
              <a:spcBef>
                <a:spcPct val="20000"/>
              </a:spcBef>
              <a:buChar char="–"/>
              <a:defRPr kumimoji="1" sz="2000">
                <a:solidFill>
                  <a:schemeClr val="tx1"/>
                </a:solidFill>
                <a:latin typeface="Times New Roman" panose="02020603050405020304" pitchFamily="18" charset="0"/>
              </a:defRPr>
            </a:lvl4pPr>
            <a:lvl5pPr marL="2057400" indent="-228600">
              <a:spcBef>
                <a:spcPct val="20000"/>
              </a:spcBef>
              <a:buChar char="»"/>
              <a:defRPr kumimoji="1"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defRPr>
            </a:lvl9pPr>
          </a:lstStyle>
          <a:p>
            <a:pPr indent="457200" algn="just">
              <a:buNone/>
            </a:pPr>
            <a:r>
              <a:rPr lang="ru-RU" sz="2000" dirty="0" err="1">
                <a:latin typeface="Comic Sans MS" panose="030F0702030302020204" pitchFamily="66" charset="0"/>
              </a:rPr>
              <a:t>Армстронг</a:t>
            </a:r>
            <a:r>
              <a:rPr lang="ru-RU" sz="2000" dirty="0">
                <a:latin typeface="Comic Sans MS" panose="030F0702030302020204" pitchFamily="66" charset="0"/>
              </a:rPr>
              <a:t> впервые построил и испытал прототип супергетеродинного приёмника. Он же указал на возможность многократного преобразования частоты. </a:t>
            </a:r>
          </a:p>
          <a:p>
            <a:pPr indent="457200" algn="just">
              <a:buNone/>
            </a:pPr>
            <a:r>
              <a:rPr lang="ru-RU" sz="2000" dirty="0">
                <a:latin typeface="Comic Sans MS" panose="030F0702030302020204" pitchFamily="66" charset="0"/>
              </a:rPr>
              <a:t>В декабре 1921 года английский радиолюбитель принял сигналы станций из США на супергетеродинный приёмник с пятикаскадным УПЧ. С этого события к супергетеродинам появляется повышенный интерес. </a:t>
            </a:r>
          </a:p>
          <a:p>
            <a:pPr indent="457200" algn="just">
              <a:spcBef>
                <a:spcPct val="0"/>
              </a:spcBef>
              <a:buFontTx/>
              <a:buNone/>
            </a:pPr>
            <a:r>
              <a:rPr kumimoji="0" lang="ru-RU" altLang="ru-RU" sz="2000" dirty="0">
                <a:latin typeface="Comic Sans MS" panose="030F0702030302020204" pitchFamily="66" charset="0"/>
              </a:rPr>
              <a:t>Наиболее значимые изобретения </a:t>
            </a:r>
            <a:r>
              <a:rPr kumimoji="0" lang="ru-RU" altLang="ru-RU" sz="2000" dirty="0" err="1">
                <a:latin typeface="Comic Sans MS" panose="030F0702030302020204" pitchFamily="66" charset="0"/>
              </a:rPr>
              <a:t>Армстронга</a:t>
            </a:r>
            <a:r>
              <a:rPr kumimoji="0" lang="ru-RU" altLang="ru-RU" sz="2000" dirty="0">
                <a:latin typeface="Comic Sans MS" panose="030F0702030302020204" pitchFamily="66" charset="0"/>
              </a:rPr>
              <a:t> – супергетеродинный приемник, частотная модуляция и регенеративная схема (схема с положительной обратной связью).</a:t>
            </a:r>
          </a:p>
          <a:p>
            <a:pPr indent="457200" algn="just">
              <a:spcBef>
                <a:spcPct val="0"/>
              </a:spcBef>
              <a:buNone/>
            </a:pPr>
            <a:r>
              <a:rPr lang="ru-RU" sz="2000" dirty="0">
                <a:latin typeface="Comic Sans MS" panose="030F0702030302020204" pitchFamily="66" charset="0"/>
              </a:rPr>
              <a:t>Первые супергетеродины были громоздки и дороги из-за большого числа ламп. Но дальнейшее совершенствование радиоламп позволило существенно упростить и удешевить этот приёмник. Появились усилители на многосеточных лампах с большим коэффициентом усиления, комбинированные лампы для преобразователей частоты, позволившие на одной лампе создавать смеситель и гетеродин. Простой супергетеродин стало возможно построить всего на трёх-четырёх лампах. </a:t>
            </a:r>
            <a:endParaRPr kumimoji="0" lang="ru-RU" altLang="ru-RU" sz="2000" dirty="0">
              <a:latin typeface="Comic Sans MS" panose="030F0702030302020204" pitchFamily="66" charset="0"/>
            </a:endParaRPr>
          </a:p>
        </p:txBody>
      </p:sp>
      <p:pic>
        <p:nvPicPr>
          <p:cNvPr id="36869" name="Рисунок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0094" y="193675"/>
            <a:ext cx="3400253" cy="384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240094" y="4238056"/>
            <a:ext cx="3538276" cy="2031325"/>
          </a:xfrm>
          <a:prstGeom prst="rect">
            <a:avLst/>
          </a:prstGeom>
        </p:spPr>
        <p:txBody>
          <a:bodyPr wrap="square">
            <a:spAutoFit/>
          </a:bodyPr>
          <a:lstStyle/>
          <a:p>
            <a:pPr indent="457200" algn="just">
              <a:spcBef>
                <a:spcPct val="0"/>
              </a:spcBef>
              <a:buFontTx/>
              <a:buNone/>
            </a:pPr>
            <a:r>
              <a:rPr lang="ru-RU" altLang="ru-RU" b="1" dirty="0">
                <a:solidFill>
                  <a:srgbClr val="800000"/>
                </a:solidFill>
                <a:latin typeface="Comic Sans MS" panose="030F0702030302020204" pitchFamily="66" charset="0"/>
              </a:rPr>
              <a:t>Эдвин </a:t>
            </a:r>
            <a:r>
              <a:rPr lang="ru-RU" altLang="ru-RU" b="1" dirty="0" err="1">
                <a:solidFill>
                  <a:srgbClr val="800000"/>
                </a:solidFill>
                <a:latin typeface="Comic Sans MS" panose="030F0702030302020204" pitchFamily="66" charset="0"/>
              </a:rPr>
              <a:t>Говард</a:t>
            </a:r>
            <a:r>
              <a:rPr lang="ru-RU" altLang="ru-RU" b="1" dirty="0">
                <a:solidFill>
                  <a:srgbClr val="800000"/>
                </a:solidFill>
                <a:latin typeface="Comic Sans MS" panose="030F0702030302020204" pitchFamily="66" charset="0"/>
              </a:rPr>
              <a:t> </a:t>
            </a:r>
            <a:r>
              <a:rPr lang="ru-RU" altLang="ru-RU" b="1" dirty="0" err="1">
                <a:solidFill>
                  <a:srgbClr val="800000"/>
                </a:solidFill>
                <a:latin typeface="Comic Sans MS" panose="030F0702030302020204" pitchFamily="66" charset="0"/>
              </a:rPr>
              <a:t>Армстронг</a:t>
            </a:r>
            <a:r>
              <a:rPr lang="ru-RU" altLang="ru-RU" b="1" dirty="0">
                <a:solidFill>
                  <a:srgbClr val="800000"/>
                </a:solidFill>
                <a:latin typeface="Comic Sans MS" panose="030F0702030302020204" pitchFamily="66" charset="0"/>
              </a:rPr>
              <a:t> (</a:t>
            </a:r>
            <a:r>
              <a:rPr lang="en-US" altLang="ru-RU" b="1" dirty="0">
                <a:solidFill>
                  <a:srgbClr val="800000"/>
                </a:solidFill>
                <a:latin typeface="Comic Sans MS" panose="030F0702030302020204" pitchFamily="66" charset="0"/>
              </a:rPr>
              <a:t>Edwin Howard Armstrong), 1890–1954</a:t>
            </a:r>
            <a:r>
              <a:rPr lang="ru-RU" altLang="ru-RU" b="1" dirty="0">
                <a:solidFill>
                  <a:srgbClr val="800000"/>
                </a:solidFill>
                <a:latin typeface="Comic Sans MS" panose="030F0702030302020204" pitchFamily="66" charset="0"/>
              </a:rPr>
              <a:t> </a:t>
            </a:r>
            <a:r>
              <a:rPr lang="ru-RU" altLang="ru-RU" dirty="0">
                <a:latin typeface="Comic Sans MS" panose="030F0702030302020204" pitchFamily="66" charset="0"/>
              </a:rPr>
              <a:t>американский изобретатель и инженер-электрик, внесший фундаментальный вклад в развитие радиотехники.</a:t>
            </a:r>
          </a:p>
        </p:txBody>
      </p:sp>
    </p:spTree>
    <p:extLst>
      <p:ext uri="{BB962C8B-B14F-4D97-AF65-F5344CB8AC3E}">
        <p14:creationId xmlns:p14="http://schemas.microsoft.com/office/powerpoint/2010/main" val="8570739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584" y="1985293"/>
            <a:ext cx="11466576" cy="1224951"/>
          </a:xfrm>
          <a:prstGeom prst="rect">
            <a:avLst/>
          </a:prstGeom>
        </p:spPr>
        <p:txBody>
          <a:bodyPr wrap="square">
            <a:spAutoFit/>
          </a:bodyPr>
          <a:lstStyle/>
          <a:p>
            <a:pPr indent="450215" algn="ctr">
              <a:lnSpc>
                <a:spcPct val="115000"/>
              </a:lnSpc>
              <a:spcAft>
                <a:spcPts val="800"/>
              </a:spcAft>
            </a:pPr>
            <a:r>
              <a:rPr lang="ru-RU" sz="3200" b="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5. КРАТКИЕ СВЕДЕНИЯ ПО ИСТОРИИ </a:t>
            </a:r>
            <a:r>
              <a:rPr lang="ru-RU" sz="3200" b="1" dirty="0">
                <a:solidFill>
                  <a:srgbClr val="0070C0"/>
                </a:solidFill>
                <a:latin typeface="Comic Sans MS" panose="030F0702030302020204" pitchFamily="66" charset="0"/>
                <a:ea typeface="Times New Roman" panose="02020603050405020304" pitchFamily="18" charset="0"/>
                <a:cs typeface="Times New Roman" panose="02020603050405020304" pitchFamily="18" charset="0"/>
              </a:rPr>
              <a:t>РАЗРАБОТКИ ТЕОРИИ ПОМЕХОУСТОЙЧИВОГО ПРИЕМА</a:t>
            </a:r>
            <a:endParaRPr lang="ru-RU" sz="3200" dirty="0">
              <a:solidFill>
                <a:srgbClr val="0070C0"/>
              </a:solidFill>
              <a:latin typeface="Comic Sans MS" panose="030F0702030302020204" pitchFamily="66"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806677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65120" y="1326996"/>
            <a:ext cx="9087612" cy="2191882"/>
          </a:xfrm>
          <a:prstGeom prst="rect">
            <a:avLst/>
          </a:prstGeom>
        </p:spPr>
        <p:txBody>
          <a:bodyPr wrap="square">
            <a:spAutoFit/>
          </a:bodyPr>
          <a:lstStyle/>
          <a:p>
            <a:pPr indent="450215" algn="just">
              <a:lnSpc>
                <a:spcPct val="115000"/>
              </a:lnSpc>
              <a:spcAft>
                <a:spcPts val="800"/>
              </a:spcAft>
            </a:pPr>
            <a:r>
              <a:rPr lang="ru-RU" sz="2000" dirty="0">
                <a:effectLst/>
                <a:latin typeface="Comic Sans MS" panose="030F0702030302020204" pitchFamily="66" charset="0"/>
                <a:ea typeface="Times New Roman" panose="02020603050405020304" pitchFamily="18" charset="0"/>
                <a:cs typeface="Times New Roman" panose="02020603050405020304" pitchFamily="18" charset="0"/>
              </a:rPr>
              <a:t>В работе В. А. Котельникова по ТПП (1956г.) рассматривалась задача приема сигналов в канале с постоянными и известными параметрами, т.е. </a:t>
            </a:r>
            <a:r>
              <a:rPr lang="ru-RU" sz="2000" b="1" dirty="0">
                <a:solidFill>
                  <a:srgbClr val="0070C0"/>
                </a:solidFill>
                <a:effectLst/>
                <a:latin typeface="Comic Sans MS" panose="030F0702030302020204" pitchFamily="66" charset="0"/>
                <a:ea typeface="Times New Roman" panose="02020603050405020304" pitchFamily="18" charset="0"/>
                <a:cs typeface="Times New Roman" panose="02020603050405020304" pitchFamily="18" charset="0"/>
              </a:rPr>
              <a:t>он рассматривал по существу систему приема сигналов, на основе синхронного детектирования (рис.5)</a:t>
            </a:r>
            <a:r>
              <a:rPr lang="ru-RU" sz="2000" dirty="0">
                <a:effectLst/>
                <a:latin typeface="Comic Sans MS" panose="030F0702030302020204" pitchFamily="66" charset="0"/>
                <a:ea typeface="Times New Roman" panose="02020603050405020304" pitchFamily="18" charset="0"/>
                <a:cs typeface="Times New Roman" panose="02020603050405020304" pitchFamily="18" charset="0"/>
              </a:rPr>
              <a:t>. Синхронный прием сигнала возможен, когда система точно отслеживает изменения фазы входного сигнала. </a:t>
            </a:r>
            <a:endParaRPr lang="ru-RU" sz="2000" dirty="0">
              <a:effectLst/>
              <a:latin typeface="Comic Sans MS" panose="030F0702030302020204" pitchFamily="66"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1680" y="1659830"/>
            <a:ext cx="2107454" cy="2953512"/>
          </a:xfrm>
          <a:prstGeom prst="rect">
            <a:avLst/>
          </a:prstGeom>
        </p:spPr>
      </p:pic>
      <p:sp>
        <p:nvSpPr>
          <p:cNvPr id="6" name="Прямоугольник 5"/>
          <p:cNvSpPr/>
          <p:nvPr/>
        </p:nvSpPr>
        <p:spPr>
          <a:xfrm>
            <a:off x="384048" y="81238"/>
            <a:ext cx="11468100" cy="1154162"/>
          </a:xfrm>
          <a:prstGeom prst="rect">
            <a:avLst/>
          </a:prstGeom>
        </p:spPr>
        <p:txBody>
          <a:bodyPr wrap="square">
            <a:spAutoFit/>
          </a:bodyPr>
          <a:lstStyle/>
          <a:p>
            <a:pPr indent="450215">
              <a:lnSpc>
                <a:spcPct val="115000"/>
              </a:lnSpc>
              <a:spcAft>
                <a:spcPts val="800"/>
              </a:spcAft>
            </a:pPr>
            <a:r>
              <a:rPr lang="ru-RU" sz="2000" dirty="0">
                <a:effectLst/>
                <a:latin typeface="Comic Sans MS" panose="030F0702030302020204" pitchFamily="66" charset="0"/>
                <a:ea typeface="Times New Roman" panose="02020603050405020304" pitchFamily="18" charset="0"/>
                <a:cs typeface="Times New Roman" panose="02020603050405020304" pitchFamily="18" charset="0"/>
              </a:rPr>
              <a:t>Большой вклад в разработку теории помехоустойчивого приема внесли американские, английские и российские ученые, в частности П. </a:t>
            </a:r>
            <a:r>
              <a:rPr lang="ru-RU" sz="2000" dirty="0" err="1">
                <a:effectLst/>
                <a:latin typeface="Comic Sans MS" panose="030F0702030302020204" pitchFamily="66" charset="0"/>
                <a:ea typeface="Times New Roman" panose="02020603050405020304" pitchFamily="18" charset="0"/>
                <a:cs typeface="Times New Roman" panose="02020603050405020304" pitchFamily="18" charset="0"/>
              </a:rPr>
              <a:t>Вудворт</a:t>
            </a:r>
            <a:r>
              <a:rPr lang="ru-RU" sz="2000" dirty="0">
                <a:effectLst/>
                <a:latin typeface="Comic Sans MS" panose="030F0702030302020204" pitchFamily="66" charset="0"/>
                <a:ea typeface="Times New Roman" panose="02020603050405020304" pitchFamily="18" charset="0"/>
                <a:cs typeface="Times New Roman" panose="02020603050405020304" pitchFamily="18" charset="0"/>
              </a:rPr>
              <a:t> и </a:t>
            </a:r>
            <a:r>
              <a:rPr lang="ru-RU" sz="2000" dirty="0" err="1">
                <a:effectLst/>
                <a:latin typeface="Comic Sans MS" panose="030F0702030302020204" pitchFamily="66" charset="0"/>
                <a:ea typeface="Times New Roman" panose="02020603050405020304" pitchFamily="18" charset="0"/>
                <a:cs typeface="Times New Roman" panose="02020603050405020304" pitchFamily="18" charset="0"/>
              </a:rPr>
              <a:t>И</a:t>
            </a:r>
            <a:r>
              <a:rPr lang="ru-RU" sz="2000" dirty="0">
                <a:effectLst/>
                <a:latin typeface="Comic Sans MS" panose="030F0702030302020204" pitchFamily="66" charset="0"/>
                <a:ea typeface="Times New Roman" panose="02020603050405020304" pitchFamily="18" charset="0"/>
                <a:cs typeface="Times New Roman" panose="02020603050405020304" pitchFamily="18" charset="0"/>
              </a:rPr>
              <a:t>. Дейвис. А. </a:t>
            </a:r>
            <a:r>
              <a:rPr lang="ru-RU" sz="2000" dirty="0" err="1">
                <a:effectLst/>
                <a:latin typeface="Comic Sans MS" panose="030F0702030302020204" pitchFamily="66" charset="0"/>
                <a:ea typeface="Times New Roman" panose="02020603050405020304" pitchFamily="18" charset="0"/>
                <a:cs typeface="Times New Roman" panose="02020603050405020304" pitchFamily="18" charset="0"/>
              </a:rPr>
              <a:t>Зигерт</a:t>
            </a:r>
            <a:r>
              <a:rPr lang="ru-RU" sz="2000" dirty="0">
                <a:effectLst/>
                <a:latin typeface="Comic Sans MS" panose="030F0702030302020204" pitchFamily="66" charset="0"/>
                <a:ea typeface="Times New Roman" panose="02020603050405020304" pitchFamily="18" charset="0"/>
                <a:cs typeface="Times New Roman" panose="02020603050405020304" pitchFamily="18" charset="0"/>
              </a:rPr>
              <a:t>, В. А. Котельников, Д. </a:t>
            </a:r>
            <a:r>
              <a:rPr lang="ru-RU" sz="2000" dirty="0" err="1">
                <a:effectLst/>
                <a:latin typeface="Comic Sans MS" panose="030F0702030302020204" pitchFamily="66" charset="0"/>
                <a:ea typeface="Times New Roman" panose="02020603050405020304" pitchFamily="18" charset="0"/>
                <a:cs typeface="Times New Roman" panose="02020603050405020304" pitchFamily="18" charset="0"/>
              </a:rPr>
              <a:t>Мидлтон</a:t>
            </a:r>
            <a:r>
              <a:rPr lang="ru-RU" sz="2000" dirty="0">
                <a:effectLst/>
                <a:latin typeface="Comic Sans MS" panose="030F0702030302020204" pitchFamily="66" charset="0"/>
                <a:ea typeface="Times New Roman" panose="02020603050405020304" pitchFamily="18" charset="0"/>
                <a:cs typeface="Times New Roman" panose="02020603050405020304" pitchFamily="18" charset="0"/>
              </a:rPr>
              <a:t> и др. </a:t>
            </a:r>
            <a:endParaRPr lang="ru-RU" sz="2000" dirty="0">
              <a:effectLst/>
              <a:latin typeface="Comic Sans MS" panose="030F0702030302020204" pitchFamily="66" charset="0"/>
              <a:ea typeface="Calibri" panose="020F0502020204030204" pitchFamily="34" charset="0"/>
              <a:cs typeface="Times New Roman" panose="02020603050405020304" pitchFamily="18" charset="0"/>
            </a:endParaRPr>
          </a:p>
        </p:txBody>
      </p:sp>
      <p:sp>
        <p:nvSpPr>
          <p:cNvPr id="2" name="Прямоугольник 1"/>
          <p:cNvSpPr/>
          <p:nvPr/>
        </p:nvSpPr>
        <p:spPr>
          <a:xfrm>
            <a:off x="329367" y="4825406"/>
            <a:ext cx="2432080" cy="1754326"/>
          </a:xfrm>
          <a:prstGeom prst="rect">
            <a:avLst/>
          </a:prstGeom>
        </p:spPr>
        <p:txBody>
          <a:bodyPr wrap="square">
            <a:spAutoFit/>
          </a:bodyPr>
          <a:lstStyle/>
          <a:p>
            <a:pPr algn="ctr"/>
            <a:r>
              <a:rPr lang="ru-RU" dirty="0">
                <a:latin typeface="Comic Sans MS" panose="030F0702030302020204" pitchFamily="66" charset="0"/>
              </a:rPr>
              <a:t>В.А. </a:t>
            </a:r>
            <a:r>
              <a:rPr lang="ru-RU" dirty="0" err="1">
                <a:latin typeface="Comic Sans MS" panose="030F0702030302020204" pitchFamily="66" charset="0"/>
              </a:rPr>
              <a:t>Коте́льников</a:t>
            </a:r>
            <a:r>
              <a:rPr lang="ru-RU" dirty="0">
                <a:latin typeface="Comic Sans MS" panose="030F0702030302020204" pitchFamily="66" charset="0"/>
              </a:rPr>
              <a:t> — советский и российский учёный в области радиофизики, радиотехники</a:t>
            </a:r>
          </a:p>
        </p:txBody>
      </p:sp>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7580" y="3610474"/>
            <a:ext cx="4934639" cy="3057952"/>
          </a:xfrm>
          <a:prstGeom prst="rect">
            <a:avLst/>
          </a:prstGeom>
        </p:spPr>
      </p:pic>
      <p:sp>
        <p:nvSpPr>
          <p:cNvPr id="10" name="Прямоугольник 9"/>
          <p:cNvSpPr/>
          <p:nvPr/>
        </p:nvSpPr>
        <p:spPr>
          <a:xfrm>
            <a:off x="6810449" y="6210400"/>
            <a:ext cx="4182555" cy="369332"/>
          </a:xfrm>
          <a:prstGeom prst="rect">
            <a:avLst/>
          </a:prstGeom>
        </p:spPr>
        <p:txBody>
          <a:bodyPr wrap="none">
            <a:spAutoFit/>
          </a:bodyPr>
          <a:lstStyle/>
          <a:p>
            <a:r>
              <a:rPr lang="ru-RU" dirty="0">
                <a:latin typeface="Comic Sans MS" panose="030F0702030302020204" pitchFamily="66" charset="0"/>
                <a:ea typeface="Times New Roman" panose="02020603050405020304" pitchFamily="18" charset="0"/>
                <a:cs typeface="Times New Roman" panose="02020603050405020304" pitchFamily="18" charset="0"/>
              </a:rPr>
              <a:t>Рис. 5. Синхронный прием сигнала </a:t>
            </a:r>
            <a:endParaRPr lang="ru-RU" dirty="0"/>
          </a:p>
        </p:txBody>
      </p:sp>
    </p:spTree>
    <p:extLst>
      <p:ext uri="{BB962C8B-B14F-4D97-AF65-F5344CB8AC3E}">
        <p14:creationId xmlns:p14="http://schemas.microsoft.com/office/powerpoint/2010/main" val="16117730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740341" y="183487"/>
            <a:ext cx="9055608" cy="6555641"/>
          </a:xfrm>
          <a:prstGeom prst="rect">
            <a:avLst/>
          </a:prstGeom>
        </p:spPr>
        <p:txBody>
          <a:bodyPr wrap="square">
            <a:spAutoFit/>
          </a:bodyPr>
          <a:lstStyle/>
          <a:p>
            <a:pPr indent="457200" algn="just"/>
            <a:r>
              <a:rPr lang="ru-RU" sz="2000" dirty="0">
                <a:latin typeface="Comic Sans MS" panose="030F0702030302020204" pitchFamily="66" charset="0"/>
                <a:ea typeface="Times New Roman" panose="02020603050405020304" pitchFamily="18" charset="0"/>
              </a:rPr>
              <a:t>Первой работой, в которой были изложены результаты исследований приема сигналов в канале с неопределенной фазой, была статья американских ученых У. </a:t>
            </a:r>
            <a:r>
              <a:rPr lang="ru-RU" sz="2000" dirty="0" err="1">
                <a:latin typeface="Comic Sans MS" panose="030F0702030302020204" pitchFamily="66" charset="0"/>
                <a:ea typeface="Times New Roman" panose="02020603050405020304" pitchFamily="18" charset="0"/>
              </a:rPr>
              <a:t>Петерсона</a:t>
            </a:r>
            <a:r>
              <a:rPr lang="ru-RU" sz="2000" dirty="0">
                <a:latin typeface="Comic Sans MS" panose="030F0702030302020204" pitchFamily="66" charset="0"/>
                <a:ea typeface="Times New Roman" panose="02020603050405020304" pitchFamily="18" charset="0"/>
              </a:rPr>
              <a:t>, Т. </a:t>
            </a:r>
            <a:r>
              <a:rPr lang="ru-RU" sz="2000" dirty="0" err="1">
                <a:latin typeface="Comic Sans MS" panose="030F0702030302020204" pitchFamily="66" charset="0"/>
                <a:ea typeface="Times New Roman" panose="02020603050405020304" pitchFamily="18" charset="0"/>
              </a:rPr>
              <a:t>Бирдзолла</a:t>
            </a:r>
            <a:r>
              <a:rPr lang="ru-RU" sz="2000" dirty="0">
                <a:latin typeface="Comic Sans MS" panose="030F0702030302020204" pitchFamily="66" charset="0"/>
                <a:ea typeface="Times New Roman" panose="02020603050405020304" pitchFamily="18" charset="0"/>
              </a:rPr>
              <a:t> и У. Фокса. Они привели схемы оптимальных приемников и дали оценку помехоустойчивости некогерентного приема.</a:t>
            </a:r>
          </a:p>
          <a:p>
            <a:pPr indent="457200" algn="just"/>
            <a:r>
              <a:rPr lang="ru-RU" sz="2000" dirty="0">
                <a:latin typeface="Comic Sans MS" panose="030F0702030302020204" pitchFamily="66" charset="0"/>
                <a:ea typeface="Times New Roman" panose="02020603050405020304" pitchFamily="18" charset="0"/>
              </a:rPr>
              <a:t> </a:t>
            </a:r>
          </a:p>
          <a:p>
            <a:pPr indent="457200" algn="just"/>
            <a:r>
              <a:rPr lang="ru-RU" sz="2000" dirty="0">
                <a:latin typeface="Comic Sans MS" panose="030F0702030302020204" pitchFamily="66" charset="0"/>
                <a:ea typeface="Times New Roman" panose="02020603050405020304" pitchFamily="18" charset="0"/>
              </a:rPr>
              <a:t>Важнейший вклад в исследования этого вопроса внес в середине 50-х годов выдающийся российский ученый Л. М. </a:t>
            </a:r>
            <a:r>
              <a:rPr lang="ru-RU" sz="2000" dirty="0" err="1">
                <a:latin typeface="Comic Sans MS" panose="030F0702030302020204" pitchFamily="66" charset="0"/>
                <a:ea typeface="Times New Roman" panose="02020603050405020304" pitchFamily="18" charset="0"/>
              </a:rPr>
              <a:t>Финк</a:t>
            </a:r>
            <a:r>
              <a:rPr lang="ru-RU" sz="2000" dirty="0">
                <a:latin typeface="Comic Sans MS" panose="030F0702030302020204" pitchFamily="66" charset="0"/>
                <a:ea typeface="Times New Roman" panose="02020603050405020304" pitchFamily="18" charset="0"/>
              </a:rPr>
              <a:t>. </a:t>
            </a:r>
            <a:endParaRPr lang="ru-RU" sz="2000" dirty="0">
              <a:latin typeface="Comic Sans MS" panose="030F0702030302020204" pitchFamily="66" charset="0"/>
            </a:endParaRPr>
          </a:p>
          <a:p>
            <a:pPr indent="457200" algn="just"/>
            <a:endParaRPr lang="ru-RU" sz="2000" dirty="0">
              <a:effectLst/>
              <a:latin typeface="Comic Sans MS" panose="030F0702030302020204" pitchFamily="66" charset="0"/>
              <a:ea typeface="Times New Roman" panose="02020603050405020304" pitchFamily="18" charset="0"/>
            </a:endParaRPr>
          </a:p>
          <a:p>
            <a:pPr indent="457200" algn="just"/>
            <a:r>
              <a:rPr lang="ru-RU" sz="2000" dirty="0">
                <a:effectLst/>
                <a:latin typeface="Comic Sans MS" panose="030F0702030302020204" pitchFamily="66" charset="0"/>
                <a:ea typeface="Times New Roman" panose="02020603050405020304" pitchFamily="18" charset="0"/>
              </a:rPr>
              <a:t>В 1928 г. Г. Найквистом была опубликована первая теоретическая статья, посвященная вопросам фазовой селекции сигналов. </a:t>
            </a:r>
          </a:p>
          <a:p>
            <a:pPr indent="457200" algn="just"/>
            <a:endParaRPr lang="ru-RU" sz="2000" dirty="0">
              <a:effectLst/>
              <a:latin typeface="Comic Sans MS" panose="030F0702030302020204" pitchFamily="66" charset="0"/>
              <a:ea typeface="Times New Roman" panose="02020603050405020304" pitchFamily="18" charset="0"/>
            </a:endParaRPr>
          </a:p>
          <a:p>
            <a:pPr indent="457200" algn="just"/>
            <a:r>
              <a:rPr lang="ru-RU" sz="2000" dirty="0">
                <a:effectLst/>
                <a:latin typeface="Comic Sans MS" panose="030F0702030302020204" pitchFamily="66" charset="0"/>
                <a:ea typeface="Times New Roman" panose="02020603050405020304" pitchFamily="18" charset="0"/>
              </a:rPr>
              <a:t>Первую практическую схему синхронного приема создал в 1932 г. французский инженер О. </a:t>
            </a:r>
            <a:r>
              <a:rPr lang="ru-RU" sz="2000" dirty="0" err="1">
                <a:effectLst/>
                <a:latin typeface="Comic Sans MS" panose="030F0702030302020204" pitchFamily="66" charset="0"/>
                <a:ea typeface="Times New Roman" panose="02020603050405020304" pitchFamily="18" charset="0"/>
              </a:rPr>
              <a:t>Бельсиз</a:t>
            </a:r>
            <a:r>
              <a:rPr lang="ru-RU" sz="2000" dirty="0">
                <a:latin typeface="Comic Sans MS" panose="030F0702030302020204" pitchFamily="66" charset="0"/>
                <a:ea typeface="Times New Roman" panose="02020603050405020304" pitchFamily="18" charset="0"/>
              </a:rPr>
              <a:t>. В 1933-1935 гг. важный вклад в исследования синхронного приема дискретных сигналов был сделан советскими учеными Д. В. Агеевым, Е. Г. </a:t>
            </a:r>
            <a:r>
              <a:rPr lang="ru-RU" sz="2000" dirty="0" err="1">
                <a:latin typeface="Comic Sans MS" panose="030F0702030302020204" pitchFamily="66" charset="0"/>
                <a:ea typeface="Times New Roman" panose="02020603050405020304" pitchFamily="18" charset="0"/>
              </a:rPr>
              <a:t>Мамотом</a:t>
            </a:r>
            <a:r>
              <a:rPr lang="ru-RU" sz="2000" dirty="0">
                <a:latin typeface="Comic Sans MS" panose="030F0702030302020204" pitchFamily="66" charset="0"/>
                <a:ea typeface="Times New Roman" panose="02020603050405020304" pitchFamily="18" charset="0"/>
              </a:rPr>
              <a:t>, А. А. </a:t>
            </a:r>
            <a:r>
              <a:rPr lang="ru-RU" sz="2000" dirty="0" err="1">
                <a:latin typeface="Comic Sans MS" panose="030F0702030302020204" pitchFamily="66" charset="0"/>
                <a:ea typeface="Times New Roman" panose="02020603050405020304" pitchFamily="18" charset="0"/>
              </a:rPr>
              <a:t>Пистолькорсом</a:t>
            </a:r>
            <a:r>
              <a:rPr lang="ru-RU" sz="2000" dirty="0">
                <a:latin typeface="Comic Sans MS" panose="030F0702030302020204" pitchFamily="66" charset="0"/>
                <a:ea typeface="Times New Roman" panose="02020603050405020304" pitchFamily="18" charset="0"/>
              </a:rPr>
              <a:t>, В. И. Сифоровым. </a:t>
            </a:r>
          </a:p>
          <a:p>
            <a:pPr indent="457200" algn="just"/>
            <a:endParaRPr lang="ru-RU" sz="2000" dirty="0">
              <a:latin typeface="Comic Sans MS" panose="030F0702030302020204" pitchFamily="66" charset="0"/>
              <a:ea typeface="Times New Roman" panose="02020603050405020304" pitchFamily="18" charset="0"/>
            </a:endParaRPr>
          </a:p>
          <a:p>
            <a:pPr indent="457200" algn="just"/>
            <a:r>
              <a:rPr lang="ru-RU" sz="2000" dirty="0">
                <a:latin typeface="Comic Sans MS" panose="030F0702030302020204" pitchFamily="66" charset="0"/>
                <a:ea typeface="Times New Roman" panose="02020603050405020304" pitchFamily="18" charset="0"/>
              </a:rPr>
              <a:t>Но реализовать синхронный прием сигналов с фазовой модуляцией  не удавалось (из-за трудностей устранения «обратной работы»).</a:t>
            </a:r>
            <a:endParaRPr lang="ru-RU" sz="2000" dirty="0">
              <a:latin typeface="Comic Sans MS" panose="030F0702030302020204" pitchFamily="66"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417" y="2281635"/>
            <a:ext cx="1522475" cy="1864255"/>
          </a:xfrm>
          <a:prstGeom prst="rect">
            <a:avLst/>
          </a:prstGeom>
        </p:spPr>
      </p:pic>
      <p:sp>
        <p:nvSpPr>
          <p:cNvPr id="4" name="Прямоугольник 3"/>
          <p:cNvSpPr/>
          <p:nvPr/>
        </p:nvSpPr>
        <p:spPr>
          <a:xfrm>
            <a:off x="0" y="4145890"/>
            <a:ext cx="2877312" cy="307777"/>
          </a:xfrm>
          <a:prstGeom prst="rect">
            <a:avLst/>
          </a:prstGeom>
        </p:spPr>
        <p:txBody>
          <a:bodyPr wrap="square">
            <a:spAutoFit/>
          </a:bodyPr>
          <a:lstStyle/>
          <a:p>
            <a:pPr algn="ctr"/>
            <a:r>
              <a:rPr lang="ru-RU" sz="1400" dirty="0">
                <a:latin typeface="Comic Sans MS" panose="030F0702030302020204" pitchFamily="66" charset="0"/>
              </a:rPr>
              <a:t>Гарри Найквист</a:t>
            </a: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889" y="4453667"/>
            <a:ext cx="1431035" cy="1977684"/>
          </a:xfrm>
          <a:prstGeom prst="rect">
            <a:avLst/>
          </a:prstGeom>
        </p:spPr>
      </p:pic>
      <p:sp>
        <p:nvSpPr>
          <p:cNvPr id="7" name="Прямоугольник 6"/>
          <p:cNvSpPr/>
          <p:nvPr/>
        </p:nvSpPr>
        <p:spPr>
          <a:xfrm>
            <a:off x="-182500" y="6431351"/>
            <a:ext cx="3126487" cy="307777"/>
          </a:xfrm>
          <a:prstGeom prst="rect">
            <a:avLst/>
          </a:prstGeom>
        </p:spPr>
        <p:txBody>
          <a:bodyPr wrap="square">
            <a:spAutoFit/>
          </a:bodyPr>
          <a:lstStyle/>
          <a:p>
            <a:pPr algn="ctr"/>
            <a:r>
              <a:rPr lang="ru-RU" sz="1400" dirty="0"/>
              <a:t>В.И. </a:t>
            </a:r>
            <a:r>
              <a:rPr lang="ru-RU" sz="1400" dirty="0" err="1"/>
              <a:t>Си́форов</a:t>
            </a:r>
            <a:endParaRPr lang="ru-RU" sz="1400" dirty="0"/>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287" y="0"/>
            <a:ext cx="1316736" cy="1994659"/>
          </a:xfrm>
          <a:prstGeom prst="rect">
            <a:avLst/>
          </a:prstGeom>
        </p:spPr>
      </p:pic>
      <p:sp>
        <p:nvSpPr>
          <p:cNvPr id="9" name="Прямоугольник 8"/>
          <p:cNvSpPr/>
          <p:nvPr/>
        </p:nvSpPr>
        <p:spPr>
          <a:xfrm>
            <a:off x="848039" y="1978824"/>
            <a:ext cx="1141659" cy="307777"/>
          </a:xfrm>
          <a:prstGeom prst="rect">
            <a:avLst/>
          </a:prstGeom>
        </p:spPr>
        <p:txBody>
          <a:bodyPr wrap="none">
            <a:spAutoFit/>
          </a:bodyPr>
          <a:lstStyle/>
          <a:p>
            <a:r>
              <a:rPr lang="ru-RU" sz="1400" dirty="0">
                <a:latin typeface="Comic Sans MS" panose="030F0702030302020204" pitchFamily="66" charset="0"/>
              </a:rPr>
              <a:t>Л. М. </a:t>
            </a:r>
            <a:r>
              <a:rPr lang="ru-RU" sz="1400" dirty="0" err="1">
                <a:latin typeface="Comic Sans MS" panose="030F0702030302020204" pitchFamily="66" charset="0"/>
              </a:rPr>
              <a:t>Финк</a:t>
            </a:r>
            <a:r>
              <a:rPr lang="ru-RU" sz="1400" dirty="0">
                <a:latin typeface="Comic Sans MS" panose="030F0702030302020204" pitchFamily="66" charset="0"/>
              </a:rPr>
              <a:t> </a:t>
            </a:r>
            <a:endParaRPr lang="ru-RU" sz="1400" dirty="0"/>
          </a:p>
        </p:txBody>
      </p:sp>
    </p:spTree>
    <p:extLst>
      <p:ext uri="{BB962C8B-B14F-4D97-AF65-F5344CB8AC3E}">
        <p14:creationId xmlns:p14="http://schemas.microsoft.com/office/powerpoint/2010/main" val="962622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13432" y="175641"/>
            <a:ext cx="9610344" cy="2862322"/>
          </a:xfrm>
          <a:prstGeom prst="rect">
            <a:avLst/>
          </a:prstGeom>
        </p:spPr>
        <p:txBody>
          <a:bodyPr wrap="square">
            <a:spAutoFit/>
          </a:bodyPr>
          <a:lstStyle/>
          <a:p>
            <a:pPr indent="457200" algn="just"/>
            <a:r>
              <a:rPr lang="ru-RU" sz="2000" dirty="0">
                <a:effectLst/>
                <a:latin typeface="Comic Sans MS" panose="030F0702030302020204" pitchFamily="66" charset="0"/>
                <a:ea typeface="Times New Roman" panose="02020603050405020304" pitchFamily="18" charset="0"/>
              </a:rPr>
              <a:t>Но в 1954 г. профессор Н. Т. Петрович осуществил на практике идею синхронного приема путем применения дифференциального метода обработки – относительно-фазовой модуляции (ОФМ).</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a:t>
            </a:r>
          </a:p>
          <a:p>
            <a:pPr indent="457200" algn="just"/>
            <a:r>
              <a:rPr lang="ru-RU" sz="2000" dirty="0">
                <a:latin typeface="Comic Sans MS" panose="030F0702030302020204" pitchFamily="66" charset="0"/>
                <a:ea typeface="Times New Roman" panose="02020603050405020304" pitchFamily="18" charset="0"/>
                <a:cs typeface="Times New Roman" panose="02020603050405020304" pitchFamily="18" charset="0"/>
              </a:rPr>
              <a:t>В последующие годы велись исследования помехоустойчивости приема сигналов ОФМ (Л. М.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Финк</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Н. П.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Хворостенко</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и американец  К. Р. Кан). Было изучено группирование ошибок, свойственное этому методу, рассмотрены вопросы реализации устройств приема. Исследовалась двойная относительно-фазовая модуляция (ДОФМ) – изменение фазы кратное π/4.</a:t>
            </a:r>
            <a:endParaRPr lang="ru-RU" sz="2000" dirty="0">
              <a:latin typeface="Comic Sans MS" panose="030F0702030302020204" pitchFamily="66"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640" y="390434"/>
            <a:ext cx="1532334" cy="2037207"/>
          </a:xfrm>
          <a:prstGeom prst="rect">
            <a:avLst/>
          </a:prstGeom>
        </p:spPr>
      </p:pic>
      <p:sp>
        <p:nvSpPr>
          <p:cNvPr id="5" name="Прямоугольник 4"/>
          <p:cNvSpPr/>
          <p:nvPr/>
        </p:nvSpPr>
        <p:spPr>
          <a:xfrm>
            <a:off x="224195" y="2481376"/>
            <a:ext cx="2173224" cy="369332"/>
          </a:xfrm>
          <a:prstGeom prst="rect">
            <a:avLst/>
          </a:prstGeom>
        </p:spPr>
        <p:txBody>
          <a:bodyPr wrap="square">
            <a:spAutoFit/>
          </a:bodyPr>
          <a:lstStyle/>
          <a:p>
            <a:pPr algn="ctr"/>
            <a:r>
              <a:rPr lang="ru-RU" dirty="0">
                <a:latin typeface="Comic Sans MS" panose="030F0702030302020204" pitchFamily="66" charset="0"/>
              </a:rPr>
              <a:t>Н. Т. Петрович </a:t>
            </a:r>
          </a:p>
        </p:txBody>
      </p:sp>
      <p:sp>
        <p:nvSpPr>
          <p:cNvPr id="6" name="Прямоугольник 5"/>
          <p:cNvSpPr/>
          <p:nvPr/>
        </p:nvSpPr>
        <p:spPr>
          <a:xfrm>
            <a:off x="544640" y="2958178"/>
            <a:ext cx="11375136" cy="3699539"/>
          </a:xfrm>
          <a:prstGeom prst="rect">
            <a:avLst/>
          </a:prstGeom>
        </p:spPr>
        <p:txBody>
          <a:bodyPr wrap="square">
            <a:spAutoFit/>
          </a:bodyPr>
          <a:lstStyle/>
          <a:p>
            <a:pPr algn="just">
              <a:lnSpc>
                <a:spcPct val="107000"/>
              </a:lnSpc>
              <a:spcAft>
                <a:spcPts val="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В настоящее время наиболее простой тип фазовой манипуляции –  бинарная фазовая манипуляцией (BPSK,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binary</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phase</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shift</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keying</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Это один из самых помехоустойчивых видов манипуляции. Максимальная разница между фазами логической единицы и логического нуля составляет 180° (коэффициент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кросскореляции</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равен -1).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Фазовая манипуляция QPSK обеспечивает более высокую скорость передачи данных (два бита на символ).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Вариантом такой модуляции является квадратурная фазовая манипуляция со сдвигом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Offset</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QPSK). Другим вариантом является π/4-QPSK, которая уменьшает максимальный скачок фазы до 135°. OQPSK обладает преимуществом в уменьшении разрывов фазы, а преимуществом π/4-QPSK является то, что она совместима с дифференциальном кодированием.</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76924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24993" y="507917"/>
            <a:ext cx="2378327" cy="654144"/>
          </a:xfrm>
          <a:prstGeom prst="rect">
            <a:avLst/>
          </a:prstGeom>
        </p:spPr>
        <p:txBody>
          <a:bodyPr vert="horz" wrap="square" lIns="0" tIns="7738" rIns="0" bIns="0" rtlCol="0">
            <a:spAutoFit/>
          </a:bodyPr>
          <a:lstStyle/>
          <a:p>
            <a:pPr marL="8145">
              <a:spcBef>
                <a:spcPts val="61"/>
              </a:spcBef>
            </a:pPr>
            <a:r>
              <a:rPr sz="1400" spc="-6" dirty="0">
                <a:latin typeface="Times New Roman"/>
                <a:cs typeface="Times New Roman"/>
              </a:rPr>
              <a:t>УДК </a:t>
            </a:r>
            <a:r>
              <a:rPr sz="1400" spc="-3" dirty="0">
                <a:latin typeface="Times New Roman"/>
                <a:cs typeface="Times New Roman"/>
              </a:rPr>
              <a:t>621.391</a:t>
            </a:r>
            <a:endParaRPr sz="1400" dirty="0">
              <a:latin typeface="Times New Roman"/>
              <a:cs typeface="Times New Roman"/>
            </a:endParaRPr>
          </a:p>
          <a:p>
            <a:pPr marL="236598" marR="3258" indent="-228861">
              <a:spcBef>
                <a:spcPts val="48"/>
              </a:spcBef>
            </a:pPr>
            <a:r>
              <a:rPr sz="1400" spc="-10" dirty="0">
                <a:latin typeface="Times New Roman"/>
                <a:cs typeface="Times New Roman"/>
              </a:rPr>
              <a:t>ББК</a:t>
            </a:r>
            <a:r>
              <a:rPr sz="1400" spc="-29" dirty="0">
                <a:latin typeface="Times New Roman"/>
                <a:cs typeface="Times New Roman"/>
              </a:rPr>
              <a:t> </a:t>
            </a:r>
            <a:r>
              <a:rPr sz="1400" spc="-3" dirty="0">
                <a:latin typeface="Times New Roman"/>
                <a:cs typeface="Times New Roman"/>
              </a:rPr>
              <a:t>32.84я73  </a:t>
            </a:r>
            <a:endParaRPr lang="ru-RU" sz="1400" spc="-3" dirty="0" smtClean="0">
              <a:latin typeface="Times New Roman"/>
              <a:cs typeface="Times New Roman"/>
            </a:endParaRPr>
          </a:p>
          <a:p>
            <a:pPr marL="236598" marR="3258" indent="-228861">
              <a:spcBef>
                <a:spcPts val="48"/>
              </a:spcBef>
            </a:pPr>
            <a:r>
              <a:rPr lang="ru-RU" sz="1400" spc="-3" dirty="0">
                <a:latin typeface="Times New Roman"/>
                <a:cs typeface="Times New Roman"/>
              </a:rPr>
              <a:t> </a:t>
            </a:r>
            <a:r>
              <a:rPr lang="ru-RU" sz="1400" spc="-3" dirty="0" smtClean="0">
                <a:latin typeface="Times New Roman"/>
                <a:cs typeface="Times New Roman"/>
              </a:rPr>
              <a:t>       </a:t>
            </a:r>
            <a:r>
              <a:rPr sz="1400" spc="-3" dirty="0" smtClean="0">
                <a:latin typeface="Times New Roman"/>
                <a:cs typeface="Times New Roman"/>
              </a:rPr>
              <a:t>Д18</a:t>
            </a:r>
            <a:endParaRPr sz="1400" dirty="0">
              <a:latin typeface="Times New Roman"/>
              <a:cs typeface="Times New Roman"/>
            </a:endParaRPr>
          </a:p>
        </p:txBody>
      </p:sp>
      <p:sp>
        <p:nvSpPr>
          <p:cNvPr id="3" name="object 3"/>
          <p:cNvSpPr txBox="1"/>
          <p:nvPr/>
        </p:nvSpPr>
        <p:spPr>
          <a:xfrm>
            <a:off x="2444262" y="329859"/>
            <a:ext cx="9031458" cy="1960041"/>
          </a:xfrm>
          <a:prstGeom prst="rect">
            <a:avLst/>
          </a:prstGeom>
          <a:noFill/>
        </p:spPr>
        <p:txBody>
          <a:bodyPr vert="horz" wrap="square" lIns="0" tIns="8145" rIns="0" bIns="0" rtlCol="0">
            <a:spAutoFit/>
          </a:bodyPr>
          <a:lstStyle/>
          <a:p>
            <a:pPr algn="ctr"/>
            <a:r>
              <a:rPr sz="1400" spc="-3" dirty="0">
                <a:latin typeface="Times New Roman"/>
                <a:cs typeface="Times New Roman"/>
              </a:rPr>
              <a:t>Р е ц е н з е н т </a:t>
            </a:r>
            <a:r>
              <a:rPr sz="1400" spc="-6" dirty="0">
                <a:latin typeface="Times New Roman"/>
                <a:cs typeface="Times New Roman"/>
              </a:rPr>
              <a:t>ы </a:t>
            </a:r>
            <a:r>
              <a:rPr sz="1400" spc="-3" dirty="0">
                <a:latin typeface="Times New Roman"/>
                <a:cs typeface="Times New Roman"/>
              </a:rPr>
              <a:t>:  </a:t>
            </a:r>
            <a:endParaRPr lang="ru-RU" sz="1400" spc="-3" dirty="0" smtClean="0">
              <a:latin typeface="Times New Roman"/>
              <a:cs typeface="Times New Roman"/>
            </a:endParaRPr>
          </a:p>
          <a:p>
            <a:pPr algn="ctr"/>
            <a:endParaRPr lang="ru-RU" sz="700" spc="-3" dirty="0" smtClean="0">
              <a:latin typeface="Times New Roman"/>
              <a:cs typeface="Times New Roman"/>
            </a:endParaRPr>
          </a:p>
          <a:p>
            <a:pPr algn="ctr"/>
            <a:r>
              <a:rPr sz="1400" spc="-3" dirty="0" err="1" smtClean="0">
                <a:latin typeface="Times New Roman"/>
                <a:cs typeface="Times New Roman"/>
              </a:rPr>
              <a:t>Кандидат</a:t>
            </a:r>
            <a:r>
              <a:rPr sz="1400" spc="-3" dirty="0" smtClean="0">
                <a:latin typeface="Times New Roman"/>
                <a:cs typeface="Times New Roman"/>
              </a:rPr>
              <a:t> </a:t>
            </a:r>
            <a:r>
              <a:rPr sz="1400" spc="-3" dirty="0">
                <a:latin typeface="Times New Roman"/>
                <a:cs typeface="Times New Roman"/>
              </a:rPr>
              <a:t>технических</a:t>
            </a:r>
            <a:r>
              <a:rPr sz="1400" spc="-45" dirty="0">
                <a:latin typeface="Times New Roman"/>
                <a:cs typeface="Times New Roman"/>
              </a:rPr>
              <a:t> </a:t>
            </a:r>
            <a:r>
              <a:rPr sz="1400" spc="-6" dirty="0" err="1">
                <a:latin typeface="Times New Roman"/>
                <a:cs typeface="Times New Roman"/>
              </a:rPr>
              <a:t>наук</a:t>
            </a:r>
            <a:r>
              <a:rPr sz="1400" spc="-6" dirty="0">
                <a:latin typeface="Times New Roman"/>
                <a:cs typeface="Times New Roman"/>
              </a:rPr>
              <a:t>,</a:t>
            </a:r>
            <a:r>
              <a:rPr lang="ru-RU" sz="1400" spc="-6" dirty="0">
                <a:latin typeface="Times New Roman"/>
                <a:cs typeface="Times New Roman"/>
              </a:rPr>
              <a:t> </a:t>
            </a:r>
            <a:r>
              <a:rPr lang="ru-RU" sz="1400" spc="-3" dirty="0">
                <a:latin typeface="Times New Roman"/>
                <a:cs typeface="Times New Roman"/>
              </a:rPr>
              <a:t>доцент кафедры </a:t>
            </a:r>
            <a:r>
              <a:rPr lang="ru-RU" sz="1400" spc="-3" dirty="0" smtClean="0">
                <a:latin typeface="Times New Roman"/>
                <a:cs typeface="Times New Roman"/>
              </a:rPr>
              <a:t>теоретической и экспериментальной физики</a:t>
            </a:r>
          </a:p>
          <a:p>
            <a:pPr algn="ctr"/>
            <a:r>
              <a:rPr lang="ru-RU" sz="1400" spc="-6" dirty="0" smtClean="0">
                <a:latin typeface="Times New Roman"/>
                <a:cs typeface="Times New Roman"/>
              </a:rPr>
              <a:t>ФГБОУ </a:t>
            </a:r>
            <a:r>
              <a:rPr lang="ru-RU" sz="1400" spc="-13" dirty="0">
                <a:latin typeface="Times New Roman"/>
                <a:cs typeface="Times New Roman"/>
              </a:rPr>
              <a:t>ВО </a:t>
            </a:r>
            <a:r>
              <a:rPr lang="ru-RU" sz="1400" spc="-10" dirty="0">
                <a:latin typeface="Times New Roman"/>
                <a:cs typeface="Times New Roman"/>
              </a:rPr>
              <a:t>«ТГУ </a:t>
            </a:r>
            <a:r>
              <a:rPr lang="ru-RU" sz="1400" spc="-6" dirty="0">
                <a:latin typeface="Times New Roman"/>
                <a:cs typeface="Times New Roman"/>
              </a:rPr>
              <a:t>им. </a:t>
            </a:r>
            <a:r>
              <a:rPr lang="ru-RU" sz="1400" spc="-3" dirty="0">
                <a:latin typeface="Times New Roman"/>
                <a:cs typeface="Times New Roman"/>
              </a:rPr>
              <a:t>Г. </a:t>
            </a:r>
            <a:r>
              <a:rPr lang="ru-RU" sz="1400" spc="-6" dirty="0">
                <a:latin typeface="Times New Roman"/>
                <a:cs typeface="Times New Roman"/>
              </a:rPr>
              <a:t>Р.</a:t>
            </a:r>
            <a:r>
              <a:rPr lang="ru-RU" sz="1400" spc="141" dirty="0">
                <a:latin typeface="Times New Roman"/>
                <a:cs typeface="Times New Roman"/>
              </a:rPr>
              <a:t> </a:t>
            </a:r>
            <a:r>
              <a:rPr lang="ru-RU" sz="1400" spc="-6" dirty="0">
                <a:latin typeface="Times New Roman"/>
                <a:cs typeface="Times New Roman"/>
              </a:rPr>
              <a:t>Державина»</a:t>
            </a:r>
            <a:endParaRPr lang="ru-RU" sz="1400" dirty="0">
              <a:latin typeface="Times New Roman"/>
              <a:cs typeface="Times New Roman"/>
            </a:endParaRPr>
          </a:p>
          <a:p>
            <a:pPr algn="ctr"/>
            <a:r>
              <a:rPr lang="ru-RU" sz="1400" i="1" spc="-10" dirty="0">
                <a:latin typeface="Times New Roman"/>
                <a:cs typeface="Times New Roman"/>
              </a:rPr>
              <a:t>Д</a:t>
            </a:r>
            <a:r>
              <a:rPr lang="ru-RU" sz="1400" i="1" spc="-10" dirty="0" smtClean="0">
                <a:latin typeface="Times New Roman"/>
                <a:cs typeface="Times New Roman"/>
              </a:rPr>
              <a:t>. А</a:t>
            </a:r>
            <a:r>
              <a:rPr lang="ru-RU" sz="1400" i="1" spc="-10" dirty="0">
                <a:latin typeface="Times New Roman"/>
                <a:cs typeface="Times New Roman"/>
              </a:rPr>
              <a:t>. </a:t>
            </a:r>
            <a:r>
              <a:rPr lang="ru-RU" sz="1400" i="1" spc="-10" dirty="0" err="1" smtClean="0">
                <a:latin typeface="Times New Roman"/>
                <a:cs typeface="Times New Roman"/>
              </a:rPr>
              <a:t>Чистилин</a:t>
            </a:r>
            <a:endParaRPr lang="ru-RU" sz="1400" i="1" spc="-10" dirty="0" smtClean="0">
              <a:latin typeface="Times New Roman"/>
              <a:cs typeface="Times New Roman"/>
            </a:endParaRPr>
          </a:p>
          <a:p>
            <a:pPr algn="ctr"/>
            <a:endParaRPr lang="ru-RU" sz="700" dirty="0">
              <a:latin typeface="Times New Roman"/>
              <a:cs typeface="Times New Roman"/>
            </a:endParaRPr>
          </a:p>
          <a:p>
            <a:pPr algn="ctr"/>
            <a:r>
              <a:rPr lang="ru-RU" sz="1400" spc="-3" dirty="0">
                <a:latin typeface="Times New Roman"/>
                <a:cs typeface="Times New Roman"/>
              </a:rPr>
              <a:t>Кандидат технических</a:t>
            </a:r>
            <a:r>
              <a:rPr lang="ru-RU" sz="1400" spc="-10" dirty="0">
                <a:latin typeface="Times New Roman"/>
                <a:cs typeface="Times New Roman"/>
              </a:rPr>
              <a:t> </a:t>
            </a:r>
            <a:r>
              <a:rPr lang="ru-RU" sz="1400" spc="-6" dirty="0">
                <a:latin typeface="Times New Roman"/>
                <a:cs typeface="Times New Roman"/>
              </a:rPr>
              <a:t>наук,</a:t>
            </a:r>
            <a:endParaRPr lang="ru-RU" sz="1400" dirty="0">
              <a:latin typeface="Times New Roman"/>
              <a:cs typeface="Times New Roman"/>
            </a:endParaRPr>
          </a:p>
          <a:p>
            <a:pPr marR="3258" algn="ctr"/>
            <a:r>
              <a:rPr lang="ru-RU" sz="1400" spc="-3" dirty="0">
                <a:latin typeface="Times New Roman"/>
                <a:cs typeface="Times New Roman"/>
              </a:rPr>
              <a:t>доцент кафедры </a:t>
            </a:r>
            <a:r>
              <a:rPr lang="ru-RU" sz="1400" spc="-6" dirty="0">
                <a:latin typeface="Times New Roman"/>
                <a:cs typeface="Times New Roman"/>
              </a:rPr>
              <a:t>«Информационные </a:t>
            </a:r>
            <a:r>
              <a:rPr lang="ru-RU" sz="1400" spc="-3" dirty="0">
                <a:latin typeface="Times New Roman"/>
                <a:cs typeface="Times New Roman"/>
              </a:rPr>
              <a:t>системы и защита </a:t>
            </a:r>
            <a:r>
              <a:rPr lang="ru-RU" sz="1400" spc="-6" dirty="0">
                <a:latin typeface="Times New Roman"/>
                <a:cs typeface="Times New Roman"/>
              </a:rPr>
              <a:t>информации»  ФГБОУ </a:t>
            </a:r>
            <a:r>
              <a:rPr lang="ru-RU" sz="1400" spc="-13" dirty="0">
                <a:latin typeface="Times New Roman"/>
                <a:cs typeface="Times New Roman"/>
              </a:rPr>
              <a:t>ВО</a:t>
            </a:r>
            <a:r>
              <a:rPr lang="ru-RU" sz="1400" spc="32" dirty="0">
                <a:latin typeface="Times New Roman"/>
                <a:cs typeface="Times New Roman"/>
              </a:rPr>
              <a:t> </a:t>
            </a:r>
            <a:r>
              <a:rPr lang="ru-RU" sz="1400" spc="-6" dirty="0">
                <a:latin typeface="Times New Roman"/>
                <a:cs typeface="Times New Roman"/>
              </a:rPr>
              <a:t>«ТГТУ»</a:t>
            </a:r>
            <a:endParaRPr lang="ru-RU" sz="1400" dirty="0">
              <a:latin typeface="Times New Roman"/>
              <a:cs typeface="Times New Roman"/>
            </a:endParaRPr>
          </a:p>
          <a:p>
            <a:pPr algn="ctr"/>
            <a:r>
              <a:rPr lang="ru-RU" sz="1400" i="1" spc="-10" dirty="0">
                <a:latin typeface="Times New Roman"/>
                <a:cs typeface="Times New Roman"/>
              </a:rPr>
              <a:t>И</a:t>
            </a:r>
            <a:r>
              <a:rPr lang="ru-RU" sz="1400" i="1" spc="-10" dirty="0" smtClean="0">
                <a:latin typeface="Times New Roman"/>
                <a:cs typeface="Times New Roman"/>
              </a:rPr>
              <a:t>. В</a:t>
            </a:r>
            <a:r>
              <a:rPr lang="ru-RU" sz="1400" i="1" spc="-10" dirty="0">
                <a:latin typeface="Times New Roman"/>
                <a:cs typeface="Times New Roman"/>
              </a:rPr>
              <a:t>. </a:t>
            </a:r>
            <a:r>
              <a:rPr lang="ru-RU" sz="1400" i="1" spc="-10" dirty="0" err="1">
                <a:latin typeface="Times New Roman"/>
                <a:cs typeface="Times New Roman"/>
              </a:rPr>
              <a:t>Дидрих</a:t>
            </a:r>
            <a:endParaRPr lang="ru-RU" sz="1400" dirty="0">
              <a:latin typeface="Times New Roman"/>
              <a:cs typeface="Times New Roman"/>
            </a:endParaRPr>
          </a:p>
          <a:p>
            <a:pPr marL="8145" marR="3258" indent="250036">
              <a:spcBef>
                <a:spcPts val="64"/>
              </a:spcBef>
            </a:pPr>
            <a:endParaRPr sz="1400" dirty="0">
              <a:latin typeface="Times New Roman"/>
              <a:cs typeface="Times New Roman"/>
            </a:endParaRPr>
          </a:p>
        </p:txBody>
      </p:sp>
      <p:sp>
        <p:nvSpPr>
          <p:cNvPr id="5" name="object 5"/>
          <p:cNvSpPr txBox="1"/>
          <p:nvPr/>
        </p:nvSpPr>
        <p:spPr>
          <a:xfrm>
            <a:off x="1469601" y="2284493"/>
            <a:ext cx="9766679" cy="1515507"/>
          </a:xfrm>
          <a:prstGeom prst="rect">
            <a:avLst/>
          </a:prstGeom>
        </p:spPr>
        <p:txBody>
          <a:bodyPr vert="horz" wrap="square" lIns="0" tIns="7330" rIns="0" bIns="0" rtlCol="0">
            <a:spAutoFit/>
          </a:bodyPr>
          <a:lstStyle/>
          <a:p>
            <a:pPr marL="197504">
              <a:spcBef>
                <a:spcPts val="58"/>
              </a:spcBef>
            </a:pPr>
            <a:r>
              <a:rPr lang="ru-RU" sz="1400" b="1" spc="-3" dirty="0" smtClean="0">
                <a:latin typeface="Times New Roman"/>
                <a:cs typeface="Times New Roman"/>
              </a:rPr>
              <a:t>    </a:t>
            </a:r>
            <a:r>
              <a:rPr sz="1400" b="1" spc="-3" dirty="0" err="1" smtClean="0">
                <a:latin typeface="Times New Roman"/>
                <a:cs typeface="Times New Roman"/>
              </a:rPr>
              <a:t>Данилов</a:t>
            </a:r>
            <a:r>
              <a:rPr sz="1400" b="1" spc="-3" dirty="0">
                <a:latin typeface="Times New Roman"/>
                <a:cs typeface="Times New Roman"/>
              </a:rPr>
              <a:t>, </a:t>
            </a:r>
            <a:r>
              <a:rPr sz="1400" b="1" spc="-6" dirty="0">
                <a:latin typeface="Times New Roman"/>
                <a:cs typeface="Times New Roman"/>
              </a:rPr>
              <a:t>С.</a:t>
            </a:r>
            <a:r>
              <a:rPr sz="1400" b="1" spc="26" dirty="0">
                <a:latin typeface="Times New Roman"/>
                <a:cs typeface="Times New Roman"/>
              </a:rPr>
              <a:t> </a:t>
            </a:r>
            <a:r>
              <a:rPr sz="1400" b="1" spc="-3" dirty="0">
                <a:latin typeface="Times New Roman"/>
                <a:cs typeface="Times New Roman"/>
              </a:rPr>
              <a:t>Н.</a:t>
            </a:r>
            <a:endParaRPr sz="1400" dirty="0">
              <a:latin typeface="Times New Roman"/>
              <a:cs typeface="Times New Roman"/>
            </a:endParaRPr>
          </a:p>
          <a:p>
            <a:pPr marL="197504" algn="just"/>
            <a:r>
              <a:rPr lang="ru-RU" sz="1400" dirty="0" smtClean="0">
                <a:latin typeface="Times New Roman" panose="02020603050405020304" pitchFamily="18" charset="0"/>
                <a:cs typeface="Times New Roman" panose="02020603050405020304" pitchFamily="18" charset="0"/>
              </a:rPr>
              <a:t>    Радиотехнические </a:t>
            </a:r>
            <a:r>
              <a:rPr lang="ru-RU" sz="1400" dirty="0">
                <a:latin typeface="Times New Roman" panose="02020603050405020304" pitchFamily="18" charset="0"/>
                <a:cs typeface="Times New Roman" panose="02020603050405020304" pitchFamily="18" charset="0"/>
              </a:rPr>
              <a:t>средства приема и обработки </a:t>
            </a:r>
            <a:r>
              <a:rPr lang="ru-RU" sz="1400" dirty="0" smtClean="0">
                <a:latin typeface="Times New Roman" panose="02020603050405020304" pitchFamily="18" charset="0"/>
                <a:cs typeface="Times New Roman" panose="02020603050405020304" pitchFamily="18" charset="0"/>
              </a:rPr>
              <a:t>сигналов</a:t>
            </a:r>
            <a:r>
              <a:rPr lang="en-US" sz="14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Электронный ресурс, мультимедиа</a:t>
            </a:r>
            <a:r>
              <a:rPr lang="en-US" sz="1400" dirty="0" smtClean="0">
                <a:latin typeface="Times New Roman" panose="02020603050405020304" pitchFamily="18" charset="0"/>
                <a:cs typeface="Times New Roman" panose="02020603050405020304" pitchFamily="18" charset="0"/>
              </a:rPr>
              <a:t>]</a:t>
            </a:r>
            <a:r>
              <a:rPr lang="ru-RU" sz="14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 учебное  пособие </a:t>
            </a:r>
            <a:r>
              <a:rPr sz="1400" spc="-3" dirty="0" smtClean="0">
                <a:latin typeface="Times New Roman" panose="02020603050405020304" pitchFamily="18" charset="0"/>
                <a:cs typeface="Times New Roman" panose="02020603050405020304" pitchFamily="18" charset="0"/>
              </a:rPr>
              <a:t>/</a:t>
            </a:r>
            <a:r>
              <a:rPr sz="1400" spc="22" dirty="0" smtClean="0">
                <a:latin typeface="Times New Roman" panose="02020603050405020304" pitchFamily="18" charset="0"/>
                <a:cs typeface="Times New Roman" panose="02020603050405020304" pitchFamily="18" charset="0"/>
              </a:rPr>
              <a:t> </a:t>
            </a:r>
            <a:r>
              <a:rPr lang="ru-RU" sz="1400" spc="22" dirty="0" smtClean="0">
                <a:latin typeface="Times New Roman" panose="02020603050405020304" pitchFamily="18" charset="0"/>
                <a:cs typeface="Times New Roman" panose="02020603050405020304" pitchFamily="18" charset="0"/>
              </a:rPr>
              <a:t/>
            </a:r>
            <a:br>
              <a:rPr lang="ru-RU" sz="1400" spc="22" dirty="0" smtClean="0">
                <a:latin typeface="Times New Roman" panose="02020603050405020304" pitchFamily="18" charset="0"/>
                <a:cs typeface="Times New Roman" panose="02020603050405020304" pitchFamily="18" charset="0"/>
              </a:rPr>
            </a:br>
            <a:r>
              <a:rPr sz="1400" spc="-10" dirty="0" smtClean="0">
                <a:latin typeface="Times New Roman" panose="02020603050405020304" pitchFamily="18" charset="0"/>
                <a:cs typeface="Times New Roman" panose="02020603050405020304" pitchFamily="18" charset="0"/>
              </a:rPr>
              <a:t>С</a:t>
            </a:r>
            <a:r>
              <a:rPr sz="1400" spc="-10" dirty="0">
                <a:latin typeface="Times New Roman" panose="02020603050405020304" pitchFamily="18" charset="0"/>
                <a:cs typeface="Times New Roman" panose="02020603050405020304" pitchFamily="18" charset="0"/>
              </a:rPr>
              <a:t>.</a:t>
            </a:r>
            <a:r>
              <a:rPr sz="1400" spc="45" dirty="0">
                <a:latin typeface="Times New Roman" panose="02020603050405020304" pitchFamily="18" charset="0"/>
                <a:cs typeface="Times New Roman" panose="02020603050405020304" pitchFamily="18" charset="0"/>
              </a:rPr>
              <a:t> </a:t>
            </a:r>
            <a:r>
              <a:rPr sz="1400" spc="-19" dirty="0">
                <a:latin typeface="Times New Roman" panose="02020603050405020304" pitchFamily="18" charset="0"/>
                <a:cs typeface="Times New Roman" panose="02020603050405020304" pitchFamily="18" charset="0"/>
              </a:rPr>
              <a:t>Н.</a:t>
            </a:r>
            <a:r>
              <a:rPr sz="1400" spc="45" dirty="0">
                <a:latin typeface="Times New Roman" panose="02020603050405020304" pitchFamily="18" charset="0"/>
                <a:cs typeface="Times New Roman" panose="02020603050405020304" pitchFamily="18" charset="0"/>
              </a:rPr>
              <a:t> </a:t>
            </a:r>
            <a:r>
              <a:rPr sz="1400" spc="-13" dirty="0">
                <a:latin typeface="Times New Roman" panose="02020603050405020304" pitchFamily="18" charset="0"/>
                <a:cs typeface="Times New Roman" panose="02020603050405020304" pitchFamily="18" charset="0"/>
              </a:rPr>
              <a:t>Данилов.</a:t>
            </a:r>
            <a:r>
              <a:rPr sz="1400" spc="32" dirty="0">
                <a:latin typeface="Times New Roman" panose="02020603050405020304" pitchFamily="18" charset="0"/>
                <a:cs typeface="Times New Roman" panose="02020603050405020304" pitchFamily="18" charset="0"/>
              </a:rPr>
              <a:t> </a:t>
            </a:r>
            <a:r>
              <a:rPr sz="1400" spc="-3" dirty="0">
                <a:latin typeface="Times New Roman" panose="02020603050405020304" pitchFamily="18" charset="0"/>
                <a:cs typeface="Times New Roman" panose="02020603050405020304" pitchFamily="18" charset="0"/>
              </a:rPr>
              <a:t>–</a:t>
            </a:r>
            <a:r>
              <a:rPr sz="1400" spc="38" dirty="0">
                <a:latin typeface="Times New Roman" panose="02020603050405020304" pitchFamily="18" charset="0"/>
                <a:cs typeface="Times New Roman" panose="02020603050405020304" pitchFamily="18" charset="0"/>
              </a:rPr>
              <a:t> </a:t>
            </a:r>
            <a:r>
              <a:rPr sz="1400" spc="-13" dirty="0" err="1">
                <a:latin typeface="Times New Roman" panose="02020603050405020304" pitchFamily="18" charset="0"/>
                <a:cs typeface="Times New Roman" panose="02020603050405020304" pitchFamily="18" charset="0"/>
              </a:rPr>
              <a:t>Тамбов</a:t>
            </a:r>
            <a:r>
              <a:rPr sz="1400" spc="48" dirty="0">
                <a:latin typeface="Times New Roman" panose="02020603050405020304" pitchFamily="18" charset="0"/>
                <a:cs typeface="Times New Roman" panose="02020603050405020304" pitchFamily="18" charset="0"/>
              </a:rPr>
              <a:t> </a:t>
            </a:r>
            <a:r>
              <a:rPr sz="1400" spc="-3" dirty="0" smtClean="0">
                <a:latin typeface="Times New Roman" panose="02020603050405020304" pitchFamily="18" charset="0"/>
                <a:cs typeface="Times New Roman" panose="02020603050405020304" pitchFamily="18" charset="0"/>
              </a:rPr>
              <a:t>:</a:t>
            </a:r>
            <a:r>
              <a:rPr lang="ru-RU" sz="1400" spc="-3" dirty="0" smtClean="0">
                <a:latin typeface="Times New Roman" panose="02020603050405020304" pitchFamily="18" charset="0"/>
                <a:cs typeface="Times New Roman" panose="02020603050405020304" pitchFamily="18" charset="0"/>
              </a:rPr>
              <a:t> </a:t>
            </a:r>
            <a:r>
              <a:rPr sz="1400" spc="-10" dirty="0" err="1" smtClean="0">
                <a:latin typeface="Times New Roman" panose="02020603050405020304" pitchFamily="18" charset="0"/>
                <a:cs typeface="Times New Roman" panose="02020603050405020304" pitchFamily="18" charset="0"/>
              </a:rPr>
              <a:t>Издательский</a:t>
            </a:r>
            <a:r>
              <a:rPr sz="1400" spc="-10" dirty="0" smtClean="0">
                <a:latin typeface="Times New Roman" panose="02020603050405020304" pitchFamily="18" charset="0"/>
                <a:cs typeface="Times New Roman" panose="02020603050405020304" pitchFamily="18" charset="0"/>
              </a:rPr>
              <a:t> </a:t>
            </a:r>
            <a:r>
              <a:rPr sz="1400" spc="-10" dirty="0">
                <a:latin typeface="Times New Roman" panose="02020603050405020304" pitchFamily="18" charset="0"/>
                <a:cs typeface="Times New Roman" panose="02020603050405020304" pitchFamily="18" charset="0"/>
              </a:rPr>
              <a:t>центр ФГБОУ </a:t>
            </a:r>
            <a:r>
              <a:rPr sz="1400" spc="-13" dirty="0">
                <a:latin typeface="Times New Roman" panose="02020603050405020304" pitchFamily="18" charset="0"/>
                <a:cs typeface="Times New Roman" panose="02020603050405020304" pitchFamily="18" charset="0"/>
              </a:rPr>
              <a:t>ВО «ТГТУ», </a:t>
            </a:r>
            <a:r>
              <a:rPr sz="1400" spc="-6" dirty="0" smtClean="0">
                <a:latin typeface="Times New Roman" panose="02020603050405020304" pitchFamily="18" charset="0"/>
                <a:cs typeface="Times New Roman" panose="02020603050405020304" pitchFamily="18" charset="0"/>
              </a:rPr>
              <a:t>202</a:t>
            </a:r>
            <a:r>
              <a:rPr lang="ru-RU" sz="1400" spc="-6" dirty="0" smtClean="0">
                <a:latin typeface="Times New Roman" panose="02020603050405020304" pitchFamily="18" charset="0"/>
                <a:cs typeface="Times New Roman" panose="02020603050405020304" pitchFamily="18" charset="0"/>
              </a:rPr>
              <a:t>5</a:t>
            </a:r>
            <a:r>
              <a:rPr sz="1400" spc="-6" dirty="0" smtClean="0">
                <a:latin typeface="Times New Roman" panose="02020603050405020304" pitchFamily="18" charset="0"/>
                <a:cs typeface="Times New Roman" panose="02020603050405020304" pitchFamily="18" charset="0"/>
              </a:rPr>
              <a:t>. </a:t>
            </a:r>
            <a:r>
              <a:rPr sz="1400" spc="-3" dirty="0">
                <a:latin typeface="Times New Roman" panose="02020603050405020304" pitchFamily="18" charset="0"/>
                <a:cs typeface="Times New Roman" panose="02020603050405020304" pitchFamily="18" charset="0"/>
              </a:rPr>
              <a:t>– 1 </a:t>
            </a:r>
            <a:r>
              <a:rPr sz="1400" spc="-10" dirty="0">
                <a:latin typeface="Times New Roman" panose="02020603050405020304" pitchFamily="18" charset="0"/>
                <a:cs typeface="Times New Roman" panose="02020603050405020304" pitchFamily="18" charset="0"/>
              </a:rPr>
              <a:t>электрон. опт. </a:t>
            </a:r>
            <a:r>
              <a:rPr sz="1400" spc="-6" dirty="0">
                <a:latin typeface="Times New Roman" panose="02020603050405020304" pitchFamily="18" charset="0"/>
                <a:cs typeface="Times New Roman" panose="02020603050405020304" pitchFamily="18" charset="0"/>
              </a:rPr>
              <a:t>диск  </a:t>
            </a:r>
            <a:r>
              <a:rPr sz="1400" spc="-10" dirty="0">
                <a:latin typeface="Times New Roman" panose="02020603050405020304" pitchFamily="18" charset="0"/>
                <a:cs typeface="Times New Roman" panose="02020603050405020304" pitchFamily="18" charset="0"/>
              </a:rPr>
              <a:t>(CD-ROM).</a:t>
            </a:r>
            <a:r>
              <a:rPr sz="1400" spc="45" dirty="0">
                <a:latin typeface="Times New Roman" panose="02020603050405020304" pitchFamily="18" charset="0"/>
                <a:cs typeface="Times New Roman" panose="02020603050405020304" pitchFamily="18" charset="0"/>
              </a:rPr>
              <a:t> </a:t>
            </a:r>
            <a:r>
              <a:rPr sz="1400" spc="-3" dirty="0">
                <a:latin typeface="Times New Roman" panose="02020603050405020304" pitchFamily="18" charset="0"/>
                <a:cs typeface="Times New Roman" panose="02020603050405020304" pitchFamily="18" charset="0"/>
              </a:rPr>
              <a:t>–</a:t>
            </a:r>
            <a:r>
              <a:rPr sz="1400" spc="55" dirty="0">
                <a:latin typeface="Times New Roman" panose="02020603050405020304" pitchFamily="18" charset="0"/>
                <a:cs typeface="Times New Roman" panose="02020603050405020304" pitchFamily="18" charset="0"/>
              </a:rPr>
              <a:t> </a:t>
            </a:r>
            <a:r>
              <a:rPr sz="1400" spc="-10" dirty="0">
                <a:latin typeface="Times New Roman" panose="02020603050405020304" pitchFamily="18" charset="0"/>
                <a:cs typeface="Times New Roman" panose="02020603050405020304" pitchFamily="18" charset="0"/>
              </a:rPr>
              <a:t>Системные</a:t>
            </a:r>
            <a:r>
              <a:rPr sz="1400" spc="55" dirty="0">
                <a:latin typeface="Times New Roman" panose="02020603050405020304" pitchFamily="18" charset="0"/>
                <a:cs typeface="Times New Roman" panose="02020603050405020304" pitchFamily="18" charset="0"/>
              </a:rPr>
              <a:t> </a:t>
            </a:r>
            <a:r>
              <a:rPr sz="1400" spc="-10" dirty="0">
                <a:latin typeface="Times New Roman" panose="02020603050405020304" pitchFamily="18" charset="0"/>
                <a:cs typeface="Times New Roman" panose="02020603050405020304" pitchFamily="18" charset="0"/>
              </a:rPr>
              <a:t>требования</a:t>
            </a:r>
            <a:r>
              <a:rPr sz="1400" dirty="0">
                <a:latin typeface="Times New Roman" panose="02020603050405020304" pitchFamily="18" charset="0"/>
                <a:cs typeface="Times New Roman" panose="02020603050405020304" pitchFamily="18" charset="0"/>
              </a:rPr>
              <a:t> </a:t>
            </a:r>
            <a:r>
              <a:rPr sz="1400" spc="-3" dirty="0">
                <a:latin typeface="Times New Roman" panose="02020603050405020304" pitchFamily="18" charset="0"/>
                <a:cs typeface="Times New Roman" panose="02020603050405020304" pitchFamily="18" charset="0"/>
              </a:rPr>
              <a:t>:</a:t>
            </a:r>
            <a:r>
              <a:rPr sz="1400" spc="35" dirty="0">
                <a:latin typeface="Times New Roman" panose="02020603050405020304" pitchFamily="18" charset="0"/>
                <a:cs typeface="Times New Roman" panose="02020603050405020304" pitchFamily="18" charset="0"/>
              </a:rPr>
              <a:t> </a:t>
            </a:r>
            <a:r>
              <a:rPr sz="1400" spc="-13" dirty="0">
                <a:latin typeface="Times New Roman" panose="02020603050405020304" pitchFamily="18" charset="0"/>
                <a:cs typeface="Times New Roman" panose="02020603050405020304" pitchFamily="18" charset="0"/>
              </a:rPr>
              <a:t>ПК</a:t>
            </a:r>
            <a:r>
              <a:rPr sz="1400" spc="58" dirty="0">
                <a:latin typeface="Times New Roman" panose="02020603050405020304" pitchFamily="18" charset="0"/>
                <a:cs typeface="Times New Roman" panose="02020603050405020304" pitchFamily="18" charset="0"/>
              </a:rPr>
              <a:t> </a:t>
            </a:r>
            <a:r>
              <a:rPr sz="1400" spc="-13" dirty="0">
                <a:latin typeface="Times New Roman" panose="02020603050405020304" pitchFamily="18" charset="0"/>
                <a:cs typeface="Times New Roman" panose="02020603050405020304" pitchFamily="18" charset="0"/>
              </a:rPr>
              <a:t>не</a:t>
            </a:r>
            <a:r>
              <a:rPr sz="1400" spc="55" dirty="0">
                <a:latin typeface="Times New Roman" panose="02020603050405020304" pitchFamily="18" charset="0"/>
                <a:cs typeface="Times New Roman" panose="02020603050405020304" pitchFamily="18" charset="0"/>
              </a:rPr>
              <a:t> </a:t>
            </a:r>
            <a:r>
              <a:rPr sz="1400" spc="-10" dirty="0">
                <a:latin typeface="Times New Roman" panose="02020603050405020304" pitchFamily="18" charset="0"/>
                <a:cs typeface="Times New Roman" panose="02020603050405020304" pitchFamily="18" charset="0"/>
              </a:rPr>
              <a:t>ниже</a:t>
            </a:r>
            <a:r>
              <a:rPr sz="1400" spc="55" dirty="0">
                <a:latin typeface="Times New Roman" panose="02020603050405020304" pitchFamily="18" charset="0"/>
                <a:cs typeface="Times New Roman" panose="02020603050405020304" pitchFamily="18" charset="0"/>
              </a:rPr>
              <a:t> </a:t>
            </a:r>
            <a:r>
              <a:rPr sz="1400" spc="-13" dirty="0">
                <a:latin typeface="Times New Roman" panose="02020603050405020304" pitchFamily="18" charset="0"/>
                <a:cs typeface="Times New Roman" panose="02020603050405020304" pitchFamily="18" charset="0"/>
              </a:rPr>
              <a:t>класса</a:t>
            </a:r>
            <a:r>
              <a:rPr sz="1400" spc="51" dirty="0">
                <a:latin typeface="Times New Roman" panose="02020603050405020304" pitchFamily="18" charset="0"/>
                <a:cs typeface="Times New Roman" panose="02020603050405020304" pitchFamily="18" charset="0"/>
              </a:rPr>
              <a:t> </a:t>
            </a:r>
            <a:r>
              <a:rPr sz="1400" spc="-10" dirty="0">
                <a:latin typeface="Times New Roman" panose="02020603050405020304" pitchFamily="18" charset="0"/>
                <a:cs typeface="Times New Roman" panose="02020603050405020304" pitchFamily="18" charset="0"/>
              </a:rPr>
              <a:t>Pentium</a:t>
            </a:r>
            <a:r>
              <a:rPr sz="1400" spc="19" dirty="0">
                <a:latin typeface="Times New Roman" panose="02020603050405020304" pitchFamily="18" charset="0"/>
                <a:cs typeface="Times New Roman" panose="02020603050405020304" pitchFamily="18" charset="0"/>
              </a:rPr>
              <a:t> </a:t>
            </a:r>
            <a:r>
              <a:rPr sz="1400" spc="-6" dirty="0">
                <a:latin typeface="Times New Roman" panose="02020603050405020304" pitchFamily="18" charset="0"/>
                <a:cs typeface="Times New Roman" panose="02020603050405020304" pitchFamily="18" charset="0"/>
              </a:rPr>
              <a:t>II</a:t>
            </a:r>
            <a:r>
              <a:rPr sz="1400" spc="22" dirty="0">
                <a:latin typeface="Times New Roman" panose="02020603050405020304" pitchFamily="18" charset="0"/>
                <a:cs typeface="Times New Roman" panose="02020603050405020304" pitchFamily="18" charset="0"/>
              </a:rPr>
              <a:t> </a:t>
            </a:r>
            <a:r>
              <a:rPr sz="1400" spc="-3" dirty="0" smtClean="0">
                <a:latin typeface="Times New Roman" panose="02020603050405020304" pitchFamily="18" charset="0"/>
                <a:cs typeface="Times New Roman" panose="02020603050405020304" pitchFamily="18" charset="0"/>
              </a:rPr>
              <a:t>;</a:t>
            </a:r>
            <a:r>
              <a:rPr lang="ru-RU" sz="1400" spc="-3" dirty="0" smtClean="0">
                <a:latin typeface="Times New Roman" panose="02020603050405020304" pitchFamily="18" charset="0"/>
                <a:cs typeface="Times New Roman" panose="02020603050405020304" pitchFamily="18" charset="0"/>
              </a:rPr>
              <a:t> </a:t>
            </a:r>
            <a:r>
              <a:rPr sz="1400" spc="-3" dirty="0" smtClean="0">
                <a:latin typeface="Times New Roman" panose="02020603050405020304" pitchFamily="18" charset="0"/>
                <a:cs typeface="Times New Roman" panose="02020603050405020304" pitchFamily="18" charset="0"/>
              </a:rPr>
              <a:t>CD-</a:t>
            </a:r>
            <a:r>
              <a:rPr sz="1400" spc="-10" dirty="0" smtClean="0">
                <a:latin typeface="Times New Roman" panose="02020603050405020304" pitchFamily="18" charset="0"/>
                <a:cs typeface="Times New Roman" panose="02020603050405020304" pitchFamily="18" charset="0"/>
              </a:rPr>
              <a:t>ROM-</a:t>
            </a:r>
            <a:r>
              <a:rPr sz="1400" spc="-10" dirty="0" err="1" smtClean="0">
                <a:latin typeface="Times New Roman" panose="02020603050405020304" pitchFamily="18" charset="0"/>
                <a:cs typeface="Times New Roman" panose="02020603050405020304" pitchFamily="18" charset="0"/>
              </a:rPr>
              <a:t>дисковод</a:t>
            </a:r>
            <a:r>
              <a:rPr sz="1400" spc="-10" dirty="0" smtClean="0">
                <a:latin typeface="Times New Roman" panose="02020603050405020304" pitchFamily="18" charset="0"/>
                <a:cs typeface="Times New Roman" panose="02020603050405020304" pitchFamily="18" charset="0"/>
              </a:rPr>
              <a:t> </a:t>
            </a:r>
            <a:r>
              <a:rPr sz="1400" spc="-6" dirty="0" smtClean="0">
                <a:latin typeface="Times New Roman"/>
                <a:cs typeface="Times New Roman"/>
              </a:rPr>
              <a:t>00,0 </a:t>
            </a:r>
            <a:r>
              <a:rPr sz="1400" spc="-3" dirty="0">
                <a:latin typeface="Times New Roman"/>
                <a:cs typeface="Times New Roman"/>
              </a:rPr>
              <a:t>Mb ; </a:t>
            </a:r>
            <a:r>
              <a:rPr sz="1400" spc="-10" dirty="0">
                <a:latin typeface="Times New Roman"/>
                <a:cs typeface="Times New Roman"/>
              </a:rPr>
              <a:t>RAM </a:t>
            </a:r>
            <a:r>
              <a:rPr sz="1400" spc="-3" dirty="0">
                <a:latin typeface="Times New Roman"/>
                <a:cs typeface="Times New Roman"/>
              </a:rPr>
              <a:t>; </a:t>
            </a:r>
            <a:r>
              <a:rPr sz="1400" spc="-10" dirty="0">
                <a:latin typeface="Times New Roman"/>
                <a:cs typeface="Times New Roman"/>
              </a:rPr>
              <a:t>Windows 95/98/XP</a:t>
            </a:r>
            <a:r>
              <a:rPr lang="ru-RU" sz="1400" spc="-10" dirty="0">
                <a:latin typeface="Times New Roman"/>
                <a:cs typeface="Times New Roman"/>
              </a:rPr>
              <a:t>/7-11</a:t>
            </a:r>
            <a:r>
              <a:rPr sz="1400" spc="-10" dirty="0">
                <a:latin typeface="Times New Roman"/>
                <a:cs typeface="Times New Roman"/>
              </a:rPr>
              <a:t> </a:t>
            </a:r>
            <a:r>
              <a:rPr sz="1400" spc="-3" dirty="0">
                <a:latin typeface="Times New Roman"/>
                <a:cs typeface="Times New Roman"/>
              </a:rPr>
              <a:t>; </a:t>
            </a:r>
            <a:r>
              <a:rPr sz="1400" spc="-10" dirty="0">
                <a:latin typeface="Times New Roman"/>
                <a:cs typeface="Times New Roman"/>
              </a:rPr>
              <a:t>мышь. </a:t>
            </a:r>
            <a:r>
              <a:rPr sz="1400" spc="-3" dirty="0">
                <a:latin typeface="Times New Roman"/>
                <a:cs typeface="Times New Roman"/>
              </a:rPr>
              <a:t>– </a:t>
            </a:r>
            <a:r>
              <a:rPr lang="ru-RU" sz="1400" spc="-3" dirty="0" smtClean="0">
                <a:latin typeface="Times New Roman"/>
                <a:cs typeface="Times New Roman"/>
              </a:rPr>
              <a:t/>
            </a:r>
            <a:br>
              <a:rPr lang="ru-RU" sz="1400" spc="-3" dirty="0" smtClean="0">
                <a:latin typeface="Times New Roman"/>
                <a:cs typeface="Times New Roman"/>
              </a:rPr>
            </a:br>
            <a:r>
              <a:rPr sz="1400" spc="-13" dirty="0" err="1" smtClean="0">
                <a:latin typeface="Times New Roman"/>
                <a:cs typeface="Times New Roman"/>
              </a:rPr>
              <a:t>Загл</a:t>
            </a:r>
            <a:r>
              <a:rPr sz="1400" spc="-13" dirty="0">
                <a:latin typeface="Times New Roman"/>
                <a:cs typeface="Times New Roman"/>
              </a:rPr>
              <a:t>. </a:t>
            </a:r>
            <a:r>
              <a:rPr sz="1400" spc="-3" dirty="0">
                <a:latin typeface="Times New Roman"/>
                <a:cs typeface="Times New Roman"/>
              </a:rPr>
              <a:t>с  </a:t>
            </a:r>
            <a:r>
              <a:rPr sz="1400" spc="-10" dirty="0" err="1">
                <a:latin typeface="Times New Roman"/>
                <a:cs typeface="Times New Roman"/>
              </a:rPr>
              <a:t>экрана</a:t>
            </a:r>
            <a:r>
              <a:rPr sz="1400" spc="-10" dirty="0" smtClean="0">
                <a:latin typeface="Times New Roman"/>
                <a:cs typeface="Times New Roman"/>
              </a:rPr>
              <a:t>.</a:t>
            </a:r>
            <a:endParaRPr lang="ru-RU" sz="1400" spc="-10" dirty="0" smtClean="0">
              <a:latin typeface="Times New Roman"/>
              <a:cs typeface="Times New Roman"/>
            </a:endParaRPr>
          </a:p>
          <a:p>
            <a:pPr marL="197504" algn="just"/>
            <a:r>
              <a:rPr lang="en-US" sz="1400" spc="-3" dirty="0">
                <a:latin typeface="Times New Roman"/>
                <a:cs typeface="Times New Roman"/>
              </a:rPr>
              <a:t>ISBN</a:t>
            </a:r>
            <a:r>
              <a:rPr lang="en-US" sz="1400" spc="3" dirty="0">
                <a:latin typeface="Times New Roman"/>
                <a:cs typeface="Times New Roman"/>
              </a:rPr>
              <a:t> </a:t>
            </a:r>
            <a:r>
              <a:rPr lang="en-US" sz="1400" spc="-3" dirty="0" smtClean="0">
                <a:latin typeface="Times New Roman"/>
                <a:cs typeface="Times New Roman"/>
              </a:rPr>
              <a:t>978-5-8265-2</a:t>
            </a:r>
            <a:r>
              <a:rPr lang="ru-RU" sz="1400" spc="-3" dirty="0" smtClean="0">
                <a:latin typeface="Times New Roman"/>
                <a:cs typeface="Times New Roman"/>
              </a:rPr>
              <a:t>867</a:t>
            </a:r>
            <a:r>
              <a:rPr lang="en-US" sz="1400" spc="-3" dirty="0" smtClean="0">
                <a:latin typeface="Times New Roman"/>
                <a:cs typeface="Times New Roman"/>
              </a:rPr>
              <a:t>-</a:t>
            </a:r>
            <a:r>
              <a:rPr lang="ru-RU" sz="1400" spc="-3" dirty="0" smtClean="0">
                <a:latin typeface="Times New Roman"/>
                <a:cs typeface="Times New Roman"/>
              </a:rPr>
              <a:t>9</a:t>
            </a:r>
            <a:endParaRPr lang="en-US" sz="1400" dirty="0">
              <a:latin typeface="Times New Roman"/>
              <a:cs typeface="Times New Roman"/>
            </a:endParaRPr>
          </a:p>
          <a:p>
            <a:pPr marL="197504" algn="just"/>
            <a:endParaRPr sz="1400" dirty="0">
              <a:latin typeface="Times New Roman"/>
              <a:cs typeface="Times New Roman"/>
            </a:endParaRPr>
          </a:p>
        </p:txBody>
      </p:sp>
      <p:sp>
        <p:nvSpPr>
          <p:cNvPr id="6" name="object 6"/>
          <p:cNvSpPr txBox="1"/>
          <p:nvPr/>
        </p:nvSpPr>
        <p:spPr>
          <a:xfrm>
            <a:off x="1035113" y="2496236"/>
            <a:ext cx="390095" cy="222845"/>
          </a:xfrm>
          <a:prstGeom prst="rect">
            <a:avLst/>
          </a:prstGeom>
        </p:spPr>
        <p:txBody>
          <a:bodyPr vert="horz" wrap="square" lIns="0" tIns="7330" rIns="0" bIns="0" rtlCol="0">
            <a:spAutoFit/>
          </a:bodyPr>
          <a:lstStyle/>
          <a:p>
            <a:pPr marL="8145">
              <a:spcBef>
                <a:spcPts val="58"/>
              </a:spcBef>
            </a:pPr>
            <a:r>
              <a:rPr sz="1400" dirty="0">
                <a:latin typeface="Times New Roman"/>
                <a:cs typeface="Times New Roman"/>
              </a:rPr>
              <a:t>Д</a:t>
            </a:r>
            <a:r>
              <a:rPr sz="1400" spc="-3" dirty="0">
                <a:latin typeface="Times New Roman"/>
                <a:cs typeface="Times New Roman"/>
              </a:rPr>
              <a:t>18</a:t>
            </a:r>
            <a:endParaRPr sz="1400" dirty="0">
              <a:latin typeface="Times New Roman"/>
              <a:cs typeface="Times New Roman"/>
            </a:endParaRPr>
          </a:p>
        </p:txBody>
      </p:sp>
      <p:sp>
        <p:nvSpPr>
          <p:cNvPr id="7" name="object 7"/>
          <p:cNvSpPr txBox="1"/>
          <p:nvPr/>
        </p:nvSpPr>
        <p:spPr>
          <a:xfrm>
            <a:off x="1670538" y="3425838"/>
            <a:ext cx="9610135" cy="2193654"/>
          </a:xfrm>
          <a:prstGeom prst="rect">
            <a:avLst/>
          </a:prstGeom>
        </p:spPr>
        <p:txBody>
          <a:bodyPr vert="horz" wrap="square" lIns="0" tIns="13439" rIns="0" bIns="0" rtlCol="0">
            <a:spAutoFit/>
          </a:bodyPr>
          <a:lstStyle/>
          <a:p>
            <a:pPr marL="84296" marR="3665" indent="173885" algn="just">
              <a:spcBef>
                <a:spcPts val="106"/>
              </a:spcBef>
            </a:pPr>
            <a:endParaRPr lang="ru-RU" sz="1400" spc="-3" dirty="0" smtClean="0">
              <a:latin typeface="Times New Roman"/>
              <a:cs typeface="Times New Roman"/>
            </a:endParaRPr>
          </a:p>
          <a:p>
            <a:pPr marR="3665" indent="173885" algn="just"/>
            <a:r>
              <a:rPr sz="1400" spc="-3" dirty="0" err="1" smtClean="0">
                <a:latin typeface="Times New Roman"/>
                <a:cs typeface="Times New Roman"/>
              </a:rPr>
              <a:t>Рассмотрены</a:t>
            </a:r>
            <a:r>
              <a:rPr sz="1400" spc="-3" dirty="0" smtClean="0">
                <a:latin typeface="Times New Roman"/>
                <a:cs typeface="Times New Roman"/>
              </a:rPr>
              <a:t> </a:t>
            </a:r>
            <a:r>
              <a:rPr sz="1400" spc="-3" dirty="0" err="1">
                <a:latin typeface="Times New Roman"/>
                <a:cs typeface="Times New Roman"/>
              </a:rPr>
              <a:t>особенности</a:t>
            </a:r>
            <a:r>
              <a:rPr sz="1400" spc="-3" dirty="0">
                <a:latin typeface="Times New Roman"/>
                <a:cs typeface="Times New Roman"/>
              </a:rPr>
              <a:t> </a:t>
            </a:r>
            <a:r>
              <a:rPr lang="ru-RU" sz="1400" dirty="0">
                <a:latin typeface="Times New Roman" panose="02020603050405020304" pitchFamily="18" charset="0"/>
                <a:cs typeface="Times New Roman" panose="02020603050405020304" pitchFamily="18" charset="0"/>
              </a:rPr>
              <a:t>приема и обработки сигналов, обоснования схемных решений приемных устройств, обеспечения </a:t>
            </a:r>
            <a:r>
              <a:rPr sz="1400" spc="-3" dirty="0" err="1">
                <a:latin typeface="Times New Roman"/>
                <a:cs typeface="Times New Roman"/>
              </a:rPr>
              <a:t>помехоустойчив</a:t>
            </a:r>
            <a:r>
              <a:rPr lang="ru-RU" sz="1400" spc="-3" dirty="0">
                <a:latin typeface="Times New Roman"/>
                <a:cs typeface="Times New Roman"/>
              </a:rPr>
              <a:t>ого</a:t>
            </a:r>
            <a:r>
              <a:rPr sz="1400" spc="-3" dirty="0">
                <a:latin typeface="Times New Roman"/>
                <a:cs typeface="Times New Roman"/>
              </a:rPr>
              <a:t>  </a:t>
            </a:r>
            <a:r>
              <a:rPr sz="1400" spc="-3" dirty="0" err="1">
                <a:latin typeface="Times New Roman"/>
                <a:cs typeface="Times New Roman"/>
              </a:rPr>
              <a:t>прием</a:t>
            </a:r>
            <a:r>
              <a:rPr lang="ru-RU" sz="1400" spc="-3" dirty="0">
                <a:latin typeface="Times New Roman"/>
                <a:cs typeface="Times New Roman"/>
              </a:rPr>
              <a:t>а</a:t>
            </a:r>
            <a:r>
              <a:rPr sz="1400" spc="-3" dirty="0">
                <a:latin typeface="Times New Roman"/>
                <a:cs typeface="Times New Roman"/>
              </a:rPr>
              <a:t> </a:t>
            </a:r>
            <a:r>
              <a:rPr sz="1400" spc="-3" dirty="0" err="1">
                <a:latin typeface="Times New Roman"/>
                <a:cs typeface="Times New Roman"/>
              </a:rPr>
              <a:t>сигналов</a:t>
            </a:r>
            <a:r>
              <a:rPr lang="ru-RU" sz="1400" spc="-3" dirty="0">
                <a:latin typeface="Times New Roman"/>
                <a:cs typeface="Times New Roman"/>
              </a:rPr>
              <a:t> </a:t>
            </a:r>
            <a:r>
              <a:rPr sz="1400" spc="-3" dirty="0">
                <a:latin typeface="Times New Roman"/>
                <a:cs typeface="Times New Roman"/>
              </a:rPr>
              <a:t>в </a:t>
            </a:r>
            <a:r>
              <a:rPr sz="1400" dirty="0">
                <a:latin typeface="Times New Roman"/>
                <a:cs typeface="Times New Roman"/>
              </a:rPr>
              <a:t>средствах </a:t>
            </a:r>
            <a:r>
              <a:rPr sz="1400" spc="-3" dirty="0">
                <a:latin typeface="Times New Roman"/>
                <a:cs typeface="Times New Roman"/>
              </a:rPr>
              <a:t>связи, </a:t>
            </a:r>
            <a:r>
              <a:rPr sz="1400" spc="-3" dirty="0" err="1">
                <a:latin typeface="Times New Roman"/>
                <a:cs typeface="Times New Roman"/>
              </a:rPr>
              <a:t>излагаются</a:t>
            </a:r>
            <a:r>
              <a:rPr sz="1400" spc="-3" dirty="0">
                <a:latin typeface="Times New Roman"/>
                <a:cs typeface="Times New Roman"/>
              </a:rPr>
              <a:t> </a:t>
            </a:r>
            <a:r>
              <a:rPr sz="1400" spc="-3" dirty="0" err="1">
                <a:latin typeface="Times New Roman"/>
                <a:cs typeface="Times New Roman"/>
              </a:rPr>
              <a:t>возможности</a:t>
            </a:r>
            <a:r>
              <a:rPr sz="1400" spc="-3" dirty="0">
                <a:latin typeface="Times New Roman"/>
                <a:cs typeface="Times New Roman"/>
              </a:rPr>
              <a:t> </a:t>
            </a:r>
            <a:r>
              <a:rPr lang="ru-RU" sz="1400" spc="-3" dirty="0">
                <a:latin typeface="Times New Roman"/>
                <a:cs typeface="Times New Roman"/>
              </a:rPr>
              <a:t>схемных решений </a:t>
            </a:r>
            <a:r>
              <a:rPr sz="1400" spc="-6" dirty="0" err="1">
                <a:latin typeface="Times New Roman"/>
                <a:cs typeface="Times New Roman"/>
              </a:rPr>
              <a:t>при</a:t>
            </a:r>
            <a:r>
              <a:rPr sz="1400" spc="-6" dirty="0">
                <a:latin typeface="Times New Roman"/>
                <a:cs typeface="Times New Roman"/>
              </a:rPr>
              <a:t> </a:t>
            </a:r>
            <a:r>
              <a:rPr sz="1400" spc="-6" dirty="0" err="1">
                <a:latin typeface="Times New Roman"/>
                <a:cs typeface="Times New Roman"/>
              </a:rPr>
              <a:t>пр</a:t>
            </a:r>
            <a:r>
              <a:rPr lang="ru-RU" sz="1400" spc="-6" dirty="0" err="1">
                <a:latin typeface="Times New Roman"/>
                <a:cs typeface="Times New Roman"/>
              </a:rPr>
              <a:t>иеме</a:t>
            </a:r>
            <a:r>
              <a:rPr sz="1400" spc="-6" dirty="0">
                <a:latin typeface="Times New Roman"/>
                <a:cs typeface="Times New Roman"/>
              </a:rPr>
              <a:t> </a:t>
            </a:r>
            <a:r>
              <a:rPr sz="1400" spc="-3" dirty="0" err="1" smtClean="0">
                <a:latin typeface="Times New Roman"/>
                <a:cs typeface="Times New Roman"/>
              </a:rPr>
              <a:t>сигналов</a:t>
            </a:r>
            <a:r>
              <a:rPr lang="ru-RU" sz="1400" spc="-3" dirty="0" smtClean="0">
                <a:latin typeface="Times New Roman"/>
                <a:cs typeface="Times New Roman"/>
              </a:rPr>
              <a:t> </a:t>
            </a:r>
            <a:r>
              <a:rPr sz="1400" spc="-6" dirty="0" err="1" smtClean="0">
                <a:latin typeface="Times New Roman"/>
                <a:cs typeface="Times New Roman"/>
              </a:rPr>
              <a:t>по</a:t>
            </a:r>
            <a:r>
              <a:rPr sz="1400" spc="-6" dirty="0" smtClean="0">
                <a:latin typeface="Times New Roman"/>
                <a:cs typeface="Times New Roman"/>
              </a:rPr>
              <a:t>  </a:t>
            </a:r>
            <a:r>
              <a:rPr sz="1400" spc="-3" dirty="0">
                <a:latin typeface="Times New Roman"/>
                <a:cs typeface="Times New Roman"/>
              </a:rPr>
              <a:t>каналам</a:t>
            </a:r>
            <a:r>
              <a:rPr sz="1400" dirty="0">
                <a:latin typeface="Times New Roman"/>
                <a:cs typeface="Times New Roman"/>
              </a:rPr>
              <a:t> </a:t>
            </a:r>
            <a:r>
              <a:rPr sz="1400" spc="-3" dirty="0">
                <a:latin typeface="Times New Roman"/>
                <a:cs typeface="Times New Roman"/>
              </a:rPr>
              <a:t>связи.</a:t>
            </a:r>
            <a:endParaRPr sz="1400" dirty="0">
              <a:latin typeface="Times New Roman"/>
              <a:cs typeface="Times New Roman"/>
            </a:endParaRPr>
          </a:p>
          <a:p>
            <a:pPr indent="172800" algn="just"/>
            <a:r>
              <a:rPr sz="1400" spc="-6" dirty="0">
                <a:latin typeface="Times New Roman"/>
                <a:cs typeface="Times New Roman"/>
              </a:rPr>
              <a:t>Предназначено </a:t>
            </a:r>
            <a:r>
              <a:rPr sz="1400" spc="-6" dirty="0" err="1">
                <a:latin typeface="Times New Roman"/>
                <a:cs typeface="Times New Roman"/>
              </a:rPr>
              <a:t>для</a:t>
            </a:r>
            <a:r>
              <a:rPr sz="1400" spc="-6" dirty="0">
                <a:latin typeface="Times New Roman"/>
                <a:cs typeface="Times New Roman"/>
              </a:rPr>
              <a:t> </a:t>
            </a:r>
            <a:r>
              <a:rPr sz="1400" spc="-3" dirty="0" err="1" smtClean="0">
                <a:latin typeface="Times New Roman"/>
                <a:cs typeface="Times New Roman"/>
              </a:rPr>
              <a:t>студентов</a:t>
            </a:r>
            <a:r>
              <a:rPr lang="ru-RU" sz="1400" spc="-3" dirty="0" smtClean="0">
                <a:latin typeface="Times New Roman"/>
                <a:cs typeface="Times New Roman"/>
              </a:rPr>
              <a:t> 3</a:t>
            </a:r>
            <a:r>
              <a:rPr lang="ru-RU" sz="1400" spc="-3" dirty="0" smtClean="0">
                <a:latin typeface="Times New Roman" panose="02020603050405020304" pitchFamily="18" charset="0"/>
                <a:cs typeface="Times New Roman" panose="02020603050405020304" pitchFamily="18" charset="0"/>
              </a:rPr>
              <a:t>–</a:t>
            </a:r>
            <a:r>
              <a:rPr lang="ru-RU" sz="1400" spc="-3" dirty="0" smtClean="0">
                <a:latin typeface="Times New Roman"/>
                <a:cs typeface="Times New Roman"/>
              </a:rPr>
              <a:t>4 курсов</a:t>
            </a:r>
            <a:r>
              <a:rPr sz="1400" spc="-3" dirty="0" smtClean="0">
                <a:latin typeface="Times New Roman"/>
                <a:cs typeface="Times New Roman"/>
              </a:rPr>
              <a:t>, </a:t>
            </a:r>
            <a:r>
              <a:rPr sz="1400" spc="-3" dirty="0">
                <a:latin typeface="Times New Roman"/>
                <a:cs typeface="Times New Roman"/>
              </a:rPr>
              <a:t>обучающихся по направлениям</a:t>
            </a:r>
            <a:r>
              <a:rPr sz="1400" spc="51" dirty="0">
                <a:latin typeface="Times New Roman"/>
                <a:cs typeface="Times New Roman"/>
              </a:rPr>
              <a:t> </a:t>
            </a:r>
            <a:r>
              <a:rPr sz="1400" dirty="0">
                <a:latin typeface="Times New Roman"/>
                <a:cs typeface="Times New Roman"/>
              </a:rPr>
              <a:t>11.03.01</a:t>
            </a:r>
            <a:r>
              <a:rPr sz="1400" dirty="0" smtClean="0">
                <a:latin typeface="Times New Roman"/>
                <a:cs typeface="Times New Roman"/>
              </a:rPr>
              <a:t>,</a:t>
            </a:r>
            <a:r>
              <a:rPr lang="ru-RU" sz="1400" dirty="0" smtClean="0">
                <a:latin typeface="Times New Roman"/>
                <a:cs typeface="Times New Roman"/>
              </a:rPr>
              <a:t> </a:t>
            </a:r>
            <a:r>
              <a:rPr sz="1400" dirty="0" smtClean="0">
                <a:latin typeface="Times New Roman"/>
                <a:cs typeface="Times New Roman"/>
              </a:rPr>
              <a:t>11.04.01 </a:t>
            </a:r>
            <a:r>
              <a:rPr sz="1400" spc="-3" dirty="0">
                <a:latin typeface="Times New Roman"/>
                <a:cs typeface="Times New Roman"/>
              </a:rPr>
              <a:t>«Радиотехника» и </a:t>
            </a:r>
            <a:r>
              <a:rPr sz="1400" dirty="0" smtClean="0">
                <a:latin typeface="Times New Roman"/>
                <a:cs typeface="Times New Roman"/>
              </a:rPr>
              <a:t>11.03.02 </a:t>
            </a:r>
            <a:r>
              <a:rPr sz="1400" spc="-3" dirty="0" smtClean="0">
                <a:latin typeface="Times New Roman"/>
                <a:cs typeface="Times New Roman"/>
              </a:rPr>
              <a:t>«</a:t>
            </a:r>
            <a:r>
              <a:rPr sz="1400" spc="-3" dirty="0" err="1" smtClean="0">
                <a:latin typeface="Times New Roman"/>
                <a:cs typeface="Times New Roman"/>
              </a:rPr>
              <a:t>Инфокоммуникационные</a:t>
            </a:r>
            <a:r>
              <a:rPr sz="1400" spc="-3" dirty="0" smtClean="0">
                <a:latin typeface="Times New Roman"/>
                <a:cs typeface="Times New Roman"/>
              </a:rPr>
              <a:t> </a:t>
            </a:r>
            <a:r>
              <a:rPr sz="1400" spc="-3" dirty="0">
                <a:latin typeface="Times New Roman"/>
                <a:cs typeface="Times New Roman"/>
              </a:rPr>
              <a:t>технологии и  системы</a:t>
            </a:r>
            <a:r>
              <a:rPr sz="1400" spc="-6" dirty="0">
                <a:latin typeface="Times New Roman"/>
                <a:cs typeface="Times New Roman"/>
              </a:rPr>
              <a:t> </a:t>
            </a:r>
            <a:r>
              <a:rPr sz="1400" spc="-3" dirty="0">
                <a:latin typeface="Times New Roman"/>
                <a:cs typeface="Times New Roman"/>
              </a:rPr>
              <a:t>связи».</a:t>
            </a:r>
            <a:endParaRPr sz="1400" dirty="0">
              <a:latin typeface="Times New Roman"/>
              <a:cs typeface="Times New Roman"/>
            </a:endParaRPr>
          </a:p>
          <a:p>
            <a:pPr marL="2976411" marR="78595" algn="ctr">
              <a:spcBef>
                <a:spcPts val="67"/>
              </a:spcBef>
            </a:pPr>
            <a:r>
              <a:rPr lang="ru-RU" sz="1400" spc="-3" dirty="0" smtClean="0">
                <a:latin typeface="Times New Roman"/>
                <a:cs typeface="Times New Roman"/>
              </a:rPr>
              <a:t>                                                                                                                          </a:t>
            </a:r>
            <a:r>
              <a:rPr sz="1400" spc="-3" dirty="0" smtClean="0">
                <a:latin typeface="Times New Roman"/>
                <a:cs typeface="Times New Roman"/>
              </a:rPr>
              <a:t>УДК </a:t>
            </a:r>
            <a:r>
              <a:rPr sz="1400" spc="-3" dirty="0">
                <a:latin typeface="Times New Roman"/>
                <a:cs typeface="Times New Roman"/>
              </a:rPr>
              <a:t>621.391  </a:t>
            </a:r>
            <a:endParaRPr lang="ru-RU" sz="1400" spc="-3" dirty="0" smtClean="0">
              <a:latin typeface="Times New Roman"/>
              <a:cs typeface="Times New Roman"/>
            </a:endParaRPr>
          </a:p>
          <a:p>
            <a:pPr marL="2976411" marR="78595" algn="r">
              <a:spcBef>
                <a:spcPts val="67"/>
              </a:spcBef>
            </a:pPr>
            <a:r>
              <a:rPr lang="ru-RU" sz="1400" spc="-10" dirty="0" smtClean="0">
                <a:latin typeface="Times New Roman"/>
                <a:cs typeface="Times New Roman"/>
              </a:rPr>
              <a:t>  </a:t>
            </a:r>
            <a:r>
              <a:rPr sz="1400" spc="-10" dirty="0" smtClean="0">
                <a:latin typeface="Times New Roman"/>
                <a:cs typeface="Times New Roman"/>
              </a:rPr>
              <a:t>ББК</a:t>
            </a:r>
            <a:r>
              <a:rPr sz="1400" spc="-29" dirty="0" smtClean="0">
                <a:latin typeface="Times New Roman"/>
                <a:cs typeface="Times New Roman"/>
              </a:rPr>
              <a:t> </a:t>
            </a:r>
            <a:r>
              <a:rPr sz="1400" spc="-3" dirty="0">
                <a:latin typeface="Times New Roman"/>
                <a:cs typeface="Times New Roman"/>
              </a:rPr>
              <a:t>32.84я73</a:t>
            </a:r>
            <a:endParaRPr sz="1400" dirty="0">
              <a:latin typeface="Times New Roman"/>
              <a:cs typeface="Times New Roman"/>
            </a:endParaRPr>
          </a:p>
          <a:p>
            <a:pPr marR="262660" algn="ctr"/>
            <a:r>
              <a:rPr sz="1400" i="1" spc="-13" dirty="0">
                <a:latin typeface="Times New Roman"/>
                <a:cs typeface="Times New Roman"/>
              </a:rPr>
              <a:t>Все</a:t>
            </a:r>
            <a:r>
              <a:rPr sz="1400" i="1" spc="-29" dirty="0">
                <a:latin typeface="Times New Roman"/>
                <a:cs typeface="Times New Roman"/>
              </a:rPr>
              <a:t> </a:t>
            </a:r>
            <a:r>
              <a:rPr sz="1400" i="1" spc="-10" dirty="0">
                <a:latin typeface="Times New Roman"/>
                <a:cs typeface="Times New Roman"/>
              </a:rPr>
              <a:t>права</a:t>
            </a:r>
            <a:r>
              <a:rPr sz="1400" i="1" spc="-22" dirty="0">
                <a:latin typeface="Times New Roman"/>
                <a:cs typeface="Times New Roman"/>
              </a:rPr>
              <a:t> </a:t>
            </a:r>
            <a:r>
              <a:rPr sz="1400" i="1" spc="-6" dirty="0">
                <a:latin typeface="Times New Roman"/>
                <a:cs typeface="Times New Roman"/>
              </a:rPr>
              <a:t>на</a:t>
            </a:r>
            <a:r>
              <a:rPr sz="1400" i="1" spc="-22" dirty="0">
                <a:latin typeface="Times New Roman"/>
                <a:cs typeface="Times New Roman"/>
              </a:rPr>
              <a:t> </a:t>
            </a:r>
            <a:r>
              <a:rPr sz="1400" i="1" spc="-13" dirty="0">
                <a:latin typeface="Times New Roman"/>
                <a:cs typeface="Times New Roman"/>
              </a:rPr>
              <a:t>размножение</a:t>
            </a:r>
            <a:r>
              <a:rPr sz="1400" i="1" spc="-29" dirty="0">
                <a:latin typeface="Times New Roman"/>
                <a:cs typeface="Times New Roman"/>
              </a:rPr>
              <a:t> </a:t>
            </a:r>
            <a:r>
              <a:rPr sz="1400" i="1" dirty="0">
                <a:latin typeface="Times New Roman"/>
                <a:cs typeface="Times New Roman"/>
              </a:rPr>
              <a:t>и</a:t>
            </a:r>
            <a:r>
              <a:rPr sz="1400" i="1" spc="-22" dirty="0">
                <a:latin typeface="Times New Roman"/>
                <a:cs typeface="Times New Roman"/>
              </a:rPr>
              <a:t> </a:t>
            </a:r>
            <a:r>
              <a:rPr sz="1400" i="1" spc="-10" dirty="0">
                <a:latin typeface="Times New Roman"/>
                <a:cs typeface="Times New Roman"/>
              </a:rPr>
              <a:t>распространение</a:t>
            </a:r>
            <a:r>
              <a:rPr sz="1400" i="1" spc="-29" dirty="0">
                <a:latin typeface="Times New Roman"/>
                <a:cs typeface="Times New Roman"/>
              </a:rPr>
              <a:t> </a:t>
            </a:r>
            <a:r>
              <a:rPr sz="1400" i="1" dirty="0">
                <a:latin typeface="Times New Roman"/>
                <a:cs typeface="Times New Roman"/>
              </a:rPr>
              <a:t>в</a:t>
            </a:r>
            <a:r>
              <a:rPr sz="1400" i="1" spc="-19" dirty="0">
                <a:latin typeface="Times New Roman"/>
                <a:cs typeface="Times New Roman"/>
              </a:rPr>
              <a:t> </a:t>
            </a:r>
            <a:r>
              <a:rPr sz="1400" i="1" spc="-13" dirty="0">
                <a:latin typeface="Times New Roman"/>
                <a:cs typeface="Times New Roman"/>
              </a:rPr>
              <a:t>любой</a:t>
            </a:r>
            <a:r>
              <a:rPr sz="1400" i="1" spc="-22" dirty="0">
                <a:latin typeface="Times New Roman"/>
                <a:cs typeface="Times New Roman"/>
              </a:rPr>
              <a:t> </a:t>
            </a:r>
            <a:r>
              <a:rPr sz="1400" i="1" spc="-19" dirty="0">
                <a:latin typeface="Times New Roman"/>
                <a:cs typeface="Times New Roman"/>
              </a:rPr>
              <a:t>форме</a:t>
            </a:r>
            <a:r>
              <a:rPr sz="1400" i="1" spc="-29" dirty="0">
                <a:latin typeface="Times New Roman"/>
                <a:cs typeface="Times New Roman"/>
              </a:rPr>
              <a:t> </a:t>
            </a:r>
            <a:r>
              <a:rPr sz="1400" i="1" spc="-10" dirty="0">
                <a:latin typeface="Times New Roman"/>
                <a:cs typeface="Times New Roman"/>
              </a:rPr>
              <a:t>остаются</a:t>
            </a:r>
            <a:r>
              <a:rPr sz="1400" i="1" spc="-26" dirty="0">
                <a:latin typeface="Times New Roman"/>
                <a:cs typeface="Times New Roman"/>
              </a:rPr>
              <a:t> </a:t>
            </a:r>
            <a:r>
              <a:rPr sz="1400" i="1" spc="-10" dirty="0">
                <a:latin typeface="Times New Roman"/>
                <a:cs typeface="Times New Roman"/>
              </a:rPr>
              <a:t>за</a:t>
            </a:r>
            <a:r>
              <a:rPr sz="1400" i="1" spc="-22" dirty="0">
                <a:latin typeface="Times New Roman"/>
                <a:cs typeface="Times New Roman"/>
              </a:rPr>
              <a:t> </a:t>
            </a:r>
            <a:r>
              <a:rPr sz="1400" i="1" spc="-16" dirty="0">
                <a:latin typeface="Times New Roman"/>
                <a:cs typeface="Times New Roman"/>
              </a:rPr>
              <a:t>разработчиком.</a:t>
            </a:r>
            <a:endParaRPr sz="1400" dirty="0">
              <a:latin typeface="Times New Roman"/>
              <a:cs typeface="Times New Roman"/>
            </a:endParaRPr>
          </a:p>
          <a:p>
            <a:pPr marR="262660" algn="ctr"/>
            <a:r>
              <a:rPr sz="1400" i="1" spc="-6" dirty="0">
                <a:latin typeface="Times New Roman"/>
                <a:cs typeface="Times New Roman"/>
              </a:rPr>
              <a:t>Нелегальное копирование </a:t>
            </a:r>
            <a:r>
              <a:rPr sz="1400" i="1" dirty="0">
                <a:latin typeface="Times New Roman"/>
                <a:cs typeface="Times New Roman"/>
              </a:rPr>
              <a:t>и </a:t>
            </a:r>
            <a:r>
              <a:rPr sz="1400" i="1" spc="-6" dirty="0">
                <a:latin typeface="Times New Roman"/>
                <a:cs typeface="Times New Roman"/>
              </a:rPr>
              <a:t>использование данного продукта</a:t>
            </a:r>
            <a:r>
              <a:rPr sz="1400" i="1" spc="-119" dirty="0">
                <a:latin typeface="Times New Roman"/>
                <a:cs typeface="Times New Roman"/>
              </a:rPr>
              <a:t> </a:t>
            </a:r>
            <a:r>
              <a:rPr sz="1400" i="1" spc="-10" dirty="0">
                <a:latin typeface="Times New Roman"/>
                <a:cs typeface="Times New Roman"/>
              </a:rPr>
              <a:t>запрещено.</a:t>
            </a:r>
            <a:endParaRPr sz="1400" dirty="0">
              <a:latin typeface="Times New Roman"/>
              <a:cs typeface="Times New Roman"/>
            </a:endParaRPr>
          </a:p>
        </p:txBody>
      </p:sp>
      <p:sp>
        <p:nvSpPr>
          <p:cNvPr id="8" name="object 8"/>
          <p:cNvSpPr txBox="1"/>
          <p:nvPr/>
        </p:nvSpPr>
        <p:spPr>
          <a:xfrm>
            <a:off x="1608457" y="5940855"/>
            <a:ext cx="2094863" cy="208279"/>
          </a:xfrm>
          <a:prstGeom prst="rect">
            <a:avLst/>
          </a:prstGeom>
        </p:spPr>
        <p:txBody>
          <a:bodyPr vert="horz" wrap="square" lIns="0" tIns="8145" rIns="0" bIns="0" rtlCol="0">
            <a:spAutoFit/>
          </a:bodyPr>
          <a:lstStyle/>
          <a:p>
            <a:pPr marL="8145">
              <a:spcBef>
                <a:spcPts val="64"/>
              </a:spcBef>
            </a:pPr>
            <a:r>
              <a:rPr sz="1300" b="1" spc="-3" dirty="0">
                <a:latin typeface="Times New Roman"/>
                <a:cs typeface="Times New Roman"/>
              </a:rPr>
              <a:t>ISBN</a:t>
            </a:r>
            <a:r>
              <a:rPr sz="1300" b="1" spc="3" dirty="0">
                <a:latin typeface="Times New Roman"/>
                <a:cs typeface="Times New Roman"/>
              </a:rPr>
              <a:t> </a:t>
            </a:r>
            <a:r>
              <a:rPr sz="1300" b="1" spc="-3" dirty="0" smtClean="0">
                <a:latin typeface="Times New Roman"/>
                <a:cs typeface="Times New Roman"/>
              </a:rPr>
              <a:t>978-5-8265-2</a:t>
            </a:r>
            <a:r>
              <a:rPr lang="ru-RU" sz="1300" b="1" spc="-3" dirty="0" smtClean="0">
                <a:latin typeface="Times New Roman"/>
                <a:cs typeface="Times New Roman"/>
              </a:rPr>
              <a:t>867</a:t>
            </a:r>
            <a:r>
              <a:rPr sz="1300" b="1" spc="-3" dirty="0" smtClean="0">
                <a:latin typeface="Times New Roman"/>
                <a:cs typeface="Times New Roman"/>
              </a:rPr>
              <a:t>-</a:t>
            </a:r>
            <a:r>
              <a:rPr lang="ru-RU" sz="1300" b="1" spc="-3" dirty="0" smtClean="0">
                <a:latin typeface="Times New Roman"/>
                <a:cs typeface="Times New Roman"/>
              </a:rPr>
              <a:t>9</a:t>
            </a:r>
            <a:endParaRPr sz="1300" dirty="0">
              <a:latin typeface="Times New Roman"/>
              <a:cs typeface="Times New Roman"/>
            </a:endParaRPr>
          </a:p>
        </p:txBody>
      </p:sp>
      <p:sp>
        <p:nvSpPr>
          <p:cNvPr id="9" name="object 9"/>
          <p:cNvSpPr txBox="1"/>
          <p:nvPr/>
        </p:nvSpPr>
        <p:spPr>
          <a:xfrm>
            <a:off x="7042637" y="5740800"/>
            <a:ext cx="4433083" cy="816668"/>
          </a:xfrm>
          <a:prstGeom prst="rect">
            <a:avLst/>
          </a:prstGeom>
        </p:spPr>
        <p:txBody>
          <a:bodyPr vert="horz" wrap="square" lIns="0" tIns="16290" rIns="0" bIns="0" rtlCol="0">
            <a:spAutoFit/>
          </a:bodyPr>
          <a:lstStyle/>
          <a:p>
            <a:pPr marL="78187" marR="3258" indent="-70450">
              <a:spcBef>
                <a:spcPts val="128"/>
              </a:spcBef>
            </a:pPr>
            <a:r>
              <a:rPr sz="1300" dirty="0">
                <a:latin typeface="Times New Roman"/>
                <a:cs typeface="Times New Roman"/>
              </a:rPr>
              <a:t>© </a:t>
            </a:r>
            <a:r>
              <a:rPr sz="1300" spc="-3" dirty="0">
                <a:latin typeface="Times New Roman"/>
                <a:cs typeface="Times New Roman"/>
              </a:rPr>
              <a:t>Федеральное </a:t>
            </a:r>
            <a:r>
              <a:rPr sz="1300" spc="-3" dirty="0" err="1">
                <a:latin typeface="Times New Roman"/>
                <a:cs typeface="Times New Roman"/>
              </a:rPr>
              <a:t>государственное</a:t>
            </a:r>
            <a:r>
              <a:rPr sz="1300" spc="-3" dirty="0">
                <a:latin typeface="Times New Roman"/>
                <a:cs typeface="Times New Roman"/>
              </a:rPr>
              <a:t> </a:t>
            </a:r>
            <a:r>
              <a:rPr sz="1300" spc="-3" dirty="0" err="1" smtClean="0">
                <a:latin typeface="Times New Roman"/>
                <a:cs typeface="Times New Roman"/>
              </a:rPr>
              <a:t>бюджетное</a:t>
            </a:r>
            <a:r>
              <a:rPr lang="ru-RU" sz="1300" spc="-3" dirty="0" smtClean="0">
                <a:latin typeface="Times New Roman"/>
                <a:cs typeface="Times New Roman"/>
              </a:rPr>
              <a:t> </a:t>
            </a:r>
            <a:br>
              <a:rPr lang="ru-RU" sz="1300" spc="-3" dirty="0" smtClean="0">
                <a:latin typeface="Times New Roman"/>
                <a:cs typeface="Times New Roman"/>
              </a:rPr>
            </a:br>
            <a:r>
              <a:rPr lang="ru-RU" sz="1300" spc="-3" dirty="0" smtClean="0">
                <a:latin typeface="Times New Roman"/>
                <a:cs typeface="Times New Roman"/>
              </a:rPr>
              <a:t>   </a:t>
            </a:r>
            <a:r>
              <a:rPr sz="1300" spc="-10" dirty="0" err="1" smtClean="0">
                <a:latin typeface="Times New Roman"/>
                <a:cs typeface="Times New Roman"/>
              </a:rPr>
              <a:t>образовательное</a:t>
            </a:r>
            <a:r>
              <a:rPr sz="1300" spc="-10" dirty="0" smtClean="0">
                <a:latin typeface="Times New Roman"/>
                <a:cs typeface="Times New Roman"/>
              </a:rPr>
              <a:t> </a:t>
            </a:r>
            <a:r>
              <a:rPr sz="1300" spc="-10" dirty="0">
                <a:latin typeface="Times New Roman"/>
                <a:cs typeface="Times New Roman"/>
              </a:rPr>
              <a:t>учреждение </a:t>
            </a:r>
            <a:r>
              <a:rPr sz="1300" spc="-10" dirty="0" err="1">
                <a:latin typeface="Times New Roman"/>
                <a:cs typeface="Times New Roman"/>
              </a:rPr>
              <a:t>высшего</a:t>
            </a:r>
            <a:r>
              <a:rPr sz="1300" spc="-29" dirty="0">
                <a:latin typeface="Times New Roman"/>
                <a:cs typeface="Times New Roman"/>
              </a:rPr>
              <a:t> </a:t>
            </a:r>
            <a:r>
              <a:rPr sz="1300" spc="-10" dirty="0" err="1" smtClean="0">
                <a:latin typeface="Times New Roman"/>
                <a:cs typeface="Times New Roman"/>
              </a:rPr>
              <a:t>образования</a:t>
            </a:r>
            <a:r>
              <a:rPr lang="ru-RU" sz="1300" spc="-10" dirty="0" smtClean="0">
                <a:latin typeface="Times New Roman"/>
                <a:cs typeface="Times New Roman"/>
              </a:rPr>
              <a:t/>
            </a:r>
            <a:br>
              <a:rPr lang="ru-RU" sz="1300" spc="-10" dirty="0" smtClean="0">
                <a:latin typeface="Times New Roman"/>
                <a:cs typeface="Times New Roman"/>
              </a:rPr>
            </a:br>
            <a:r>
              <a:rPr lang="ru-RU" sz="1300" spc="-10" dirty="0" smtClean="0">
                <a:latin typeface="Times New Roman"/>
                <a:cs typeface="Times New Roman"/>
              </a:rPr>
              <a:t>   </a:t>
            </a:r>
            <a:r>
              <a:rPr sz="1300" spc="-3" dirty="0" smtClean="0">
                <a:latin typeface="Times New Roman"/>
                <a:cs typeface="Times New Roman"/>
              </a:rPr>
              <a:t>«</a:t>
            </a:r>
            <a:r>
              <a:rPr sz="1300" spc="-3" dirty="0" err="1" smtClean="0">
                <a:latin typeface="Times New Roman"/>
                <a:cs typeface="Times New Roman"/>
              </a:rPr>
              <a:t>Тамбовский</a:t>
            </a:r>
            <a:r>
              <a:rPr sz="1300" spc="-3" dirty="0" smtClean="0">
                <a:latin typeface="Times New Roman"/>
                <a:cs typeface="Times New Roman"/>
              </a:rPr>
              <a:t> </a:t>
            </a:r>
            <a:r>
              <a:rPr sz="1300" spc="-3" dirty="0">
                <a:latin typeface="Times New Roman"/>
                <a:cs typeface="Times New Roman"/>
              </a:rPr>
              <a:t>государственный </a:t>
            </a:r>
            <a:r>
              <a:rPr sz="1300" spc="-3" dirty="0" err="1">
                <a:latin typeface="Times New Roman"/>
                <a:cs typeface="Times New Roman"/>
              </a:rPr>
              <a:t>технический</a:t>
            </a:r>
            <a:r>
              <a:rPr sz="1300" spc="-3" dirty="0">
                <a:latin typeface="Times New Roman"/>
                <a:cs typeface="Times New Roman"/>
              </a:rPr>
              <a:t>  </a:t>
            </a:r>
            <a:r>
              <a:rPr lang="ru-RU" sz="1300" spc="-3" dirty="0" smtClean="0">
                <a:latin typeface="Times New Roman"/>
                <a:cs typeface="Times New Roman"/>
              </a:rPr>
              <a:t>у</a:t>
            </a:r>
            <a:r>
              <a:rPr sz="1300" spc="-3" dirty="0" err="1" smtClean="0">
                <a:latin typeface="Times New Roman"/>
                <a:cs typeface="Times New Roman"/>
              </a:rPr>
              <a:t>ниверситет</a:t>
            </a:r>
            <a:r>
              <a:rPr sz="1300" spc="-3" dirty="0" smtClean="0">
                <a:latin typeface="Times New Roman"/>
                <a:cs typeface="Times New Roman"/>
              </a:rPr>
              <a:t>»</a:t>
            </a:r>
            <a:r>
              <a:rPr lang="ru-RU" sz="1300" spc="-3" dirty="0" smtClean="0">
                <a:latin typeface="Times New Roman"/>
                <a:cs typeface="Times New Roman"/>
              </a:rPr>
              <a:t/>
            </a:r>
            <a:br>
              <a:rPr lang="ru-RU" sz="1300" spc="-3" dirty="0" smtClean="0">
                <a:latin typeface="Times New Roman"/>
                <a:cs typeface="Times New Roman"/>
              </a:rPr>
            </a:br>
            <a:r>
              <a:rPr lang="ru-RU" sz="1300" spc="-3" dirty="0" smtClean="0">
                <a:latin typeface="Times New Roman"/>
                <a:cs typeface="Times New Roman"/>
              </a:rPr>
              <a:t>  </a:t>
            </a:r>
            <a:r>
              <a:rPr sz="1300" spc="-3" dirty="0" smtClean="0">
                <a:latin typeface="Times New Roman"/>
                <a:cs typeface="Times New Roman"/>
              </a:rPr>
              <a:t> </a:t>
            </a:r>
            <a:r>
              <a:rPr sz="1300" dirty="0">
                <a:latin typeface="Times New Roman"/>
                <a:cs typeface="Times New Roman"/>
              </a:rPr>
              <a:t>(ФГБОУ </a:t>
            </a:r>
            <a:r>
              <a:rPr sz="1300" spc="-3" dirty="0">
                <a:latin typeface="Times New Roman"/>
                <a:cs typeface="Times New Roman"/>
              </a:rPr>
              <a:t>ВО </a:t>
            </a:r>
            <a:r>
              <a:rPr sz="1300" spc="-6" dirty="0">
                <a:latin typeface="Times New Roman"/>
                <a:cs typeface="Times New Roman"/>
              </a:rPr>
              <a:t>«ТГТУ»),</a:t>
            </a:r>
            <a:r>
              <a:rPr sz="1300" dirty="0">
                <a:latin typeface="Times New Roman"/>
                <a:cs typeface="Times New Roman"/>
              </a:rPr>
              <a:t> </a:t>
            </a:r>
            <a:r>
              <a:rPr sz="1300" dirty="0" smtClean="0">
                <a:latin typeface="Times New Roman"/>
                <a:cs typeface="Times New Roman"/>
              </a:rPr>
              <a:t>202</a:t>
            </a:r>
            <a:r>
              <a:rPr lang="ru-RU" sz="1300" dirty="0" smtClean="0">
                <a:latin typeface="Times New Roman"/>
                <a:cs typeface="Times New Roman"/>
              </a:rPr>
              <a:t>5</a:t>
            </a:r>
            <a:endParaRPr sz="1300" dirty="0">
              <a:latin typeface="Times New Roman"/>
              <a:cs typeface="Times New Roman"/>
            </a:endParaRPr>
          </a:p>
        </p:txBody>
      </p:sp>
    </p:spTree>
    <p:extLst>
      <p:ext uri="{BB962C8B-B14F-4D97-AF65-F5344CB8AC3E}">
        <p14:creationId xmlns:p14="http://schemas.microsoft.com/office/powerpoint/2010/main" val="4236835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981200" y="503238"/>
            <a:ext cx="8229600" cy="4906962"/>
          </a:xfrm>
        </p:spPr>
        <p:txBody>
          <a:bodyPr>
            <a:normAutofit/>
          </a:bodyPr>
          <a:lstStyle/>
          <a:p>
            <a:pPr algn="ctr"/>
            <a:r>
              <a:rPr lang="ru-RU" altLang="ru-RU" sz="3600" b="1" dirty="0">
                <a:solidFill>
                  <a:srgbClr val="0070C0"/>
                </a:solidFill>
                <a:latin typeface="Comic Sans MS" panose="030F0702030302020204" pitchFamily="66" charset="0"/>
              </a:rPr>
              <a:t>6. ЗАДАЧИ ОПТИМАЛЬНЫХ МЕТОДОВ РАДИОПРИЕМА</a:t>
            </a:r>
            <a:endParaRPr lang="uk-UA" altLang="ru-RU" sz="3600" b="1" dirty="0">
              <a:solidFill>
                <a:srgbClr val="0070C0"/>
              </a:solidFill>
              <a:latin typeface="Comic Sans MS" panose="030F0702030302020204" pitchFamily="66" charset="0"/>
            </a:endParaRPr>
          </a:p>
        </p:txBody>
      </p:sp>
    </p:spTree>
    <p:extLst>
      <p:ext uri="{BB962C8B-B14F-4D97-AF65-F5344CB8AC3E}">
        <p14:creationId xmlns:p14="http://schemas.microsoft.com/office/powerpoint/2010/main" val="21636656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338328" y="643128"/>
            <a:ext cx="11365992" cy="5510784"/>
          </a:xfrm>
        </p:spPr>
        <p:txBody>
          <a:bodyPr>
            <a:normAutofit fontScale="85000" lnSpcReduction="20000"/>
          </a:bodyPr>
          <a:lstStyle/>
          <a:p>
            <a:pPr marL="0" indent="360363" algn="just">
              <a:lnSpc>
                <a:spcPct val="120000"/>
              </a:lnSpc>
              <a:buNone/>
            </a:pPr>
            <a:r>
              <a:rPr lang="ru-RU" altLang="ru-RU" sz="2600" dirty="0">
                <a:latin typeface="Comic Sans MS" panose="030F0702030302020204" pitchFamily="66" charset="0"/>
              </a:rPr>
              <a:t>Принимаемый сигнал всегда искажен помехами. Никакие конструктивные решения не позволяют полностью устранить их влияние. Важно строить приемные устройства таким образом, чтобы свести искажающее воздействие помех на полезный сигнал к минимуму. </a:t>
            </a:r>
          </a:p>
          <a:p>
            <a:pPr marL="0" indent="360363" algn="just">
              <a:lnSpc>
                <a:spcPct val="120000"/>
              </a:lnSpc>
              <a:buNone/>
            </a:pPr>
            <a:r>
              <a:rPr lang="ru-RU" altLang="ru-RU" sz="2600" dirty="0">
                <a:latin typeface="Comic Sans MS" panose="030F0702030302020204" pitchFamily="66" charset="0"/>
              </a:rPr>
              <a:t>Приемник, обеспечивающий наименьшие искажения передаваемого сигнала, называется оптимальным. Этот наименьший уровень искажений характеризует </a:t>
            </a:r>
            <a:r>
              <a:rPr lang="ru-RU" altLang="ru-RU" sz="2600" b="1" dirty="0">
                <a:solidFill>
                  <a:srgbClr val="0070C0"/>
                </a:solidFill>
                <a:latin typeface="Comic Sans MS" panose="030F0702030302020204" pitchFamily="66" charset="0"/>
              </a:rPr>
              <a:t>потенциальную помехоустойчивость</a:t>
            </a:r>
            <a:r>
              <a:rPr lang="ru-RU" altLang="ru-RU" sz="2600" dirty="0">
                <a:latin typeface="Comic Sans MS" panose="030F0702030302020204" pitchFamily="66" charset="0"/>
              </a:rPr>
              <a:t>. </a:t>
            </a:r>
            <a:endParaRPr lang="uk-UA" altLang="ru-RU" sz="2600" dirty="0">
              <a:latin typeface="Comic Sans MS" panose="030F0702030302020204" pitchFamily="66" charset="0"/>
            </a:endParaRPr>
          </a:p>
          <a:p>
            <a:pPr marL="0" indent="360363" algn="just">
              <a:lnSpc>
                <a:spcPct val="120000"/>
              </a:lnSpc>
              <a:buNone/>
            </a:pPr>
            <a:r>
              <a:rPr lang="ru-RU" altLang="ru-RU" sz="2600" dirty="0">
                <a:latin typeface="Comic Sans MS" panose="030F0702030302020204" pitchFamily="66" charset="0"/>
              </a:rPr>
              <a:t>Потенциальная помехоустойчивость не может быть превзойдена реальным приемным устройством. Знание потенциальной помехоустойчивости важно для оценки качества созданного приемника. Чем ближе его характеристики к потенциальным, тем он лучше.</a:t>
            </a:r>
          </a:p>
          <a:p>
            <a:pPr marL="0" indent="360363" algn="just">
              <a:lnSpc>
                <a:spcPct val="120000"/>
              </a:lnSpc>
              <a:buNone/>
            </a:pPr>
            <a:r>
              <a:rPr lang="ru-RU" altLang="ru-RU" sz="2600" dirty="0">
                <a:latin typeface="Comic Sans MS" panose="030F0702030302020204" pitchFamily="66" charset="0"/>
              </a:rPr>
              <a:t>Но возможен и другой подход к повышению уровня помехоустойчивости приема  это выбор или разработка лучших видов радиосигналов. Сигнал, для которого при прочих равных условиях достигается максимальная потенциальная помехоустойчивость, является лучшим.</a:t>
            </a:r>
            <a:endParaRPr lang="uk-UA" altLang="ru-RU" dirty="0"/>
          </a:p>
        </p:txBody>
      </p:sp>
    </p:spTree>
    <p:extLst>
      <p:ext uri="{BB962C8B-B14F-4D97-AF65-F5344CB8AC3E}">
        <p14:creationId xmlns:p14="http://schemas.microsoft.com/office/powerpoint/2010/main" val="33964122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532888" y="268542"/>
            <a:ext cx="7677912" cy="587377"/>
          </a:xfrm>
        </p:spPr>
        <p:txBody>
          <a:bodyPr>
            <a:normAutofit/>
          </a:bodyPr>
          <a:lstStyle/>
          <a:p>
            <a:pPr algn="l"/>
            <a:r>
              <a:rPr lang="ru-RU" altLang="ru-RU" sz="2400" b="1" dirty="0">
                <a:solidFill>
                  <a:srgbClr val="0070C0"/>
                </a:solidFill>
                <a:latin typeface="Comic Sans MS" panose="030F0702030302020204" pitchFamily="66" charset="0"/>
              </a:rPr>
              <a:t>6.1. Обнаружение сигнала</a:t>
            </a:r>
            <a:r>
              <a:rPr lang="ru-RU" altLang="ru-RU" sz="2400" dirty="0">
                <a:solidFill>
                  <a:srgbClr val="0070C0"/>
                </a:solidFill>
                <a:latin typeface="Comic Sans MS" panose="030F0702030302020204" pitchFamily="66" charset="0"/>
              </a:rPr>
              <a:t> </a:t>
            </a:r>
            <a:endParaRPr lang="uk-UA" altLang="ru-RU" sz="2400" dirty="0">
              <a:solidFill>
                <a:srgbClr val="0070C0"/>
              </a:solidFill>
              <a:latin typeface="Comic Sans MS" panose="030F0702030302020204" pitchFamily="66" charset="0"/>
            </a:endParaRPr>
          </a:p>
        </p:txBody>
      </p:sp>
      <p:sp>
        <p:nvSpPr>
          <p:cNvPr id="12291" name="Rectangle 3"/>
          <p:cNvSpPr>
            <a:spLocks noGrp="1" noChangeArrowheads="1"/>
          </p:cNvSpPr>
          <p:nvPr>
            <p:ph type="body" sz="half" idx="1"/>
          </p:nvPr>
        </p:nvSpPr>
        <p:spPr>
          <a:xfrm>
            <a:off x="192024" y="990600"/>
            <a:ext cx="11713464" cy="5372100"/>
          </a:xfrm>
        </p:spPr>
        <p:txBody>
          <a:bodyPr>
            <a:normAutofit fontScale="70000" lnSpcReduction="20000"/>
          </a:bodyPr>
          <a:lstStyle/>
          <a:p>
            <a:pPr marL="0" indent="360363" algn="just">
              <a:lnSpc>
                <a:spcPct val="120000"/>
              </a:lnSpc>
              <a:buNone/>
            </a:pPr>
            <a:r>
              <a:rPr lang="ru-RU" altLang="ru-RU" dirty="0">
                <a:latin typeface="Comic Sans MS" panose="030F0702030302020204" pitchFamily="66" charset="0"/>
              </a:rPr>
              <a:t>Пусть принимается сигнал </a:t>
            </a:r>
            <a:r>
              <a:rPr lang="ru-RU" altLang="ru-RU" i="1" dirty="0">
                <a:latin typeface="Comic Sans MS" panose="030F0702030302020204" pitchFamily="66" charset="0"/>
              </a:rPr>
              <a:t>   </a:t>
            </a:r>
            <a:r>
              <a:rPr lang="ru-RU" altLang="ru-RU" dirty="0">
                <a:latin typeface="Comic Sans MS" panose="030F0702030302020204" pitchFamily="66" charset="0"/>
              </a:rPr>
              <a:t>о котором известно, что он представляет собой:</a:t>
            </a:r>
          </a:p>
          <a:p>
            <a:pPr algn="just">
              <a:lnSpc>
                <a:spcPct val="120000"/>
              </a:lnSpc>
              <a:buFont typeface="Wingdings" panose="05000000000000000000" pitchFamily="2" charset="2"/>
              <a:buChar char="Ø"/>
            </a:pPr>
            <a:r>
              <a:rPr lang="ru-RU" altLang="ru-RU" dirty="0">
                <a:latin typeface="Comic Sans MS" panose="030F0702030302020204" pitchFamily="66" charset="0"/>
              </a:rPr>
              <a:t>сумму полезного сигнала </a:t>
            </a:r>
            <a:r>
              <a:rPr lang="en-US" altLang="ru-RU" i="1" dirty="0">
                <a:latin typeface="Comic Sans MS" panose="030F0702030302020204" pitchFamily="66" charset="0"/>
              </a:rPr>
              <a:t>s</a:t>
            </a:r>
            <a:r>
              <a:rPr lang="en-US" altLang="ru-RU" dirty="0">
                <a:latin typeface="Comic Sans MS" panose="030F0702030302020204" pitchFamily="66" charset="0"/>
              </a:rPr>
              <a:t>(</a:t>
            </a:r>
            <a:r>
              <a:rPr lang="en-US" altLang="ru-RU" i="1" dirty="0">
                <a:latin typeface="Comic Sans MS" panose="030F0702030302020204" pitchFamily="66" charset="0"/>
              </a:rPr>
              <a:t>t</a:t>
            </a:r>
            <a:r>
              <a:rPr lang="en-US" altLang="ru-RU" dirty="0">
                <a:latin typeface="Comic Sans MS" panose="030F0702030302020204" pitchFamily="66" charset="0"/>
              </a:rPr>
              <a:t>) </a:t>
            </a:r>
            <a:r>
              <a:rPr lang="ru-RU" altLang="ru-RU" dirty="0">
                <a:latin typeface="Comic Sans MS" panose="030F0702030302020204" pitchFamily="66" charset="0"/>
              </a:rPr>
              <a:t>и помехи</a:t>
            </a:r>
            <a:r>
              <a:rPr lang="en-US" altLang="ru-RU" dirty="0">
                <a:latin typeface="Comic Sans MS" panose="030F0702030302020204" pitchFamily="66" charset="0"/>
              </a:rPr>
              <a:t> </a:t>
            </a:r>
            <a:r>
              <a:rPr lang="en-US" altLang="ru-RU" i="1" dirty="0">
                <a:latin typeface="Comic Sans MS" panose="030F0702030302020204" pitchFamily="66" charset="0"/>
              </a:rPr>
              <a:t>n</a:t>
            </a:r>
            <a:r>
              <a:rPr lang="en-US" altLang="ru-RU" dirty="0">
                <a:latin typeface="Comic Sans MS" panose="030F0702030302020204" pitchFamily="66" charset="0"/>
              </a:rPr>
              <a:t>(</a:t>
            </a:r>
            <a:r>
              <a:rPr lang="en-US" altLang="ru-RU" i="1" dirty="0">
                <a:latin typeface="Comic Sans MS" panose="030F0702030302020204" pitchFamily="66" charset="0"/>
              </a:rPr>
              <a:t>t</a:t>
            </a:r>
            <a:r>
              <a:rPr lang="en-US" altLang="ru-RU" dirty="0">
                <a:latin typeface="Comic Sans MS" panose="030F0702030302020204" pitchFamily="66" charset="0"/>
              </a:rPr>
              <a:t>)</a:t>
            </a:r>
            <a:r>
              <a:rPr lang="ru-RU" altLang="ru-RU" dirty="0">
                <a:latin typeface="Comic Sans MS" panose="030F0702030302020204" pitchFamily="66" charset="0"/>
              </a:rPr>
              <a:t>;      </a:t>
            </a:r>
          </a:p>
          <a:p>
            <a:pPr algn="just">
              <a:lnSpc>
                <a:spcPct val="120000"/>
              </a:lnSpc>
              <a:buFont typeface="Wingdings" panose="05000000000000000000" pitchFamily="2" charset="2"/>
              <a:buChar char="Ø"/>
            </a:pPr>
            <a:r>
              <a:rPr lang="ru-RU" altLang="ru-RU" dirty="0">
                <a:latin typeface="Comic Sans MS" panose="030F0702030302020204" pitchFamily="66" charset="0"/>
              </a:rPr>
              <a:t>только помеху</a:t>
            </a:r>
            <a:r>
              <a:rPr lang="en-US" altLang="ru-RU" dirty="0">
                <a:latin typeface="Comic Sans MS" panose="030F0702030302020204" pitchFamily="66" charset="0"/>
              </a:rPr>
              <a:t> </a:t>
            </a:r>
            <a:r>
              <a:rPr lang="en-US" altLang="ru-RU" i="1" dirty="0">
                <a:latin typeface="Comic Sans MS" panose="030F0702030302020204" pitchFamily="66" charset="0"/>
              </a:rPr>
              <a:t>n</a:t>
            </a:r>
            <a:r>
              <a:rPr lang="en-US" altLang="ru-RU" dirty="0">
                <a:latin typeface="Comic Sans MS" panose="030F0702030302020204" pitchFamily="66" charset="0"/>
              </a:rPr>
              <a:t>(</a:t>
            </a:r>
            <a:r>
              <a:rPr lang="en-US" altLang="ru-RU" i="1" dirty="0">
                <a:latin typeface="Comic Sans MS" panose="030F0702030302020204" pitchFamily="66" charset="0"/>
              </a:rPr>
              <a:t>t</a:t>
            </a:r>
            <a:r>
              <a:rPr lang="en-US" altLang="ru-RU" dirty="0">
                <a:latin typeface="Comic Sans MS" panose="030F0702030302020204" pitchFamily="66" charset="0"/>
              </a:rPr>
              <a:t>)</a:t>
            </a:r>
            <a:r>
              <a:rPr lang="ru-RU" altLang="ru-RU" dirty="0">
                <a:latin typeface="Comic Sans MS" panose="030F0702030302020204" pitchFamily="66" charset="0"/>
              </a:rPr>
              <a:t>.</a:t>
            </a:r>
          </a:p>
          <a:p>
            <a:pPr marL="0" indent="360363" algn="just">
              <a:lnSpc>
                <a:spcPct val="120000"/>
              </a:lnSpc>
              <a:buNone/>
            </a:pPr>
            <a:r>
              <a:rPr lang="ru-RU" altLang="ru-RU" dirty="0">
                <a:latin typeface="Comic Sans MS" panose="030F0702030302020204" pitchFamily="66" charset="0"/>
              </a:rPr>
              <a:t> </a:t>
            </a:r>
            <a:r>
              <a:rPr lang="ru-RU" altLang="ru-RU" i="1" dirty="0">
                <a:latin typeface="Comic Sans MS" panose="030F0702030302020204" pitchFamily="66" charset="0"/>
              </a:rPr>
              <a:t>М</a:t>
            </a:r>
            <a:r>
              <a:rPr lang="ru-RU" altLang="ru-RU" dirty="0">
                <a:latin typeface="Comic Sans MS" panose="030F0702030302020204" pitchFamily="66" charset="0"/>
              </a:rPr>
              <a:t>атематическая модель такого сигнала запишется в виде:</a:t>
            </a:r>
          </a:p>
          <a:p>
            <a:pPr marL="0" indent="360363" algn="just">
              <a:lnSpc>
                <a:spcPct val="120000"/>
              </a:lnSpc>
              <a:buNone/>
            </a:pPr>
            <a:r>
              <a:rPr lang="en-US" altLang="ru-RU" i="1" dirty="0">
                <a:latin typeface="Comic Sans MS" panose="030F0702030302020204" pitchFamily="66" charset="0"/>
              </a:rPr>
              <a:t>y</a:t>
            </a:r>
            <a:r>
              <a:rPr lang="en-US" altLang="ru-RU" dirty="0">
                <a:latin typeface="Comic Sans MS" panose="030F0702030302020204" pitchFamily="66" charset="0"/>
              </a:rPr>
              <a:t>(</a:t>
            </a:r>
            <a:r>
              <a:rPr lang="en-US" altLang="ru-RU" i="1" dirty="0">
                <a:latin typeface="Comic Sans MS" panose="030F0702030302020204" pitchFamily="66" charset="0"/>
              </a:rPr>
              <a:t>t</a:t>
            </a:r>
            <a:r>
              <a:rPr lang="en-US" altLang="ru-RU" dirty="0">
                <a:latin typeface="Comic Sans MS" panose="030F0702030302020204" pitchFamily="66" charset="0"/>
              </a:rPr>
              <a:t>) = </a:t>
            </a:r>
            <a:r>
              <a:rPr lang="el-GR" altLang="ru-RU" dirty="0">
                <a:latin typeface="Comic Sans MS" panose="030F0702030302020204" pitchFamily="66" charset="0"/>
              </a:rPr>
              <a:t>Θ</a:t>
            </a:r>
            <a:r>
              <a:rPr lang="en-US" altLang="ru-RU" i="1" dirty="0">
                <a:latin typeface="Comic Sans MS" panose="030F0702030302020204" pitchFamily="66" charset="0"/>
              </a:rPr>
              <a:t>s</a:t>
            </a:r>
            <a:r>
              <a:rPr lang="en-US" altLang="ru-RU" dirty="0">
                <a:latin typeface="Comic Sans MS" panose="030F0702030302020204" pitchFamily="66" charset="0"/>
              </a:rPr>
              <a:t>(</a:t>
            </a:r>
            <a:r>
              <a:rPr lang="en-US" altLang="ru-RU" i="1" dirty="0">
                <a:latin typeface="Comic Sans MS" panose="030F0702030302020204" pitchFamily="66" charset="0"/>
              </a:rPr>
              <a:t>t</a:t>
            </a:r>
            <a:r>
              <a:rPr lang="en-US" altLang="ru-RU" dirty="0">
                <a:latin typeface="Comic Sans MS" panose="030F0702030302020204" pitchFamily="66" charset="0"/>
              </a:rPr>
              <a:t>) + </a:t>
            </a:r>
            <a:r>
              <a:rPr lang="en-US" altLang="ru-RU" i="1" dirty="0">
                <a:latin typeface="Comic Sans MS" panose="030F0702030302020204" pitchFamily="66" charset="0"/>
              </a:rPr>
              <a:t>n</a:t>
            </a:r>
            <a:r>
              <a:rPr lang="en-US" altLang="ru-RU" dirty="0">
                <a:latin typeface="Comic Sans MS" panose="030F0702030302020204" pitchFamily="66" charset="0"/>
              </a:rPr>
              <a:t>(</a:t>
            </a:r>
            <a:r>
              <a:rPr lang="en-US" altLang="ru-RU" i="1" dirty="0">
                <a:latin typeface="Comic Sans MS" panose="030F0702030302020204" pitchFamily="66" charset="0"/>
              </a:rPr>
              <a:t>t</a:t>
            </a:r>
            <a:r>
              <a:rPr lang="en-US" altLang="ru-RU" dirty="0">
                <a:latin typeface="Comic Sans MS" panose="030F0702030302020204" pitchFamily="66" charset="0"/>
              </a:rPr>
              <a:t>), 0 ≤ </a:t>
            </a:r>
            <a:r>
              <a:rPr lang="en-US" altLang="ru-RU" i="1" dirty="0">
                <a:latin typeface="Comic Sans MS" panose="030F0702030302020204" pitchFamily="66" charset="0"/>
              </a:rPr>
              <a:t>t</a:t>
            </a:r>
            <a:r>
              <a:rPr lang="en-US" altLang="ru-RU" dirty="0">
                <a:latin typeface="Comic Sans MS" panose="030F0702030302020204" pitchFamily="66" charset="0"/>
              </a:rPr>
              <a:t> ≤ </a:t>
            </a:r>
            <a:r>
              <a:rPr lang="en-US" altLang="ru-RU" i="1" dirty="0" err="1">
                <a:latin typeface="Comic Sans MS" panose="030F0702030302020204" pitchFamily="66" charset="0"/>
              </a:rPr>
              <a:t>T</a:t>
            </a:r>
            <a:r>
              <a:rPr lang="en-US" altLang="ru-RU" i="1" baseline="-25000" dirty="0" err="1">
                <a:latin typeface="Comic Sans MS" panose="030F0702030302020204" pitchFamily="66" charset="0"/>
              </a:rPr>
              <a:t>s</a:t>
            </a:r>
            <a:r>
              <a:rPr lang="en-US" altLang="ru-RU" dirty="0">
                <a:latin typeface="Comic Sans MS" panose="030F0702030302020204" pitchFamily="66" charset="0"/>
              </a:rPr>
              <a:t>,</a:t>
            </a:r>
            <a:endParaRPr lang="ru-RU" altLang="ru-RU" dirty="0">
              <a:latin typeface="Comic Sans MS" panose="030F0702030302020204" pitchFamily="66" charset="0"/>
            </a:endParaRPr>
          </a:p>
          <a:p>
            <a:pPr marL="0" indent="360363" algn="just">
              <a:lnSpc>
                <a:spcPct val="120000"/>
              </a:lnSpc>
              <a:buNone/>
            </a:pPr>
            <a:r>
              <a:rPr lang="ru-RU" altLang="ru-RU" dirty="0">
                <a:latin typeface="Comic Sans MS" panose="030F0702030302020204" pitchFamily="66" charset="0"/>
              </a:rPr>
              <a:t>где </a:t>
            </a:r>
            <a:r>
              <a:rPr lang="el-GR" altLang="ru-RU" dirty="0">
                <a:latin typeface="Comic Sans MS" panose="030F0702030302020204" pitchFamily="66" charset="0"/>
              </a:rPr>
              <a:t>Θ</a:t>
            </a:r>
            <a:r>
              <a:rPr lang="en-US" altLang="ru-RU" dirty="0">
                <a:latin typeface="Comic Sans MS" panose="030F0702030302020204" pitchFamily="66" charset="0"/>
              </a:rPr>
              <a:t> </a:t>
            </a:r>
            <a:r>
              <a:rPr lang="ru-RU" altLang="ru-RU" dirty="0">
                <a:latin typeface="Comic Sans MS" panose="030F0702030302020204" pitchFamily="66" charset="0"/>
              </a:rPr>
              <a:t>случайная величина, принимающая два значения: </a:t>
            </a:r>
            <a:r>
              <a:rPr lang="el-GR" altLang="ru-RU" dirty="0">
                <a:latin typeface="Comic Sans MS" panose="030F0702030302020204" pitchFamily="66" charset="0"/>
              </a:rPr>
              <a:t>Θ</a:t>
            </a:r>
            <a:r>
              <a:rPr lang="en-US" altLang="ru-RU" dirty="0">
                <a:latin typeface="Comic Sans MS" panose="030F0702030302020204" pitchFamily="66" charset="0"/>
              </a:rPr>
              <a:t> = 1</a:t>
            </a:r>
            <a:r>
              <a:rPr lang="ru-RU" altLang="ru-RU" dirty="0">
                <a:latin typeface="Comic Sans MS" panose="030F0702030302020204" pitchFamily="66" charset="0"/>
              </a:rPr>
              <a:t>   с вероятностью </a:t>
            </a:r>
            <a:r>
              <a:rPr lang="en-US" altLang="ru-RU" i="1" dirty="0">
                <a:latin typeface="Comic Sans MS" panose="030F0702030302020204" pitchFamily="66" charset="0"/>
              </a:rPr>
              <a:t>p</a:t>
            </a:r>
            <a:r>
              <a:rPr lang="en-US" altLang="ru-RU" baseline="-25000" dirty="0">
                <a:latin typeface="Comic Sans MS" panose="030F0702030302020204" pitchFamily="66" charset="0"/>
              </a:rPr>
              <a:t>1 </a:t>
            </a:r>
            <a:r>
              <a:rPr lang="ru-RU" altLang="ru-RU" dirty="0">
                <a:latin typeface="Comic Sans MS" panose="030F0702030302020204" pitchFamily="66" charset="0"/>
              </a:rPr>
              <a:t>(сигнал присутствует) и   </a:t>
            </a:r>
            <a:r>
              <a:rPr lang="el-GR" altLang="ru-RU" dirty="0">
                <a:latin typeface="Comic Sans MS" panose="030F0702030302020204" pitchFamily="66" charset="0"/>
              </a:rPr>
              <a:t>Θ</a:t>
            </a:r>
            <a:r>
              <a:rPr lang="en-US" altLang="ru-RU" dirty="0">
                <a:latin typeface="Comic Sans MS" panose="030F0702030302020204" pitchFamily="66" charset="0"/>
              </a:rPr>
              <a:t> = 0</a:t>
            </a:r>
            <a:r>
              <a:rPr lang="ru-RU" altLang="ru-RU" dirty="0">
                <a:latin typeface="Comic Sans MS" panose="030F0702030302020204" pitchFamily="66" charset="0"/>
              </a:rPr>
              <a:t> с вероятностью  </a:t>
            </a:r>
            <a:r>
              <a:rPr lang="en-US" altLang="ru-RU" i="1" dirty="0">
                <a:latin typeface="Comic Sans MS" panose="030F0702030302020204" pitchFamily="66" charset="0"/>
              </a:rPr>
              <a:t>p</a:t>
            </a:r>
            <a:r>
              <a:rPr lang="en-US" altLang="ru-RU" baseline="-25000" dirty="0">
                <a:latin typeface="Comic Sans MS" panose="030F0702030302020204" pitchFamily="66" charset="0"/>
              </a:rPr>
              <a:t>2 </a:t>
            </a:r>
            <a:r>
              <a:rPr lang="en-US" altLang="ru-RU" dirty="0">
                <a:latin typeface="Comic Sans MS" panose="030F0702030302020204" pitchFamily="66" charset="0"/>
              </a:rPr>
              <a:t>= 1 -</a:t>
            </a:r>
            <a:r>
              <a:rPr lang="ru-RU" altLang="ru-RU" dirty="0">
                <a:latin typeface="Comic Sans MS" panose="030F0702030302020204" pitchFamily="66" charset="0"/>
              </a:rPr>
              <a:t> </a:t>
            </a:r>
            <a:r>
              <a:rPr lang="en-US" altLang="ru-RU" i="1" dirty="0">
                <a:latin typeface="Comic Sans MS" panose="030F0702030302020204" pitchFamily="66" charset="0"/>
              </a:rPr>
              <a:t>p</a:t>
            </a:r>
            <a:r>
              <a:rPr lang="en-US" altLang="ru-RU" baseline="-25000" dirty="0">
                <a:latin typeface="Comic Sans MS" panose="030F0702030302020204" pitchFamily="66" charset="0"/>
              </a:rPr>
              <a:t>1</a:t>
            </a:r>
            <a:r>
              <a:rPr lang="ru-RU" altLang="ru-RU" dirty="0">
                <a:latin typeface="Comic Sans MS" panose="030F0702030302020204" pitchFamily="66" charset="0"/>
              </a:rPr>
              <a:t> (сигнал отсутствует); </a:t>
            </a:r>
            <a:r>
              <a:rPr lang="en-US" altLang="ru-RU" i="1" dirty="0" err="1">
                <a:latin typeface="Comic Sans MS" panose="030F0702030302020204" pitchFamily="66" charset="0"/>
              </a:rPr>
              <a:t>T</a:t>
            </a:r>
            <a:r>
              <a:rPr lang="en-US" altLang="ru-RU" i="1" baseline="-25000" dirty="0" err="1">
                <a:latin typeface="Comic Sans MS" panose="030F0702030302020204" pitchFamily="66" charset="0"/>
              </a:rPr>
              <a:t>s</a:t>
            </a:r>
            <a:r>
              <a:rPr lang="ru-RU" altLang="ru-RU" i="1" dirty="0">
                <a:latin typeface="Comic Sans MS" panose="030F0702030302020204" pitchFamily="66" charset="0"/>
              </a:rPr>
              <a:t> - </a:t>
            </a:r>
            <a:r>
              <a:rPr lang="ru-RU" altLang="ru-RU" dirty="0">
                <a:latin typeface="Comic Sans MS" panose="030F0702030302020204" pitchFamily="66" charset="0"/>
              </a:rPr>
              <a:t>интервал наблюдения колебания</a:t>
            </a:r>
            <a:r>
              <a:rPr lang="en-US" altLang="ru-RU" dirty="0">
                <a:latin typeface="Comic Sans MS" panose="030F0702030302020204" pitchFamily="66" charset="0"/>
              </a:rPr>
              <a:t> </a:t>
            </a:r>
            <a:r>
              <a:rPr lang="en-US" altLang="ru-RU" i="1" dirty="0">
                <a:latin typeface="Comic Sans MS" panose="030F0702030302020204" pitchFamily="66" charset="0"/>
              </a:rPr>
              <a:t>y</a:t>
            </a:r>
            <a:r>
              <a:rPr lang="en-US" altLang="ru-RU" dirty="0">
                <a:latin typeface="Comic Sans MS" panose="030F0702030302020204" pitchFamily="66" charset="0"/>
              </a:rPr>
              <a:t>(</a:t>
            </a:r>
            <a:r>
              <a:rPr lang="en-US" altLang="ru-RU" i="1" dirty="0">
                <a:latin typeface="Comic Sans MS" panose="030F0702030302020204" pitchFamily="66" charset="0"/>
              </a:rPr>
              <a:t>t</a:t>
            </a:r>
            <a:r>
              <a:rPr lang="en-US" altLang="ru-RU" dirty="0">
                <a:latin typeface="Comic Sans MS" panose="030F0702030302020204" pitchFamily="66" charset="0"/>
              </a:rPr>
              <a:t>)</a:t>
            </a:r>
            <a:r>
              <a:rPr lang="ru-RU" altLang="ru-RU" dirty="0">
                <a:latin typeface="Comic Sans MS" panose="030F0702030302020204" pitchFamily="66" charset="0"/>
              </a:rPr>
              <a:t>.</a:t>
            </a:r>
          </a:p>
          <a:p>
            <a:pPr marL="0" indent="360363" algn="just">
              <a:lnSpc>
                <a:spcPct val="120000"/>
              </a:lnSpc>
              <a:buNone/>
            </a:pPr>
            <a:r>
              <a:rPr lang="ru-RU" altLang="ru-RU" dirty="0">
                <a:latin typeface="Comic Sans MS" panose="030F0702030302020204" pitchFamily="66" charset="0"/>
              </a:rPr>
              <a:t>Необходимо по принятой конкретной реализации  </a:t>
            </a:r>
            <a:r>
              <a:rPr lang="en-US" altLang="ru-RU" i="1" dirty="0">
                <a:latin typeface="Comic Sans MS" panose="030F0702030302020204" pitchFamily="66" charset="0"/>
              </a:rPr>
              <a:t>y</a:t>
            </a:r>
            <a:r>
              <a:rPr lang="en-US" altLang="ru-RU" dirty="0">
                <a:latin typeface="Comic Sans MS" panose="030F0702030302020204" pitchFamily="66" charset="0"/>
              </a:rPr>
              <a:t>(</a:t>
            </a:r>
            <a:r>
              <a:rPr lang="en-US" altLang="ru-RU" i="1" dirty="0">
                <a:latin typeface="Comic Sans MS" panose="030F0702030302020204" pitchFamily="66" charset="0"/>
              </a:rPr>
              <a:t>t</a:t>
            </a:r>
            <a:r>
              <a:rPr lang="en-US" altLang="ru-RU" dirty="0">
                <a:latin typeface="Comic Sans MS" panose="030F0702030302020204" pitchFamily="66" charset="0"/>
              </a:rPr>
              <a:t>)</a:t>
            </a:r>
            <a:r>
              <a:rPr lang="ru-RU" altLang="ru-RU" dirty="0">
                <a:latin typeface="Comic Sans MS" panose="030F0702030302020204" pitchFamily="66" charset="0"/>
              </a:rPr>
              <a:t> на интервале </a:t>
            </a:r>
            <a:r>
              <a:rPr lang="en-US" altLang="ru-RU" dirty="0">
                <a:latin typeface="Comic Sans MS" panose="030F0702030302020204" pitchFamily="66" charset="0"/>
              </a:rPr>
              <a:t>0</a:t>
            </a:r>
            <a:r>
              <a:rPr lang="ru-RU" altLang="ru-RU" dirty="0">
                <a:latin typeface="Comic Sans MS" panose="030F0702030302020204" pitchFamily="66" charset="0"/>
              </a:rPr>
              <a:t>,</a:t>
            </a:r>
            <a:r>
              <a:rPr lang="en-US" altLang="ru-RU" dirty="0">
                <a:latin typeface="Comic Sans MS" panose="030F0702030302020204" pitchFamily="66" charset="0"/>
              </a:rPr>
              <a:t> </a:t>
            </a:r>
            <a:r>
              <a:rPr lang="en-US" altLang="ru-RU" i="1" dirty="0" err="1">
                <a:latin typeface="Comic Sans MS" panose="030F0702030302020204" pitchFamily="66" charset="0"/>
              </a:rPr>
              <a:t>T</a:t>
            </a:r>
            <a:r>
              <a:rPr lang="en-US" altLang="ru-RU" i="1" baseline="-25000" dirty="0" err="1">
                <a:latin typeface="Comic Sans MS" panose="030F0702030302020204" pitchFamily="66" charset="0"/>
              </a:rPr>
              <a:t>s</a:t>
            </a:r>
            <a:r>
              <a:rPr lang="ru-RU" altLang="ru-RU" dirty="0">
                <a:latin typeface="Comic Sans MS" panose="030F0702030302020204" pitchFamily="66" charset="0"/>
              </a:rPr>
              <a:t> с наименьшей ошибкой принять решение о наличии или отсутствии в ней сигнала </a:t>
            </a:r>
            <a:r>
              <a:rPr lang="en-US" altLang="ru-RU" i="1" dirty="0">
                <a:latin typeface="Comic Sans MS" panose="030F0702030302020204" pitchFamily="66" charset="0"/>
              </a:rPr>
              <a:t>s</a:t>
            </a:r>
            <a:r>
              <a:rPr lang="en-US" altLang="ru-RU" dirty="0">
                <a:latin typeface="Comic Sans MS" panose="030F0702030302020204" pitchFamily="66" charset="0"/>
              </a:rPr>
              <a:t>(</a:t>
            </a:r>
            <a:r>
              <a:rPr lang="en-US" altLang="ru-RU" i="1" dirty="0">
                <a:latin typeface="Comic Sans MS" panose="030F0702030302020204" pitchFamily="66" charset="0"/>
              </a:rPr>
              <a:t>t</a:t>
            </a:r>
            <a:r>
              <a:rPr lang="en-US" altLang="ru-RU" dirty="0">
                <a:latin typeface="Comic Sans MS" panose="030F0702030302020204" pitchFamily="66" charset="0"/>
              </a:rPr>
              <a:t>)</a:t>
            </a:r>
            <a:r>
              <a:rPr lang="ru-RU" altLang="ru-RU" i="1" dirty="0">
                <a:latin typeface="Comic Sans MS" panose="030F0702030302020204" pitchFamily="66" charset="0"/>
              </a:rPr>
              <a:t>. </a:t>
            </a:r>
          </a:p>
          <a:p>
            <a:pPr marL="0" indent="360363" algn="just">
              <a:lnSpc>
                <a:spcPct val="120000"/>
              </a:lnSpc>
              <a:buNone/>
            </a:pPr>
            <a:r>
              <a:rPr lang="ru-RU" altLang="ru-RU" dirty="0">
                <a:latin typeface="Comic Sans MS" panose="030F0702030302020204" pitchFamily="66" charset="0"/>
              </a:rPr>
              <a:t>Такая задача характерна для радиолокации. В результате решения этой задачи должна быть получена структурная схема оптимального обнаружителя сигнала и найдены его основные характеристики: вероятности правильного и ошибочного принятия решения.</a:t>
            </a:r>
          </a:p>
          <a:p>
            <a:pPr marL="0" indent="360363" algn="just">
              <a:buNone/>
            </a:pPr>
            <a:endParaRPr lang="uk-UA" altLang="ru-RU" dirty="0"/>
          </a:p>
        </p:txBody>
      </p:sp>
      <p:sp>
        <p:nvSpPr>
          <p:cNvPr id="12293" name="Rectangle 5"/>
          <p:cNvSpPr>
            <a:spLocks noChangeArrowheads="1"/>
          </p:cNvSpPr>
          <p:nvPr/>
        </p:nvSpPr>
        <p:spPr bwMode="auto">
          <a:xfrm>
            <a:off x="1524001" y="27918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graphicFrame>
        <p:nvGraphicFramePr>
          <p:cNvPr id="12292" name="Object 4"/>
          <p:cNvGraphicFramePr>
            <a:graphicFrameLocks noChangeAspect="1"/>
          </p:cNvGraphicFramePr>
          <p:nvPr/>
        </p:nvGraphicFramePr>
        <p:xfrm>
          <a:off x="7772400" y="1062039"/>
          <a:ext cx="457200" cy="376237"/>
        </p:xfrm>
        <a:graphic>
          <a:graphicData uri="http://schemas.openxmlformats.org/presentationml/2006/ole">
            <mc:AlternateContent xmlns:mc="http://schemas.openxmlformats.org/markup-compatibility/2006">
              <mc:Choice xmlns:v="urn:schemas-microsoft-com:vml" Requires="v">
                <p:oleObj spid="_x0000_s10600" name="Формула" r:id="rId3" imgW="266353" imgH="215619" progId="Equation.3">
                  <p:embed/>
                </p:oleObj>
              </mc:Choice>
              <mc:Fallback>
                <p:oleObj name="Формула" r:id="rId3" imgW="266353" imgH="21561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2400" y="1062039"/>
                        <a:ext cx="457200" cy="376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295" name="Rectangle 7"/>
          <p:cNvSpPr>
            <a:spLocks noChangeArrowheads="1"/>
          </p:cNvSpPr>
          <p:nvPr/>
        </p:nvSpPr>
        <p:spPr bwMode="auto">
          <a:xfrm>
            <a:off x="1524001" y="28014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2297" name="Rectangle 9"/>
          <p:cNvSpPr>
            <a:spLocks noChangeArrowheads="1"/>
          </p:cNvSpPr>
          <p:nvPr/>
        </p:nvSpPr>
        <p:spPr bwMode="auto">
          <a:xfrm>
            <a:off x="1524001" y="27918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2299" name="Rectangle 11"/>
          <p:cNvSpPr>
            <a:spLocks noChangeArrowheads="1"/>
          </p:cNvSpPr>
          <p:nvPr/>
        </p:nvSpPr>
        <p:spPr bwMode="auto">
          <a:xfrm>
            <a:off x="1524001" y="27918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graphicFrame>
        <p:nvGraphicFramePr>
          <p:cNvPr id="12300" name="Object 12"/>
          <p:cNvGraphicFramePr>
            <a:graphicFrameLocks noChangeAspect="1"/>
          </p:cNvGraphicFramePr>
          <p:nvPr/>
        </p:nvGraphicFramePr>
        <p:xfrm>
          <a:off x="7620000" y="2743201"/>
          <a:ext cx="457200" cy="384175"/>
        </p:xfrm>
        <a:graphic>
          <a:graphicData uri="http://schemas.openxmlformats.org/presentationml/2006/ole">
            <mc:AlternateContent xmlns:mc="http://schemas.openxmlformats.org/markup-compatibility/2006">
              <mc:Choice xmlns:v="urn:schemas-microsoft-com:vml" Requires="v">
                <p:oleObj spid="_x0000_s10601" name="Формула" r:id="rId5" imgW="241195" imgH="203112" progId="Equation.3">
                  <p:embed/>
                </p:oleObj>
              </mc:Choice>
              <mc:Fallback>
                <p:oleObj name="Формула" r:id="rId5" imgW="241195" imgH="203112"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0" y="2743201"/>
                        <a:ext cx="457200" cy="384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306" name="Rectangle 18"/>
          <p:cNvSpPr>
            <a:spLocks noChangeArrowheads="1"/>
          </p:cNvSpPr>
          <p:nvPr/>
        </p:nvSpPr>
        <p:spPr bwMode="auto">
          <a:xfrm>
            <a:off x="3886201" y="4844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2310" name="Rectangle 22"/>
          <p:cNvSpPr>
            <a:spLocks noChangeArrowheads="1"/>
          </p:cNvSpPr>
          <p:nvPr/>
        </p:nvSpPr>
        <p:spPr bwMode="auto">
          <a:xfrm>
            <a:off x="1524001" y="31538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2312" name="Rectangle 24"/>
          <p:cNvSpPr>
            <a:spLocks noChangeArrowheads="1"/>
          </p:cNvSpPr>
          <p:nvPr/>
        </p:nvSpPr>
        <p:spPr bwMode="auto">
          <a:xfrm>
            <a:off x="1524001" y="31538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graphicFrame>
        <p:nvGraphicFramePr>
          <p:cNvPr id="12311" name="Object 23"/>
          <p:cNvGraphicFramePr>
            <a:graphicFrameLocks noChangeAspect="1"/>
          </p:cNvGraphicFramePr>
          <p:nvPr/>
        </p:nvGraphicFramePr>
        <p:xfrm>
          <a:off x="4800600" y="5114926"/>
          <a:ext cx="762000" cy="371475"/>
        </p:xfrm>
        <a:graphic>
          <a:graphicData uri="http://schemas.openxmlformats.org/presentationml/2006/ole">
            <mc:AlternateContent xmlns:mc="http://schemas.openxmlformats.org/markup-compatibility/2006">
              <mc:Choice xmlns:v="urn:schemas-microsoft-com:vml" Requires="v">
                <p:oleObj spid="_x0000_s10602" name="Формула" r:id="rId7" imgW="368140" imgH="177723" progId="Equation.3">
                  <p:embed/>
                </p:oleObj>
              </mc:Choice>
              <mc:Fallback>
                <p:oleObj name="Формула" r:id="rId7" imgW="368140" imgH="177723"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0600" y="5114926"/>
                        <a:ext cx="762000" cy="371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314" name="Rectangle 26"/>
          <p:cNvSpPr>
            <a:spLocks noChangeArrowheads="1"/>
          </p:cNvSpPr>
          <p:nvPr/>
        </p:nvSpPr>
        <p:spPr bwMode="auto">
          <a:xfrm>
            <a:off x="1524001" y="313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2316" name="Rectangle 28"/>
          <p:cNvSpPr>
            <a:spLocks noChangeArrowheads="1"/>
          </p:cNvSpPr>
          <p:nvPr/>
        </p:nvSpPr>
        <p:spPr bwMode="auto">
          <a:xfrm>
            <a:off x="1524001" y="31538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2318" name="Rectangle 30"/>
          <p:cNvSpPr>
            <a:spLocks noChangeArrowheads="1"/>
          </p:cNvSpPr>
          <p:nvPr/>
        </p:nvSpPr>
        <p:spPr bwMode="auto">
          <a:xfrm>
            <a:off x="1524001" y="31300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2320" name="Rectangle 32"/>
          <p:cNvSpPr>
            <a:spLocks noChangeArrowheads="1"/>
          </p:cNvSpPr>
          <p:nvPr/>
        </p:nvSpPr>
        <p:spPr bwMode="auto">
          <a:xfrm>
            <a:off x="1524001" y="31633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graphicFrame>
        <p:nvGraphicFramePr>
          <p:cNvPr id="12319" name="Object 31"/>
          <p:cNvGraphicFramePr>
            <a:graphicFrameLocks noChangeAspect="1"/>
          </p:cNvGraphicFramePr>
          <p:nvPr/>
        </p:nvGraphicFramePr>
        <p:xfrm>
          <a:off x="5983288" y="6019801"/>
          <a:ext cx="341312" cy="385763"/>
        </p:xfrm>
        <a:graphic>
          <a:graphicData uri="http://schemas.openxmlformats.org/presentationml/2006/ole">
            <mc:AlternateContent xmlns:mc="http://schemas.openxmlformats.org/markup-compatibility/2006">
              <mc:Choice xmlns:v="urn:schemas-microsoft-com:vml" Requires="v">
                <p:oleObj spid="_x0000_s10603" name="Формула" r:id="rId9" imgW="139579" imgH="164957" progId="Equation.3">
                  <p:embed/>
                </p:oleObj>
              </mc:Choice>
              <mc:Fallback>
                <p:oleObj name="Формула" r:id="rId9" imgW="139579" imgH="164957"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83288" y="6019801"/>
                        <a:ext cx="341312" cy="385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322" name="Rectangle 34"/>
          <p:cNvSpPr>
            <a:spLocks noChangeArrowheads="1"/>
          </p:cNvSpPr>
          <p:nvPr/>
        </p:nvSpPr>
        <p:spPr bwMode="auto">
          <a:xfrm>
            <a:off x="1524001" y="313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graphicFrame>
        <p:nvGraphicFramePr>
          <p:cNvPr id="12321" name="Object 33"/>
          <p:cNvGraphicFramePr>
            <a:graphicFrameLocks noChangeAspect="1"/>
          </p:cNvGraphicFramePr>
          <p:nvPr/>
        </p:nvGraphicFramePr>
        <p:xfrm>
          <a:off x="3886200" y="6432550"/>
          <a:ext cx="609600" cy="501650"/>
        </p:xfrm>
        <a:graphic>
          <a:graphicData uri="http://schemas.openxmlformats.org/presentationml/2006/ole">
            <mc:AlternateContent xmlns:mc="http://schemas.openxmlformats.org/markup-compatibility/2006">
              <mc:Choice xmlns:v="urn:schemas-microsoft-com:vml" Requires="v">
                <p:oleObj spid="_x0000_s10604" name="Формула" r:id="rId11" imgW="266353" imgH="215619" progId="Equation.3">
                  <p:embed/>
                </p:oleObj>
              </mc:Choice>
              <mc:Fallback>
                <p:oleObj name="Формула" r:id="rId11" imgW="266353" imgH="215619"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86200" y="6432550"/>
                        <a:ext cx="609600" cy="501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8830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265176" y="265176"/>
            <a:ext cx="11631168" cy="6592824"/>
          </a:xfrm>
        </p:spPr>
        <p:txBody>
          <a:bodyPr>
            <a:normAutofit/>
          </a:bodyPr>
          <a:lstStyle/>
          <a:p>
            <a:pPr marL="0" indent="360363" algn="ctr">
              <a:lnSpc>
                <a:spcPct val="100000"/>
              </a:lnSpc>
              <a:buNone/>
            </a:pPr>
            <a:r>
              <a:rPr lang="ru-RU" altLang="ru-RU" sz="2000" b="1" dirty="0">
                <a:solidFill>
                  <a:srgbClr val="0070C0"/>
                </a:solidFill>
                <a:latin typeface="Comic Sans MS" panose="030F0702030302020204" pitchFamily="66" charset="0"/>
              </a:rPr>
              <a:t>6.2. Различение сигналов</a:t>
            </a:r>
            <a:r>
              <a:rPr lang="ru-RU" altLang="ru-RU" sz="2000" dirty="0">
                <a:solidFill>
                  <a:srgbClr val="0070C0"/>
                </a:solidFill>
                <a:latin typeface="Comic Sans MS" panose="030F0702030302020204" pitchFamily="66" charset="0"/>
              </a:rPr>
              <a:t> </a:t>
            </a:r>
          </a:p>
          <a:p>
            <a:pPr marL="0" indent="360363" algn="just">
              <a:lnSpc>
                <a:spcPct val="100000"/>
              </a:lnSpc>
              <a:buNone/>
            </a:pPr>
            <a:r>
              <a:rPr lang="ru-RU" altLang="ru-RU" sz="2000" dirty="0">
                <a:latin typeface="Comic Sans MS" panose="030F0702030302020204" pitchFamily="66" charset="0"/>
              </a:rPr>
              <a:t>Возможна ситуация, когда в принятом колебании     может присутствовать один из двух сигналов:          </a:t>
            </a:r>
            <a:r>
              <a:rPr lang="en-US" altLang="ru-RU" sz="2000" i="1" dirty="0">
                <a:latin typeface="Comic Sans MS" panose="030F0702030302020204" pitchFamily="66" charset="0"/>
              </a:rPr>
              <a:t>s</a:t>
            </a:r>
            <a:r>
              <a:rPr lang="en-US" altLang="ru-RU" sz="2000" baseline="-25000" dirty="0">
                <a:latin typeface="Comic Sans MS" panose="030F0702030302020204" pitchFamily="66" charset="0"/>
              </a:rPr>
              <a:t>1</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 </a:t>
            </a:r>
            <a:r>
              <a:rPr lang="ru-RU" altLang="ru-RU" sz="2000" dirty="0">
                <a:latin typeface="Comic Sans MS" panose="030F0702030302020204" pitchFamily="66" charset="0"/>
              </a:rPr>
              <a:t>или </a:t>
            </a:r>
            <a:r>
              <a:rPr lang="en-US" altLang="ru-RU" sz="2000" i="1" dirty="0">
                <a:latin typeface="Comic Sans MS" panose="030F0702030302020204" pitchFamily="66" charset="0"/>
              </a:rPr>
              <a:t>s</a:t>
            </a:r>
            <a:r>
              <a:rPr lang="en-US" altLang="ru-RU" sz="2000" baseline="-25000" dirty="0">
                <a:latin typeface="Comic Sans MS" panose="030F0702030302020204" pitchFamily="66" charset="0"/>
              </a:rPr>
              <a:t>2</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a:t>
            </a:r>
            <a:r>
              <a:rPr lang="ru-RU" altLang="ru-RU" sz="2000" dirty="0">
                <a:latin typeface="Comic Sans MS" panose="030F0702030302020204" pitchFamily="66" charset="0"/>
              </a:rPr>
              <a:t>, т.е.</a:t>
            </a:r>
          </a:p>
          <a:p>
            <a:pPr marL="0" indent="360363" algn="just">
              <a:lnSpc>
                <a:spcPct val="100000"/>
              </a:lnSpc>
              <a:buNone/>
            </a:pPr>
            <a:r>
              <a:rPr lang="en-US" altLang="ru-RU" sz="2000" i="1" dirty="0">
                <a:latin typeface="Comic Sans MS" panose="030F0702030302020204" pitchFamily="66" charset="0"/>
              </a:rPr>
              <a:t>y</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 = </a:t>
            </a:r>
            <a:r>
              <a:rPr lang="el-GR" altLang="ru-RU" sz="2000" dirty="0">
                <a:latin typeface="Comic Sans MS" panose="030F0702030302020204" pitchFamily="66" charset="0"/>
              </a:rPr>
              <a:t>Θ</a:t>
            </a:r>
            <a:r>
              <a:rPr lang="en-US" altLang="ru-RU" sz="2000" i="1" dirty="0">
                <a:latin typeface="Comic Sans MS" panose="030F0702030302020204" pitchFamily="66" charset="0"/>
              </a:rPr>
              <a:t>s</a:t>
            </a:r>
            <a:r>
              <a:rPr lang="en-US" altLang="ru-RU" sz="2000" i="1" baseline="-25000" dirty="0">
                <a:latin typeface="Comic Sans MS" panose="030F0702030302020204" pitchFamily="66" charset="0"/>
              </a:rPr>
              <a:t>1</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 + (1 - </a:t>
            </a:r>
            <a:r>
              <a:rPr lang="el-GR" altLang="ru-RU" sz="2000" dirty="0">
                <a:latin typeface="Comic Sans MS" panose="030F0702030302020204" pitchFamily="66" charset="0"/>
              </a:rPr>
              <a:t>Θ</a:t>
            </a:r>
            <a:r>
              <a:rPr lang="en-US" altLang="ru-RU" sz="2000" dirty="0">
                <a:latin typeface="Comic Sans MS" panose="030F0702030302020204" pitchFamily="66" charset="0"/>
              </a:rPr>
              <a:t>)</a:t>
            </a:r>
            <a:r>
              <a:rPr lang="en-US" altLang="ru-RU" sz="2000" i="1" dirty="0">
                <a:latin typeface="Comic Sans MS" panose="030F0702030302020204" pitchFamily="66" charset="0"/>
              </a:rPr>
              <a:t> s</a:t>
            </a:r>
            <a:r>
              <a:rPr lang="en-US" altLang="ru-RU" sz="2000" baseline="-25000" dirty="0">
                <a:latin typeface="Comic Sans MS" panose="030F0702030302020204" pitchFamily="66" charset="0"/>
              </a:rPr>
              <a:t>2</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 + </a:t>
            </a:r>
            <a:r>
              <a:rPr lang="en-US" altLang="ru-RU" sz="2000" i="1" dirty="0">
                <a:latin typeface="Comic Sans MS" panose="030F0702030302020204" pitchFamily="66" charset="0"/>
              </a:rPr>
              <a:t>n</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 0 ≤ </a:t>
            </a:r>
            <a:r>
              <a:rPr lang="en-US" altLang="ru-RU" sz="2000" i="1" dirty="0">
                <a:latin typeface="Comic Sans MS" panose="030F0702030302020204" pitchFamily="66" charset="0"/>
              </a:rPr>
              <a:t>t</a:t>
            </a:r>
            <a:r>
              <a:rPr lang="en-US" altLang="ru-RU" sz="2000" dirty="0">
                <a:latin typeface="Comic Sans MS" panose="030F0702030302020204" pitchFamily="66" charset="0"/>
              </a:rPr>
              <a:t> ≤ </a:t>
            </a:r>
            <a:r>
              <a:rPr lang="en-US" altLang="ru-RU" sz="2000" i="1" dirty="0" err="1">
                <a:latin typeface="Comic Sans MS" panose="030F0702030302020204" pitchFamily="66" charset="0"/>
              </a:rPr>
              <a:t>T</a:t>
            </a:r>
            <a:r>
              <a:rPr lang="en-US" altLang="ru-RU" sz="2000" i="1" baseline="-25000" dirty="0" err="1">
                <a:latin typeface="Comic Sans MS" panose="030F0702030302020204" pitchFamily="66" charset="0"/>
              </a:rPr>
              <a:t>s</a:t>
            </a:r>
            <a:r>
              <a:rPr lang="en-US" altLang="ru-RU" sz="2000" dirty="0">
                <a:latin typeface="Comic Sans MS" panose="030F0702030302020204" pitchFamily="66" charset="0"/>
              </a:rPr>
              <a:t>,</a:t>
            </a:r>
            <a:endParaRPr lang="ru-RU" altLang="ru-RU" sz="2000" dirty="0">
              <a:latin typeface="Comic Sans MS" panose="030F0702030302020204" pitchFamily="66" charset="0"/>
            </a:endParaRPr>
          </a:p>
          <a:p>
            <a:pPr marL="0" indent="360363" algn="just">
              <a:lnSpc>
                <a:spcPct val="100000"/>
              </a:lnSpc>
              <a:buNone/>
            </a:pPr>
            <a:r>
              <a:rPr lang="ru-RU" altLang="ru-RU" sz="2000" dirty="0">
                <a:latin typeface="Comic Sans MS" panose="030F0702030302020204" pitchFamily="66" charset="0"/>
              </a:rPr>
              <a:t>где - </a:t>
            </a:r>
            <a:r>
              <a:rPr lang="el-GR" altLang="ru-RU" sz="2000" dirty="0">
                <a:latin typeface="Comic Sans MS" panose="030F0702030302020204" pitchFamily="66" charset="0"/>
              </a:rPr>
              <a:t>Θ</a:t>
            </a:r>
            <a:r>
              <a:rPr lang="en-US" altLang="ru-RU" sz="2000" dirty="0">
                <a:latin typeface="Comic Sans MS" panose="030F0702030302020204" pitchFamily="66" charset="0"/>
              </a:rPr>
              <a:t> </a:t>
            </a:r>
            <a:r>
              <a:rPr lang="ru-RU" altLang="ru-RU" sz="2000" dirty="0">
                <a:latin typeface="Comic Sans MS" panose="030F0702030302020204" pitchFamily="66" charset="0"/>
              </a:rPr>
              <a:t>случайная величина, принимающая два значения: </a:t>
            </a:r>
            <a:r>
              <a:rPr lang="el-GR" altLang="ru-RU" sz="2000" dirty="0">
                <a:latin typeface="Comic Sans MS" panose="030F0702030302020204" pitchFamily="66" charset="0"/>
              </a:rPr>
              <a:t>Θ</a:t>
            </a:r>
            <a:r>
              <a:rPr lang="en-US" altLang="ru-RU" sz="2000" dirty="0">
                <a:latin typeface="Comic Sans MS" panose="030F0702030302020204" pitchFamily="66" charset="0"/>
              </a:rPr>
              <a:t> = 1</a:t>
            </a:r>
            <a:r>
              <a:rPr lang="ru-RU" altLang="ru-RU" sz="2000" dirty="0">
                <a:latin typeface="Comic Sans MS" panose="030F0702030302020204" pitchFamily="66" charset="0"/>
              </a:rPr>
              <a:t>   с вероятностью (присутствует сигнал </a:t>
            </a:r>
            <a:r>
              <a:rPr lang="en-US" altLang="ru-RU" sz="2000" i="1" dirty="0">
                <a:latin typeface="Comic Sans MS" panose="030F0702030302020204" pitchFamily="66" charset="0"/>
              </a:rPr>
              <a:t>s</a:t>
            </a:r>
            <a:r>
              <a:rPr lang="en-US" altLang="ru-RU" sz="2000" i="1" baseline="-25000" dirty="0">
                <a:latin typeface="Comic Sans MS" panose="030F0702030302020204" pitchFamily="66" charset="0"/>
              </a:rPr>
              <a:t>1</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a:t>
            </a:r>
            <a:r>
              <a:rPr lang="ru-RU" altLang="ru-RU" sz="2000" dirty="0">
                <a:latin typeface="Comic Sans MS" panose="030F0702030302020204" pitchFamily="66" charset="0"/>
              </a:rPr>
              <a:t>) и   </a:t>
            </a:r>
            <a:r>
              <a:rPr lang="el-GR" altLang="ru-RU" sz="2000" dirty="0">
                <a:latin typeface="Comic Sans MS" panose="030F0702030302020204" pitchFamily="66" charset="0"/>
              </a:rPr>
              <a:t>Θ</a:t>
            </a:r>
            <a:r>
              <a:rPr lang="en-US" altLang="ru-RU" sz="2000" dirty="0">
                <a:latin typeface="Comic Sans MS" panose="030F0702030302020204" pitchFamily="66" charset="0"/>
              </a:rPr>
              <a:t> = 0</a:t>
            </a:r>
            <a:r>
              <a:rPr lang="ru-RU" altLang="ru-RU" sz="2000" dirty="0">
                <a:latin typeface="Comic Sans MS" panose="030F0702030302020204" pitchFamily="66" charset="0"/>
              </a:rPr>
              <a:t> с вероятностью  </a:t>
            </a:r>
            <a:r>
              <a:rPr lang="en-US" altLang="ru-RU" sz="2000" i="1" dirty="0">
                <a:latin typeface="Comic Sans MS" panose="030F0702030302020204" pitchFamily="66" charset="0"/>
              </a:rPr>
              <a:t>p</a:t>
            </a:r>
            <a:r>
              <a:rPr lang="en-US" altLang="ru-RU" sz="2000" baseline="-25000" dirty="0">
                <a:latin typeface="Comic Sans MS" panose="030F0702030302020204" pitchFamily="66" charset="0"/>
              </a:rPr>
              <a:t>2 </a:t>
            </a:r>
            <a:r>
              <a:rPr lang="en-US" altLang="ru-RU" sz="2000" dirty="0">
                <a:latin typeface="Comic Sans MS" panose="030F0702030302020204" pitchFamily="66" charset="0"/>
              </a:rPr>
              <a:t>= 1 -</a:t>
            </a:r>
            <a:r>
              <a:rPr lang="ru-RU" altLang="ru-RU" sz="2000" dirty="0">
                <a:latin typeface="Comic Sans MS" panose="030F0702030302020204" pitchFamily="66" charset="0"/>
              </a:rPr>
              <a:t> </a:t>
            </a:r>
            <a:r>
              <a:rPr lang="en-US" altLang="ru-RU" sz="2000" i="1" dirty="0">
                <a:latin typeface="Comic Sans MS" panose="030F0702030302020204" pitchFamily="66" charset="0"/>
              </a:rPr>
              <a:t>p</a:t>
            </a:r>
            <a:r>
              <a:rPr lang="en-US" altLang="ru-RU" sz="2000" baseline="-25000" dirty="0">
                <a:latin typeface="Comic Sans MS" panose="030F0702030302020204" pitchFamily="66" charset="0"/>
              </a:rPr>
              <a:t>1</a:t>
            </a:r>
            <a:r>
              <a:rPr lang="ru-RU" altLang="ru-RU" sz="2000" dirty="0">
                <a:latin typeface="Comic Sans MS" panose="030F0702030302020204" pitchFamily="66" charset="0"/>
              </a:rPr>
              <a:t> (присутствует сигнал </a:t>
            </a:r>
            <a:r>
              <a:rPr lang="en-US" altLang="ru-RU" sz="2000" i="1" dirty="0">
                <a:latin typeface="Comic Sans MS" panose="030F0702030302020204" pitchFamily="66" charset="0"/>
              </a:rPr>
              <a:t>s</a:t>
            </a:r>
            <a:r>
              <a:rPr lang="en-US" altLang="ru-RU" sz="2000" baseline="-25000" dirty="0">
                <a:latin typeface="Comic Sans MS" panose="030F0702030302020204" pitchFamily="66" charset="0"/>
              </a:rPr>
              <a:t>2</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a:t>
            </a:r>
            <a:r>
              <a:rPr lang="ru-RU" altLang="ru-RU" sz="2000" dirty="0">
                <a:latin typeface="Comic Sans MS" panose="030F0702030302020204" pitchFamily="66" charset="0"/>
              </a:rPr>
              <a:t>); </a:t>
            </a:r>
            <a:r>
              <a:rPr lang="en-US" altLang="ru-RU" sz="2000" i="1" dirty="0" err="1">
                <a:latin typeface="Comic Sans MS" panose="030F0702030302020204" pitchFamily="66" charset="0"/>
              </a:rPr>
              <a:t>T</a:t>
            </a:r>
            <a:r>
              <a:rPr lang="en-US" altLang="ru-RU" sz="2000" i="1" baseline="-25000" dirty="0" err="1">
                <a:latin typeface="Comic Sans MS" panose="030F0702030302020204" pitchFamily="66" charset="0"/>
              </a:rPr>
              <a:t>s</a:t>
            </a:r>
            <a:r>
              <a:rPr lang="ru-RU" altLang="ru-RU" sz="2000" i="1" dirty="0">
                <a:latin typeface="Comic Sans MS" panose="030F0702030302020204" pitchFamily="66" charset="0"/>
              </a:rPr>
              <a:t> - </a:t>
            </a:r>
            <a:r>
              <a:rPr lang="ru-RU" altLang="ru-RU" sz="2000" dirty="0">
                <a:latin typeface="Comic Sans MS" panose="030F0702030302020204" pitchFamily="66" charset="0"/>
              </a:rPr>
              <a:t>интервал наблюдения колебания</a:t>
            </a:r>
            <a:r>
              <a:rPr lang="en-US" altLang="ru-RU" sz="2000" dirty="0">
                <a:latin typeface="Comic Sans MS" panose="030F0702030302020204" pitchFamily="66" charset="0"/>
              </a:rPr>
              <a:t> </a:t>
            </a:r>
            <a:r>
              <a:rPr lang="en-US" altLang="ru-RU" sz="2000" i="1" dirty="0">
                <a:latin typeface="Comic Sans MS" panose="030F0702030302020204" pitchFamily="66" charset="0"/>
              </a:rPr>
              <a:t>y</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a:t>
            </a:r>
            <a:r>
              <a:rPr lang="ru-RU" altLang="ru-RU" sz="2000" dirty="0">
                <a:latin typeface="Comic Sans MS" panose="030F0702030302020204" pitchFamily="66" charset="0"/>
              </a:rPr>
              <a:t>.</a:t>
            </a:r>
          </a:p>
          <a:p>
            <a:pPr marL="0" indent="360363" algn="just">
              <a:lnSpc>
                <a:spcPct val="100000"/>
              </a:lnSpc>
              <a:buNone/>
            </a:pPr>
            <a:r>
              <a:rPr lang="ru-RU" altLang="ru-RU" sz="2000" dirty="0">
                <a:latin typeface="Comic Sans MS" panose="030F0702030302020204" pitchFamily="66" charset="0"/>
              </a:rPr>
              <a:t>По принятой реализации необходимо вынести решение, какой из сигналов </a:t>
            </a:r>
            <a:r>
              <a:rPr lang="en-US" altLang="ru-RU" sz="2000" i="1" dirty="0">
                <a:latin typeface="Comic Sans MS" panose="030F0702030302020204" pitchFamily="66" charset="0"/>
              </a:rPr>
              <a:t>s</a:t>
            </a:r>
            <a:r>
              <a:rPr lang="en-US" altLang="ru-RU" sz="2000" i="1" baseline="-25000" dirty="0">
                <a:latin typeface="Comic Sans MS" panose="030F0702030302020204" pitchFamily="66" charset="0"/>
              </a:rPr>
              <a:t>1</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a:t>
            </a:r>
            <a:r>
              <a:rPr lang="ru-RU" altLang="ru-RU" sz="2000" dirty="0">
                <a:latin typeface="Comic Sans MS" panose="030F0702030302020204" pitchFamily="66" charset="0"/>
              </a:rPr>
              <a:t>  или </a:t>
            </a:r>
            <a:r>
              <a:rPr lang="en-US" altLang="ru-RU" sz="2000" i="1" dirty="0">
                <a:latin typeface="Comic Sans MS" panose="030F0702030302020204" pitchFamily="66" charset="0"/>
              </a:rPr>
              <a:t>s</a:t>
            </a:r>
            <a:r>
              <a:rPr lang="en-US" altLang="ru-RU" sz="2000" baseline="-25000" dirty="0">
                <a:latin typeface="Comic Sans MS" panose="030F0702030302020204" pitchFamily="66" charset="0"/>
              </a:rPr>
              <a:t>2</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a:t>
            </a:r>
            <a:r>
              <a:rPr lang="ru-RU" altLang="ru-RU" sz="2000" dirty="0">
                <a:latin typeface="Comic Sans MS" panose="030F0702030302020204" pitchFamily="66" charset="0"/>
              </a:rPr>
              <a:t> присутствует в принятом колебании т.е. требуется оптимальным образом оценить значение случайной величины </a:t>
            </a:r>
            <a:r>
              <a:rPr lang="el-GR" altLang="ru-RU" sz="2000" dirty="0">
                <a:latin typeface="Comic Sans MS" panose="030F0702030302020204" pitchFamily="66" charset="0"/>
              </a:rPr>
              <a:t>Θ</a:t>
            </a:r>
            <a:r>
              <a:rPr lang="ru-RU" altLang="ru-RU" sz="2000" dirty="0">
                <a:latin typeface="Comic Sans MS" panose="030F0702030302020204" pitchFamily="66" charset="0"/>
              </a:rPr>
              <a:t>.</a:t>
            </a:r>
          </a:p>
          <a:p>
            <a:pPr marL="0" indent="360363" algn="just">
              <a:lnSpc>
                <a:spcPct val="100000"/>
              </a:lnSpc>
              <a:buNone/>
            </a:pPr>
            <a:r>
              <a:rPr lang="ru-RU" altLang="ru-RU" sz="2000" dirty="0">
                <a:latin typeface="Comic Sans MS" panose="030F0702030302020204" pitchFamily="66" charset="0"/>
              </a:rPr>
              <a:t>Обобщением задачи различения двух сигналов является задача различения </a:t>
            </a:r>
            <a:r>
              <a:rPr lang="en-US" altLang="ru-RU" sz="2000" i="1" dirty="0">
                <a:latin typeface="Comic Sans MS" panose="030F0702030302020204" pitchFamily="66" charset="0"/>
              </a:rPr>
              <a:t>n </a:t>
            </a:r>
            <a:r>
              <a:rPr lang="ru-RU" altLang="ru-RU" sz="2000" i="1" dirty="0">
                <a:latin typeface="Comic Sans MS" panose="030F0702030302020204" pitchFamily="66" charset="0"/>
              </a:rPr>
              <a:t>&gt;</a:t>
            </a:r>
            <a:r>
              <a:rPr lang="en-US" altLang="ru-RU" sz="2000" i="1" dirty="0">
                <a:latin typeface="Comic Sans MS" panose="030F0702030302020204" pitchFamily="66" charset="0"/>
              </a:rPr>
              <a:t> 2 </a:t>
            </a:r>
            <a:r>
              <a:rPr lang="ru-RU" altLang="ru-RU" sz="2000" dirty="0">
                <a:latin typeface="Comic Sans MS" panose="030F0702030302020204" pitchFamily="66" charset="0"/>
              </a:rPr>
              <a:t>сигналов</a:t>
            </a:r>
            <a:r>
              <a:rPr lang="en-US" altLang="ru-RU" sz="2000" dirty="0">
                <a:latin typeface="Comic Sans MS" panose="030F0702030302020204" pitchFamily="66" charset="0"/>
              </a:rPr>
              <a:t> </a:t>
            </a:r>
            <a:r>
              <a:rPr lang="en-US" altLang="ru-RU" sz="2000" i="1" dirty="0">
                <a:latin typeface="Comic Sans MS" panose="030F0702030302020204" pitchFamily="66" charset="0"/>
              </a:rPr>
              <a:t>s</a:t>
            </a:r>
            <a:r>
              <a:rPr lang="en-US" altLang="ru-RU" sz="2000" baseline="-25000" dirty="0">
                <a:latin typeface="Comic Sans MS" panose="030F0702030302020204" pitchFamily="66" charset="0"/>
              </a:rPr>
              <a:t>1</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 </a:t>
            </a:r>
            <a:r>
              <a:rPr lang="en-US" altLang="ru-RU" sz="2000" i="1" dirty="0">
                <a:latin typeface="Comic Sans MS" panose="030F0702030302020204" pitchFamily="66" charset="0"/>
              </a:rPr>
              <a:t>s</a:t>
            </a:r>
            <a:r>
              <a:rPr lang="en-US" altLang="ru-RU" sz="2000" baseline="-25000" dirty="0">
                <a:latin typeface="Comic Sans MS" panose="030F0702030302020204" pitchFamily="66" charset="0"/>
              </a:rPr>
              <a:t>2</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 </a:t>
            </a:r>
            <a:r>
              <a:rPr lang="en-US" altLang="ru-RU" sz="2000" i="1" dirty="0">
                <a:latin typeface="Comic Sans MS" panose="030F0702030302020204" pitchFamily="66" charset="0"/>
              </a:rPr>
              <a:t>s</a:t>
            </a:r>
            <a:r>
              <a:rPr lang="en-US" altLang="ru-RU" sz="2000" baseline="-25000" dirty="0">
                <a:latin typeface="Comic Sans MS" panose="030F0702030302020204" pitchFamily="66" charset="0"/>
              </a:rPr>
              <a:t>3</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a:t>
            </a:r>
            <a:r>
              <a:rPr lang="en-US" altLang="ru-RU" sz="2000" i="1" dirty="0">
                <a:latin typeface="Comic Sans MS" panose="030F0702030302020204" pitchFamily="66" charset="0"/>
              </a:rPr>
              <a:t> s</a:t>
            </a:r>
            <a:r>
              <a:rPr lang="en-US" altLang="ru-RU" sz="2000" baseline="-25000" dirty="0">
                <a:latin typeface="Comic Sans MS" panose="030F0702030302020204" pitchFamily="66" charset="0"/>
              </a:rPr>
              <a:t>4</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a:t>
            </a:r>
            <a:r>
              <a:rPr lang="en-US" altLang="ru-RU" sz="2000" i="1" dirty="0">
                <a:latin typeface="Comic Sans MS" panose="030F0702030302020204" pitchFamily="66" charset="0"/>
              </a:rPr>
              <a:t> , </a:t>
            </a:r>
            <a:r>
              <a:rPr lang="en-US" altLang="ru-RU" sz="2000" i="1" dirty="0" err="1">
                <a:latin typeface="Comic Sans MS" panose="030F0702030302020204" pitchFamily="66" charset="0"/>
              </a:rPr>
              <a:t>s</a:t>
            </a:r>
            <a:r>
              <a:rPr lang="en-US" altLang="ru-RU" sz="2000" i="1" baseline="-25000" dirty="0" err="1">
                <a:latin typeface="Comic Sans MS" panose="030F0702030302020204" pitchFamily="66" charset="0"/>
              </a:rPr>
              <a:t>n</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 </a:t>
            </a:r>
            <a:r>
              <a:rPr lang="ru-RU" altLang="ru-RU" sz="2000" dirty="0">
                <a:latin typeface="Comic Sans MS" panose="030F0702030302020204" pitchFamily="66" charset="0"/>
              </a:rPr>
              <a:t>Такая задача значительно сложнее задачи различения двух сигналов.</a:t>
            </a:r>
          </a:p>
          <a:p>
            <a:pPr marL="0" indent="360363" algn="just">
              <a:lnSpc>
                <a:spcPct val="100000"/>
              </a:lnSpc>
              <a:buNone/>
            </a:pPr>
            <a:r>
              <a:rPr lang="ru-RU" altLang="ru-RU" sz="2000" dirty="0">
                <a:latin typeface="Comic Sans MS" panose="030F0702030302020204" pitchFamily="66" charset="0"/>
              </a:rPr>
              <a:t>Задача различения двух сигналов характерна для систем передачи бинарных сообщений. Задача различения </a:t>
            </a:r>
            <a:r>
              <a:rPr lang="en-US" altLang="ru-RU" sz="2000" i="1" dirty="0">
                <a:latin typeface="Comic Sans MS" panose="030F0702030302020204" pitchFamily="66" charset="0"/>
              </a:rPr>
              <a:t>n </a:t>
            </a:r>
            <a:r>
              <a:rPr lang="ru-RU" altLang="ru-RU" sz="2000" i="1" dirty="0">
                <a:latin typeface="Comic Sans MS" panose="030F0702030302020204" pitchFamily="66" charset="0"/>
              </a:rPr>
              <a:t>&gt;</a:t>
            </a:r>
            <a:r>
              <a:rPr lang="en-US" altLang="ru-RU" sz="2000" i="1" dirty="0">
                <a:latin typeface="Comic Sans MS" panose="030F0702030302020204" pitchFamily="66" charset="0"/>
              </a:rPr>
              <a:t> 2 </a:t>
            </a:r>
            <a:r>
              <a:rPr lang="ru-RU" altLang="ru-RU" sz="2000" dirty="0">
                <a:latin typeface="Comic Sans MS" panose="030F0702030302020204" pitchFamily="66" charset="0"/>
              </a:rPr>
              <a:t>сигналов решается в системах радиосвязи и телеуправления.</a:t>
            </a:r>
            <a:endParaRPr lang="uk-UA" altLang="ru-RU" sz="2000" dirty="0">
              <a:latin typeface="Comic Sans MS" panose="030F0702030302020204" pitchFamily="66" charset="0"/>
            </a:endParaRPr>
          </a:p>
          <a:p>
            <a:pPr marL="0" indent="360363" algn="just">
              <a:lnSpc>
                <a:spcPct val="100000"/>
              </a:lnSpc>
              <a:buNone/>
            </a:pPr>
            <a:r>
              <a:rPr lang="ru-RU" altLang="ru-RU" sz="2200" dirty="0">
                <a:latin typeface="Comic Sans MS" panose="030F0702030302020204" pitchFamily="66" charset="0"/>
              </a:rPr>
              <a:t> </a:t>
            </a:r>
          </a:p>
          <a:p>
            <a:pPr marL="0" indent="360363" algn="just">
              <a:lnSpc>
                <a:spcPct val="100000"/>
              </a:lnSpc>
              <a:buNone/>
            </a:pPr>
            <a:endParaRPr lang="ru-RU" altLang="ru-RU" sz="2200" dirty="0">
              <a:latin typeface="Comic Sans MS" panose="030F0702030302020204" pitchFamily="66" charset="0"/>
            </a:endParaRPr>
          </a:p>
          <a:p>
            <a:pPr marL="0" indent="360363" algn="just">
              <a:lnSpc>
                <a:spcPct val="100000"/>
              </a:lnSpc>
              <a:buNone/>
            </a:pPr>
            <a:endParaRPr lang="ru-RU" altLang="ru-RU" dirty="0"/>
          </a:p>
          <a:p>
            <a:pPr marL="0" indent="360363" algn="just">
              <a:lnSpc>
                <a:spcPct val="100000"/>
              </a:lnSpc>
              <a:buNone/>
            </a:pPr>
            <a:endParaRPr lang="ru-RU" altLang="ru-RU" dirty="0"/>
          </a:p>
          <a:p>
            <a:pPr marL="0" indent="360363" algn="just">
              <a:lnSpc>
                <a:spcPct val="100000"/>
              </a:lnSpc>
              <a:buNone/>
            </a:pPr>
            <a:endParaRPr lang="ru-RU" altLang="ru-RU" dirty="0"/>
          </a:p>
          <a:p>
            <a:pPr marL="0" indent="360363">
              <a:lnSpc>
                <a:spcPct val="100000"/>
              </a:lnSpc>
              <a:buNone/>
            </a:pPr>
            <a:endParaRPr lang="uk-UA" altLang="ru-RU" dirty="0"/>
          </a:p>
        </p:txBody>
      </p:sp>
      <p:sp>
        <p:nvSpPr>
          <p:cNvPr id="15365" name="Rectangle 5"/>
          <p:cNvSpPr>
            <a:spLocks noChangeArrowheads="1"/>
          </p:cNvSpPr>
          <p:nvPr/>
        </p:nvSpPr>
        <p:spPr bwMode="auto">
          <a:xfrm>
            <a:off x="1524001" y="313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5367" name="Rectangle 7"/>
          <p:cNvSpPr>
            <a:spLocks noChangeArrowheads="1"/>
          </p:cNvSpPr>
          <p:nvPr/>
        </p:nvSpPr>
        <p:spPr bwMode="auto">
          <a:xfrm>
            <a:off x="1524001" y="313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5369" name="Rectangle 9"/>
          <p:cNvSpPr>
            <a:spLocks noChangeArrowheads="1"/>
          </p:cNvSpPr>
          <p:nvPr/>
        </p:nvSpPr>
        <p:spPr bwMode="auto">
          <a:xfrm>
            <a:off x="1524001" y="313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5376" name="Rectangle 16"/>
          <p:cNvSpPr>
            <a:spLocks noChangeArrowheads="1"/>
          </p:cNvSpPr>
          <p:nvPr/>
        </p:nvSpPr>
        <p:spPr bwMode="auto">
          <a:xfrm>
            <a:off x="1524001" y="31538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5378" name="Rectangle 18"/>
          <p:cNvSpPr>
            <a:spLocks noChangeArrowheads="1"/>
          </p:cNvSpPr>
          <p:nvPr/>
        </p:nvSpPr>
        <p:spPr bwMode="auto">
          <a:xfrm>
            <a:off x="1524001" y="31538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5380" name="Rectangle 20"/>
          <p:cNvSpPr>
            <a:spLocks noChangeArrowheads="1"/>
          </p:cNvSpPr>
          <p:nvPr/>
        </p:nvSpPr>
        <p:spPr bwMode="auto">
          <a:xfrm>
            <a:off x="1524001" y="313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graphicFrame>
        <p:nvGraphicFramePr>
          <p:cNvPr id="15379" name="Object 19"/>
          <p:cNvGraphicFramePr>
            <a:graphicFrameLocks noChangeAspect="1"/>
          </p:cNvGraphicFramePr>
          <p:nvPr/>
        </p:nvGraphicFramePr>
        <p:xfrm>
          <a:off x="4419600" y="4614864"/>
          <a:ext cx="406400" cy="490537"/>
        </p:xfrm>
        <a:graphic>
          <a:graphicData uri="http://schemas.openxmlformats.org/presentationml/2006/ole">
            <mc:AlternateContent xmlns:mc="http://schemas.openxmlformats.org/markup-compatibility/2006">
              <mc:Choice xmlns:v="urn:schemas-microsoft-com:vml" Requires="v">
                <p:oleObj spid="_x0000_s11458" name="Формула" r:id="rId3" imgW="177569" imgH="215619" progId="Equation.3">
                  <p:embed/>
                </p:oleObj>
              </mc:Choice>
              <mc:Fallback>
                <p:oleObj name="Формула" r:id="rId3" imgW="177569" imgH="21561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4614864"/>
                        <a:ext cx="406400" cy="490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382" name="Rectangle 22"/>
          <p:cNvSpPr>
            <a:spLocks noChangeArrowheads="1"/>
          </p:cNvSpPr>
          <p:nvPr/>
        </p:nvSpPr>
        <p:spPr bwMode="auto">
          <a:xfrm>
            <a:off x="1524001" y="313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graphicFrame>
        <p:nvGraphicFramePr>
          <p:cNvPr id="15381" name="Object 21"/>
          <p:cNvGraphicFramePr>
            <a:graphicFrameLocks noChangeAspect="1"/>
          </p:cNvGraphicFramePr>
          <p:nvPr/>
        </p:nvGraphicFramePr>
        <p:xfrm>
          <a:off x="8686800" y="4721226"/>
          <a:ext cx="533400" cy="384175"/>
        </p:xfrm>
        <a:graphic>
          <a:graphicData uri="http://schemas.openxmlformats.org/presentationml/2006/ole">
            <mc:AlternateContent xmlns:mc="http://schemas.openxmlformats.org/markup-compatibility/2006">
              <mc:Choice xmlns:v="urn:schemas-microsoft-com:vml" Requires="v">
                <p:oleObj spid="_x0000_s11459" name="Формула" r:id="rId5" imgW="304536" imgH="215713" progId="Equation.3">
                  <p:embed/>
                </p:oleObj>
              </mc:Choice>
              <mc:Fallback>
                <p:oleObj name="Формула" r:id="rId5" imgW="304536" imgH="215713"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86800" y="4721226"/>
                        <a:ext cx="533400" cy="384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384" name="Rectangle 24"/>
          <p:cNvSpPr>
            <a:spLocks noChangeArrowheads="1"/>
          </p:cNvSpPr>
          <p:nvPr/>
        </p:nvSpPr>
        <p:spPr bwMode="auto">
          <a:xfrm>
            <a:off x="1524001" y="31538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5386" name="Rectangle 26"/>
          <p:cNvSpPr>
            <a:spLocks noChangeArrowheads="1"/>
          </p:cNvSpPr>
          <p:nvPr/>
        </p:nvSpPr>
        <p:spPr bwMode="auto">
          <a:xfrm>
            <a:off x="1524001" y="313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5388" name="Rectangle 28"/>
          <p:cNvSpPr>
            <a:spLocks noChangeArrowheads="1"/>
          </p:cNvSpPr>
          <p:nvPr/>
        </p:nvSpPr>
        <p:spPr bwMode="auto">
          <a:xfrm>
            <a:off x="1524001" y="31681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graphicFrame>
        <p:nvGraphicFramePr>
          <p:cNvPr id="15387" name="Object 27"/>
          <p:cNvGraphicFramePr>
            <a:graphicFrameLocks noChangeAspect="1"/>
          </p:cNvGraphicFramePr>
          <p:nvPr/>
        </p:nvGraphicFramePr>
        <p:xfrm>
          <a:off x="3200400" y="5670550"/>
          <a:ext cx="609600" cy="425450"/>
        </p:xfrm>
        <a:graphic>
          <a:graphicData uri="http://schemas.openxmlformats.org/presentationml/2006/ole">
            <mc:AlternateContent xmlns:mc="http://schemas.openxmlformats.org/markup-compatibility/2006">
              <mc:Choice xmlns:v="urn:schemas-microsoft-com:vml" Requires="v">
                <p:oleObj spid="_x0000_s11460" name="Формула" r:id="rId7" imgW="317087" imgH="215619" progId="Equation.3">
                  <p:embed/>
                </p:oleObj>
              </mc:Choice>
              <mc:Fallback>
                <p:oleObj name="Формула" r:id="rId7" imgW="317087" imgH="215619"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0400" y="5670550"/>
                        <a:ext cx="609600"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570231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228600" y="219456"/>
            <a:ext cx="11768328" cy="4533900"/>
          </a:xfrm>
        </p:spPr>
        <p:txBody>
          <a:bodyPr>
            <a:normAutofit/>
          </a:bodyPr>
          <a:lstStyle/>
          <a:p>
            <a:pPr marL="0" indent="360363" algn="ctr">
              <a:lnSpc>
                <a:spcPct val="100000"/>
              </a:lnSpc>
              <a:buNone/>
            </a:pPr>
            <a:r>
              <a:rPr lang="ru-RU" altLang="ru-RU" sz="2000" b="1" dirty="0">
                <a:solidFill>
                  <a:srgbClr val="0070C0"/>
                </a:solidFill>
                <a:latin typeface="Comic Sans MS" panose="030F0702030302020204" pitchFamily="66" charset="0"/>
              </a:rPr>
              <a:t>6.3. Оценка параметров сигнала </a:t>
            </a:r>
          </a:p>
          <a:p>
            <a:pPr marL="0" indent="360363" algn="just">
              <a:lnSpc>
                <a:spcPct val="100000"/>
              </a:lnSpc>
              <a:buNone/>
            </a:pPr>
            <a:r>
              <a:rPr lang="ru-RU" altLang="ru-RU" sz="2000" dirty="0">
                <a:latin typeface="Comic Sans MS" panose="030F0702030302020204" pitchFamily="66" charset="0"/>
              </a:rPr>
              <a:t>Пусть принятое колебание  </a:t>
            </a:r>
            <a:r>
              <a:rPr lang="en-US" altLang="ru-RU" sz="2000" i="1" dirty="0">
                <a:latin typeface="Comic Sans MS" panose="030F0702030302020204" pitchFamily="66" charset="0"/>
              </a:rPr>
              <a:t>y</a:t>
            </a:r>
            <a:r>
              <a:rPr lang="ru-RU" altLang="ru-RU" sz="2000" dirty="0">
                <a:latin typeface="Comic Sans MS" panose="030F0702030302020204" pitchFamily="66" charset="0"/>
              </a:rPr>
              <a:t>(</a:t>
            </a:r>
            <a:r>
              <a:rPr lang="en-US" altLang="ru-RU" sz="2000" i="1" dirty="0">
                <a:latin typeface="Comic Sans MS" panose="030F0702030302020204" pitchFamily="66" charset="0"/>
              </a:rPr>
              <a:t>t</a:t>
            </a:r>
            <a:r>
              <a:rPr lang="ru-RU" altLang="ru-RU" sz="2000" dirty="0">
                <a:latin typeface="Comic Sans MS" panose="030F0702030302020204" pitchFamily="66" charset="0"/>
              </a:rPr>
              <a:t>)   представляет собой полезный сигнал</a:t>
            </a:r>
            <a:r>
              <a:rPr lang="en-US" altLang="ru-RU" sz="2000" dirty="0">
                <a:latin typeface="Comic Sans MS" panose="030F0702030302020204" pitchFamily="66" charset="0"/>
              </a:rPr>
              <a:t> </a:t>
            </a:r>
            <a:r>
              <a:rPr lang="en-US" altLang="ru-RU" sz="2000" i="1" dirty="0">
                <a:latin typeface="Comic Sans MS" panose="030F0702030302020204" pitchFamily="66" charset="0"/>
              </a:rPr>
              <a:t>s</a:t>
            </a:r>
            <a:r>
              <a:rPr lang="en-US" altLang="ru-RU" sz="2000" dirty="0">
                <a:latin typeface="Comic Sans MS" panose="030F0702030302020204" pitchFamily="66" charset="0"/>
              </a:rPr>
              <a:t>(</a:t>
            </a:r>
            <a:r>
              <a:rPr lang="en-US" altLang="ru-RU" sz="2000" i="1" dirty="0">
                <a:latin typeface="Comic Sans MS" panose="030F0702030302020204" pitchFamily="66" charset="0"/>
              </a:rPr>
              <a:t>t, </a:t>
            </a:r>
            <a:r>
              <a:rPr lang="el-GR" altLang="ru-RU" sz="2000" i="1" dirty="0">
                <a:latin typeface="Comic Sans MS" panose="030F0702030302020204" pitchFamily="66" charset="0"/>
              </a:rPr>
              <a:t>λ</a:t>
            </a:r>
            <a:r>
              <a:rPr lang="en-US" altLang="ru-RU" sz="2000" dirty="0">
                <a:latin typeface="Comic Sans MS" panose="030F0702030302020204" pitchFamily="66" charset="0"/>
              </a:rPr>
              <a:t>)</a:t>
            </a:r>
            <a:r>
              <a:rPr lang="ru-RU" altLang="ru-RU" sz="2000" dirty="0">
                <a:latin typeface="Comic Sans MS" panose="030F0702030302020204" pitchFamily="66" charset="0"/>
              </a:rPr>
              <a:t>, зависящий от некоторого параметра </a:t>
            </a:r>
            <a:r>
              <a:rPr lang="el-GR" altLang="ru-RU" sz="2000" i="1" dirty="0">
                <a:latin typeface="Comic Sans MS" panose="030F0702030302020204" pitchFamily="66" charset="0"/>
              </a:rPr>
              <a:t>λ</a:t>
            </a:r>
            <a:r>
              <a:rPr lang="ru-RU" altLang="ru-RU" sz="2000" dirty="0">
                <a:latin typeface="Comic Sans MS" panose="030F0702030302020204" pitchFamily="66" charset="0"/>
              </a:rPr>
              <a:t> и помехи </a:t>
            </a:r>
            <a:r>
              <a:rPr lang="en-US" altLang="ru-RU" sz="2000" i="1" dirty="0">
                <a:latin typeface="Comic Sans MS" panose="030F0702030302020204" pitchFamily="66" charset="0"/>
              </a:rPr>
              <a:t>n</a:t>
            </a:r>
            <a:r>
              <a:rPr lang="ru-RU" altLang="ru-RU" sz="2000" dirty="0">
                <a:latin typeface="Comic Sans MS" panose="030F0702030302020204" pitchFamily="66" charset="0"/>
              </a:rPr>
              <a:t>(</a:t>
            </a:r>
            <a:r>
              <a:rPr lang="en-US" altLang="ru-RU" sz="2000" i="1" dirty="0">
                <a:latin typeface="Comic Sans MS" panose="030F0702030302020204" pitchFamily="66" charset="0"/>
              </a:rPr>
              <a:t>t</a:t>
            </a:r>
            <a:r>
              <a:rPr lang="ru-RU" altLang="ru-RU" sz="2000" dirty="0">
                <a:latin typeface="Comic Sans MS" panose="030F0702030302020204" pitchFamily="66" charset="0"/>
              </a:rPr>
              <a:t>): </a:t>
            </a:r>
            <a:endParaRPr lang="en-US" altLang="ru-RU" sz="2000" dirty="0">
              <a:latin typeface="Comic Sans MS" panose="030F0702030302020204" pitchFamily="66" charset="0"/>
            </a:endParaRPr>
          </a:p>
          <a:p>
            <a:pPr marL="0" indent="360363" algn="ctr">
              <a:lnSpc>
                <a:spcPct val="100000"/>
              </a:lnSpc>
              <a:buNone/>
            </a:pPr>
            <a:r>
              <a:rPr lang="en-US" altLang="ru-RU" sz="2000" i="1" dirty="0">
                <a:latin typeface="Comic Sans MS" panose="030F0702030302020204" pitchFamily="66" charset="0"/>
              </a:rPr>
              <a:t>y</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 = </a:t>
            </a:r>
            <a:r>
              <a:rPr lang="en-US" altLang="ru-RU" sz="2000" i="1" dirty="0">
                <a:latin typeface="Comic Sans MS" panose="030F0702030302020204" pitchFamily="66" charset="0"/>
              </a:rPr>
              <a:t>s</a:t>
            </a:r>
            <a:r>
              <a:rPr lang="en-US" altLang="ru-RU" sz="2000" dirty="0">
                <a:latin typeface="Comic Sans MS" panose="030F0702030302020204" pitchFamily="66" charset="0"/>
              </a:rPr>
              <a:t>(</a:t>
            </a:r>
            <a:r>
              <a:rPr lang="en-US" altLang="ru-RU" sz="2000" i="1" dirty="0">
                <a:latin typeface="Comic Sans MS" panose="030F0702030302020204" pitchFamily="66" charset="0"/>
              </a:rPr>
              <a:t>t, </a:t>
            </a:r>
            <a:r>
              <a:rPr lang="el-GR" altLang="ru-RU" sz="2000" i="1" dirty="0">
                <a:latin typeface="Comic Sans MS" panose="030F0702030302020204" pitchFamily="66" charset="0"/>
              </a:rPr>
              <a:t>λ</a:t>
            </a:r>
            <a:r>
              <a:rPr lang="en-US" altLang="ru-RU" sz="2000" dirty="0">
                <a:latin typeface="Comic Sans MS" panose="030F0702030302020204" pitchFamily="66" charset="0"/>
              </a:rPr>
              <a:t>) + </a:t>
            </a:r>
            <a:r>
              <a:rPr lang="en-US" altLang="ru-RU" sz="2000" i="1" dirty="0">
                <a:latin typeface="Comic Sans MS" panose="030F0702030302020204" pitchFamily="66" charset="0"/>
              </a:rPr>
              <a:t>n</a:t>
            </a:r>
            <a:r>
              <a:rPr lang="en-US" altLang="ru-RU" sz="2000" dirty="0">
                <a:latin typeface="Comic Sans MS" panose="030F0702030302020204" pitchFamily="66" charset="0"/>
              </a:rPr>
              <a:t>(</a:t>
            </a:r>
            <a:r>
              <a:rPr lang="en-US" altLang="ru-RU" sz="2000" i="1" dirty="0">
                <a:latin typeface="Comic Sans MS" panose="030F0702030302020204" pitchFamily="66" charset="0"/>
              </a:rPr>
              <a:t>t</a:t>
            </a:r>
            <a:r>
              <a:rPr lang="en-US" altLang="ru-RU" sz="2000" dirty="0">
                <a:latin typeface="Comic Sans MS" panose="030F0702030302020204" pitchFamily="66" charset="0"/>
              </a:rPr>
              <a:t>), 0 ≤ </a:t>
            </a:r>
            <a:r>
              <a:rPr lang="en-US" altLang="ru-RU" sz="2000" i="1" dirty="0">
                <a:latin typeface="Comic Sans MS" panose="030F0702030302020204" pitchFamily="66" charset="0"/>
              </a:rPr>
              <a:t>t</a:t>
            </a:r>
            <a:r>
              <a:rPr lang="en-US" altLang="ru-RU" sz="2000" dirty="0">
                <a:latin typeface="Comic Sans MS" panose="030F0702030302020204" pitchFamily="66" charset="0"/>
              </a:rPr>
              <a:t> ≤ </a:t>
            </a:r>
            <a:r>
              <a:rPr lang="en-US" altLang="ru-RU" sz="2000" i="1" dirty="0" err="1">
                <a:latin typeface="Comic Sans MS" panose="030F0702030302020204" pitchFamily="66" charset="0"/>
              </a:rPr>
              <a:t>T</a:t>
            </a:r>
            <a:r>
              <a:rPr lang="en-US" altLang="ru-RU" sz="2000" i="1" baseline="-25000" dirty="0" err="1">
                <a:latin typeface="Comic Sans MS" panose="030F0702030302020204" pitchFamily="66" charset="0"/>
              </a:rPr>
              <a:t>s</a:t>
            </a:r>
            <a:r>
              <a:rPr lang="en-US" altLang="ru-RU" sz="2000" dirty="0">
                <a:latin typeface="Comic Sans MS" panose="030F0702030302020204" pitchFamily="66" charset="0"/>
              </a:rPr>
              <a:t>.</a:t>
            </a:r>
            <a:endParaRPr lang="ru-RU" altLang="ru-RU" sz="2000" dirty="0">
              <a:latin typeface="Comic Sans MS" panose="030F0702030302020204" pitchFamily="66" charset="0"/>
            </a:endParaRPr>
          </a:p>
          <a:p>
            <a:pPr marL="0" indent="360363" algn="just">
              <a:lnSpc>
                <a:spcPct val="100000"/>
              </a:lnSpc>
              <a:buNone/>
            </a:pPr>
            <a:r>
              <a:rPr lang="ru-RU" altLang="ru-RU" sz="2000" dirty="0">
                <a:latin typeface="Comic Sans MS" panose="030F0702030302020204" pitchFamily="66" charset="0"/>
              </a:rPr>
              <a:t>Параметр </a:t>
            </a:r>
            <a:r>
              <a:rPr lang="ru-RU" altLang="ru-RU" sz="2000" i="1" dirty="0">
                <a:latin typeface="Comic Sans MS" panose="030F0702030302020204" pitchFamily="66" charset="0"/>
              </a:rPr>
              <a:t> </a:t>
            </a:r>
            <a:r>
              <a:rPr lang="ru-RU" altLang="ru-RU" sz="2000" dirty="0">
                <a:latin typeface="Comic Sans MS" panose="030F0702030302020204" pitchFamily="66" charset="0"/>
              </a:rPr>
              <a:t>сигнала </a:t>
            </a:r>
            <a:r>
              <a:rPr lang="el-GR" altLang="ru-RU" sz="2000" i="1" dirty="0">
                <a:latin typeface="Comic Sans MS" panose="030F0702030302020204" pitchFamily="66" charset="0"/>
              </a:rPr>
              <a:t>λ</a:t>
            </a:r>
            <a:r>
              <a:rPr lang="ru-RU" altLang="ru-RU" sz="2000" dirty="0">
                <a:latin typeface="Comic Sans MS" panose="030F0702030302020204" pitchFamily="66" charset="0"/>
              </a:rPr>
              <a:t> является случайной величиной с априорной плотностью вероятности </a:t>
            </a:r>
            <a:r>
              <a:rPr lang="en-US" altLang="ru-RU" sz="2000" i="1" dirty="0">
                <a:latin typeface="Comic Sans MS" panose="030F0702030302020204" pitchFamily="66" charset="0"/>
              </a:rPr>
              <a:t>p</a:t>
            </a:r>
            <a:r>
              <a:rPr lang="ru-RU" altLang="ru-RU" sz="2000" baseline="-25000" dirty="0" err="1">
                <a:latin typeface="Comic Sans MS" panose="030F0702030302020204" pitchFamily="66" charset="0"/>
              </a:rPr>
              <a:t>апр</a:t>
            </a:r>
            <a:r>
              <a:rPr lang="en-US" altLang="ru-RU" sz="2000" dirty="0">
                <a:latin typeface="Comic Sans MS" panose="030F0702030302020204" pitchFamily="66" charset="0"/>
              </a:rPr>
              <a:t>(</a:t>
            </a:r>
            <a:r>
              <a:rPr lang="el-GR" altLang="ru-RU" sz="2000" i="1" dirty="0">
                <a:latin typeface="Comic Sans MS" panose="030F0702030302020204" pitchFamily="66" charset="0"/>
              </a:rPr>
              <a:t>λ</a:t>
            </a:r>
            <a:r>
              <a:rPr lang="en-US" altLang="ru-RU" sz="2000" dirty="0">
                <a:latin typeface="Comic Sans MS" panose="030F0702030302020204" pitchFamily="66" charset="0"/>
              </a:rPr>
              <a:t>)</a:t>
            </a:r>
            <a:r>
              <a:rPr lang="ru-RU" altLang="ru-RU" sz="2000" dirty="0">
                <a:latin typeface="Comic Sans MS" panose="030F0702030302020204" pitchFamily="66" charset="0"/>
              </a:rPr>
              <a:t>         </a:t>
            </a:r>
            <a:r>
              <a:rPr lang="ru-RU" altLang="ru-RU" sz="2000" baseline="30000" dirty="0">
                <a:latin typeface="Comic Sans MS" panose="030F0702030302020204" pitchFamily="66" charset="0"/>
              </a:rPr>
              <a:t> </a:t>
            </a:r>
          </a:p>
          <a:p>
            <a:pPr marL="0" indent="360363" algn="just">
              <a:lnSpc>
                <a:spcPct val="100000"/>
              </a:lnSpc>
              <a:buNone/>
            </a:pPr>
            <a:r>
              <a:rPr lang="ru-RU" altLang="ru-RU" sz="2000" b="1" i="1" dirty="0">
                <a:solidFill>
                  <a:srgbClr val="0070C0"/>
                </a:solidFill>
                <a:latin typeface="Comic Sans MS" panose="030F0702030302020204" pitchFamily="66" charset="0"/>
              </a:rPr>
              <a:t>Априорная плотность вероятности</a:t>
            </a:r>
            <a:r>
              <a:rPr lang="ru-RU" altLang="ru-RU" sz="2000" i="1" dirty="0">
                <a:solidFill>
                  <a:srgbClr val="0070C0"/>
                </a:solidFill>
                <a:latin typeface="Comic Sans MS" panose="030F0702030302020204" pitchFamily="66" charset="0"/>
              </a:rPr>
              <a:t> </a:t>
            </a:r>
            <a:r>
              <a:rPr lang="ru-RU" altLang="ru-RU" sz="2000" i="1" dirty="0">
                <a:latin typeface="Comic Sans MS" panose="030F0702030302020204" pitchFamily="66" charset="0"/>
              </a:rPr>
              <a:t>- это плотность вероятности случайной величины до наблюдения колебания.</a:t>
            </a:r>
            <a:endParaRPr lang="en-US" altLang="ru-RU" sz="2000" i="1" dirty="0">
              <a:latin typeface="Comic Sans MS" panose="030F0702030302020204" pitchFamily="66" charset="0"/>
            </a:endParaRPr>
          </a:p>
          <a:p>
            <a:pPr marL="0" indent="360363" algn="just">
              <a:lnSpc>
                <a:spcPct val="100000"/>
              </a:lnSpc>
              <a:buNone/>
            </a:pPr>
            <a:r>
              <a:rPr lang="ru-RU" altLang="ru-RU" sz="2000" dirty="0">
                <a:latin typeface="Comic Sans MS" panose="030F0702030302020204" pitchFamily="66" charset="0"/>
              </a:rPr>
              <a:t>Необходимо по принятой реализации</a:t>
            </a:r>
            <a:r>
              <a:rPr lang="en-US" altLang="ru-RU" sz="2000" dirty="0">
                <a:latin typeface="Comic Sans MS" panose="030F0702030302020204" pitchFamily="66" charset="0"/>
              </a:rPr>
              <a:t> </a:t>
            </a:r>
            <a:r>
              <a:rPr lang="ru-RU" altLang="ru-RU" sz="2000" dirty="0">
                <a:latin typeface="Comic Sans MS" panose="030F0702030302020204" pitchFamily="66" charset="0"/>
              </a:rPr>
              <a:t>      оптимальным образом, т.е. с минимальной погрешностью оценить значение неизвестного параметра  </a:t>
            </a:r>
            <a:r>
              <a:rPr lang="el-GR" altLang="ru-RU" sz="2000" dirty="0">
                <a:latin typeface="Comic Sans MS" panose="030F0702030302020204" pitchFamily="66" charset="0"/>
              </a:rPr>
              <a:t>λ</a:t>
            </a:r>
            <a:r>
              <a:rPr lang="ru-RU" altLang="ru-RU" sz="2000" dirty="0">
                <a:latin typeface="Comic Sans MS" panose="030F0702030302020204" pitchFamily="66" charset="0"/>
              </a:rPr>
              <a:t>.</a:t>
            </a:r>
          </a:p>
          <a:p>
            <a:pPr marL="0" indent="360363" algn="just">
              <a:lnSpc>
                <a:spcPct val="100000"/>
              </a:lnSpc>
              <a:buNone/>
            </a:pPr>
            <a:r>
              <a:rPr lang="ru-RU" altLang="ru-RU" sz="2000" dirty="0">
                <a:latin typeface="Comic Sans MS" panose="030F0702030302020204" pitchFamily="66" charset="0"/>
              </a:rPr>
              <a:t>Такого типа задачи характерны для измерительной техники, радиолокации и радионавигации.</a:t>
            </a:r>
            <a:endParaRPr lang="uk-UA" altLang="ru-RU" sz="2000" dirty="0">
              <a:latin typeface="Comic Sans MS" panose="030F0702030302020204" pitchFamily="66" charset="0"/>
            </a:endParaRPr>
          </a:p>
          <a:p>
            <a:pPr marL="0" indent="360363" algn="just">
              <a:lnSpc>
                <a:spcPct val="100000"/>
              </a:lnSpc>
              <a:buNone/>
            </a:pPr>
            <a:endParaRPr lang="uk-UA" altLang="ru-RU" sz="2000" i="1" dirty="0">
              <a:latin typeface="Comic Sans MS" panose="030F0702030302020204" pitchFamily="66" charset="0"/>
            </a:endParaRPr>
          </a:p>
        </p:txBody>
      </p:sp>
      <p:sp>
        <p:nvSpPr>
          <p:cNvPr id="18437" name="Rectangle 5"/>
          <p:cNvSpPr>
            <a:spLocks noChangeArrowheads="1"/>
          </p:cNvSpPr>
          <p:nvPr/>
        </p:nvSpPr>
        <p:spPr bwMode="auto">
          <a:xfrm>
            <a:off x="1524001" y="313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8439" name="Rectangle 7"/>
          <p:cNvSpPr>
            <a:spLocks noChangeArrowheads="1"/>
          </p:cNvSpPr>
          <p:nvPr/>
        </p:nvSpPr>
        <p:spPr bwMode="auto">
          <a:xfrm>
            <a:off x="1524001" y="313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8447" name="Rectangle 15"/>
          <p:cNvSpPr>
            <a:spLocks noChangeArrowheads="1"/>
          </p:cNvSpPr>
          <p:nvPr/>
        </p:nvSpPr>
        <p:spPr bwMode="auto">
          <a:xfrm>
            <a:off x="1524001" y="304430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8451" name="Rectangle 19"/>
          <p:cNvSpPr>
            <a:spLocks noChangeArrowheads="1"/>
          </p:cNvSpPr>
          <p:nvPr/>
        </p:nvSpPr>
        <p:spPr bwMode="auto">
          <a:xfrm>
            <a:off x="1524001" y="31538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8453" name="Rectangle 21"/>
          <p:cNvSpPr>
            <a:spLocks noChangeArrowheads="1"/>
          </p:cNvSpPr>
          <p:nvPr/>
        </p:nvSpPr>
        <p:spPr bwMode="auto">
          <a:xfrm>
            <a:off x="1524001" y="31347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
        <p:nvSpPr>
          <p:cNvPr id="18455" name="Rectangle 23"/>
          <p:cNvSpPr>
            <a:spLocks noChangeArrowheads="1"/>
          </p:cNvSpPr>
          <p:nvPr/>
        </p:nvSpPr>
        <p:spPr bwMode="auto">
          <a:xfrm>
            <a:off x="1524001" y="31252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ru-RU"/>
          </a:p>
        </p:txBody>
      </p:sp>
    </p:spTree>
    <p:extLst>
      <p:ext uri="{BB962C8B-B14F-4D97-AF65-F5344CB8AC3E}">
        <p14:creationId xmlns:p14="http://schemas.microsoft.com/office/powerpoint/2010/main" val="4074011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Прямоугольник 3"/>
              <p:cNvSpPr/>
              <p:nvPr/>
            </p:nvSpPr>
            <p:spPr>
              <a:xfrm>
                <a:off x="301752" y="116632"/>
                <a:ext cx="11676888" cy="6318781"/>
              </a:xfrm>
              <a:prstGeom prst="rect">
                <a:avLst/>
              </a:prstGeom>
            </p:spPr>
            <p:txBody>
              <a:bodyPr wrap="square">
                <a:spAutoFit/>
              </a:bodyPr>
              <a:lstStyle/>
              <a:p>
                <a:pPr algn="ctr"/>
                <a:r>
                  <a:rPr lang="ru-RU" sz="2000" b="1" dirty="0">
                    <a:solidFill>
                      <a:srgbClr val="0070C0"/>
                    </a:solidFill>
                    <a:latin typeface="Comic Sans MS" panose="030F0702030302020204" pitchFamily="66" charset="0"/>
                  </a:rPr>
                  <a:t>7. КОГЕРЕНТНЫЙ ОПТИМАЛЬНЫЙ ПРИЕМНИК</a:t>
                </a:r>
              </a:p>
              <a:p>
                <a:pPr algn="just"/>
                <a:r>
                  <a:rPr lang="ru-RU" sz="2000" b="1" dirty="0">
                    <a:latin typeface="Comic Sans MS" panose="030F0702030302020204" pitchFamily="66" charset="0"/>
                  </a:rPr>
                  <a:t> </a:t>
                </a:r>
              </a:p>
              <a:p>
                <a:pPr algn="just"/>
                <a:r>
                  <a:rPr lang="ru-RU" sz="2000" dirty="0">
                    <a:latin typeface="Comic Sans MS" panose="030F0702030302020204" pitchFamily="66" charset="0"/>
                  </a:rPr>
                  <a:t>Известно, что он выполняет следующую операцию: </a:t>
                </a:r>
              </a:p>
              <a:p>
                <a:pPr algn="just"/>
                <a:endParaRPr lang="ru-RU" sz="800" i="1" dirty="0">
                  <a:latin typeface="Comic Sans MS" panose="030F0702030302020204" pitchFamily="66" charset="0"/>
                </a:endParaRPr>
              </a:p>
              <a:p>
                <a:pPr algn="ctr"/>
                <a:r>
                  <a:rPr lang="en-US" sz="2000" i="1" dirty="0">
                    <a:latin typeface="Comic Sans MS" panose="030F0702030302020204" pitchFamily="66" charset="0"/>
                  </a:rPr>
                  <a:t>y</a:t>
                </a:r>
                <a:r>
                  <a:rPr lang="en-US" sz="2000" dirty="0">
                    <a:latin typeface="Comic Sans MS" panose="030F0702030302020204" pitchFamily="66" charset="0"/>
                  </a:rPr>
                  <a:t>(</a:t>
                </a:r>
                <a:r>
                  <a:rPr lang="en-US" sz="2000" i="1" dirty="0">
                    <a:latin typeface="Comic Sans MS" panose="030F0702030302020204" pitchFamily="66" charset="0"/>
                  </a:rPr>
                  <a:t>t</a:t>
                </a:r>
                <a:r>
                  <a:rPr lang="en-US" sz="2000" dirty="0">
                    <a:latin typeface="Comic Sans MS" panose="030F0702030302020204" pitchFamily="66" charset="0"/>
                  </a:rPr>
                  <a:t>) = </a:t>
                </a:r>
                <a14:m>
                  <m:oMath xmlns:m="http://schemas.openxmlformats.org/officeDocument/2006/math">
                    <m:nary>
                      <m:naryPr>
                        <m:limLoc m:val="subSup"/>
                        <m:ctrlPr>
                          <a:rPr lang="ru-RU" sz="2400" i="1">
                            <a:latin typeface="Cambria Math" panose="02040503050406030204" pitchFamily="18" charset="0"/>
                          </a:rPr>
                        </m:ctrlPr>
                      </m:naryPr>
                      <m:sub>
                        <m:r>
                          <a:rPr lang="en-US" sz="2400" i="1">
                            <a:latin typeface="Cambria Math" panose="02040503050406030204" pitchFamily="18" charset="0"/>
                          </a:rPr>
                          <m:t>0</m:t>
                        </m:r>
                      </m:sub>
                      <m:sup>
                        <m:r>
                          <a:rPr lang="en-US" sz="2400" i="1">
                            <a:latin typeface="Cambria Math" panose="02040503050406030204" pitchFamily="18" charset="0"/>
                          </a:rPr>
                          <m:t>𝑇𝑠</m:t>
                        </m:r>
                      </m:sup>
                      <m:e>
                        <m:r>
                          <a:rPr lang="en-US" sz="2400" i="1">
                            <a:latin typeface="Cambria Math" panose="02040503050406030204" pitchFamily="18" charset="0"/>
                          </a:rPr>
                          <m:t>𝑟</m:t>
                        </m:r>
                        <m:d>
                          <m:dPr>
                            <m:ctrlPr>
                              <a:rPr lang="ru-RU" sz="2400" i="1">
                                <a:latin typeface="Cambria Math" panose="02040503050406030204" pitchFamily="18" charset="0"/>
                              </a:rPr>
                            </m:ctrlPr>
                          </m:dPr>
                          <m:e>
                            <m:r>
                              <a:rPr lang="en-US" sz="2400" i="1">
                                <a:latin typeface="Cambria Math" panose="02040503050406030204" pitchFamily="18" charset="0"/>
                              </a:rPr>
                              <m:t>𝜏</m:t>
                            </m:r>
                          </m:e>
                        </m:d>
                        <m:r>
                          <a:rPr lang="en-US" sz="2400" i="1">
                            <a:latin typeface="Cambria Math" panose="02040503050406030204" pitchFamily="18" charset="0"/>
                          </a:rPr>
                          <m:t>𝑠</m:t>
                        </m:r>
                        <m:d>
                          <m:dPr>
                            <m:ctrlPr>
                              <a:rPr lang="ru-RU" sz="2400" i="1">
                                <a:latin typeface="Cambria Math" panose="02040503050406030204" pitchFamily="18" charset="0"/>
                              </a:rPr>
                            </m:ctrlPr>
                          </m:dPr>
                          <m:e>
                            <m:r>
                              <a:rPr lang="en-US" sz="2400" i="1">
                                <a:latin typeface="Cambria Math" panose="02040503050406030204" pitchFamily="18" charset="0"/>
                              </a:rPr>
                              <m:t>𝜏</m:t>
                            </m:r>
                          </m:e>
                        </m:d>
                        <m:r>
                          <a:rPr lang="en-US" sz="2400" i="1">
                            <a:latin typeface="Cambria Math" panose="02040503050406030204" pitchFamily="18" charset="0"/>
                          </a:rPr>
                          <m:t>𝑑</m:t>
                        </m:r>
                        <m:r>
                          <a:rPr lang="en-US" sz="2400" i="1">
                            <a:latin typeface="Cambria Math" panose="02040503050406030204" pitchFamily="18" charset="0"/>
                          </a:rPr>
                          <m:t>𝜏</m:t>
                        </m:r>
                      </m:e>
                    </m:nary>
                    <m:r>
                      <a:rPr lang="en-US" sz="2400" i="1">
                        <a:latin typeface="Cambria Math" panose="02040503050406030204" pitchFamily="18" charset="0"/>
                      </a:rPr>
                      <m:t>.</m:t>
                    </m:r>
                  </m:oMath>
                </a14:m>
                <a:endParaRPr lang="ru-RU" sz="2400" dirty="0">
                  <a:latin typeface="Comic Sans MS" panose="030F0702030302020204" pitchFamily="66" charset="0"/>
                </a:endParaRPr>
              </a:p>
              <a:p>
                <a:pPr algn="just"/>
                <a:endParaRPr lang="ru-RU" sz="800" i="1" dirty="0">
                  <a:latin typeface="Comic Sans MS" panose="030F0702030302020204" pitchFamily="66" charset="0"/>
                </a:endParaRPr>
              </a:p>
              <a:p>
                <a:pPr algn="just"/>
                <a:r>
                  <a:rPr lang="ru-RU" sz="2000" dirty="0">
                    <a:latin typeface="Comic Sans MS" panose="030F0702030302020204" pitchFamily="66" charset="0"/>
                  </a:rPr>
                  <a:t>Таким образом, он содержит </a:t>
                </a:r>
                <a:r>
                  <a:rPr lang="ru-RU" sz="2000" dirty="0" err="1">
                    <a:latin typeface="Comic Sans MS" panose="030F0702030302020204" pitchFamily="66" charset="0"/>
                  </a:rPr>
                  <a:t>перемножитель</a:t>
                </a:r>
                <a:r>
                  <a:rPr lang="ru-RU" sz="2000" dirty="0">
                    <a:latin typeface="Comic Sans MS" panose="030F0702030302020204" pitchFamily="66" charset="0"/>
                  </a:rPr>
                  <a:t> принимаемого сигнала </a:t>
                </a:r>
                <a:r>
                  <a:rPr lang="en-US" sz="2000" i="1" dirty="0">
                    <a:latin typeface="Comic Sans MS" panose="030F0702030302020204" pitchFamily="66" charset="0"/>
                  </a:rPr>
                  <a:t>r</a:t>
                </a:r>
                <a:r>
                  <a:rPr lang="ru-RU" sz="2000" dirty="0">
                    <a:latin typeface="Comic Sans MS" panose="030F0702030302020204" pitchFamily="66" charset="0"/>
                  </a:rPr>
                  <a:t>(</a:t>
                </a:r>
                <a:r>
                  <a:rPr lang="en-US" sz="2000" i="1" dirty="0">
                    <a:latin typeface="Comic Sans MS" panose="030F0702030302020204" pitchFamily="66" charset="0"/>
                  </a:rPr>
                  <a:t>t</a:t>
                </a:r>
                <a:r>
                  <a:rPr lang="ru-RU" sz="2000" dirty="0">
                    <a:latin typeface="Comic Sans MS" panose="030F0702030302020204" pitchFamily="66" charset="0"/>
                  </a:rPr>
                  <a:t>) =  </a:t>
                </a:r>
                <a:r>
                  <a:rPr lang="en-US" sz="2000" i="1" dirty="0">
                    <a:latin typeface="Comic Sans MS" panose="030F0702030302020204" pitchFamily="66" charset="0"/>
                  </a:rPr>
                  <a:t>s</a:t>
                </a:r>
                <a:r>
                  <a:rPr lang="ru-RU" sz="2000" dirty="0">
                    <a:latin typeface="Comic Sans MS" panose="030F0702030302020204" pitchFamily="66" charset="0"/>
                  </a:rPr>
                  <a:t>(</a:t>
                </a:r>
                <a:r>
                  <a:rPr lang="en-US" sz="2000" i="1" dirty="0">
                    <a:latin typeface="Comic Sans MS" panose="030F0702030302020204" pitchFamily="66" charset="0"/>
                  </a:rPr>
                  <a:t>t</a:t>
                </a:r>
                <a:r>
                  <a:rPr lang="ru-RU" sz="2000" dirty="0">
                    <a:latin typeface="Comic Sans MS" panose="030F0702030302020204" pitchFamily="66" charset="0"/>
                  </a:rPr>
                  <a:t>) + </a:t>
                </a:r>
                <a:r>
                  <a:rPr lang="ru-RU" sz="2000" baseline="-25000" dirty="0">
                    <a:latin typeface="Comic Sans MS" panose="030F0702030302020204" pitchFamily="66" charset="0"/>
                  </a:rPr>
                  <a:t> </a:t>
                </a:r>
                <a:r>
                  <a:rPr lang="en-US" sz="2000" i="1" dirty="0">
                    <a:latin typeface="Comic Sans MS" panose="030F0702030302020204" pitchFamily="66" charset="0"/>
                  </a:rPr>
                  <a:t>n</a:t>
                </a:r>
                <a:r>
                  <a:rPr lang="ru-RU" sz="2000" dirty="0">
                    <a:latin typeface="Comic Sans MS" panose="030F0702030302020204" pitchFamily="66" charset="0"/>
                  </a:rPr>
                  <a:t>(</a:t>
                </a:r>
                <a:r>
                  <a:rPr lang="en-US" sz="2000" i="1" dirty="0">
                    <a:latin typeface="Comic Sans MS" panose="030F0702030302020204" pitchFamily="66" charset="0"/>
                  </a:rPr>
                  <a:t>t</a:t>
                </a:r>
                <a:r>
                  <a:rPr lang="ru-RU" sz="2000" dirty="0">
                    <a:latin typeface="Comic Sans MS" panose="030F0702030302020204" pitchFamily="66" charset="0"/>
                  </a:rPr>
                  <a:t>), где </a:t>
                </a:r>
                <a:r>
                  <a:rPr lang="en-US" sz="2000" i="1" dirty="0">
                    <a:latin typeface="Comic Sans MS" panose="030F0702030302020204" pitchFamily="66" charset="0"/>
                  </a:rPr>
                  <a:t>s</a:t>
                </a:r>
                <a:r>
                  <a:rPr lang="ru-RU" sz="2000" dirty="0">
                    <a:latin typeface="Comic Sans MS" panose="030F0702030302020204" pitchFamily="66" charset="0"/>
                  </a:rPr>
                  <a:t>(</a:t>
                </a:r>
                <a:r>
                  <a:rPr lang="en-US" sz="2000" i="1" dirty="0">
                    <a:latin typeface="Comic Sans MS" panose="030F0702030302020204" pitchFamily="66" charset="0"/>
                  </a:rPr>
                  <a:t>t</a:t>
                </a:r>
                <a:r>
                  <a:rPr lang="ru-RU" sz="2000" dirty="0">
                    <a:latin typeface="Comic Sans MS" panose="030F0702030302020204" pitchFamily="66" charset="0"/>
                  </a:rPr>
                  <a:t>) – полезный сигнал, </a:t>
                </a:r>
                <a:r>
                  <a:rPr lang="ru-RU" sz="2000" baseline="-25000" dirty="0">
                    <a:latin typeface="Comic Sans MS" panose="030F0702030302020204" pitchFamily="66" charset="0"/>
                  </a:rPr>
                  <a:t> </a:t>
                </a:r>
                <a:r>
                  <a:rPr lang="en-US" sz="2000" i="1" dirty="0">
                    <a:latin typeface="Comic Sans MS" panose="030F0702030302020204" pitchFamily="66" charset="0"/>
                  </a:rPr>
                  <a:t>n</a:t>
                </a:r>
                <a:r>
                  <a:rPr lang="ru-RU" sz="2000" dirty="0">
                    <a:latin typeface="Comic Sans MS" panose="030F0702030302020204" pitchFamily="66" charset="0"/>
                  </a:rPr>
                  <a:t>(</a:t>
                </a:r>
                <a:r>
                  <a:rPr lang="en-US" sz="2000" i="1" dirty="0">
                    <a:latin typeface="Comic Sans MS" panose="030F0702030302020204" pitchFamily="66" charset="0"/>
                  </a:rPr>
                  <a:t>t</a:t>
                </a:r>
                <a:r>
                  <a:rPr lang="ru-RU" sz="2000" dirty="0">
                    <a:latin typeface="Comic Sans MS" panose="030F0702030302020204" pitchFamily="66" charset="0"/>
                  </a:rPr>
                  <a:t>) – белый </a:t>
                </a:r>
                <a:r>
                  <a:rPr lang="ru-RU" sz="2000" dirty="0" err="1">
                    <a:latin typeface="Comic Sans MS" panose="030F0702030302020204" pitchFamily="66" charset="0"/>
                  </a:rPr>
                  <a:t>гауссовский</a:t>
                </a:r>
                <a:r>
                  <a:rPr lang="ru-RU" sz="2000" dirty="0">
                    <a:latin typeface="Comic Sans MS" panose="030F0702030302020204" pitchFamily="66" charset="0"/>
                  </a:rPr>
                  <a:t> шум,</a:t>
                </a:r>
                <a:r>
                  <a:rPr lang="ru-RU" sz="2000" baseline="-25000" dirty="0">
                    <a:latin typeface="Comic Sans MS" panose="030F0702030302020204" pitchFamily="66" charset="0"/>
                  </a:rPr>
                  <a:t> </a:t>
                </a:r>
                <a:r>
                  <a:rPr lang="ru-RU" sz="2000" dirty="0">
                    <a:latin typeface="Comic Sans MS" panose="030F0702030302020204" pitchFamily="66" charset="0"/>
                  </a:rPr>
                  <a:t>функция плотности распределения которого имеет вид </a:t>
                </a:r>
              </a:p>
              <a:p>
                <a:pPr algn="just"/>
                <a:endParaRPr lang="ru-RU" sz="800" dirty="0">
                  <a:latin typeface="Comic Sans MS" panose="030F0702030302020204" pitchFamily="66" charset="0"/>
                </a:endParaRPr>
              </a:p>
              <a:p>
                <a:pPr algn="just"/>
                <a:endParaRPr lang="ru-RU" sz="2000" dirty="0">
                  <a:latin typeface="Comic Sans MS" panose="030F0702030302020204" pitchFamily="66" charset="0"/>
                </a:endParaRPr>
              </a:p>
              <a:p>
                <a:pPr algn="just"/>
                <a:endParaRPr lang="ru-RU" sz="2000" dirty="0">
                  <a:latin typeface="Comic Sans MS" panose="030F0702030302020204" pitchFamily="66" charset="0"/>
                </a:endParaRPr>
              </a:p>
              <a:p>
                <a:pPr algn="just"/>
                <a:endParaRPr lang="ru-RU" sz="2000" dirty="0">
                  <a:latin typeface="Comic Sans MS" panose="030F0702030302020204" pitchFamily="66" charset="0"/>
                </a:endParaRPr>
              </a:p>
              <a:p>
                <a:pPr algn="just"/>
                <a:r>
                  <a:rPr lang="ru-RU" sz="2000" dirty="0">
                    <a:latin typeface="Comic Sans MS" panose="030F0702030302020204" pitchFamily="66" charset="0"/>
                  </a:rPr>
                  <a:t>и интегратор, выполняющий интегрирование за время длительности символа </a:t>
                </a:r>
                <a:r>
                  <a:rPr lang="en-US" sz="2000" i="1" dirty="0" err="1">
                    <a:latin typeface="Comic Sans MS" panose="030F0702030302020204" pitchFamily="66" charset="0"/>
                  </a:rPr>
                  <a:t>Ts</a:t>
                </a:r>
                <a:r>
                  <a:rPr lang="ru-RU" sz="2000" dirty="0">
                    <a:latin typeface="Comic Sans MS" panose="030F0702030302020204" pitchFamily="66" charset="0"/>
                  </a:rPr>
                  <a:t>, который нужно принять. В формуле обозначено </a:t>
                </a:r>
                <a:r>
                  <a:rPr lang="el-GR" sz="2000" dirty="0">
                    <a:latin typeface="Comic Sans MS" panose="030F0702030302020204" pitchFamily="66" charset="0"/>
                  </a:rPr>
                  <a:t>σ</a:t>
                </a:r>
                <a:r>
                  <a:rPr lang="ru-RU" sz="2000" baseline="30000" dirty="0">
                    <a:latin typeface="Comic Sans MS" panose="030F0702030302020204" pitchFamily="66" charset="0"/>
                  </a:rPr>
                  <a:t>2</a:t>
                </a:r>
                <a:r>
                  <a:rPr lang="en-US" sz="2000" i="1" baseline="-25000" dirty="0">
                    <a:latin typeface="Comic Sans MS" panose="030F0702030302020204" pitchFamily="66" charset="0"/>
                  </a:rPr>
                  <a:t>n</a:t>
                </a:r>
                <a:r>
                  <a:rPr lang="ru-RU" sz="2000" dirty="0">
                    <a:latin typeface="Comic Sans MS" panose="030F0702030302020204" pitchFamily="66" charset="0"/>
                  </a:rPr>
                  <a:t> – дисперсия (мощность) шума.</a:t>
                </a:r>
              </a:p>
              <a:p>
                <a:pPr algn="just"/>
                <a:endParaRPr lang="ru-RU" sz="800" dirty="0">
                  <a:latin typeface="Comic Sans MS" panose="030F0702030302020204" pitchFamily="66" charset="0"/>
                </a:endParaRPr>
              </a:p>
              <a:p>
                <a:pPr algn="just"/>
                <a:r>
                  <a:rPr lang="ru-RU" sz="2000" dirty="0">
                    <a:latin typeface="Comic Sans MS" panose="030F0702030302020204" pitchFamily="66" charset="0"/>
                  </a:rPr>
                  <a:t>Коррелятор  обеспечивает наилучшее отношение сигнал/шум для сигналов известной формы.</a:t>
                </a:r>
              </a:p>
              <a:p>
                <a:pPr algn="just"/>
                <a:r>
                  <a:rPr lang="ru-RU" sz="2000" dirty="0">
                    <a:latin typeface="Comic Sans MS" panose="030F0702030302020204" pitchFamily="66" charset="0"/>
                  </a:rPr>
                  <a:t>Сложность реализации такого приемника состоит в том, что на месте приема невозможно создать точную копию принимаемого полезного сигнала. Неизвестны: его амплитуда, точное значение частоты (из-за доплеровского сдвига и нестабильности генераторов) и фаза.</a:t>
                </a:r>
              </a:p>
            </p:txBody>
          </p:sp>
        </mc:Choice>
        <mc:Fallback xmlns="">
          <p:sp>
            <p:nvSpPr>
              <p:cNvPr id="4" name="Прямоугольник 3"/>
              <p:cNvSpPr>
                <a:spLocks noRot="1" noChangeAspect="1" noMove="1" noResize="1" noEditPoints="1" noAdjustHandles="1" noChangeArrowheads="1" noChangeShapeType="1" noTextEdit="1"/>
              </p:cNvSpPr>
              <p:nvPr/>
            </p:nvSpPr>
            <p:spPr>
              <a:xfrm>
                <a:off x="301752" y="116632"/>
                <a:ext cx="11676888" cy="6318781"/>
              </a:xfrm>
              <a:prstGeom prst="rect">
                <a:avLst/>
              </a:prstGeom>
              <a:blipFill rotWithShape="0">
                <a:blip r:embed="rId2"/>
                <a:stretch>
                  <a:fillRect l="-574" t="-482" r="-522" b="-675"/>
                </a:stretch>
              </a:blipFill>
            </p:spPr>
            <p:txBody>
              <a:bodyPr/>
              <a:lstStyle/>
              <a:p>
                <a:r>
                  <a:rPr lang="ru-RU">
                    <a:noFill/>
                  </a:rPr>
                  <a:t> </a:t>
                </a:r>
              </a:p>
            </p:txBody>
          </p:sp>
        </mc:Fallback>
      </mc:AlternateContent>
      <p:sp>
        <p:nvSpPr>
          <p:cNvPr id="5"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1033" name="Рисунок 13" descr="https://siblec.ru/img/40/pics/gt1_files/image058.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2504964"/>
            <a:ext cx="3035114" cy="1244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23307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ChangeAspect="1"/>
          </p:cNvGraphicFramePr>
          <p:nvPr>
            <p:extLst>
              <p:ext uri="{D42A27DB-BD31-4B8C-83A1-F6EECF244321}">
                <p14:modId xmlns:p14="http://schemas.microsoft.com/office/powerpoint/2010/main" val="206414686"/>
              </p:ext>
            </p:extLst>
          </p:nvPr>
        </p:nvGraphicFramePr>
        <p:xfrm>
          <a:off x="743244" y="457857"/>
          <a:ext cx="10474444" cy="5549751"/>
        </p:xfrm>
        <a:graphic>
          <a:graphicData uri="http://schemas.openxmlformats.org/presentationml/2006/ole">
            <mc:AlternateContent xmlns:mc="http://schemas.openxmlformats.org/markup-compatibility/2006">
              <mc:Choice xmlns:v="urn:schemas-microsoft-com:vml" Requires="v">
                <p:oleObj spid="_x0000_s4218" name="Visio" r:id="rId3" imgW="6000733" imgH="3168720" progId="Visio.Drawing.11">
                  <p:embed/>
                </p:oleObj>
              </mc:Choice>
              <mc:Fallback>
                <p:oleObj name="Visio" r:id="rId3" imgW="6000733" imgH="3168720" progId="Visio.Drawing.11">
                  <p:embed/>
                  <p:pic>
                    <p:nvPicPr>
                      <p:cNvPr id="0" name=""/>
                      <p:cNvPicPr>
                        <a:picLocks noChangeAspect="1" noChangeArrowheads="1"/>
                      </p:cNvPicPr>
                      <p:nvPr/>
                    </p:nvPicPr>
                    <p:blipFill>
                      <a:blip r:embed="rId4"/>
                      <a:srcRect/>
                      <a:stretch>
                        <a:fillRect/>
                      </a:stretch>
                    </p:blipFill>
                    <p:spPr bwMode="auto">
                      <a:xfrm>
                        <a:off x="743244" y="457857"/>
                        <a:ext cx="10474444" cy="5549751"/>
                      </a:xfrm>
                      <a:prstGeom prst="rect">
                        <a:avLst/>
                      </a:prstGeom>
                      <a:noFill/>
                    </p:spPr>
                  </p:pic>
                </p:oleObj>
              </mc:Fallback>
            </mc:AlternateContent>
          </a:graphicData>
        </a:graphic>
      </p:graphicFrame>
      <p:sp>
        <p:nvSpPr>
          <p:cNvPr id="5" name="Прямоугольник 4"/>
          <p:cNvSpPr/>
          <p:nvPr/>
        </p:nvSpPr>
        <p:spPr>
          <a:xfrm>
            <a:off x="2972183" y="5905238"/>
            <a:ext cx="5698996" cy="369332"/>
          </a:xfrm>
          <a:prstGeom prst="rect">
            <a:avLst/>
          </a:prstGeom>
        </p:spPr>
        <p:txBody>
          <a:bodyPr wrap="none">
            <a:spAutoFit/>
          </a:bodyPr>
          <a:lstStyle/>
          <a:p>
            <a:pPr algn="ctr"/>
            <a:r>
              <a:rPr lang="ru-RU" b="1" dirty="0">
                <a:latin typeface="Comic Sans MS" panose="030F0702030302020204" pitchFamily="66" charset="0"/>
              </a:rPr>
              <a:t>Рис. 7.1. Когерентный оптимальный приемник</a:t>
            </a:r>
            <a:endParaRPr lang="ru-RU" dirty="0">
              <a:latin typeface="Comic Sans MS" panose="030F0702030302020204" pitchFamily="66" charset="0"/>
            </a:endParaRPr>
          </a:p>
        </p:txBody>
      </p:sp>
    </p:spTree>
    <p:extLst>
      <p:ext uri="{BB962C8B-B14F-4D97-AF65-F5344CB8AC3E}">
        <p14:creationId xmlns:p14="http://schemas.microsoft.com/office/powerpoint/2010/main" val="12925857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67640" y="542836"/>
            <a:ext cx="11792712" cy="6153992"/>
          </a:xfrm>
          <a:prstGeom prst="rect">
            <a:avLst/>
          </a:prstGeom>
        </p:spPr>
        <p:txBody>
          <a:bodyPr wrap="square">
            <a:spAutoFit/>
          </a:bodyPr>
          <a:lstStyle/>
          <a:p>
            <a:pPr indent="457200" algn="just"/>
            <a:r>
              <a:rPr lang="ru-RU" sz="2000" dirty="0">
                <a:solidFill>
                  <a:srgbClr val="000000"/>
                </a:solidFill>
                <a:latin typeface="Comic Sans MS" panose="030F0702030302020204" pitchFamily="66" charset="0"/>
                <a:ea typeface="Times New Roman" panose="02020603050405020304" pitchFamily="18" charset="0"/>
              </a:rPr>
              <a:t>Очевидно оптимальная обработка принимаемого сигнала должна быть за­вершена до детектора, а именно в линейной части прием­ника. </a:t>
            </a:r>
          </a:p>
          <a:p>
            <a:pPr indent="457200" algn="just"/>
            <a:r>
              <a:rPr lang="ru-RU" sz="2000" dirty="0">
                <a:latin typeface="Comic Sans MS" panose="030F0702030302020204" pitchFamily="66" charset="0"/>
              </a:rPr>
              <a:t>Так как для любого сообщения из </a:t>
            </a:r>
            <a:r>
              <a:rPr lang="en-US" sz="2000" i="1" dirty="0" err="1">
                <a:latin typeface="Comic Sans MS" panose="030F0702030302020204" pitchFamily="66" charset="0"/>
              </a:rPr>
              <a:t>i</a:t>
            </a:r>
            <a:r>
              <a:rPr lang="ru-RU" sz="2000" dirty="0">
                <a:latin typeface="Comic Sans MS" panose="030F0702030302020204" pitchFamily="66" charset="0"/>
              </a:rPr>
              <a:t> = 1, 2, …, </a:t>
            </a:r>
            <a:r>
              <a:rPr lang="en-US" sz="2000" i="1" dirty="0">
                <a:latin typeface="Comic Sans MS" panose="030F0702030302020204" pitchFamily="66" charset="0"/>
              </a:rPr>
              <a:t>N</a:t>
            </a:r>
            <a:r>
              <a:rPr lang="en-US" sz="2000" dirty="0">
                <a:latin typeface="Comic Sans MS" panose="030F0702030302020204" pitchFamily="66" charset="0"/>
              </a:rPr>
              <a:t> </a:t>
            </a:r>
            <a:r>
              <a:rPr lang="ru-RU" sz="2000" dirty="0">
                <a:latin typeface="Comic Sans MS" panose="030F0702030302020204" pitchFamily="66" charset="0"/>
              </a:rPr>
              <a:t>известна функция </a:t>
            </a:r>
            <a:r>
              <a:rPr lang="en-US" sz="2000" i="1" dirty="0" err="1">
                <a:latin typeface="Comic Sans MS" panose="030F0702030302020204" pitchFamily="66" charset="0"/>
              </a:rPr>
              <a:t>s</a:t>
            </a:r>
            <a:r>
              <a:rPr lang="en-US" sz="2000" i="1" baseline="-25000" dirty="0" err="1">
                <a:latin typeface="Comic Sans MS" panose="030F0702030302020204" pitchFamily="66" charset="0"/>
              </a:rPr>
              <a:t>i</a:t>
            </a:r>
            <a:r>
              <a:rPr lang="ru-RU" sz="2000" i="1" dirty="0">
                <a:latin typeface="Comic Sans MS" panose="030F0702030302020204" pitchFamily="66" charset="0"/>
              </a:rPr>
              <a:t>(t), но </a:t>
            </a:r>
            <a:r>
              <a:rPr lang="ru-RU" sz="2000" dirty="0">
                <a:latin typeface="Comic Sans MS" panose="030F0702030302020204" pitchFamily="66" charset="0"/>
              </a:rPr>
              <a:t>неизвестно, какое именно значение сообщения содержится в принятой реализации </a:t>
            </a:r>
            <a:r>
              <a:rPr lang="en-US" sz="2000" i="1" dirty="0">
                <a:latin typeface="Comic Sans MS" panose="030F0702030302020204" pitchFamily="66" charset="0"/>
              </a:rPr>
              <a:t>r</a:t>
            </a:r>
            <a:r>
              <a:rPr lang="ru-RU" sz="2000" i="1" dirty="0">
                <a:latin typeface="Comic Sans MS" panose="030F0702030302020204" pitchFamily="66" charset="0"/>
              </a:rPr>
              <a:t>(t), то</a:t>
            </a:r>
            <a:r>
              <a:rPr lang="ru-RU" sz="2000" dirty="0">
                <a:latin typeface="Comic Sans MS" panose="030F0702030302020204" pitchFamily="66" charset="0"/>
              </a:rPr>
              <a:t> на приемной стороне должны создаваться опорные сигналы </a:t>
            </a:r>
            <a:r>
              <a:rPr lang="en-US" sz="2000" i="1" dirty="0">
                <a:latin typeface="Comic Sans MS" panose="030F0702030302020204" pitchFamily="66" charset="0"/>
              </a:rPr>
              <a:t>s</a:t>
            </a:r>
            <a:r>
              <a:rPr lang="ru-RU" sz="2000" i="1" baseline="-25000" dirty="0">
                <a:latin typeface="Comic Sans MS" panose="030F0702030302020204" pitchFamily="66" charset="0"/>
              </a:rPr>
              <a:t>i</a:t>
            </a:r>
            <a:r>
              <a:rPr lang="ru-RU" sz="2000" i="1" dirty="0">
                <a:latin typeface="Comic Sans MS" panose="030F0702030302020204" pitchFamily="66" charset="0"/>
              </a:rPr>
              <a:t>(t), </a:t>
            </a:r>
            <a:r>
              <a:rPr lang="ru-RU" sz="2000" dirty="0">
                <a:latin typeface="Comic Sans MS" panose="030F0702030302020204" pitchFamily="66" charset="0"/>
              </a:rPr>
              <a:t>со­ответствующие каждому из значений сообщения</a:t>
            </a:r>
            <a:r>
              <a:rPr lang="ru-RU" sz="2000" i="1" dirty="0">
                <a:latin typeface="Comic Sans MS" panose="030F0702030302020204" pitchFamily="66" charset="0"/>
              </a:rPr>
              <a:t>. </a:t>
            </a:r>
            <a:endParaRPr lang="ru-RU" sz="2000" dirty="0">
              <a:latin typeface="Comic Sans MS" panose="030F0702030302020204" pitchFamily="66" charset="0"/>
            </a:endParaRPr>
          </a:p>
          <a:p>
            <a:pPr indent="457200" algn="just"/>
            <a:r>
              <a:rPr lang="ru-RU" sz="2000" dirty="0">
                <a:latin typeface="Comic Sans MS" panose="030F0702030302020204" pitchFamily="66" charset="0"/>
              </a:rPr>
              <a:t>При передаче нескольких разных значений сообщения прием­ник становится многоканальным. Каждое из произведений по­ступает на соответствующие </a:t>
            </a:r>
            <a:r>
              <a:rPr lang="ru-RU" sz="2000" dirty="0" err="1">
                <a:latin typeface="Comic Sans MS" panose="030F0702030302020204" pitchFamily="66" charset="0"/>
              </a:rPr>
              <a:t>перемножители</a:t>
            </a:r>
            <a:r>
              <a:rPr lang="ru-RU" sz="2000" dirty="0">
                <a:latin typeface="Comic Sans MS" panose="030F0702030302020204" pitchFamily="66" charset="0"/>
              </a:rPr>
              <a:t> и накапливающее устройство своего канала. </a:t>
            </a:r>
          </a:p>
          <a:p>
            <a:pPr indent="457200" algn="just"/>
            <a:r>
              <a:rPr lang="ru-RU" sz="2000" dirty="0">
                <a:latin typeface="Comic Sans MS" panose="030F0702030302020204" pitchFamily="66" charset="0"/>
              </a:rPr>
              <a:t>На этом оптимальная обработка принятой реализации в случае полно­стью известного сигнала заканчивается. В каждом из каналов сигнал может поступать на пороговую схему. В том канале, в котором </a:t>
            </a:r>
            <a:r>
              <a:rPr lang="en-US" sz="2000" dirty="0">
                <a:latin typeface="Comic Sans MS" panose="030F0702030302020204" pitchFamily="66" charset="0"/>
              </a:rPr>
              <a:t>s</a:t>
            </a:r>
            <a:r>
              <a:rPr lang="ru-RU" sz="2000" i="1" baseline="-25000" dirty="0">
                <a:latin typeface="Comic Sans MS" panose="030F0702030302020204" pitchFamily="66" charset="0"/>
              </a:rPr>
              <a:t>i</a:t>
            </a:r>
            <a:r>
              <a:rPr lang="ru-RU" sz="2000" i="1" dirty="0">
                <a:latin typeface="Comic Sans MS" panose="030F0702030302020204" pitchFamily="66" charset="0"/>
              </a:rPr>
              <a:t>(t) </a:t>
            </a:r>
            <a:r>
              <a:rPr lang="ru-RU" sz="2000" dirty="0">
                <a:latin typeface="Comic Sans MS" panose="030F0702030302020204" pitchFamily="66" charset="0"/>
              </a:rPr>
              <a:t>соответствует полезному сигналу принятой реализации </a:t>
            </a:r>
            <a:r>
              <a:rPr lang="en-US" sz="2000" i="1" dirty="0">
                <a:latin typeface="Comic Sans MS" panose="030F0702030302020204" pitchFamily="66" charset="0"/>
              </a:rPr>
              <a:t>r</a:t>
            </a:r>
            <a:r>
              <a:rPr lang="ru-RU" sz="2000" dirty="0">
                <a:latin typeface="Comic Sans MS" panose="030F0702030302020204" pitchFamily="66" charset="0"/>
              </a:rPr>
              <a:t>(</a:t>
            </a:r>
            <a:r>
              <a:rPr lang="en-US" sz="2000" i="1" dirty="0">
                <a:latin typeface="Comic Sans MS" panose="030F0702030302020204" pitchFamily="66" charset="0"/>
              </a:rPr>
              <a:t>t</a:t>
            </a:r>
            <a:r>
              <a:rPr lang="ru-RU" sz="2000" dirty="0">
                <a:latin typeface="Comic Sans MS" panose="030F0702030302020204" pitchFamily="66" charset="0"/>
              </a:rPr>
              <a:t>), функция корреляции должна превысить порог.</a:t>
            </a:r>
          </a:p>
          <a:p>
            <a:pPr indent="457200" algn="just">
              <a:lnSpc>
                <a:spcPct val="107000"/>
              </a:lnSpc>
              <a:spcAft>
                <a:spcPts val="800"/>
              </a:spcAft>
            </a:pPr>
            <a:r>
              <a:rPr lang="ru-RU" sz="2000" dirty="0">
                <a:latin typeface="Comic Sans MS" panose="030F0702030302020204" pitchFamily="66" charset="0"/>
              </a:rPr>
              <a:t>Реализовать подобную схему приема можно в приемнике с синхронным детектором (рис. 7.2)</a:t>
            </a:r>
          </a:p>
          <a:p>
            <a:pPr indent="457200" algn="just">
              <a:lnSpc>
                <a:spcPct val="107000"/>
              </a:lnSpc>
              <a:spcAft>
                <a:spcPts val="800"/>
              </a:spcAft>
            </a:pPr>
            <a:r>
              <a:rPr lang="ru-RU" sz="2000" dirty="0">
                <a:latin typeface="Comic Sans MS" panose="030F0702030302020204" pitchFamily="66" charset="0"/>
              </a:rPr>
              <a:t>Пусть опорный сигнал </a:t>
            </a:r>
            <a:r>
              <a:rPr lang="en-US" sz="2000" i="1" dirty="0">
                <a:latin typeface="Comic Sans MS" panose="030F0702030302020204" pitchFamily="66" charset="0"/>
              </a:rPr>
              <a:t>s</a:t>
            </a:r>
            <a:r>
              <a:rPr lang="ru-RU" sz="2000" i="1" baseline="-25000" dirty="0">
                <a:latin typeface="Comic Sans MS" panose="030F0702030302020204" pitchFamily="66" charset="0"/>
              </a:rPr>
              <a:t>i</a:t>
            </a:r>
            <a:r>
              <a:rPr lang="ru-RU" sz="2000" dirty="0">
                <a:latin typeface="Comic Sans MS" panose="030F0702030302020204" pitchFamily="66" charset="0"/>
              </a:rPr>
              <a:t>(</a:t>
            </a:r>
            <a:r>
              <a:rPr lang="ru-RU" sz="2000" i="1" dirty="0">
                <a:latin typeface="Comic Sans MS" panose="030F0702030302020204" pitchFamily="66" charset="0"/>
              </a:rPr>
              <a:t>t</a:t>
            </a:r>
            <a:r>
              <a:rPr lang="ru-RU" sz="2000" dirty="0">
                <a:latin typeface="Comic Sans MS" panose="030F0702030302020204" pitchFamily="66" charset="0"/>
              </a:rPr>
              <a:t>) поступает в приемник непосредственно от передатчика. Назначение некоторых элементов приемника, которые не искажают принимаемого сигнала: входная цепь, УВЧ, УПЧ уже рассмотрено. Временное запаздывание сигнала на время распространения учитывается временным сдвигом </a:t>
            </a:r>
            <a:r>
              <a:rPr lang="en-US" sz="2000" i="1" dirty="0">
                <a:latin typeface="Comic Sans MS" panose="030F0702030302020204" pitchFamily="66" charset="0"/>
              </a:rPr>
              <a:t>t</a:t>
            </a:r>
            <a:r>
              <a:rPr lang="ru-RU" sz="2000" dirty="0">
                <a:latin typeface="Comic Sans MS" panose="030F0702030302020204" pitchFamily="66" charset="0"/>
              </a:rPr>
              <a:t>1 = </a:t>
            </a:r>
            <a:r>
              <a:rPr lang="en-US" sz="2000" i="1" dirty="0">
                <a:latin typeface="Comic Sans MS" panose="030F0702030302020204" pitchFamily="66" charset="0"/>
              </a:rPr>
              <a:t>t</a:t>
            </a:r>
            <a:r>
              <a:rPr lang="ru-RU" sz="2000" dirty="0">
                <a:latin typeface="Comic Sans MS" panose="030F0702030302020204" pitchFamily="66" charset="0"/>
              </a:rPr>
              <a:t> + τ.</a:t>
            </a:r>
            <a:endParaRPr lang="ru-RU" dirty="0">
              <a:solidFill>
                <a:srgbClr val="000000"/>
              </a:solidFill>
              <a:effectLst/>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13177015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259195" y="796035"/>
            <a:ext cx="11655319" cy="4160013"/>
          </a:xfrm>
          <a:prstGeom prst="rect">
            <a:avLst/>
          </a:prstGeom>
        </p:spPr>
      </p:pic>
      <p:sp>
        <p:nvSpPr>
          <p:cNvPr id="2" name="Прямоугольник 1"/>
          <p:cNvSpPr/>
          <p:nvPr/>
        </p:nvSpPr>
        <p:spPr>
          <a:xfrm>
            <a:off x="3315819" y="5365742"/>
            <a:ext cx="5783956" cy="369332"/>
          </a:xfrm>
          <a:prstGeom prst="rect">
            <a:avLst/>
          </a:prstGeom>
        </p:spPr>
        <p:txBody>
          <a:bodyPr wrap="none">
            <a:spAutoFit/>
          </a:bodyPr>
          <a:lstStyle/>
          <a:p>
            <a:r>
              <a:rPr lang="ru-RU" dirty="0">
                <a:latin typeface="Comic Sans MS" panose="030F0702030302020204" pitchFamily="66" charset="0"/>
              </a:rPr>
              <a:t>Рис. 7.2. Реализация схемы когерентного приема </a:t>
            </a:r>
            <a:endParaRPr lang="ru-RU" dirty="0"/>
          </a:p>
        </p:txBody>
      </p:sp>
    </p:spTree>
    <p:extLst>
      <p:ext uri="{BB962C8B-B14F-4D97-AF65-F5344CB8AC3E}">
        <p14:creationId xmlns:p14="http://schemas.microsoft.com/office/powerpoint/2010/main" val="19540314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 y="175225"/>
            <a:ext cx="11667744" cy="6420219"/>
          </a:xfrm>
          <a:prstGeom prst="rect">
            <a:avLst/>
          </a:prstGeom>
        </p:spPr>
        <p:txBody>
          <a:bodyPr wrap="square">
            <a:spAutoFit/>
          </a:bodyPr>
          <a:lstStyle/>
          <a:p>
            <a:pPr indent="457200" algn="just">
              <a:lnSpc>
                <a:spcPct val="107000"/>
              </a:lnSpc>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Корреляционную обработку принятой реализации </a:t>
            </a:r>
            <a:r>
              <a:rPr lang="en-US" sz="2000" i="1" dirty="0">
                <a:latin typeface="Comic Sans MS" panose="030F0702030302020204" pitchFamily="66" charset="0"/>
                <a:ea typeface="Times New Roman" panose="02020603050405020304" pitchFamily="18" charset="0"/>
                <a:cs typeface="Times New Roman" panose="02020603050405020304" pitchFamily="18" charset="0"/>
              </a:rPr>
              <a:t>r</a:t>
            </a:r>
            <a:r>
              <a:rPr lang="ru-RU" sz="2000" i="1" dirty="0">
                <a:latin typeface="Comic Sans MS" panose="030F0702030302020204" pitchFamily="66" charset="0"/>
                <a:ea typeface="Times New Roman" panose="02020603050405020304" pitchFamily="18" charset="0"/>
                <a:cs typeface="Times New Roman" panose="02020603050405020304" pitchFamily="18" charset="0"/>
              </a:rPr>
              <a:t>’</a:t>
            </a:r>
            <a:r>
              <a:rPr lang="ru-RU" sz="2000" dirty="0">
                <a:latin typeface="Comic Sans MS" panose="030F0702030302020204" pitchFamily="66" charset="0"/>
                <a:ea typeface="Times New Roman" panose="02020603050405020304" pitchFamily="18" charset="0"/>
                <a:cs typeface="Times New Roman" panose="02020603050405020304" pitchFamily="18" charset="0"/>
              </a:rPr>
              <a:t>(</a:t>
            </a:r>
            <a:r>
              <a:rPr lang="ru-RU" sz="2000" i="1" dirty="0">
                <a:latin typeface="Comic Sans MS" panose="030F0702030302020204" pitchFamily="66" charset="0"/>
                <a:ea typeface="Times New Roman" panose="02020603050405020304" pitchFamily="18" charset="0"/>
                <a:cs typeface="Times New Roman" panose="02020603050405020304" pitchFamily="18" charset="0"/>
              </a:rPr>
              <a:t>t</a:t>
            </a:r>
            <a:r>
              <a:rPr lang="ru-RU" sz="2000" i="1" baseline="-25000" dirty="0">
                <a:latin typeface="Comic Sans MS" panose="030F0702030302020204" pitchFamily="66" charset="0"/>
                <a:ea typeface="Times New Roman" panose="02020603050405020304" pitchFamily="18" charset="0"/>
                <a:cs typeface="Times New Roman" panose="02020603050405020304" pitchFamily="18" charset="0"/>
              </a:rPr>
              <a:t>1</a:t>
            </a:r>
            <a:r>
              <a:rPr lang="ru-RU" sz="2000" dirty="0">
                <a:latin typeface="Comic Sans MS" panose="030F0702030302020204" pitchFamily="66" charset="0"/>
                <a:ea typeface="Times New Roman" panose="02020603050405020304" pitchFamily="18" charset="0"/>
                <a:cs typeface="Times New Roman" panose="02020603050405020304" pitchFamily="18" charset="0"/>
              </a:rPr>
              <a:t>)</a:t>
            </a:r>
            <a:r>
              <a:rPr lang="ru-RU" sz="2000" i="1" dirty="0">
                <a:latin typeface="Comic Sans MS" panose="030F0702030302020204" pitchFamily="66" charset="0"/>
                <a:ea typeface="Times New Roman" panose="02020603050405020304" pitchFamily="18" charset="0"/>
                <a:cs typeface="Times New Roman" panose="02020603050405020304" pitchFamily="18" charset="0"/>
              </a:rPr>
              <a:t> </a:t>
            </a:r>
            <a:r>
              <a:rPr lang="ru-RU" sz="2000" dirty="0">
                <a:latin typeface="Comic Sans MS" panose="030F0702030302020204" pitchFamily="66" charset="0"/>
                <a:ea typeface="Times New Roman" panose="02020603050405020304" pitchFamily="18" charset="0"/>
                <a:cs typeface="Times New Roman" panose="02020603050405020304" pitchFamily="18" charset="0"/>
              </a:rPr>
              <a:t>и опорного сигнала </a:t>
            </a:r>
            <a:r>
              <a:rPr lang="en-US" sz="2000" i="1" dirty="0">
                <a:latin typeface="Comic Sans MS" panose="030F0702030302020204" pitchFamily="66" charset="0"/>
                <a:ea typeface="Times New Roman" panose="02020603050405020304" pitchFamily="18" charset="0"/>
                <a:cs typeface="Times New Roman" panose="02020603050405020304" pitchFamily="18" charset="0"/>
              </a:rPr>
              <a:t>s</a:t>
            </a:r>
            <a:r>
              <a:rPr lang="ru-RU" sz="2000" dirty="0">
                <a:latin typeface="Comic Sans MS" panose="030F0702030302020204" pitchFamily="66" charset="0"/>
                <a:ea typeface="Times New Roman" panose="02020603050405020304" pitchFamily="18" charset="0"/>
                <a:cs typeface="Times New Roman" panose="02020603050405020304" pitchFamily="18" charset="0"/>
              </a:rPr>
              <a:t>(</a:t>
            </a:r>
            <a:r>
              <a:rPr lang="ru-RU" sz="2000" i="1" dirty="0">
                <a:latin typeface="Comic Sans MS" panose="030F0702030302020204" pitchFamily="66" charset="0"/>
                <a:ea typeface="Times New Roman" panose="02020603050405020304" pitchFamily="18" charset="0"/>
                <a:cs typeface="Times New Roman" panose="02020603050405020304" pitchFamily="18" charset="0"/>
              </a:rPr>
              <a:t>t</a:t>
            </a:r>
            <a:r>
              <a:rPr lang="ru-RU" sz="2000" i="1" baseline="-25000" dirty="0">
                <a:latin typeface="Comic Sans MS" panose="030F0702030302020204" pitchFamily="66" charset="0"/>
                <a:ea typeface="Times New Roman" panose="02020603050405020304" pitchFamily="18" charset="0"/>
                <a:cs typeface="Times New Roman" panose="02020603050405020304" pitchFamily="18" charset="0"/>
              </a:rPr>
              <a:t>1</a:t>
            </a:r>
            <a:r>
              <a:rPr lang="ru-RU" sz="2000" dirty="0">
                <a:latin typeface="Comic Sans MS" panose="030F0702030302020204" pitchFamily="66" charset="0"/>
                <a:ea typeface="Times New Roman" panose="02020603050405020304" pitchFamily="18" charset="0"/>
                <a:cs typeface="Times New Roman" panose="02020603050405020304" pitchFamily="18" charset="0"/>
              </a:rPr>
              <a:t>)</a:t>
            </a:r>
            <a:r>
              <a:rPr lang="ru-RU" sz="2000" i="1" dirty="0">
                <a:latin typeface="Comic Sans MS" panose="030F0702030302020204" pitchFamily="66" charset="0"/>
                <a:ea typeface="Times New Roman" panose="02020603050405020304" pitchFamily="18" charset="0"/>
                <a:cs typeface="Times New Roman" panose="02020603050405020304" pitchFamily="18" charset="0"/>
              </a:rPr>
              <a:t>, </a:t>
            </a:r>
            <a:r>
              <a:rPr lang="ru-RU" sz="2000" dirty="0">
                <a:latin typeface="Comic Sans MS" panose="030F0702030302020204" pitchFamily="66" charset="0"/>
                <a:ea typeface="Times New Roman" panose="02020603050405020304" pitchFamily="18" charset="0"/>
                <a:cs typeface="Times New Roman" panose="02020603050405020304" pitchFamily="18" charset="0"/>
              </a:rPr>
              <a:t>копии ожидаемо­го, можно произвести с помощью синхронного детектора, кото­рый по сути является умножителем, и цепочки </a:t>
            </a:r>
            <a:r>
              <a:rPr lang="ru-RU" sz="2000" i="1" dirty="0">
                <a:latin typeface="Comic Sans MS" panose="030F0702030302020204" pitchFamily="66" charset="0"/>
                <a:ea typeface="Times New Roman" panose="02020603050405020304" pitchFamily="18" charset="0"/>
                <a:cs typeface="Times New Roman" panose="02020603050405020304" pitchFamily="18" charset="0"/>
              </a:rPr>
              <a:t>RC </a:t>
            </a:r>
            <a:r>
              <a:rPr lang="ru-RU" sz="2000" dirty="0">
                <a:latin typeface="Comic Sans MS" panose="030F0702030302020204" pitchFamily="66" charset="0"/>
                <a:ea typeface="Times New Roman" panose="02020603050405020304" pitchFamily="18" charset="0"/>
                <a:cs typeface="Times New Roman" panose="02020603050405020304" pitchFamily="18" charset="0"/>
              </a:rPr>
              <a:t>(интегратор)</a:t>
            </a:r>
            <a:r>
              <a:rPr lang="ru-RU" sz="2000" i="1" dirty="0">
                <a:latin typeface="Comic Sans MS" panose="030F0702030302020204" pitchFamily="66" charset="0"/>
                <a:ea typeface="Times New Roman" panose="02020603050405020304" pitchFamily="18" charset="0"/>
                <a:cs typeface="Times New Roman" panose="02020603050405020304" pitchFamily="18" charset="0"/>
              </a:rPr>
              <a:t>. </a:t>
            </a:r>
            <a:endParaRPr lang="ru-RU" sz="2000" dirty="0">
              <a:latin typeface="Comic Sans MS" panose="030F0702030302020204" pitchFamily="66" charset="0"/>
              <a:ea typeface="Calibri" panose="020F0502020204030204" pitchFamily="34" charset="0"/>
              <a:cs typeface="Times New Roman" panose="02020603050405020304" pitchFamily="18" charset="0"/>
            </a:endParaRPr>
          </a:p>
          <a:p>
            <a:pPr indent="457200" algn="just">
              <a:lnSpc>
                <a:spcPct val="107000"/>
              </a:lnSpc>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Постоянная времени цепочки </a:t>
            </a:r>
            <a:r>
              <a:rPr lang="en-US" sz="2000" i="1" dirty="0">
                <a:latin typeface="Comic Sans MS" panose="030F0702030302020204" pitchFamily="66" charset="0"/>
                <a:ea typeface="Times New Roman" panose="02020603050405020304" pitchFamily="18" charset="0"/>
                <a:cs typeface="Times New Roman" panose="02020603050405020304" pitchFamily="18" charset="0"/>
              </a:rPr>
              <a:t>RC</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должна быть значительно больше длительности сигнала, для того, чтобы на­копление сигнала происходило ли­нейно.</a:t>
            </a:r>
            <a:endParaRPr lang="ru-RU" sz="2000" dirty="0">
              <a:latin typeface="Comic Sans MS" panose="030F0702030302020204" pitchFamily="66" charset="0"/>
              <a:ea typeface="Calibri" panose="020F0502020204030204" pitchFamily="34" charset="0"/>
              <a:cs typeface="Times New Roman" panose="02020603050405020304" pitchFamily="18" charset="0"/>
            </a:endParaRPr>
          </a:p>
          <a:p>
            <a:pPr indent="457200" algn="just">
              <a:lnSpc>
                <a:spcPct val="107000"/>
              </a:lnSpc>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Пусть передатчик излучает колебание </a:t>
            </a:r>
            <a:r>
              <a:rPr lang="en-US" sz="2000" i="1" dirty="0" err="1">
                <a:latin typeface="Comic Sans MS" panose="030F0702030302020204" pitchFamily="66" charset="0"/>
                <a:ea typeface="Times New Roman" panose="02020603050405020304" pitchFamily="18" charset="0"/>
                <a:cs typeface="Times New Roman" panose="02020603050405020304" pitchFamily="18" charset="0"/>
              </a:rPr>
              <a:t>s</a:t>
            </a:r>
            <a:r>
              <a:rPr lang="en-US" sz="2000" i="1" baseline="-25000" dirty="0" err="1">
                <a:latin typeface="Comic Sans MS" panose="030F0702030302020204" pitchFamily="66" charset="0"/>
                <a:ea typeface="Times New Roman" panose="02020603050405020304" pitchFamily="18" charset="0"/>
                <a:cs typeface="Times New Roman" panose="02020603050405020304" pitchFamily="18" charset="0"/>
              </a:rPr>
              <a:t>i</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соответствующее символу полезного сигнала длительностью </a:t>
            </a:r>
            <a:r>
              <a:rPr lang="en-US" sz="2000" i="1" dirty="0" err="1">
                <a:latin typeface="Comic Sans MS" panose="030F0702030302020204" pitchFamily="66" charset="0"/>
                <a:ea typeface="Times New Roman" panose="02020603050405020304" pitchFamily="18" charset="0"/>
                <a:cs typeface="Times New Roman" panose="02020603050405020304" pitchFamily="18" charset="0"/>
              </a:rPr>
              <a:t>T</a:t>
            </a:r>
            <a:r>
              <a:rPr lang="en-US" sz="2000" i="1" baseline="-25000" dirty="0" err="1">
                <a:latin typeface="Comic Sans MS" panose="030F0702030302020204" pitchFamily="66" charset="0"/>
                <a:ea typeface="Times New Roman" panose="02020603050405020304" pitchFamily="18" charset="0"/>
                <a:cs typeface="Times New Roman" panose="02020603050405020304" pitchFamily="18" charset="0"/>
              </a:rPr>
              <a:t>s</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Кроме того, имеется опорный сигнал в виде копии излучаемого символа. На схеме символически показано, что он поступает по отдельной линии.  </a:t>
            </a:r>
            <a:endParaRPr lang="ru-RU" sz="2000" dirty="0">
              <a:latin typeface="Comic Sans MS" panose="030F0702030302020204" pitchFamily="66" charset="0"/>
              <a:ea typeface="Calibri" panose="020F0502020204030204" pitchFamily="34" charset="0"/>
              <a:cs typeface="Times New Roman" panose="02020603050405020304" pitchFamily="18" charset="0"/>
            </a:endParaRPr>
          </a:p>
          <a:p>
            <a:pPr indent="457200" algn="just"/>
            <a:r>
              <a:rPr lang="ru-RU" sz="2000" dirty="0">
                <a:latin typeface="Comic Sans MS" panose="030F0702030302020204" pitchFamily="66" charset="0"/>
                <a:ea typeface="Times New Roman" panose="02020603050405020304" pitchFamily="18" charset="0"/>
                <a:cs typeface="Times New Roman" panose="02020603050405020304" pitchFamily="18" charset="0"/>
              </a:rPr>
              <a:t>На антенну приемника поступает электромагнитная волна в виде суммы полезного сигнала и шума. Эта сумма далее в виде скалярного сигнала усиливается и преобразуется по частоте. Частота преобразованного сигнала (промежуточная частота) значительно ниже несущей частоты. </a:t>
            </a:r>
          </a:p>
          <a:p>
            <a:pPr indent="457200" algn="just"/>
            <a:r>
              <a:rPr lang="ru-RU" sz="2000" dirty="0">
                <a:latin typeface="Comic Sans MS" panose="030F0702030302020204" pitchFamily="66" charset="0"/>
              </a:rPr>
              <a:t>Такое преобразование необходимо для того, чтобы усилить сигнал резонансным усилителем с большим коэффициентом усиления и обеспечить основную избирательность по соседнему каналу. Сделать эти две операции на пониженной частоте значительно проще. </a:t>
            </a:r>
          </a:p>
          <a:p>
            <a:pPr indent="457200" algn="just"/>
            <a:r>
              <a:rPr lang="ru-RU" sz="2000" dirty="0">
                <a:latin typeface="Comic Sans MS" panose="030F0702030302020204" pitchFamily="66" charset="0"/>
              </a:rPr>
              <a:t>Трудность обеспечения усиления на высокой частоте заключается в том, что  при большом количестве усилительных каскадов, работающих на одной частоте, возникает </a:t>
            </a:r>
            <a:r>
              <a:rPr lang="ru-RU" sz="2000" i="1" dirty="0">
                <a:solidFill>
                  <a:srgbClr val="0070C0"/>
                </a:solidFill>
                <a:latin typeface="Comic Sans MS" panose="030F0702030302020204" pitchFamily="66" charset="0"/>
              </a:rPr>
              <a:t>опасность самовозбуждения</a:t>
            </a:r>
            <a:r>
              <a:rPr lang="ru-RU" sz="2000" dirty="0">
                <a:solidFill>
                  <a:srgbClr val="0070C0"/>
                </a:solidFill>
                <a:latin typeface="Comic Sans MS" panose="030F0702030302020204" pitchFamily="66" charset="0"/>
              </a:rPr>
              <a:t>.</a:t>
            </a:r>
          </a:p>
          <a:p>
            <a:endParaRPr lang="ru-RU" sz="2000" dirty="0">
              <a:latin typeface="Comic Sans MS" panose="030F0702030302020204" pitchFamily="66" charset="0"/>
            </a:endParaRPr>
          </a:p>
        </p:txBody>
      </p:sp>
    </p:spTree>
    <p:extLst>
      <p:ext uri="{BB962C8B-B14F-4D97-AF65-F5344CB8AC3E}">
        <p14:creationId xmlns:p14="http://schemas.microsoft.com/office/powerpoint/2010/main" val="711526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83464" y="236322"/>
            <a:ext cx="11640312" cy="6052747"/>
          </a:xfrm>
          <a:prstGeom prst="rect">
            <a:avLst/>
          </a:prstGeom>
        </p:spPr>
        <p:txBody>
          <a:bodyPr wrap="square">
            <a:spAutoFit/>
          </a:bodyPr>
          <a:lstStyle/>
          <a:p>
            <a:pPr indent="457200" algn="ctr">
              <a:lnSpc>
                <a:spcPct val="107000"/>
              </a:lnSpc>
              <a:spcAft>
                <a:spcPts val="0"/>
              </a:spcAft>
            </a:pPr>
            <a:r>
              <a:rPr lang="ru-RU" sz="2600" b="1" dirty="0">
                <a:solidFill>
                  <a:srgbClr val="0070C0"/>
                </a:solidFill>
                <a:latin typeface="Comic Sans MS" panose="030F0702030302020204" pitchFamily="66" charset="0"/>
                <a:ea typeface="Times New Roman" panose="02020603050405020304" pitchFamily="18" charset="0"/>
                <a:cs typeface="Times New Roman" panose="02020603050405020304" pitchFamily="18" charset="0"/>
              </a:rPr>
              <a:t>Введение</a:t>
            </a:r>
            <a:endParaRPr lang="ru-RU" sz="2600" dirty="0">
              <a:solidFill>
                <a:srgbClr val="0070C0"/>
              </a:solidFill>
              <a:latin typeface="Comic Sans MS" panose="030F0702030302020204" pitchFamily="66" charset="0"/>
              <a:ea typeface="Calibri" panose="020F0502020204030204" pitchFamily="34" charset="0"/>
              <a:cs typeface="Times New Roman" panose="02020603050405020304" pitchFamily="18" charset="0"/>
            </a:endParaRPr>
          </a:p>
          <a:p>
            <a:pPr indent="457200" algn="just">
              <a:lnSpc>
                <a:spcPct val="107000"/>
              </a:lnSpc>
              <a:spcAft>
                <a:spcPts val="0"/>
              </a:spcAft>
            </a:pPr>
            <a:r>
              <a:rPr lang="ru-RU" sz="2800" dirty="0">
                <a:latin typeface="Comic Sans MS" panose="030F0702030302020204" pitchFamily="66" charset="0"/>
                <a:ea typeface="Calibri" panose="020F0502020204030204" pitchFamily="34" charset="0"/>
                <a:cs typeface="Times New Roman" panose="02020603050405020304" pitchFamily="18" charset="0"/>
              </a:rPr>
              <a:t>Радиотехника – это узкоспециализированная область, которая обычно включает в себя следующие области знаний:</a:t>
            </a:r>
          </a:p>
          <a:p>
            <a:pPr marL="457200" indent="457200" algn="just">
              <a:lnSpc>
                <a:spcPct val="107000"/>
              </a:lnSpc>
              <a:spcAft>
                <a:spcPts val="0"/>
              </a:spcAft>
              <a:buFont typeface="Arial" panose="020B0604020202020204" pitchFamily="34" charset="0"/>
              <a:buChar char="•"/>
            </a:pPr>
            <a:r>
              <a:rPr lang="ru-RU" sz="2800" dirty="0">
                <a:latin typeface="Comic Sans MS" panose="030F0702030302020204" pitchFamily="66" charset="0"/>
                <a:ea typeface="Calibri" panose="020F0502020204030204" pitchFamily="34" charset="0"/>
                <a:cs typeface="Times New Roman" panose="02020603050405020304" pitchFamily="18" charset="0"/>
              </a:rPr>
              <a:t> проектирование антенных систем, обеспечивающих заданную чувствительность к электромагнитному полю, воздействующему на антенну;</a:t>
            </a:r>
          </a:p>
          <a:p>
            <a:pPr marL="457200" indent="457200" algn="just">
              <a:lnSpc>
                <a:spcPct val="107000"/>
              </a:lnSpc>
              <a:spcAft>
                <a:spcPts val="0"/>
              </a:spcAft>
              <a:buFont typeface="Arial" panose="020B0604020202020204" pitchFamily="34" charset="0"/>
              <a:buChar char="•"/>
            </a:pPr>
            <a:r>
              <a:rPr lang="ru-RU" sz="2800" dirty="0">
                <a:latin typeface="Comic Sans MS" panose="030F0702030302020204" pitchFamily="66" charset="0"/>
                <a:ea typeface="Calibri" panose="020F0502020204030204" pitchFamily="34" charset="0"/>
                <a:cs typeface="Times New Roman" panose="02020603050405020304" pitchFamily="18" charset="0"/>
              </a:rPr>
              <a:t> проектирование структур систем связи и линий передачи радиочастотной энергии;</a:t>
            </a:r>
          </a:p>
          <a:p>
            <a:pPr marL="457200" indent="457200" algn="just">
              <a:lnSpc>
                <a:spcPct val="107000"/>
              </a:lnSpc>
              <a:spcAft>
                <a:spcPts val="0"/>
              </a:spcAft>
              <a:buFont typeface="Arial" panose="020B0604020202020204" pitchFamily="34" charset="0"/>
              <a:buChar char="•"/>
            </a:pPr>
            <a:r>
              <a:rPr lang="ru-RU" sz="2800" dirty="0">
                <a:latin typeface="Comic Sans MS" panose="030F0702030302020204" pitchFamily="66" charset="0"/>
                <a:ea typeface="Calibri" panose="020F0502020204030204" pitchFamily="34" charset="0"/>
                <a:cs typeface="Times New Roman" panose="02020603050405020304" pitchFamily="18" charset="0"/>
              </a:rPr>
              <a:t> расчет элементов схем и структур линий передачи: генераторов, усилителей, смесителей, демодуляторов, фильтров и других устройств;</a:t>
            </a:r>
          </a:p>
          <a:p>
            <a:pPr marL="457200" indent="457200" algn="just">
              <a:lnSpc>
                <a:spcPct val="107000"/>
              </a:lnSpc>
              <a:spcAft>
                <a:spcPts val="0"/>
              </a:spcAft>
              <a:buFont typeface="Arial" panose="020B0604020202020204" pitchFamily="34" charset="0"/>
              <a:buChar char="•"/>
            </a:pPr>
            <a:r>
              <a:rPr lang="ru-RU" sz="2800" dirty="0">
                <a:latin typeface="Comic Sans MS" panose="030F0702030302020204" pitchFamily="66" charset="0"/>
                <a:ea typeface="Calibri" panose="020F0502020204030204" pitchFamily="34" charset="0"/>
                <a:cs typeface="Times New Roman" panose="02020603050405020304" pitchFamily="18" charset="0"/>
              </a:rPr>
              <a:t> контроль и измерение характеристик радиочастотных устройств и систем.</a:t>
            </a:r>
          </a:p>
        </p:txBody>
      </p:sp>
    </p:spTree>
    <p:extLst>
      <p:ext uri="{BB962C8B-B14F-4D97-AF65-F5344CB8AC3E}">
        <p14:creationId xmlns:p14="http://schemas.microsoft.com/office/powerpoint/2010/main" val="6039422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Прямоугольник 1"/>
              <p:cNvSpPr/>
              <p:nvPr/>
            </p:nvSpPr>
            <p:spPr>
              <a:xfrm>
                <a:off x="256032" y="285329"/>
                <a:ext cx="11786616" cy="5087996"/>
              </a:xfrm>
              <a:prstGeom prst="rect">
                <a:avLst/>
              </a:prstGeom>
            </p:spPr>
            <p:txBody>
              <a:bodyPr wrap="square">
                <a:spAutoFit/>
              </a:bodyPr>
              <a:lstStyle/>
              <a:p>
                <a:pPr marR="434975" indent="457200" algn="just">
                  <a:spcAft>
                    <a:spcPts val="0"/>
                  </a:spcAft>
                </a:pPr>
                <a:r>
                  <a:rPr lang="ru-RU" sz="2000" b="1" i="1" dirty="0">
                    <a:solidFill>
                      <a:srgbClr val="002060"/>
                    </a:solidFill>
                    <a:latin typeface="Comic Sans MS" panose="030F0702030302020204" pitchFamily="66" charset="0"/>
                    <a:ea typeface="Times New Roman" panose="02020603050405020304" pitchFamily="18" charset="0"/>
                  </a:rPr>
                  <a:t>Примечание.</a:t>
                </a:r>
                <a:r>
                  <a:rPr lang="ru-RU" sz="2000" i="1" dirty="0">
                    <a:solidFill>
                      <a:srgbClr val="002060"/>
                    </a:solidFill>
                    <a:latin typeface="Comic Sans MS" panose="030F0702030302020204" pitchFamily="66" charset="0"/>
                    <a:ea typeface="Times New Roman" panose="02020603050405020304" pitchFamily="18" charset="0"/>
                  </a:rPr>
                  <a:t> </a:t>
                </a:r>
                <a:r>
                  <a:rPr lang="ru-RU" i="1" dirty="0">
                    <a:solidFill>
                      <a:srgbClr val="002060"/>
                    </a:solidFill>
                    <a:latin typeface="Comic Sans MS" panose="030F0702030302020204" pitchFamily="66" charset="0"/>
                    <a:ea typeface="Times New Roman" panose="02020603050405020304" pitchFamily="18" charset="0"/>
                  </a:rPr>
                  <a:t>Максимальный устойчивый коэффициент усиления для усилителей на транзисторах равен:</a:t>
                </a:r>
                <a:endParaRPr lang="ru-RU" dirty="0">
                  <a:solidFill>
                    <a:srgbClr val="002060"/>
                  </a:solidFill>
                  <a:effectLst/>
                  <a:latin typeface="Comic Sans MS" panose="030F0702030302020204" pitchFamily="66" charset="0"/>
                  <a:ea typeface="Times New Roman" panose="02020603050405020304" pitchFamily="18" charset="0"/>
                </a:endParaRPr>
              </a:p>
              <a:p>
                <a:pPr marL="1708785" marR="434975" indent="457200" algn="just">
                  <a:spcAft>
                    <a:spcPts val="0"/>
                  </a:spcAft>
                </a:pPr>
                <a:r>
                  <a:rPr lang="en-US" i="1" dirty="0">
                    <a:solidFill>
                      <a:srgbClr val="002060"/>
                    </a:solidFill>
                    <a:effectLst/>
                    <a:latin typeface="Comic Sans MS" panose="030F0702030302020204" pitchFamily="66" charset="0"/>
                    <a:ea typeface="Times New Roman" panose="02020603050405020304" pitchFamily="18" charset="0"/>
                  </a:rPr>
                  <a:t>K = 6,3</a:t>
                </a:r>
                <a14:m>
                  <m:oMath xmlns:m="http://schemas.openxmlformats.org/officeDocument/2006/math">
                    <m:rad>
                      <m:radPr>
                        <m:degHide m:val="on"/>
                        <m:ctrlPr>
                          <a:rPr lang="ru-RU" b="1" i="1">
                            <a:solidFill>
                              <a:srgbClr val="002060"/>
                            </a:solidFill>
                            <a:effectLst/>
                            <a:latin typeface="Cambria Math" panose="02040503050406030204" pitchFamily="18" charset="0"/>
                            <a:ea typeface="Times New Roman" panose="02020603050405020304" pitchFamily="18" charset="0"/>
                            <a:cs typeface="Arial" panose="020B0604020202020204" pitchFamily="34" charset="0"/>
                          </a:rPr>
                        </m:ctrlPr>
                      </m:radPr>
                      <m:deg/>
                      <m:e>
                        <m:f>
                          <m:fPr>
                            <m:ctrlPr>
                              <a:rPr lang="ru-RU" b="1" i="1">
                                <a:solidFill>
                                  <a:srgbClr val="002060"/>
                                </a:solidFill>
                                <a:effectLst/>
                                <a:latin typeface="Cambria Math" panose="02040503050406030204" pitchFamily="18" charset="0"/>
                                <a:ea typeface="Times New Roman" panose="02020603050405020304" pitchFamily="18" charset="0"/>
                                <a:cs typeface="Arial" panose="020B0604020202020204" pitchFamily="34" charset="0"/>
                              </a:rPr>
                            </m:ctrlPr>
                          </m:fPr>
                          <m:num>
                            <m:r>
                              <a:rPr lang="en-US" b="1" i="1">
                                <a:solidFill>
                                  <a:srgbClr val="002060"/>
                                </a:solidFill>
                                <a:effectLst/>
                                <a:latin typeface="Cambria Math" panose="02040503050406030204" pitchFamily="18" charset="0"/>
                                <a:ea typeface="Times New Roman" panose="02020603050405020304" pitchFamily="18" charset="0"/>
                                <a:cs typeface="Arial" panose="020B0604020202020204" pitchFamily="34" charset="0"/>
                              </a:rPr>
                              <m:t>𝑺</m:t>
                            </m:r>
                          </m:num>
                          <m:den>
                            <m:r>
                              <a:rPr lang="en-US" b="1" i="1">
                                <a:solidFill>
                                  <a:srgbClr val="002060"/>
                                </a:solidFill>
                                <a:effectLst/>
                                <a:latin typeface="Cambria Math" panose="02040503050406030204" pitchFamily="18" charset="0"/>
                                <a:ea typeface="Times New Roman" panose="02020603050405020304" pitchFamily="18" charset="0"/>
                                <a:cs typeface="Arial" panose="020B0604020202020204" pitchFamily="34" charset="0"/>
                              </a:rPr>
                              <m:t>𝒇</m:t>
                            </m:r>
                            <m:sSub>
                              <m:sSubPr>
                                <m:ctrlPr>
                                  <a:rPr lang="ru-RU" b="1" i="1">
                                    <a:solidFill>
                                      <a:srgbClr val="002060"/>
                                    </a:solidFill>
                                    <a:effectLst/>
                                    <a:latin typeface="Cambria Math" panose="02040503050406030204" pitchFamily="18" charset="0"/>
                                    <a:ea typeface="Times New Roman" panose="02020603050405020304" pitchFamily="18" charset="0"/>
                                    <a:cs typeface="Arial" panose="020B0604020202020204" pitchFamily="34" charset="0"/>
                                  </a:rPr>
                                </m:ctrlPr>
                              </m:sSubPr>
                              <m:e>
                                <m:r>
                                  <a:rPr lang="en-US" b="1" i="1">
                                    <a:solidFill>
                                      <a:srgbClr val="002060"/>
                                    </a:solidFill>
                                    <a:effectLst/>
                                    <a:latin typeface="Cambria Math" panose="02040503050406030204" pitchFamily="18" charset="0"/>
                                    <a:ea typeface="Times New Roman" panose="02020603050405020304" pitchFamily="18" charset="0"/>
                                    <a:cs typeface="Arial" panose="020B0604020202020204" pitchFamily="34" charset="0"/>
                                  </a:rPr>
                                  <m:t>𝑪</m:t>
                                </m:r>
                              </m:e>
                              <m:sub>
                                <m:r>
                                  <a:rPr lang="en-US" b="1" i="1">
                                    <a:solidFill>
                                      <a:srgbClr val="002060"/>
                                    </a:solidFill>
                                    <a:effectLst/>
                                    <a:latin typeface="Cambria Math" panose="02040503050406030204" pitchFamily="18" charset="0"/>
                                    <a:ea typeface="Times New Roman" panose="02020603050405020304" pitchFamily="18" charset="0"/>
                                    <a:cs typeface="Arial" panose="020B0604020202020204" pitchFamily="34" charset="0"/>
                                  </a:rPr>
                                  <m:t>𝒄</m:t>
                                </m:r>
                                <m:r>
                                  <a:rPr lang="en-US" b="1" i="1">
                                    <a:solidFill>
                                      <a:srgbClr val="002060"/>
                                    </a:solidFill>
                                    <a:effectLst/>
                                    <a:latin typeface="Cambria Math" panose="02040503050406030204" pitchFamily="18" charset="0"/>
                                    <a:ea typeface="Times New Roman" panose="02020603050405020304" pitchFamily="18" charset="0"/>
                                    <a:cs typeface="Arial" panose="020B0604020202020204" pitchFamily="34" charset="0"/>
                                  </a:rPr>
                                  <m:t> </m:t>
                                </m:r>
                              </m:sub>
                            </m:sSub>
                          </m:den>
                        </m:f>
                        <m:r>
                          <a:rPr lang="en-US" b="1" i="1">
                            <a:solidFill>
                              <a:srgbClr val="002060"/>
                            </a:solidFill>
                            <a:effectLst/>
                            <a:latin typeface="Cambria Math" panose="02040503050406030204" pitchFamily="18" charset="0"/>
                            <a:ea typeface="Times New Roman" panose="02020603050405020304" pitchFamily="18" charset="0"/>
                            <a:cs typeface="Arial" panose="020B0604020202020204" pitchFamily="34" charset="0"/>
                          </a:rPr>
                          <m:t>,</m:t>
                        </m:r>
                      </m:e>
                    </m:rad>
                  </m:oMath>
                </a14:m>
                <a:endParaRPr lang="ru-RU" dirty="0">
                  <a:solidFill>
                    <a:srgbClr val="002060"/>
                  </a:solidFill>
                  <a:effectLst/>
                  <a:latin typeface="Comic Sans MS" panose="030F0702030302020204" pitchFamily="66" charset="0"/>
                  <a:ea typeface="Times New Roman" panose="02020603050405020304" pitchFamily="18" charset="0"/>
                </a:endParaRPr>
              </a:p>
              <a:p>
                <a:pPr marR="434975" indent="457200" algn="just">
                  <a:spcAft>
                    <a:spcPts val="0"/>
                  </a:spcAft>
                </a:pPr>
                <a:r>
                  <a:rPr lang="ru-RU" i="1" dirty="0">
                    <a:solidFill>
                      <a:srgbClr val="002060"/>
                    </a:solidFill>
                    <a:effectLst/>
                    <a:latin typeface="Comic Sans MS" panose="030F0702030302020204" pitchFamily="66" charset="0"/>
                    <a:ea typeface="Times New Roman" panose="02020603050405020304" pitchFamily="18" charset="0"/>
                  </a:rPr>
                  <a:t>где S - крутизна характеристики транзистора на рабочей частоте, мА/В;</a:t>
                </a:r>
                <a:endParaRPr lang="ru-RU" dirty="0">
                  <a:solidFill>
                    <a:srgbClr val="002060"/>
                  </a:solidFill>
                  <a:effectLst/>
                  <a:latin typeface="Comic Sans MS" panose="030F0702030302020204" pitchFamily="66" charset="0"/>
                  <a:ea typeface="Times New Roman" panose="02020603050405020304" pitchFamily="18" charset="0"/>
                </a:endParaRPr>
              </a:p>
              <a:p>
                <a:pPr marR="434975" indent="457200" algn="just">
                  <a:spcAft>
                    <a:spcPts val="0"/>
                  </a:spcAft>
                </a:pPr>
                <a:r>
                  <a:rPr lang="ru-RU" i="1" dirty="0">
                    <a:solidFill>
                      <a:srgbClr val="002060"/>
                    </a:solidFill>
                    <a:effectLst/>
                    <a:latin typeface="Comic Sans MS" panose="030F0702030302020204" pitchFamily="66" charset="0"/>
                    <a:ea typeface="Times New Roman" panose="02020603050405020304" pitchFamily="18" charset="0"/>
                  </a:rPr>
                  <a:t>f - максимальная рабочая частота;</a:t>
                </a:r>
                <a:endParaRPr lang="ru-RU" dirty="0">
                  <a:solidFill>
                    <a:srgbClr val="002060"/>
                  </a:solidFill>
                  <a:effectLst/>
                  <a:latin typeface="Comic Sans MS" panose="030F0702030302020204" pitchFamily="66" charset="0"/>
                  <a:ea typeface="Times New Roman" panose="02020603050405020304" pitchFamily="18" charset="0"/>
                </a:endParaRPr>
              </a:p>
              <a:p>
                <a:pPr marR="434975" indent="457200" algn="just">
                  <a:spcAft>
                    <a:spcPts val="0"/>
                  </a:spcAft>
                </a:pPr>
                <a:r>
                  <a:rPr lang="ru-RU" i="1" dirty="0" err="1">
                    <a:solidFill>
                      <a:srgbClr val="002060"/>
                    </a:solidFill>
                    <a:effectLst/>
                    <a:latin typeface="Comic Sans MS" panose="030F0702030302020204" pitchFamily="66" charset="0"/>
                    <a:ea typeface="Times New Roman" panose="02020603050405020304" pitchFamily="18" charset="0"/>
                  </a:rPr>
                  <a:t>С</a:t>
                </a:r>
                <a:r>
                  <a:rPr lang="ru-RU" i="1" baseline="-25000" dirty="0" err="1">
                    <a:solidFill>
                      <a:srgbClr val="002060"/>
                    </a:solidFill>
                    <a:effectLst/>
                    <a:latin typeface="Comic Sans MS" panose="030F0702030302020204" pitchFamily="66" charset="0"/>
                    <a:ea typeface="Times New Roman" panose="02020603050405020304" pitchFamily="18" charset="0"/>
                  </a:rPr>
                  <a:t>с</a:t>
                </a:r>
                <a:r>
                  <a:rPr lang="ru-RU" i="1" dirty="0">
                    <a:solidFill>
                      <a:srgbClr val="002060"/>
                    </a:solidFill>
                    <a:effectLst/>
                    <a:latin typeface="Comic Sans MS" panose="030F0702030302020204" pitchFamily="66" charset="0"/>
                    <a:ea typeface="Times New Roman" panose="02020603050405020304" pitchFamily="18" charset="0"/>
                  </a:rPr>
                  <a:t> - емкость коллектор-база, пФ.</a:t>
                </a:r>
                <a:endParaRPr lang="ru-RU" dirty="0">
                  <a:solidFill>
                    <a:srgbClr val="002060"/>
                  </a:solidFill>
                  <a:effectLst/>
                  <a:latin typeface="Comic Sans MS" panose="030F0702030302020204" pitchFamily="66" charset="0"/>
                  <a:ea typeface="Times New Roman" panose="02020603050405020304" pitchFamily="18" charset="0"/>
                </a:endParaRPr>
              </a:p>
              <a:p>
                <a:pPr marR="434975" indent="457200" algn="just">
                  <a:lnSpc>
                    <a:spcPct val="150000"/>
                  </a:lnSpc>
                  <a:spcAft>
                    <a:spcPts val="800"/>
                  </a:spcAft>
                </a:pPr>
                <a:r>
                  <a:rPr lang="ru-RU" i="1" dirty="0">
                    <a:solidFill>
                      <a:srgbClr val="002060"/>
                    </a:solidFill>
                    <a:effectLst/>
                    <a:latin typeface="Comic Sans MS" panose="030F0702030302020204" pitchFamily="66" charset="0"/>
                    <a:ea typeface="Calibri" panose="020F0502020204030204" pitchFamily="34" charset="0"/>
                    <a:cs typeface="Times New Roman" panose="02020603050405020304" pitchFamily="18" charset="0"/>
                  </a:rPr>
                  <a:t>Например, для транзистора КТ399А S=110, </a:t>
                </a:r>
                <a:r>
                  <a:rPr lang="ru-RU" i="1" dirty="0" err="1">
                    <a:solidFill>
                      <a:srgbClr val="002060"/>
                    </a:solidFill>
                    <a:effectLst/>
                    <a:latin typeface="Comic Sans MS" panose="030F0702030302020204" pitchFamily="66" charset="0"/>
                    <a:ea typeface="Calibri" panose="020F0502020204030204" pitchFamily="34" charset="0"/>
                    <a:cs typeface="Times New Roman" panose="02020603050405020304" pitchFamily="18" charset="0"/>
                  </a:rPr>
                  <a:t>С</a:t>
                </a:r>
                <a:r>
                  <a:rPr lang="ru-RU" i="1" baseline="-25000" dirty="0" err="1">
                    <a:solidFill>
                      <a:srgbClr val="002060"/>
                    </a:solidFill>
                    <a:effectLst/>
                    <a:latin typeface="Comic Sans MS" panose="030F0702030302020204" pitchFamily="66" charset="0"/>
                    <a:ea typeface="Calibri" panose="020F0502020204030204" pitchFamily="34" charset="0"/>
                    <a:cs typeface="Times New Roman" panose="02020603050405020304" pitchFamily="18" charset="0"/>
                  </a:rPr>
                  <a:t>с</a:t>
                </a:r>
                <a:r>
                  <a:rPr lang="ru-RU" i="1" dirty="0">
                    <a:solidFill>
                      <a:srgbClr val="002060"/>
                    </a:solidFill>
                    <a:effectLst/>
                    <a:latin typeface="Comic Sans MS" panose="030F0702030302020204" pitchFamily="66" charset="0"/>
                    <a:ea typeface="Calibri" panose="020F0502020204030204" pitchFamily="34" charset="0"/>
                    <a:cs typeface="Times New Roman" panose="02020603050405020304" pitchFamily="18" charset="0"/>
                  </a:rPr>
                  <a:t> = 0.12, пФ. Тогда максимальный устойчивый коэффициент усиления на частоте </a:t>
                </a:r>
                <a:r>
                  <a:rPr lang="en-US" i="1" dirty="0">
                    <a:solidFill>
                      <a:srgbClr val="002060"/>
                    </a:solidFill>
                    <a:effectLst/>
                    <a:latin typeface="Comic Sans MS" panose="030F0702030302020204" pitchFamily="66" charset="0"/>
                    <a:ea typeface="Calibri" panose="020F0502020204030204" pitchFamily="34" charset="0"/>
                    <a:cs typeface="Times New Roman" panose="02020603050405020304" pitchFamily="18" charset="0"/>
                  </a:rPr>
                  <a:t>f</a:t>
                </a:r>
                <a:r>
                  <a:rPr lang="ru-RU" i="1" dirty="0">
                    <a:solidFill>
                      <a:srgbClr val="002060"/>
                    </a:solidFill>
                    <a:effectLst/>
                    <a:latin typeface="Comic Sans MS" panose="030F0702030302020204" pitchFamily="66" charset="0"/>
                    <a:ea typeface="Calibri" panose="020F0502020204030204" pitchFamily="34" charset="0"/>
                    <a:cs typeface="Times New Roman" panose="02020603050405020304" pitchFamily="18" charset="0"/>
                  </a:rPr>
                  <a:t> = 450 МГц равен всего лишь К</a:t>
                </a:r>
                <a:r>
                  <a:rPr lang="ru-RU" i="1" baseline="-25000" dirty="0">
                    <a:solidFill>
                      <a:srgbClr val="002060"/>
                    </a:solidFill>
                    <a:effectLst/>
                    <a:latin typeface="Comic Sans MS" panose="030F0702030302020204" pitchFamily="66" charset="0"/>
                    <a:ea typeface="Calibri" panose="020F0502020204030204" pitchFamily="34" charset="0"/>
                    <a:cs typeface="Times New Roman" panose="02020603050405020304" pitchFamily="18" charset="0"/>
                  </a:rPr>
                  <a:t>у </a:t>
                </a:r>
                <a:r>
                  <a:rPr lang="ru-RU" i="1" dirty="0">
                    <a:solidFill>
                      <a:srgbClr val="002060"/>
                    </a:solidFill>
                    <a:effectLst/>
                    <a:latin typeface="Comic Sans MS" panose="030F0702030302020204" pitchFamily="66" charset="0"/>
                    <a:ea typeface="Calibri" panose="020F0502020204030204" pitchFamily="34" charset="0"/>
                    <a:cs typeface="Times New Roman" panose="02020603050405020304" pitchFamily="18" charset="0"/>
                  </a:rPr>
                  <a:t>= 9.</a:t>
                </a:r>
              </a:p>
              <a:p>
                <a:pPr marR="434975" indent="457200" algn="just">
                  <a:lnSpc>
                    <a:spcPct val="150000"/>
                  </a:lnSpc>
                  <a:spcAft>
                    <a:spcPts val="800"/>
                  </a:spcAft>
                </a:pPr>
                <a:endParaRPr lang="ru-RU" sz="1000" dirty="0">
                  <a:solidFill>
                    <a:srgbClr val="000000"/>
                  </a:solidFill>
                  <a:effectLst/>
                  <a:latin typeface="Comic Sans MS" panose="030F0702030302020204" pitchFamily="66" charset="0"/>
                  <a:ea typeface="Calibri" panose="020F0502020204030204" pitchFamily="34" charset="0"/>
                  <a:cs typeface="Times New Roman" panose="02020603050405020304" pitchFamily="18" charset="0"/>
                </a:endParaRPr>
              </a:p>
              <a:p>
                <a:pPr indent="457200" algn="just">
                  <a:lnSpc>
                    <a:spcPct val="107000"/>
                  </a:lnSpc>
                  <a:spcAft>
                    <a:spcPts val="800"/>
                  </a:spcAft>
                </a:pPr>
                <a:r>
                  <a:rPr lang="ru-RU" sz="20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Далее сигналы </a:t>
                </a:r>
                <a:r>
                  <a:rPr lang="en-US" sz="2000" i="1"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r</a:t>
                </a:r>
                <a:r>
                  <a:rPr lang="ru-RU" sz="2000" i="1"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a:t>
                </a:r>
                <a:r>
                  <a:rPr lang="ru-RU" sz="20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a:t>
                </a:r>
                <a:r>
                  <a:rPr lang="ru-RU" sz="2000" i="1"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t</a:t>
                </a:r>
                <a:r>
                  <a:rPr lang="ru-RU" sz="2000" i="1" baseline="-250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1</a:t>
                </a:r>
                <a:r>
                  <a:rPr lang="ru-RU" sz="20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a:t>
                </a:r>
                <a:r>
                  <a:rPr lang="ru-RU" sz="2000" i="1"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 </a:t>
                </a:r>
                <a:r>
                  <a:rPr lang="ru-RU" sz="20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и </a:t>
                </a:r>
                <a:r>
                  <a:rPr lang="en-US" sz="2000" i="1"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s</a:t>
                </a:r>
                <a:r>
                  <a:rPr lang="ru-RU" sz="20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a:t>
                </a:r>
                <a:r>
                  <a:rPr lang="ru-RU" sz="2000" i="1"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t</a:t>
                </a:r>
                <a:r>
                  <a:rPr lang="ru-RU" sz="2000" i="1" baseline="-250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1</a:t>
                </a:r>
                <a:r>
                  <a:rPr lang="ru-RU" sz="2000" dirty="0">
                    <a:solidFill>
                      <a:srgbClr val="000000"/>
                    </a:solidFill>
                    <a:effectLst/>
                    <a:latin typeface="Comic Sans MS" panose="030F0702030302020204" pitchFamily="66" charset="0"/>
                    <a:ea typeface="Times New Roman" panose="02020603050405020304" pitchFamily="18" charset="0"/>
                    <a:cs typeface="Times New Roman" panose="02020603050405020304" pitchFamily="18" charset="0"/>
                  </a:rPr>
                  <a:t>) поступают на синхронный детектор. </a:t>
                </a:r>
                <a:r>
                  <a:rPr lang="ru-RU" sz="2000" dirty="0">
                    <a:latin typeface="Comic Sans MS" panose="030F0702030302020204" pitchFamily="66" charset="0"/>
                  </a:rPr>
                  <a:t>На выходе синхронного детектора получается сигнал, который содержит постоянную составляющую, которая накапливается в течение длительности символа и низкочастотный шум. Составляю­щие высоких частот отсеиваются ин­тегрирующей цепочкой </a:t>
                </a:r>
                <a:r>
                  <a:rPr lang="ru-RU" sz="2000" i="1" dirty="0">
                    <a:latin typeface="Comic Sans MS" panose="030F0702030302020204" pitchFamily="66" charset="0"/>
                  </a:rPr>
                  <a:t>RC</a:t>
                </a:r>
                <a:r>
                  <a:rPr lang="ru-RU" sz="2000" dirty="0">
                    <a:latin typeface="Comic Sans MS" panose="030F0702030302020204" pitchFamily="66" charset="0"/>
                  </a:rPr>
                  <a:t>.</a:t>
                </a:r>
              </a:p>
              <a:p>
                <a:pPr algn="just">
                  <a:lnSpc>
                    <a:spcPct val="107000"/>
                  </a:lnSpc>
                  <a:spcAft>
                    <a:spcPts val="800"/>
                  </a:spcAft>
                </a:pPr>
                <a:endParaRPr lang="ru-RU" sz="2000" dirty="0">
                  <a:solidFill>
                    <a:srgbClr val="000000"/>
                  </a:solidFill>
                  <a:effectLst/>
                  <a:latin typeface="Comic Sans MS" panose="030F0702030302020204" pitchFamily="66" charset="0"/>
                  <a:ea typeface="Calibri" panose="020F0502020204030204" pitchFamily="34" charset="0"/>
                  <a:cs typeface="Times New Roman" panose="02020603050405020304" pitchFamily="18" charset="0"/>
                </a:endParaRPr>
              </a:p>
            </p:txBody>
          </p:sp>
        </mc:Choice>
        <mc:Fallback xmlns="">
          <p:sp>
            <p:nvSpPr>
              <p:cNvPr id="2" name="Прямоугольник 1"/>
              <p:cNvSpPr>
                <a:spLocks noRot="1" noChangeAspect="1" noMove="1" noResize="1" noEditPoints="1" noAdjustHandles="1" noChangeArrowheads="1" noChangeShapeType="1" noTextEdit="1"/>
              </p:cNvSpPr>
              <p:nvPr/>
            </p:nvSpPr>
            <p:spPr>
              <a:xfrm>
                <a:off x="256032" y="285329"/>
                <a:ext cx="11786616" cy="5087996"/>
              </a:xfrm>
              <a:prstGeom prst="rect">
                <a:avLst/>
              </a:prstGeom>
              <a:blipFill rotWithShape="0">
                <a:blip r:embed="rId2"/>
                <a:stretch>
                  <a:fillRect l="-517" t="-719" r="-465"/>
                </a:stretch>
              </a:blipFill>
            </p:spPr>
            <p:txBody>
              <a:bodyPr/>
              <a:lstStyle/>
              <a:p>
                <a:r>
                  <a:rPr lang="ru-RU">
                    <a:noFill/>
                  </a:rPr>
                  <a:t> </a:t>
                </a:r>
              </a:p>
            </p:txBody>
          </p:sp>
        </mc:Fallback>
      </mc:AlternateContent>
    </p:spTree>
    <p:extLst>
      <p:ext uri="{BB962C8B-B14F-4D97-AF65-F5344CB8AC3E}">
        <p14:creationId xmlns:p14="http://schemas.microsoft.com/office/powerpoint/2010/main" val="16878876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60120" y="274627"/>
            <a:ext cx="10488168" cy="400110"/>
          </a:xfrm>
          <a:prstGeom prst="rect">
            <a:avLst/>
          </a:prstGeom>
        </p:spPr>
        <p:txBody>
          <a:bodyPr wrap="square">
            <a:spAutoFit/>
          </a:bodyPr>
          <a:lstStyle/>
          <a:p>
            <a:pPr algn="just"/>
            <a:r>
              <a:rPr lang="ru-RU" sz="2000" dirty="0">
                <a:latin typeface="Comic Sans MS" panose="030F0702030302020204" pitchFamily="66" charset="0"/>
              </a:rPr>
              <a:t>Частично этих трудностей можно избежать создав фильтровой приемник (рис. 7.3)</a:t>
            </a:r>
            <a:r>
              <a:rPr lang="ru-RU" sz="2000" dirty="0"/>
              <a:t>.</a:t>
            </a:r>
          </a:p>
        </p:txBody>
      </p:sp>
      <p:sp>
        <p:nvSpPr>
          <p:cNvPr id="5"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Объект 5"/>
          <p:cNvGraphicFramePr>
            <a:graphicFrameLocks noChangeAspect="1"/>
          </p:cNvGraphicFramePr>
          <p:nvPr>
            <p:extLst>
              <p:ext uri="{D42A27DB-BD31-4B8C-83A1-F6EECF244321}">
                <p14:modId xmlns:p14="http://schemas.microsoft.com/office/powerpoint/2010/main" val="847266043"/>
              </p:ext>
            </p:extLst>
          </p:nvPr>
        </p:nvGraphicFramePr>
        <p:xfrm>
          <a:off x="1190250" y="889143"/>
          <a:ext cx="9799308" cy="4890427"/>
        </p:xfrm>
        <a:graphic>
          <a:graphicData uri="http://schemas.openxmlformats.org/presentationml/2006/ole">
            <mc:AlternateContent xmlns:mc="http://schemas.openxmlformats.org/markup-compatibility/2006">
              <mc:Choice xmlns:v="urn:schemas-microsoft-com:vml" Requires="v">
                <p:oleObj spid="_x0000_s2177" name="Visio" r:id="rId3" imgW="5060851" imgH="2520640" progId="Visio.Drawing.11">
                  <p:embed/>
                </p:oleObj>
              </mc:Choice>
              <mc:Fallback>
                <p:oleObj name="Visio" r:id="rId3" imgW="5060851" imgH="252064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0250" y="889143"/>
                        <a:ext cx="9799308" cy="4890427"/>
                      </a:xfrm>
                      <a:prstGeom prst="rect">
                        <a:avLst/>
                      </a:prstGeom>
                      <a:noFill/>
                    </p:spPr>
                  </p:pic>
                </p:oleObj>
              </mc:Fallback>
            </mc:AlternateContent>
          </a:graphicData>
        </a:graphic>
      </p:graphicFrame>
      <p:sp>
        <p:nvSpPr>
          <p:cNvPr id="2" name="Прямоугольник 1"/>
          <p:cNvSpPr/>
          <p:nvPr/>
        </p:nvSpPr>
        <p:spPr>
          <a:xfrm>
            <a:off x="2957134" y="6007955"/>
            <a:ext cx="5763116" cy="369332"/>
          </a:xfrm>
          <a:prstGeom prst="rect">
            <a:avLst/>
          </a:prstGeom>
        </p:spPr>
        <p:txBody>
          <a:bodyPr wrap="none">
            <a:spAutoFit/>
          </a:bodyPr>
          <a:lstStyle/>
          <a:p>
            <a:r>
              <a:rPr lang="ru-RU" dirty="0">
                <a:latin typeface="Comic Sans MS" panose="030F0702030302020204" pitchFamily="66" charset="0"/>
              </a:rPr>
              <a:t>Рис. 7.3. Реализация схемы фильтрового приема </a:t>
            </a:r>
            <a:endParaRPr lang="ru-RU" dirty="0"/>
          </a:p>
        </p:txBody>
      </p:sp>
    </p:spTree>
    <p:extLst>
      <p:ext uri="{BB962C8B-B14F-4D97-AF65-F5344CB8AC3E}">
        <p14:creationId xmlns:p14="http://schemas.microsoft.com/office/powerpoint/2010/main" val="42691510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01168" y="332656"/>
            <a:ext cx="11740896" cy="6555641"/>
          </a:xfrm>
          <a:prstGeom prst="rect">
            <a:avLst/>
          </a:prstGeom>
        </p:spPr>
        <p:txBody>
          <a:bodyPr wrap="square">
            <a:spAutoFit/>
          </a:bodyPr>
          <a:lstStyle/>
          <a:p>
            <a:pPr indent="457200" algn="just"/>
            <a:r>
              <a:rPr lang="ru-RU" sz="2000" dirty="0">
                <a:latin typeface="Comic Sans MS" panose="030F0702030302020204" pitchFamily="66" charset="0"/>
              </a:rPr>
              <a:t>Согласованный фильтр СФ,  импульсная характеристика которого зеркально повторяет форму сигнала, наилучшим образом выделяет сигнал из шумов. Далее ключевое устройство, которое в определенный момент времени производит отсчет. Пороговое устройство принимает решение о том, был принят символ или нет, или какой символ был принят. </a:t>
            </a:r>
          </a:p>
          <a:p>
            <a:pPr indent="457200" algn="just"/>
            <a:r>
              <a:rPr lang="ru-RU" sz="2000" dirty="0">
                <a:latin typeface="Comic Sans MS" panose="030F0702030302020204" pitchFamily="66" charset="0"/>
              </a:rPr>
              <a:t> </a:t>
            </a:r>
          </a:p>
          <a:p>
            <a:pPr indent="457200" algn="just"/>
            <a:r>
              <a:rPr lang="ru-RU" sz="2000" dirty="0">
                <a:latin typeface="Comic Sans MS" panose="030F0702030302020204" pitchFamily="66" charset="0"/>
              </a:rPr>
              <a:t>Теперь рассмотрим схему реального приемника прямого преобразования. По сравнению со схемой оптимального приемника здесь схема содержит ряд необходимых дополнительных элементов (рис. 7.4). </a:t>
            </a:r>
          </a:p>
          <a:p>
            <a:pPr indent="457200" algn="just"/>
            <a:r>
              <a:rPr lang="ru-RU" sz="2000" i="1" dirty="0">
                <a:latin typeface="Comic Sans MS" panose="030F0702030302020204" pitchFamily="66" charset="0"/>
              </a:rPr>
              <a:t>Входную цепь </a:t>
            </a:r>
            <a:r>
              <a:rPr lang="ru-RU" sz="2000" dirty="0">
                <a:latin typeface="Comic Sans MS" panose="030F0702030302020204" pitchFamily="66" charset="0"/>
              </a:rPr>
              <a:t>(</a:t>
            </a:r>
            <a:r>
              <a:rPr lang="ru-RU" sz="2000" dirty="0" err="1">
                <a:latin typeface="Comic Sans MS" panose="030F0702030302020204" pitchFamily="66" charset="0"/>
              </a:rPr>
              <a:t>ВхЦ</a:t>
            </a:r>
            <a:r>
              <a:rPr lang="ru-RU" sz="2000" dirty="0">
                <a:latin typeface="Comic Sans MS" panose="030F0702030302020204" pitchFamily="66" charset="0"/>
              </a:rPr>
              <a:t>), которая предназначена для передачи энергии входного сигнала из антенны на вход последующих каскадов и предварительной фильтрации помех. Необходимость такой фильтрации обусловлена тем, что следующие далее  усилитель и преобразователь частоты содержат нелинейные активные элементы.   Это приводит к появлению дополнительных искажений. Входная цепь как фильтр может быть </a:t>
            </a:r>
            <a:r>
              <a:rPr lang="ru-RU" sz="2000" dirty="0" err="1">
                <a:latin typeface="Comic Sans MS" panose="030F0702030302020204" pitchFamily="66" charset="0"/>
              </a:rPr>
              <a:t>согласавана</a:t>
            </a:r>
            <a:r>
              <a:rPr lang="ru-RU" sz="2000" dirty="0">
                <a:latin typeface="Comic Sans MS" panose="030F0702030302020204" pitchFamily="66" charset="0"/>
              </a:rPr>
              <a:t> с  сигналом только по ширине спектра.</a:t>
            </a:r>
          </a:p>
          <a:p>
            <a:pPr indent="457200" algn="just"/>
            <a:r>
              <a:rPr lang="ru-RU" sz="2000" dirty="0">
                <a:latin typeface="Comic Sans MS" panose="030F0702030302020204" pitchFamily="66" charset="0"/>
              </a:rPr>
              <a:t>Далее следует </a:t>
            </a:r>
            <a:r>
              <a:rPr lang="ru-RU" sz="2000" i="1" dirty="0">
                <a:latin typeface="Comic Sans MS" panose="030F0702030302020204" pitchFamily="66" charset="0"/>
              </a:rPr>
              <a:t>усилитель высокой (радио) частоты </a:t>
            </a:r>
            <a:r>
              <a:rPr lang="ru-RU" sz="2000" dirty="0">
                <a:latin typeface="Comic Sans MS" panose="030F0702030302020204" pitchFamily="66" charset="0"/>
              </a:rPr>
              <a:t>(УВЧ), который обеспечивает усиление радиосигнала до уровня, обеспечивающего нормальную работу смесителя и дополнительную фильтрацию от помех, хотя иногда такие усилители бывают апериодическими. Наличие в приемнике усилителя позволяет осуществить регулировку уровня сигнала (регулировка усиления).</a:t>
            </a:r>
          </a:p>
          <a:p>
            <a:pPr indent="457200" algn="just"/>
            <a:endParaRPr lang="ru-RU" sz="2000" dirty="0">
              <a:latin typeface="Comic Sans MS" panose="030F0702030302020204" pitchFamily="66" charset="0"/>
            </a:endParaRPr>
          </a:p>
        </p:txBody>
      </p:sp>
    </p:spTree>
    <p:extLst>
      <p:ext uri="{BB962C8B-B14F-4D97-AF65-F5344CB8AC3E}">
        <p14:creationId xmlns:p14="http://schemas.microsoft.com/office/powerpoint/2010/main" val="6279488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9184" y="404664"/>
            <a:ext cx="11475720" cy="6863417"/>
          </a:xfrm>
          <a:prstGeom prst="rect">
            <a:avLst/>
          </a:prstGeom>
        </p:spPr>
        <p:txBody>
          <a:bodyPr wrap="square">
            <a:spAutoFit/>
          </a:bodyPr>
          <a:lstStyle/>
          <a:p>
            <a:pPr indent="457200" algn="just"/>
            <a:r>
              <a:rPr lang="ru-RU" sz="2000" dirty="0">
                <a:latin typeface="Comic Sans MS" panose="030F0702030302020204" pitchFamily="66" charset="0"/>
              </a:rPr>
              <a:t>Далее следует </a:t>
            </a:r>
            <a:r>
              <a:rPr lang="ru-RU" sz="2000" i="1" dirty="0">
                <a:latin typeface="Comic Sans MS" panose="030F0702030302020204" pitchFamily="66" charset="0"/>
              </a:rPr>
              <a:t>преобразователь частоты</a:t>
            </a:r>
            <a:r>
              <a:rPr lang="ru-RU" sz="2000" dirty="0">
                <a:latin typeface="Comic Sans MS" panose="030F0702030302020204" pitchFamily="66" charset="0"/>
              </a:rPr>
              <a:t>, включающий в себя смеситель (СМ) и гетеродин (</a:t>
            </a:r>
            <a:r>
              <a:rPr lang="en-US" sz="2000" dirty="0">
                <a:latin typeface="Comic Sans MS" panose="030F0702030302020204" pitchFamily="66" charset="0"/>
              </a:rPr>
              <a:t>G</a:t>
            </a:r>
            <a:r>
              <a:rPr lang="ru-RU" sz="2000" dirty="0">
                <a:latin typeface="Comic Sans MS" panose="030F0702030302020204" pitchFamily="66" charset="0"/>
              </a:rPr>
              <a:t>). С некоторым приближением можно считать, что смеситель выполняет роль умножителя входного сигнала и опорного сигнала, формируемого гетеродином. </a:t>
            </a:r>
          </a:p>
          <a:p>
            <a:pPr indent="457200" algn="just"/>
            <a:r>
              <a:rPr lang="ru-RU" sz="2000" dirty="0">
                <a:latin typeface="Comic Sans MS" panose="030F0702030302020204" pitchFamily="66" charset="0"/>
              </a:rPr>
              <a:t>При переходе от станции к станции по частоте приходится перестраивать </a:t>
            </a:r>
            <a:r>
              <a:rPr lang="ru-RU" sz="2000" dirty="0" err="1">
                <a:latin typeface="Comic Sans MS" panose="030F0702030302020204" pitchFamily="66" charset="0"/>
              </a:rPr>
              <a:t>ВхЦ</a:t>
            </a:r>
            <a:r>
              <a:rPr lang="ru-RU" sz="2000" dirty="0">
                <a:latin typeface="Comic Sans MS" panose="030F0702030302020204" pitchFamily="66" charset="0"/>
              </a:rPr>
              <a:t>, УВЧ и гетеродин. Это не совсем простая операция, т.к. колебательные контуры </a:t>
            </a:r>
            <a:r>
              <a:rPr lang="ru-RU" sz="2000" dirty="0" err="1">
                <a:latin typeface="Comic Sans MS" panose="030F0702030302020204" pitchFamily="66" charset="0"/>
              </a:rPr>
              <a:t>ВхЦ</a:t>
            </a:r>
            <a:r>
              <a:rPr lang="ru-RU" sz="2000" dirty="0">
                <a:latin typeface="Comic Sans MS" panose="030F0702030302020204" pitchFamily="66" charset="0"/>
              </a:rPr>
              <a:t> и УВЧ с одной стороны и гетеродина с другой стороны настроены на разные частоты. Кроме того при перестройке контуров по частоте полоса контуров и добротность изменяются.</a:t>
            </a:r>
          </a:p>
          <a:p>
            <a:pPr indent="457200" algn="just"/>
            <a:r>
              <a:rPr lang="ru-RU" sz="2000" dirty="0">
                <a:latin typeface="Comic Sans MS" panose="030F0702030302020204" pitchFamily="66" charset="0"/>
              </a:rPr>
              <a:t>Роль интегратора выполняет выходной фильтр, накапливая энергию видеоимпульса (символа). </a:t>
            </a:r>
            <a:r>
              <a:rPr lang="ru-RU" sz="2000" dirty="0" err="1">
                <a:latin typeface="Comic Sans MS" panose="030F0702030302020204" pitchFamily="66" charset="0"/>
              </a:rPr>
              <a:t>Т.о</a:t>
            </a:r>
            <a:r>
              <a:rPr lang="ru-RU" sz="2000" dirty="0">
                <a:latin typeface="Comic Sans MS" panose="030F0702030302020204" pitchFamily="66" charset="0"/>
              </a:rPr>
              <a:t>. видно, что такой приемник в какой-то мере имеет сходство и с корреляционным, и с фильтровым оптимальным приемниками. Здесь следует отметить, что также как в корреляционном приемнике необходимо обеспечивать точное совпадение частот </a:t>
            </a:r>
            <a:r>
              <a:rPr lang="en-US" sz="2000" i="1" dirty="0">
                <a:latin typeface="Comic Sans MS" panose="030F0702030302020204" pitchFamily="66" charset="0"/>
              </a:rPr>
              <a:t>f</a:t>
            </a:r>
            <a:r>
              <a:rPr lang="en-US" sz="2000" baseline="-25000" dirty="0">
                <a:latin typeface="Comic Sans MS" panose="030F0702030302020204" pitchFamily="66" charset="0"/>
              </a:rPr>
              <a:t>c</a:t>
            </a:r>
            <a:r>
              <a:rPr lang="en-US" sz="2000" dirty="0">
                <a:latin typeface="Comic Sans MS" panose="030F0702030302020204" pitchFamily="66" charset="0"/>
              </a:rPr>
              <a:t> </a:t>
            </a:r>
            <a:r>
              <a:rPr lang="ru-RU" sz="2000" dirty="0">
                <a:latin typeface="Comic Sans MS" panose="030F0702030302020204" pitchFamily="66" charset="0"/>
              </a:rPr>
              <a:t>и </a:t>
            </a:r>
            <a:r>
              <a:rPr lang="en-US" sz="2000" i="1" dirty="0">
                <a:latin typeface="Comic Sans MS" panose="030F0702030302020204" pitchFamily="66" charset="0"/>
              </a:rPr>
              <a:t>f</a:t>
            </a:r>
            <a:r>
              <a:rPr lang="ru-RU" sz="2000" baseline="-25000" dirty="0">
                <a:latin typeface="Comic Sans MS" panose="030F0702030302020204" pitchFamily="66" charset="0"/>
              </a:rPr>
              <a:t>г</a:t>
            </a:r>
            <a:r>
              <a:rPr lang="ru-RU" sz="2000" dirty="0">
                <a:latin typeface="Comic Sans MS" panose="030F0702030302020204" pitchFamily="66" charset="0"/>
              </a:rPr>
              <a:t>.</a:t>
            </a:r>
          </a:p>
          <a:p>
            <a:pPr indent="457200" algn="just"/>
            <a:r>
              <a:rPr lang="ru-RU" sz="2000" dirty="0">
                <a:latin typeface="Comic Sans MS" panose="030F0702030302020204" pitchFamily="66" charset="0"/>
              </a:rPr>
              <a:t>Для достаточно точной подстройки частоты гетеродина под частоту сигнала используют дополнительное устройство – </a:t>
            </a:r>
            <a:r>
              <a:rPr lang="ru-RU" sz="2000" i="1" dirty="0">
                <a:latin typeface="Comic Sans MS" panose="030F0702030302020204" pitchFamily="66" charset="0"/>
              </a:rPr>
              <a:t>цепь синхронизации </a:t>
            </a:r>
            <a:r>
              <a:rPr lang="ru-RU" sz="2000" dirty="0">
                <a:latin typeface="Comic Sans MS" panose="030F0702030302020204" pitchFamily="66" charset="0"/>
              </a:rPr>
              <a:t>(ЦС) (рис. 7.5). Эта цепь выделяет из принимаемого сигнала составляющую несущей частоты (если она в нем есть) и далее она используется для синхронизации гетеродина – навязывание ему колебаний с нужной частотой и фазой.</a:t>
            </a:r>
          </a:p>
          <a:p>
            <a:pPr indent="457200" algn="just"/>
            <a:r>
              <a:rPr lang="ru-RU" sz="2000" dirty="0">
                <a:latin typeface="Comic Sans MS" panose="030F0702030302020204" pitchFamily="66" charset="0"/>
              </a:rPr>
              <a:t>Сложность тут состоит в том, что принимаемый сигнал зашумлен и это приводит к тому, что приемлемое качество работы приемника можно получить только при достаточной величине отношения сигнал/шум.</a:t>
            </a:r>
          </a:p>
          <a:p>
            <a:pPr indent="457200" algn="just"/>
            <a:endParaRPr lang="ru-RU" sz="2000" dirty="0">
              <a:latin typeface="Comic Sans MS" panose="030F0702030302020204" pitchFamily="66" charset="0"/>
            </a:endParaRPr>
          </a:p>
          <a:p>
            <a:pPr indent="457200" algn="just"/>
            <a:r>
              <a:rPr lang="ru-RU" sz="2000" dirty="0">
                <a:latin typeface="Comic Sans MS" panose="030F0702030302020204" pitchFamily="66" charset="0"/>
              </a:rPr>
              <a:t> </a:t>
            </a:r>
          </a:p>
        </p:txBody>
      </p:sp>
    </p:spTree>
    <p:extLst>
      <p:ext uri="{BB962C8B-B14F-4D97-AF65-F5344CB8AC3E}">
        <p14:creationId xmlns:p14="http://schemas.microsoft.com/office/powerpoint/2010/main" val="11965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Объект 5"/>
          <p:cNvGraphicFramePr>
            <a:graphicFrameLocks noChangeAspect="1"/>
          </p:cNvGraphicFramePr>
          <p:nvPr>
            <p:extLst>
              <p:ext uri="{D42A27DB-BD31-4B8C-83A1-F6EECF244321}">
                <p14:modId xmlns:p14="http://schemas.microsoft.com/office/powerpoint/2010/main" val="3495881590"/>
              </p:ext>
            </p:extLst>
          </p:nvPr>
        </p:nvGraphicFramePr>
        <p:xfrm>
          <a:off x="266675" y="508186"/>
          <a:ext cx="11565661" cy="5612414"/>
        </p:xfrm>
        <a:graphic>
          <a:graphicData uri="http://schemas.openxmlformats.org/presentationml/2006/ole">
            <mc:AlternateContent xmlns:mc="http://schemas.openxmlformats.org/markup-compatibility/2006">
              <mc:Choice xmlns:v="urn:schemas-microsoft-com:vml" Requires="v">
                <p:oleObj spid="_x0000_s3201" name="Visio" r:id="rId3" imgW="5991338" imgH="2914203" progId="Visio.Drawing.11">
                  <p:embed/>
                </p:oleObj>
              </mc:Choice>
              <mc:Fallback>
                <p:oleObj name="Visio" r:id="rId3" imgW="5991338" imgH="2914203"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675" y="508186"/>
                        <a:ext cx="11565661" cy="5612414"/>
                      </a:xfrm>
                      <a:prstGeom prst="rect">
                        <a:avLst/>
                      </a:prstGeom>
                      <a:noFill/>
                    </p:spPr>
                  </p:pic>
                </p:oleObj>
              </mc:Fallback>
            </mc:AlternateContent>
          </a:graphicData>
        </a:graphic>
      </p:graphicFrame>
      <p:sp>
        <p:nvSpPr>
          <p:cNvPr id="2" name="Прямоугольник 1"/>
          <p:cNvSpPr/>
          <p:nvPr/>
        </p:nvSpPr>
        <p:spPr>
          <a:xfrm>
            <a:off x="2647514" y="6259454"/>
            <a:ext cx="6101350" cy="369332"/>
          </a:xfrm>
          <a:prstGeom prst="rect">
            <a:avLst/>
          </a:prstGeom>
        </p:spPr>
        <p:txBody>
          <a:bodyPr wrap="none">
            <a:spAutoFit/>
          </a:bodyPr>
          <a:lstStyle/>
          <a:p>
            <a:r>
              <a:rPr lang="ru-RU" dirty="0">
                <a:latin typeface="Comic Sans MS" panose="030F0702030302020204" pitchFamily="66" charset="0"/>
              </a:rPr>
              <a:t>Рис. 7.4. Реализация схемы прямого преобразования</a:t>
            </a:r>
            <a:endParaRPr lang="ru-RU" dirty="0"/>
          </a:p>
        </p:txBody>
      </p:sp>
    </p:spTree>
    <p:extLst>
      <p:ext uri="{BB962C8B-B14F-4D97-AF65-F5344CB8AC3E}">
        <p14:creationId xmlns:p14="http://schemas.microsoft.com/office/powerpoint/2010/main" val="34986597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p:nvPr/>
        </p:nvPicPr>
        <p:blipFill rotWithShape="1">
          <a:blip r:embed="rId3">
            <a:extLst>
              <a:ext uri="{28A0092B-C50C-407E-A947-70E740481C1C}">
                <a14:useLocalDpi xmlns:a14="http://schemas.microsoft.com/office/drawing/2010/main" val="0"/>
              </a:ext>
            </a:extLst>
          </a:blip>
          <a:srcRect l="1911" t="12947" r="12072" b="12296"/>
          <a:stretch/>
        </p:blipFill>
        <p:spPr bwMode="auto">
          <a:xfrm>
            <a:off x="472496" y="475424"/>
            <a:ext cx="11332408" cy="5696776"/>
          </a:xfrm>
          <a:prstGeom prst="rect">
            <a:avLst/>
          </a:prstGeom>
          <a:ln>
            <a:noFill/>
          </a:ln>
          <a:extLst>
            <a:ext uri="{53640926-AAD7-44D8-BBD7-CCE9431645EC}">
              <a14:shadowObscured xmlns:a14="http://schemas.microsoft.com/office/drawing/2010/main"/>
            </a:ext>
          </a:extLst>
        </p:spPr>
      </p:pic>
      <p:sp>
        <p:nvSpPr>
          <p:cNvPr id="2" name="Прямоугольник 1"/>
          <p:cNvSpPr/>
          <p:nvPr/>
        </p:nvSpPr>
        <p:spPr>
          <a:xfrm>
            <a:off x="1803246" y="6172200"/>
            <a:ext cx="8893781" cy="369332"/>
          </a:xfrm>
          <a:prstGeom prst="rect">
            <a:avLst/>
          </a:prstGeom>
        </p:spPr>
        <p:txBody>
          <a:bodyPr wrap="none">
            <a:spAutoFit/>
          </a:bodyPr>
          <a:lstStyle/>
          <a:p>
            <a:r>
              <a:rPr lang="ru-RU" dirty="0">
                <a:latin typeface="Comic Sans MS" panose="030F0702030302020204" pitchFamily="66" charset="0"/>
              </a:rPr>
              <a:t>Рис. 7.4. Реализация схемы прямого преобразования с цепью синхронизации</a:t>
            </a:r>
            <a:endParaRPr lang="ru-RU" dirty="0"/>
          </a:p>
        </p:txBody>
      </p:sp>
    </p:spTree>
    <p:extLst>
      <p:ext uri="{BB962C8B-B14F-4D97-AF65-F5344CB8AC3E}">
        <p14:creationId xmlns:p14="http://schemas.microsoft.com/office/powerpoint/2010/main" val="13300512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7744" y="181515"/>
            <a:ext cx="11713464" cy="6759799"/>
          </a:xfrm>
          <a:prstGeom prst="rect">
            <a:avLst/>
          </a:prstGeom>
        </p:spPr>
        <p:txBody>
          <a:bodyPr wrap="square">
            <a:spAutoFit/>
          </a:bodyPr>
          <a:lstStyle/>
          <a:p>
            <a:pPr algn="just">
              <a:lnSpc>
                <a:spcPct val="107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Супергетеродинный приемник нашел широкое применение в радиосвязи. Идея супергетеродинного приема проста. Учитывая, что для повышения дальности связи нужно большое усиление сигнала, а также то, что, как показано выше, максимальная величина коэффициента усиления все больше ограничивается с ростом частоты сигнала, следует перенести сигнал на пониженную частоту, а потом производить основное усиление. Кроме того, необходимо обеспечить избирательность по соседним каналам и сделать это намного удобнее на пониженной частоте (легче построить полосовой фильтр с АЧХ с крутыми срезами).</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Рассмотрим работу такого приемника по структурной схеме (рис. 7.5). По сравнению с вышерассмотренными схемами приемников здесь схема содержит ряд дополнительных элементов. </a:t>
            </a:r>
          </a:p>
          <a:p>
            <a:pPr algn="ctr">
              <a:lnSpc>
                <a:spcPct val="107000"/>
              </a:lnSpc>
              <a:spcAft>
                <a:spcPts val="800"/>
              </a:spcAft>
            </a:pPr>
            <a:r>
              <a:rPr lang="ru-RU" sz="2000" b="1" dirty="0">
                <a:latin typeface="Comic Sans MS" panose="030F0702030302020204" pitchFamily="66" charset="0"/>
                <a:ea typeface="Calibri" panose="020F0502020204030204" pitchFamily="34" charset="0"/>
                <a:cs typeface="Times New Roman" panose="02020603050405020304" pitchFamily="18" charset="0"/>
              </a:rPr>
              <a:t>Входная цепь</a:t>
            </a:r>
          </a:p>
          <a:p>
            <a:pPr algn="just">
              <a:lnSpc>
                <a:spcPct val="107000"/>
              </a:lnSpc>
              <a:spcAft>
                <a:spcPts val="800"/>
              </a:spcAft>
            </a:pPr>
            <a:r>
              <a:rPr lang="ru-RU" sz="2000" dirty="0">
                <a:latin typeface="Comic Sans MS" panose="030F0702030302020204" pitchFamily="66" charset="0"/>
              </a:rPr>
              <a:t>Роль входной цепи также рассмотрена выше. Здесь только необходимо добавить, что основная роль ее состоит в согласовании выходного сопротивления антенны с входным сопротивлением УВЧ для эффективной передачи энергии входного сигнала из антенны на вход УВЧ и предварительной фильтрации помех (особенно зеркальной помехи). Так как входная цепь не содержит активных элементов, то сигнал в ней не усиливается, а затухает (величина затухания составляет величину примерно -2 дБ). </a:t>
            </a:r>
          </a:p>
          <a:p>
            <a:pPr algn="just">
              <a:lnSpc>
                <a:spcPct val="107000"/>
              </a:lnSpc>
              <a:spcAft>
                <a:spcPts val="800"/>
              </a:spcAft>
            </a:pP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812198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291503" y="1435608"/>
            <a:ext cx="11582490" cy="3995928"/>
          </a:xfrm>
          <a:prstGeom prst="rect">
            <a:avLst/>
          </a:prstGeom>
        </p:spPr>
      </p:pic>
      <p:sp>
        <p:nvSpPr>
          <p:cNvPr id="2" name="Прямоугольник 1"/>
          <p:cNvSpPr/>
          <p:nvPr/>
        </p:nvSpPr>
        <p:spPr>
          <a:xfrm>
            <a:off x="484909" y="5655072"/>
            <a:ext cx="10806545" cy="369332"/>
          </a:xfrm>
          <a:prstGeom prst="rect">
            <a:avLst/>
          </a:prstGeom>
        </p:spPr>
        <p:txBody>
          <a:bodyPr wrap="square">
            <a:spAutoFit/>
          </a:bodyPr>
          <a:lstStyle/>
          <a:p>
            <a:r>
              <a:rPr lang="ru-RU" dirty="0">
                <a:latin typeface="Comic Sans MS" panose="030F0702030302020204" pitchFamily="66" charset="0"/>
              </a:rPr>
              <a:t>Рис. 7.5. Реализация схемы прямого преобразования с цепью синхронизации</a:t>
            </a:r>
            <a:endParaRPr lang="ru-RU" dirty="0"/>
          </a:p>
        </p:txBody>
      </p:sp>
    </p:spTree>
    <p:extLst>
      <p:ext uri="{BB962C8B-B14F-4D97-AF65-F5344CB8AC3E}">
        <p14:creationId xmlns:p14="http://schemas.microsoft.com/office/powerpoint/2010/main" val="17004258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 y="978353"/>
            <a:ext cx="11603736" cy="4952125"/>
          </a:xfrm>
          <a:prstGeom prst="rect">
            <a:avLst/>
          </a:prstGeom>
        </p:spPr>
        <p:txBody>
          <a:bodyPr wrap="square">
            <a:spAutoFit/>
          </a:bodyPr>
          <a:lstStyle/>
          <a:p>
            <a:pPr algn="just">
              <a:lnSpc>
                <a:spcPct val="115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Вторым важным моментом для </a:t>
            </a:r>
            <a:r>
              <a:rPr lang="ru-RU" sz="2000" dirty="0" err="1">
                <a:latin typeface="Comic Sans MS" panose="030F0702030302020204" pitchFamily="66" charset="0"/>
                <a:ea typeface="Calibri" panose="020F0502020204030204" pitchFamily="34" charset="0"/>
                <a:cs typeface="Times New Roman" panose="02020603050405020304" pitchFamily="18" charset="0"/>
              </a:rPr>
              <a:t>ВхЦ</a:t>
            </a:r>
            <a:r>
              <a:rPr lang="ru-RU" sz="2000" dirty="0">
                <a:latin typeface="Comic Sans MS" panose="030F0702030302020204" pitchFamily="66" charset="0"/>
                <a:ea typeface="Calibri" panose="020F0502020204030204" pitchFamily="34" charset="0"/>
                <a:cs typeface="Times New Roman" panose="02020603050405020304" pitchFamily="18" charset="0"/>
              </a:rPr>
              <a:t> является необходимость обеспечить максимальный коэффициент передачи по мощности </a:t>
            </a:r>
            <a:r>
              <a:rPr lang="ru-RU" sz="2000" dirty="0" err="1">
                <a:latin typeface="Comic Sans MS" panose="030F0702030302020204" pitchFamily="66" charset="0"/>
                <a:ea typeface="Calibri" panose="020F0502020204030204" pitchFamily="34" charset="0"/>
                <a:cs typeface="Times New Roman" panose="02020603050405020304" pitchFamily="18" charset="0"/>
              </a:rPr>
              <a:t>К</a:t>
            </a:r>
            <a:r>
              <a:rPr lang="ru-RU" sz="2000" baseline="-25000" dirty="0" err="1">
                <a:latin typeface="Comic Sans MS" panose="030F0702030302020204" pitchFamily="66" charset="0"/>
                <a:ea typeface="Calibri" panose="020F0502020204030204" pitchFamily="34" charset="0"/>
                <a:cs typeface="Times New Roman" panose="02020603050405020304" pitchFamily="18" charset="0"/>
              </a:rPr>
              <a:t>рВхЦ</a:t>
            </a:r>
            <a:r>
              <a:rPr lang="ru-RU" sz="2000" dirty="0">
                <a:latin typeface="Comic Sans MS" panose="030F0702030302020204" pitchFamily="66" charset="0"/>
                <a:ea typeface="Calibri" panose="020F0502020204030204" pitchFamily="34" charset="0"/>
                <a:cs typeface="Times New Roman" panose="02020603050405020304" pitchFamily="18" charset="0"/>
              </a:rPr>
              <a:t>, так как он влияет на  коэффициент шума этой цепи </a:t>
            </a:r>
            <a:r>
              <a:rPr lang="en-US" sz="2000" dirty="0">
                <a:latin typeface="Comic Sans MS" panose="030F0702030302020204" pitchFamily="66" charset="0"/>
                <a:ea typeface="Calibri" panose="020F0502020204030204" pitchFamily="34" charset="0"/>
                <a:cs typeface="Times New Roman" panose="02020603050405020304" pitchFamily="18" charset="0"/>
              </a:rPr>
              <a:t>K</a:t>
            </a:r>
            <a:r>
              <a:rPr lang="ru-RU" sz="2000" baseline="-25000" dirty="0" err="1">
                <a:latin typeface="Comic Sans MS" panose="030F0702030302020204" pitchFamily="66" charset="0"/>
                <a:ea typeface="Calibri" panose="020F0502020204030204" pitchFamily="34" charset="0"/>
                <a:cs typeface="Times New Roman" panose="02020603050405020304" pitchFamily="18" charset="0"/>
              </a:rPr>
              <a:t>ШВхЦ</a:t>
            </a:r>
            <a:r>
              <a:rPr lang="ru-RU" sz="2000" baseline="-25000" dirty="0">
                <a:latin typeface="Comic Sans MS" panose="030F0702030302020204" pitchFamily="66" charset="0"/>
                <a:ea typeface="Calibri" panose="020F0502020204030204" pitchFamily="34" charset="0"/>
                <a:cs typeface="Times New Roman" panose="02020603050405020304" pitchFamily="18" charset="0"/>
              </a:rPr>
              <a:t> </a:t>
            </a:r>
            <a:r>
              <a:rPr lang="ru-RU" sz="2000" dirty="0">
                <a:latin typeface="Comic Sans MS" panose="030F0702030302020204" pitchFamily="66" charset="0"/>
                <a:ea typeface="Calibri" panose="020F0502020204030204" pitchFamily="34" charset="0"/>
                <a:cs typeface="Times New Roman" panose="02020603050405020304" pitchFamily="18" charset="0"/>
              </a:rPr>
              <a:t>= 1/</a:t>
            </a:r>
            <a:r>
              <a:rPr lang="ru-RU" sz="2000" dirty="0" err="1">
                <a:latin typeface="Comic Sans MS" panose="030F0702030302020204" pitchFamily="66" charset="0"/>
                <a:ea typeface="Calibri" panose="020F0502020204030204" pitchFamily="34" charset="0"/>
                <a:cs typeface="Times New Roman" panose="02020603050405020304" pitchFamily="18" charset="0"/>
              </a:rPr>
              <a:t>К</a:t>
            </a:r>
            <a:r>
              <a:rPr lang="ru-RU" sz="2000" baseline="-25000" dirty="0" err="1">
                <a:latin typeface="Comic Sans MS" panose="030F0702030302020204" pitchFamily="66" charset="0"/>
                <a:ea typeface="Calibri" panose="020F0502020204030204" pitchFamily="34" charset="0"/>
                <a:cs typeface="Times New Roman" panose="02020603050405020304" pitchFamily="18" charset="0"/>
              </a:rPr>
              <a:t>рВЦ</a:t>
            </a:r>
            <a:r>
              <a:rPr lang="ru-RU" sz="2000" baseline="-25000" dirty="0">
                <a:latin typeface="Comic Sans MS" panose="030F0702030302020204" pitchFamily="66" charset="0"/>
                <a:ea typeface="Calibri" panose="020F0502020204030204" pitchFamily="34" charset="0"/>
                <a:cs typeface="Times New Roman" panose="02020603050405020304" pitchFamily="18" charset="0"/>
              </a:rPr>
              <a:t> </a:t>
            </a:r>
            <a:r>
              <a:rPr lang="ru-RU" sz="2000" dirty="0">
                <a:latin typeface="Comic Sans MS" panose="030F0702030302020204" pitchFamily="66" charset="0"/>
                <a:ea typeface="Calibri" panose="020F0502020204030204" pitchFamily="34" charset="0"/>
                <a:cs typeface="Times New Roman" panose="02020603050405020304" pitchFamily="18" charset="0"/>
              </a:rPr>
              <a:t>, а следовательно, как будет показано ниже, и на коэффициент шума всего приемника. </a:t>
            </a:r>
          </a:p>
          <a:p>
            <a:pPr algn="ctr">
              <a:lnSpc>
                <a:spcPct val="107000"/>
              </a:lnSpc>
              <a:spcAft>
                <a:spcPts val="800"/>
              </a:spcAft>
            </a:pPr>
            <a:endParaRPr lang="ru-RU" sz="2000" b="1" dirty="0">
              <a:latin typeface="Comic Sans MS" panose="030F0702030302020204" pitchFamily="66" charset="0"/>
              <a:ea typeface="Calibri" panose="020F0502020204030204" pitchFamily="34" charset="0"/>
              <a:cs typeface="Times New Roman" panose="02020603050405020304" pitchFamily="18" charset="0"/>
            </a:endParaRPr>
          </a:p>
          <a:p>
            <a:pPr algn="ctr">
              <a:lnSpc>
                <a:spcPct val="107000"/>
              </a:lnSpc>
              <a:spcAft>
                <a:spcPts val="800"/>
              </a:spcAft>
            </a:pPr>
            <a:r>
              <a:rPr lang="ru-RU" sz="2000" b="1" dirty="0">
                <a:latin typeface="Comic Sans MS" panose="030F0702030302020204" pitchFamily="66" charset="0"/>
                <a:ea typeface="Calibri" panose="020F0502020204030204" pitchFamily="34" charset="0"/>
                <a:cs typeface="Times New Roman" panose="02020603050405020304" pitchFamily="18" charset="0"/>
              </a:rPr>
              <a:t>Усиление на высокой (радио-) частоте (УВЧ)</a:t>
            </a:r>
          </a:p>
          <a:p>
            <a:pPr algn="just">
              <a:lnSpc>
                <a:spcPct val="115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Далее следует УВЧ, который обеспечивает усиление радиосигнала до уровня, обеспечивающего нормальную работу смесителя. Если этот усилитель не апериодический, то он как и </a:t>
            </a:r>
            <a:r>
              <a:rPr lang="ru-RU" sz="2000" dirty="0" err="1">
                <a:latin typeface="Comic Sans MS" panose="030F0702030302020204" pitchFamily="66" charset="0"/>
                <a:ea typeface="Calibri" panose="020F0502020204030204" pitchFamily="34" charset="0"/>
                <a:cs typeface="Times New Roman" panose="02020603050405020304" pitchFamily="18" charset="0"/>
              </a:rPr>
              <a:t>ВхЦ</a:t>
            </a:r>
            <a:r>
              <a:rPr lang="ru-RU" sz="2000" dirty="0">
                <a:latin typeface="Comic Sans MS" panose="030F0702030302020204" pitchFamily="66" charset="0"/>
                <a:ea typeface="Calibri" panose="020F0502020204030204" pitchFamily="34" charset="0"/>
                <a:cs typeface="Times New Roman" panose="02020603050405020304" pitchFamily="18" charset="0"/>
              </a:rPr>
              <a:t> обеспечивает фильтрацию помех (в первую очередь зеркальной). Как было сказано выше, на радиочастоте невозможно получить высокий устойчивый коэффициент усиления. Обычно для двухкаскадного УВЧ усиление составляет 10-12 дБ. Особое значение для этого усилителя имеют его шумовые характеристики, которые ограничивают чувствительность приемника.</a:t>
            </a:r>
            <a:r>
              <a:rPr lang="ru-RU" sz="2000" b="1" dirty="0">
                <a:solidFill>
                  <a:srgbClr val="2E74B5"/>
                </a:solidFill>
                <a:latin typeface="Comic Sans MS" panose="030F0702030302020204" pitchFamily="66" charset="0"/>
                <a:ea typeface="Calibri" panose="020F0502020204030204" pitchFamily="34" charset="0"/>
                <a:cs typeface="Arial" panose="020B0604020202020204" pitchFamily="34" charset="0"/>
              </a:rPr>
              <a:t> </a:t>
            </a:r>
            <a:endParaRPr lang="ru-RU" sz="2000" dirty="0">
              <a:effectLst/>
              <a:latin typeface="Comic Sans MS" panose="030F0702030302020204" pitchFamily="66"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579621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5760" y="158064"/>
            <a:ext cx="11512296" cy="6268383"/>
          </a:xfrm>
          <a:prstGeom prst="rect">
            <a:avLst/>
          </a:prstGeom>
        </p:spPr>
        <p:txBody>
          <a:bodyPr wrap="square">
            <a:spAutoFit/>
          </a:bodyPr>
          <a:lstStyle/>
          <a:p>
            <a:pPr algn="just">
              <a:lnSpc>
                <a:spcPct val="115000"/>
              </a:lnSpc>
              <a:spcAft>
                <a:spcPts val="800"/>
              </a:spcAft>
            </a:pPr>
            <a:r>
              <a:rPr lang="ru-RU" sz="2400" b="1" dirty="0">
                <a:latin typeface="Comic Sans MS" panose="030F0702030302020204" pitchFamily="66" charset="0"/>
                <a:ea typeface="Calibri" panose="020F0502020204030204" pitchFamily="34" charset="0"/>
                <a:cs typeface="Arial" panose="020B0604020202020204" pitchFamily="34" charset="0"/>
              </a:rPr>
              <a:t>Примечание. Определение чувствительности</a:t>
            </a:r>
            <a:r>
              <a:rPr lang="ru-RU" sz="2400" b="1" dirty="0">
                <a:solidFill>
                  <a:srgbClr val="0070C0"/>
                </a:solidFill>
                <a:latin typeface="Comic Sans MS" panose="030F0702030302020204" pitchFamily="66" charset="0"/>
                <a:ea typeface="Calibri" panose="020F0502020204030204" pitchFamily="34" charset="0"/>
                <a:cs typeface="Arial" panose="020B0604020202020204" pitchFamily="34" charset="0"/>
              </a:rPr>
              <a:t>. </a:t>
            </a:r>
          </a:p>
          <a:p>
            <a:pPr algn="just">
              <a:lnSpc>
                <a:spcPct val="115000"/>
              </a:lnSpc>
              <a:spcAft>
                <a:spcPts val="800"/>
              </a:spcAft>
            </a:pPr>
            <a:r>
              <a:rPr lang="ru-RU" sz="2400" dirty="0">
                <a:latin typeface="Comic Sans MS" panose="030F0702030302020204" pitchFamily="66" charset="0"/>
                <a:ea typeface="Calibri" panose="020F0502020204030204" pitchFamily="34" charset="0"/>
                <a:cs typeface="Arial" panose="020B0604020202020204" pitchFamily="34" charset="0"/>
              </a:rPr>
              <a:t>Существует много определений чувствительности, но здесь приведем два наиболее употребительных вида.</a:t>
            </a:r>
          </a:p>
          <a:p>
            <a:pPr algn="just">
              <a:lnSpc>
                <a:spcPct val="115000"/>
              </a:lnSpc>
              <a:spcAft>
                <a:spcPts val="800"/>
              </a:spcAft>
            </a:pPr>
            <a:endParaRPr lang="ru-RU" sz="3200" b="1" dirty="0">
              <a:solidFill>
                <a:srgbClr val="0070C0"/>
              </a:solidFill>
              <a:latin typeface="Comic Sans MS" panose="030F0702030302020204" pitchFamily="66" charset="0"/>
              <a:ea typeface="Calibri" panose="020F0502020204030204" pitchFamily="34" charset="0"/>
              <a:cs typeface="Arial" panose="020B0604020202020204" pitchFamily="34" charset="0"/>
            </a:endParaRPr>
          </a:p>
          <a:p>
            <a:pPr algn="just">
              <a:lnSpc>
                <a:spcPct val="115000"/>
              </a:lnSpc>
              <a:spcAft>
                <a:spcPts val="800"/>
              </a:spcAft>
            </a:pPr>
            <a:r>
              <a:rPr lang="ru-RU" sz="2400" b="1" dirty="0">
                <a:solidFill>
                  <a:srgbClr val="0070C0"/>
                </a:solidFill>
                <a:latin typeface="Comic Sans MS" panose="030F0702030302020204" pitchFamily="66" charset="0"/>
                <a:ea typeface="Calibri" panose="020F0502020204030204" pitchFamily="34" charset="0"/>
                <a:cs typeface="Arial" panose="020B0604020202020204" pitchFamily="34" charset="0"/>
              </a:rPr>
              <a:t>Пороговая чувствительность приемника — это тот минимальный уровень радиосигнала на его входе, который обеспечивает равные уровни полезного сигнала и шума </a:t>
            </a:r>
            <a:r>
              <a:rPr lang="ru-RU" sz="2400" b="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на выходе приемника (отношение сигнал/шум равно единице).</a:t>
            </a:r>
          </a:p>
          <a:p>
            <a:pPr algn="just">
              <a:lnSpc>
                <a:spcPct val="115000"/>
              </a:lnSpc>
              <a:spcAft>
                <a:spcPts val="800"/>
              </a:spcAft>
            </a:pP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ru-RU" sz="2400" b="1" dirty="0">
                <a:solidFill>
                  <a:srgbClr val="0070C0"/>
                </a:solidFill>
                <a:latin typeface="Comic Sans MS" panose="030F0702030302020204" pitchFamily="66" charset="0"/>
                <a:ea typeface="Calibri" panose="020F0502020204030204" pitchFamily="34" charset="0"/>
                <a:cs typeface="Arial" panose="020B0604020202020204" pitchFamily="34" charset="0"/>
              </a:rPr>
              <a:t>Чувствительность приемника, ограниченная усилением — это тот минимальный уровень радиосигнала на его входе, который обеспечивает получение заданного уровня сигнала на выходе приемника.</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677335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83464" y="748941"/>
            <a:ext cx="11640312" cy="5006627"/>
          </a:xfrm>
          <a:prstGeom prst="rect">
            <a:avLst/>
          </a:prstGeom>
        </p:spPr>
        <p:txBody>
          <a:bodyPr wrap="square">
            <a:spAutoFit/>
          </a:bodyPr>
          <a:lstStyle/>
          <a:p>
            <a:pPr indent="457200" algn="just">
              <a:lnSpc>
                <a:spcPct val="107000"/>
              </a:lnSpc>
              <a:spcAft>
                <a:spcPts val="0"/>
              </a:spcAft>
            </a:pPr>
            <a:r>
              <a:rPr lang="ru-RU" sz="2400" dirty="0">
                <a:latin typeface="Comic Sans MS" panose="030F0702030302020204" pitchFamily="66" charset="0"/>
                <a:ea typeface="Calibri" panose="020F0502020204030204" pitchFamily="34" charset="0"/>
                <a:cs typeface="Times New Roman" panose="02020603050405020304" pitchFamily="18" charset="0"/>
              </a:rPr>
              <a:t>Радиотехнические средства приема и обработки сигналов (радиоприемники) обеспечивают применение электромагнитного поля для приема радиосигналов в диапазоне частот около 20 кГц до 300 ГГц.</a:t>
            </a:r>
          </a:p>
          <a:p>
            <a:pPr indent="457200" algn="just"/>
            <a:r>
              <a:rPr lang="ru-RU" sz="2400" dirty="0">
                <a:latin typeface="Comic Sans MS" panose="030F0702030302020204" pitchFamily="66" charset="0"/>
              </a:rPr>
              <a:t>Они встроены практически во все радиосредства, которые передают или принимают радиоволны, например, мобильные телефоны, радиоприемники, </a:t>
            </a:r>
            <a:r>
              <a:rPr lang="ru-RU" sz="2400" dirty="0" err="1">
                <a:latin typeface="Comic Sans MS" panose="030F0702030302020204" pitchFamily="66" charset="0"/>
              </a:rPr>
              <a:t>Wi-Fi</a:t>
            </a:r>
            <a:r>
              <a:rPr lang="ru-RU" sz="2400" dirty="0">
                <a:latin typeface="Comic Sans MS" panose="030F0702030302020204" pitchFamily="66" charset="0"/>
              </a:rPr>
              <a:t> и радиостанции двусторонней связи и т.д. </a:t>
            </a:r>
          </a:p>
          <a:p>
            <a:pPr indent="457200" algn="just"/>
            <a:r>
              <a:rPr lang="ru-RU" sz="2400" dirty="0">
                <a:latin typeface="Comic Sans MS" panose="030F0702030302020204" pitchFamily="66" charset="0"/>
              </a:rPr>
              <a:t>Под радиотехническим средством приема и обработки сигналов обычно понимают устройство содержащее антенну, радиоприемник, а также средства обработки принимаемой информации и выдачи ее в нужной форме. </a:t>
            </a:r>
          </a:p>
          <a:p>
            <a:pPr indent="457200" algn="just"/>
            <a:r>
              <a:rPr lang="ru-RU" sz="2400" dirty="0">
                <a:latin typeface="Comic Sans MS" panose="030F0702030302020204" pitchFamily="66" charset="0"/>
              </a:rPr>
              <a:t>Антенна обеспечивает поляризационную и пространственную избирательность, преобразование радиоволн в электрические радиосигналы. </a:t>
            </a:r>
          </a:p>
          <a:p>
            <a:pPr indent="457200" algn="just">
              <a:lnSpc>
                <a:spcPct val="107000"/>
              </a:lnSpc>
              <a:spcAft>
                <a:spcPts val="0"/>
              </a:spcAft>
            </a:pPr>
            <a:endParaRPr lang="ru-RU" sz="2600" dirty="0">
              <a:effectLst/>
              <a:latin typeface="Comic Sans MS" panose="030F0702030302020204" pitchFamily="66"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644115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7744" y="201820"/>
            <a:ext cx="11676888" cy="6463308"/>
          </a:xfrm>
          <a:prstGeom prst="rect">
            <a:avLst/>
          </a:prstGeom>
        </p:spPr>
        <p:txBody>
          <a:bodyPr wrap="square">
            <a:spAutoFit/>
          </a:bodyPr>
          <a:lstStyle/>
          <a:p>
            <a:pPr indent="450215" algn="just">
              <a:lnSpc>
                <a:spcPct val="115000"/>
              </a:lnSpc>
              <a:spcAft>
                <a:spcPts val="0"/>
              </a:spcAft>
            </a:pPr>
            <a:r>
              <a:rPr lang="ru-RU" sz="2000" dirty="0">
                <a:latin typeface="Comic Sans MS" panose="030F0702030302020204" pitchFamily="66" charset="0"/>
                <a:ea typeface="Times New Roman" panose="02020603050405020304" pitchFamily="18" charset="0"/>
                <a:cs typeface="Arial" panose="020B0604020202020204" pitchFamily="34" charset="0"/>
              </a:rPr>
              <a:t>Для оценки уровня шумов, создаваемых элементами самого приемника (как любого четырехполюсника) вводится понятие </a:t>
            </a:r>
            <a:r>
              <a:rPr lang="ru-RU" sz="2000" b="1" dirty="0">
                <a:solidFill>
                  <a:srgbClr val="FF0000"/>
                </a:solidFill>
                <a:latin typeface="Comic Sans MS" panose="030F0702030302020204" pitchFamily="66" charset="0"/>
                <a:ea typeface="Times New Roman" panose="02020603050405020304" pitchFamily="18" charset="0"/>
                <a:cs typeface="Arial" panose="020B0604020202020204" pitchFamily="34" charset="0"/>
              </a:rPr>
              <a:t>коэффициента шума</a:t>
            </a:r>
            <a:r>
              <a:rPr lang="ru-RU" sz="2000" dirty="0">
                <a:solidFill>
                  <a:srgbClr val="FF0000"/>
                </a:solidFill>
                <a:latin typeface="Comic Sans MS" panose="030F0702030302020204" pitchFamily="66" charset="0"/>
                <a:ea typeface="Times New Roman" panose="02020603050405020304" pitchFamily="18" charset="0"/>
                <a:cs typeface="Arial" panose="020B0604020202020204" pitchFamily="34" charset="0"/>
              </a:rPr>
              <a:t> </a:t>
            </a:r>
            <a:r>
              <a:rPr lang="en-US" sz="2000" i="1" dirty="0" err="1">
                <a:latin typeface="Comic Sans MS" panose="030F0702030302020204" pitchFamily="66" charset="0"/>
                <a:ea typeface="Times New Roman" panose="02020603050405020304" pitchFamily="18" charset="0"/>
                <a:cs typeface="Arial" panose="020B0604020202020204" pitchFamily="34" charset="0"/>
              </a:rPr>
              <a:t>K</a:t>
            </a:r>
            <a:r>
              <a:rPr lang="en-US" sz="2000" i="1" baseline="-25000" dirty="0" err="1">
                <a:latin typeface="Comic Sans MS" panose="030F0702030302020204" pitchFamily="66" charset="0"/>
                <a:ea typeface="Times New Roman" panose="02020603050405020304" pitchFamily="18" charset="0"/>
                <a:cs typeface="Arial" panose="020B0604020202020204" pitchFamily="34" charset="0"/>
              </a:rPr>
              <a:t>n</a:t>
            </a:r>
            <a:r>
              <a:rPr lang="ru-RU" sz="2000" dirty="0">
                <a:latin typeface="Comic Sans MS" panose="030F0702030302020204" pitchFamily="66" charset="0"/>
                <a:ea typeface="Times New Roman" panose="02020603050405020304" pitchFamily="18" charset="0"/>
                <a:cs typeface="Arial" panose="020B0604020202020204" pitchFamily="34" charset="0"/>
              </a:rPr>
              <a:t>, который определяет уровень собственных шумов приемника в суммарном шуме на его выходе.</a:t>
            </a:r>
            <a:endParaRPr lang="ru-RU" sz="2000" dirty="0">
              <a:latin typeface="Comic Sans MS" panose="030F0702030302020204" pitchFamily="66" charset="0"/>
              <a:ea typeface="Times New Roman" panose="02020603050405020304" pitchFamily="18" charset="0"/>
            </a:endParaRPr>
          </a:p>
          <a:p>
            <a:pPr indent="450215" algn="just">
              <a:lnSpc>
                <a:spcPct val="115000"/>
              </a:lnSpc>
              <a:spcAft>
                <a:spcPts val="0"/>
              </a:spcAft>
            </a:pPr>
            <a:r>
              <a:rPr lang="ru-RU" sz="2000" dirty="0">
                <a:latin typeface="Comic Sans MS" panose="030F0702030302020204" pitchFamily="66" charset="0"/>
                <a:ea typeface="Times New Roman" panose="02020603050405020304" pitchFamily="18" charset="0"/>
                <a:cs typeface="Arial" panose="020B0604020202020204" pitchFamily="34" charset="0"/>
              </a:rPr>
              <a:t>Для любого четырехполюсника </a:t>
            </a:r>
            <a:r>
              <a:rPr lang="en-US" sz="2000" i="1" dirty="0" err="1">
                <a:latin typeface="Comic Sans MS" panose="030F0702030302020204" pitchFamily="66" charset="0"/>
                <a:ea typeface="Times New Roman" panose="02020603050405020304" pitchFamily="18" charset="0"/>
                <a:cs typeface="Arial" panose="020B0604020202020204" pitchFamily="34" charset="0"/>
              </a:rPr>
              <a:t>K</a:t>
            </a:r>
            <a:r>
              <a:rPr lang="en-US" sz="2000" i="1" baseline="-25000" dirty="0" err="1">
                <a:latin typeface="Comic Sans MS" panose="030F0702030302020204" pitchFamily="66" charset="0"/>
                <a:ea typeface="Times New Roman" panose="02020603050405020304" pitchFamily="18" charset="0"/>
                <a:cs typeface="Arial" panose="020B0604020202020204" pitchFamily="34" charset="0"/>
              </a:rPr>
              <a:t>n</a:t>
            </a:r>
            <a:r>
              <a:rPr lang="en-US" sz="2000" dirty="0">
                <a:latin typeface="Comic Sans MS" panose="030F0702030302020204" pitchFamily="66" charset="0"/>
                <a:ea typeface="Times New Roman" panose="02020603050405020304" pitchFamily="18" charset="0"/>
                <a:cs typeface="Arial" panose="020B0604020202020204" pitchFamily="34" charset="0"/>
              </a:rPr>
              <a:t> </a:t>
            </a:r>
            <a:r>
              <a:rPr lang="ru-RU" sz="2000" dirty="0">
                <a:latin typeface="Comic Sans MS" panose="030F0702030302020204" pitchFamily="66" charset="0"/>
                <a:ea typeface="Times New Roman" panose="02020603050405020304" pitchFamily="18" charset="0"/>
                <a:cs typeface="Arial" panose="020B0604020202020204" pitchFamily="34" charset="0"/>
              </a:rPr>
              <a:t>может быть представлен в виде дроби:</a:t>
            </a:r>
          </a:p>
          <a:p>
            <a:pPr indent="450215" algn="just">
              <a:lnSpc>
                <a:spcPct val="115000"/>
              </a:lnSpc>
              <a:spcAft>
                <a:spcPts val="0"/>
              </a:spcAft>
            </a:pPr>
            <a:endParaRPr lang="ru-RU" sz="2000" dirty="0">
              <a:latin typeface="Comic Sans MS" panose="030F0702030302020204" pitchFamily="66" charset="0"/>
              <a:ea typeface="Times New Roman" panose="02020603050405020304" pitchFamily="18" charset="0"/>
            </a:endParaRPr>
          </a:p>
          <a:p>
            <a:pPr indent="450215" algn="ctr">
              <a:lnSpc>
                <a:spcPct val="115000"/>
              </a:lnSpc>
              <a:spcAft>
                <a:spcPts val="0"/>
              </a:spcAft>
            </a:pPr>
            <a:r>
              <a:rPr lang="en-US" sz="2000" i="1" dirty="0">
                <a:latin typeface="Comic Sans MS" panose="030F0702030302020204" pitchFamily="66" charset="0"/>
                <a:ea typeface="Times New Roman" panose="02020603050405020304" pitchFamily="18" charset="0"/>
                <a:cs typeface="Arial" panose="020B0604020202020204" pitchFamily="34" charset="0"/>
              </a:rPr>
              <a:t>K</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a:t>
            </a:r>
            <a:r>
              <a:rPr lang="ru-RU" sz="2000" i="1" baseline="-25000" dirty="0">
                <a:latin typeface="Comic Sans MS" panose="030F0702030302020204" pitchFamily="66" charset="0"/>
                <a:ea typeface="Times New Roman" panose="02020603050405020304" pitchFamily="18" charset="0"/>
                <a:cs typeface="Arial" panose="020B0604020202020204" pitchFamily="34" charset="0"/>
              </a:rPr>
              <a:t> </a:t>
            </a:r>
            <a:r>
              <a:rPr lang="ru-RU" sz="2000" i="1" dirty="0">
                <a:latin typeface="Comic Sans MS" panose="030F0702030302020204" pitchFamily="66" charset="0"/>
                <a:ea typeface="Times New Roman" panose="02020603050405020304" pitchFamily="18" charset="0"/>
                <a:cs typeface="Arial" panose="020B0604020202020204" pitchFamily="34" charset="0"/>
              </a:rPr>
              <a:t>= </a:t>
            </a:r>
            <a:r>
              <a:rPr lang="en-US" sz="2000" i="1" dirty="0">
                <a:latin typeface="Comic Sans MS" panose="030F0702030302020204" pitchFamily="66" charset="0"/>
                <a:ea typeface="Times New Roman" panose="02020603050405020304" pitchFamily="18" charset="0"/>
                <a:cs typeface="Arial" panose="020B0604020202020204" pitchFamily="34" charset="0"/>
              </a:rPr>
              <a:t>P</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 </a:t>
            </a:r>
            <a:r>
              <a:rPr lang="ru-RU" sz="2000" baseline="-25000" dirty="0" err="1">
                <a:latin typeface="Comic Sans MS" panose="030F0702030302020204" pitchFamily="66" charset="0"/>
                <a:ea typeface="Times New Roman" panose="02020603050405020304" pitchFamily="18" charset="0"/>
                <a:cs typeface="Arial" panose="020B0604020202020204" pitchFamily="34" charset="0"/>
              </a:rPr>
              <a:t>вых</a:t>
            </a:r>
            <a:r>
              <a:rPr lang="ru-RU" sz="2000" dirty="0">
                <a:latin typeface="Comic Sans MS" panose="030F0702030302020204" pitchFamily="66" charset="0"/>
                <a:ea typeface="Times New Roman" panose="02020603050405020304" pitchFamily="18" charset="0"/>
                <a:cs typeface="Arial" panose="020B0604020202020204" pitchFamily="34" charset="0"/>
              </a:rPr>
              <a:t>/</a:t>
            </a:r>
            <a:r>
              <a:rPr lang="en-US" sz="2000" i="1" dirty="0">
                <a:latin typeface="Comic Sans MS" panose="030F0702030302020204" pitchFamily="66" charset="0"/>
                <a:ea typeface="Times New Roman" panose="02020603050405020304" pitchFamily="18" charset="0"/>
                <a:cs typeface="Arial" panose="020B0604020202020204" pitchFamily="34" charset="0"/>
              </a:rPr>
              <a:t>P</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 </a:t>
            </a:r>
            <a:r>
              <a:rPr lang="ru-RU" sz="2000" baseline="-25000" dirty="0" err="1">
                <a:latin typeface="Comic Sans MS" panose="030F0702030302020204" pitchFamily="66" charset="0"/>
                <a:ea typeface="Times New Roman" panose="02020603050405020304" pitchFamily="18" charset="0"/>
                <a:cs typeface="Arial" panose="020B0604020202020204" pitchFamily="34" charset="0"/>
              </a:rPr>
              <a:t>вых.ид</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 </a:t>
            </a:r>
            <a:r>
              <a:rPr lang="ru-RU" sz="2000" dirty="0">
                <a:latin typeface="Comic Sans MS" panose="030F0702030302020204" pitchFamily="66" charset="0"/>
                <a:ea typeface="Times New Roman" panose="02020603050405020304" pitchFamily="18" charset="0"/>
                <a:cs typeface="Arial" panose="020B0604020202020204" pitchFamily="34" charset="0"/>
              </a:rPr>
              <a:t>= (</a:t>
            </a:r>
            <a:r>
              <a:rPr lang="en-US" sz="2000" i="1" dirty="0">
                <a:latin typeface="Comic Sans MS" panose="030F0702030302020204" pitchFamily="66" charset="0"/>
                <a:ea typeface="Times New Roman" panose="02020603050405020304" pitchFamily="18" charset="0"/>
                <a:cs typeface="Arial" panose="020B0604020202020204" pitchFamily="34" charset="0"/>
              </a:rPr>
              <a:t>P</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 </a:t>
            </a:r>
            <a:r>
              <a:rPr lang="ru-RU" sz="2000" baseline="-25000" dirty="0" err="1">
                <a:latin typeface="Comic Sans MS" panose="030F0702030302020204" pitchFamily="66" charset="0"/>
                <a:ea typeface="Times New Roman" panose="02020603050405020304" pitchFamily="18" charset="0"/>
                <a:cs typeface="Arial" panose="020B0604020202020204" pitchFamily="34" charset="0"/>
              </a:rPr>
              <a:t>вых.ид</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 </a:t>
            </a:r>
            <a:r>
              <a:rPr lang="ru-RU" sz="2000" dirty="0">
                <a:latin typeface="Comic Sans MS" panose="030F0702030302020204" pitchFamily="66" charset="0"/>
                <a:ea typeface="Times New Roman" panose="02020603050405020304" pitchFamily="18" charset="0"/>
                <a:cs typeface="Arial" panose="020B0604020202020204" pitchFamily="34" charset="0"/>
              </a:rPr>
              <a:t>+ </a:t>
            </a:r>
            <a:r>
              <a:rPr lang="en-US" sz="2000" i="1" dirty="0">
                <a:latin typeface="Comic Sans MS" panose="030F0702030302020204" pitchFamily="66" charset="0"/>
                <a:ea typeface="Times New Roman" panose="02020603050405020304" pitchFamily="18" charset="0"/>
                <a:cs typeface="Arial" panose="020B0604020202020204" pitchFamily="34" charset="0"/>
              </a:rPr>
              <a:t>P</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 </a:t>
            </a:r>
            <a:r>
              <a:rPr lang="ru-RU" sz="2000" baseline="-25000" dirty="0" err="1">
                <a:latin typeface="Comic Sans MS" panose="030F0702030302020204" pitchFamily="66" charset="0"/>
                <a:ea typeface="Times New Roman" panose="02020603050405020304" pitchFamily="18" charset="0"/>
                <a:cs typeface="Arial" panose="020B0604020202020204" pitchFamily="34" charset="0"/>
              </a:rPr>
              <a:t>соб</a:t>
            </a:r>
            <a:r>
              <a:rPr lang="ru-RU" sz="2000" dirty="0">
                <a:latin typeface="Comic Sans MS" panose="030F0702030302020204" pitchFamily="66" charset="0"/>
                <a:ea typeface="Times New Roman" panose="02020603050405020304" pitchFamily="18" charset="0"/>
                <a:cs typeface="Arial" panose="020B0604020202020204" pitchFamily="34" charset="0"/>
              </a:rPr>
              <a:t>)/</a:t>
            </a:r>
            <a:r>
              <a:rPr lang="en-US" sz="2000" i="1" dirty="0">
                <a:latin typeface="Comic Sans MS" panose="030F0702030302020204" pitchFamily="66" charset="0"/>
                <a:ea typeface="Times New Roman" panose="02020603050405020304" pitchFamily="18" charset="0"/>
                <a:cs typeface="Arial" panose="020B0604020202020204" pitchFamily="34" charset="0"/>
              </a:rPr>
              <a:t>P</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 </a:t>
            </a:r>
            <a:r>
              <a:rPr lang="ru-RU" sz="2000" baseline="-25000" dirty="0" err="1">
                <a:latin typeface="Comic Sans MS" panose="030F0702030302020204" pitchFamily="66" charset="0"/>
                <a:ea typeface="Times New Roman" panose="02020603050405020304" pitchFamily="18" charset="0"/>
                <a:cs typeface="Arial" panose="020B0604020202020204" pitchFamily="34" charset="0"/>
              </a:rPr>
              <a:t>вых.ид</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 </a:t>
            </a:r>
            <a:r>
              <a:rPr lang="ru-RU" sz="2000" dirty="0">
                <a:latin typeface="Comic Sans MS" panose="030F0702030302020204" pitchFamily="66" charset="0"/>
                <a:ea typeface="Times New Roman" panose="02020603050405020304" pitchFamily="18" charset="0"/>
                <a:cs typeface="Arial" panose="020B0604020202020204" pitchFamily="34" charset="0"/>
              </a:rPr>
              <a:t>= 1 + </a:t>
            </a:r>
            <a:r>
              <a:rPr lang="en-US" sz="2000" i="1" dirty="0">
                <a:latin typeface="Comic Sans MS" panose="030F0702030302020204" pitchFamily="66" charset="0"/>
                <a:ea typeface="Times New Roman" panose="02020603050405020304" pitchFamily="18" charset="0"/>
                <a:cs typeface="Arial" panose="020B0604020202020204" pitchFamily="34" charset="0"/>
              </a:rPr>
              <a:t>P</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 </a:t>
            </a:r>
            <a:r>
              <a:rPr lang="ru-RU" sz="2000" baseline="-25000" dirty="0" err="1">
                <a:latin typeface="Comic Sans MS" panose="030F0702030302020204" pitchFamily="66" charset="0"/>
                <a:ea typeface="Times New Roman" panose="02020603050405020304" pitchFamily="18" charset="0"/>
                <a:cs typeface="Arial" panose="020B0604020202020204" pitchFamily="34" charset="0"/>
              </a:rPr>
              <a:t>соб</a:t>
            </a:r>
            <a:r>
              <a:rPr lang="ru-RU" sz="2000" dirty="0">
                <a:latin typeface="Comic Sans MS" panose="030F0702030302020204" pitchFamily="66" charset="0"/>
                <a:ea typeface="Times New Roman" panose="02020603050405020304" pitchFamily="18" charset="0"/>
                <a:cs typeface="Arial" panose="020B0604020202020204" pitchFamily="34" charset="0"/>
              </a:rPr>
              <a:t>/</a:t>
            </a:r>
            <a:r>
              <a:rPr lang="en-US" sz="2000" i="1" dirty="0">
                <a:latin typeface="Comic Sans MS" panose="030F0702030302020204" pitchFamily="66" charset="0"/>
                <a:ea typeface="Times New Roman" panose="02020603050405020304" pitchFamily="18" charset="0"/>
                <a:cs typeface="Arial" panose="020B0604020202020204" pitchFamily="34" charset="0"/>
              </a:rPr>
              <a:t>P</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 </a:t>
            </a:r>
            <a:r>
              <a:rPr lang="ru-RU" sz="2000" baseline="-25000" dirty="0" err="1">
                <a:latin typeface="Comic Sans MS" panose="030F0702030302020204" pitchFamily="66" charset="0"/>
                <a:ea typeface="Times New Roman" panose="02020603050405020304" pitchFamily="18" charset="0"/>
                <a:cs typeface="Arial" panose="020B0604020202020204" pitchFamily="34" charset="0"/>
              </a:rPr>
              <a:t>вых.ид</a:t>
            </a:r>
            <a:r>
              <a:rPr lang="ru-RU" sz="2000" dirty="0">
                <a:latin typeface="Comic Sans MS" panose="030F0702030302020204" pitchFamily="66" charset="0"/>
                <a:ea typeface="Times New Roman" panose="02020603050405020304" pitchFamily="18" charset="0"/>
                <a:cs typeface="Arial" panose="020B0604020202020204" pitchFamily="34" charset="0"/>
              </a:rPr>
              <a:t>.</a:t>
            </a:r>
          </a:p>
          <a:p>
            <a:pPr indent="450215" algn="ctr">
              <a:lnSpc>
                <a:spcPct val="115000"/>
              </a:lnSpc>
              <a:spcAft>
                <a:spcPts val="0"/>
              </a:spcAft>
            </a:pPr>
            <a:endParaRPr lang="ru-RU" sz="2000" dirty="0">
              <a:latin typeface="Comic Sans MS" panose="030F0702030302020204" pitchFamily="66" charset="0"/>
              <a:ea typeface="Times New Roman" panose="02020603050405020304" pitchFamily="18" charset="0"/>
            </a:endParaRPr>
          </a:p>
          <a:p>
            <a:pPr indent="450215" algn="just">
              <a:lnSpc>
                <a:spcPct val="115000"/>
              </a:lnSpc>
              <a:spcAft>
                <a:spcPts val="0"/>
              </a:spcAft>
            </a:pPr>
            <a:r>
              <a:rPr lang="ru-RU" sz="2000" dirty="0">
                <a:latin typeface="Comic Sans MS" panose="030F0702030302020204" pitchFamily="66" charset="0"/>
                <a:ea typeface="Times New Roman" panose="02020603050405020304" pitchFamily="18" charset="0"/>
                <a:cs typeface="Arial" panose="020B0604020202020204" pitchFamily="34" charset="0"/>
              </a:rPr>
              <a:t>Здесь </a:t>
            </a:r>
            <a:r>
              <a:rPr lang="en-US" sz="2000" i="1" dirty="0">
                <a:latin typeface="Comic Sans MS" panose="030F0702030302020204" pitchFamily="66" charset="0"/>
                <a:ea typeface="Times New Roman" panose="02020603050405020304" pitchFamily="18" charset="0"/>
                <a:cs typeface="Arial" panose="020B0604020202020204" pitchFamily="34" charset="0"/>
              </a:rPr>
              <a:t>P</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 </a:t>
            </a:r>
            <a:r>
              <a:rPr lang="ru-RU" sz="2000" baseline="-25000" dirty="0" err="1">
                <a:latin typeface="Comic Sans MS" panose="030F0702030302020204" pitchFamily="66" charset="0"/>
                <a:ea typeface="Times New Roman" panose="02020603050405020304" pitchFamily="18" charset="0"/>
                <a:cs typeface="Arial" panose="020B0604020202020204" pitchFamily="34" charset="0"/>
              </a:rPr>
              <a:t>вых.ид</a:t>
            </a:r>
            <a:r>
              <a:rPr lang="ru-RU" sz="2000" dirty="0">
                <a:latin typeface="Comic Sans MS" panose="030F0702030302020204" pitchFamily="66" charset="0"/>
                <a:ea typeface="Times New Roman" panose="02020603050405020304" pitchFamily="18" charset="0"/>
                <a:cs typeface="Arial" panose="020B0604020202020204" pitchFamily="34" charset="0"/>
              </a:rPr>
              <a:t> - мощность шума на выходе идеального четырехполюсника без шума; </a:t>
            </a:r>
            <a:r>
              <a:rPr lang="en-US" sz="2000" i="1" dirty="0">
                <a:latin typeface="Comic Sans MS" panose="030F0702030302020204" pitchFamily="66" charset="0"/>
                <a:ea typeface="Times New Roman" panose="02020603050405020304" pitchFamily="18" charset="0"/>
                <a:cs typeface="Arial" panose="020B0604020202020204" pitchFamily="34" charset="0"/>
              </a:rPr>
              <a:t>P</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 </a:t>
            </a:r>
            <a:r>
              <a:rPr lang="ru-RU" sz="2000" baseline="-25000" dirty="0" err="1">
                <a:latin typeface="Comic Sans MS" panose="030F0702030302020204" pitchFamily="66" charset="0"/>
                <a:ea typeface="Times New Roman" panose="02020603050405020304" pitchFamily="18" charset="0"/>
                <a:cs typeface="Arial" panose="020B0604020202020204" pitchFamily="34" charset="0"/>
              </a:rPr>
              <a:t>соб</a:t>
            </a:r>
            <a:r>
              <a:rPr lang="ru-RU" sz="2000" dirty="0">
                <a:latin typeface="Comic Sans MS" panose="030F0702030302020204" pitchFamily="66" charset="0"/>
                <a:ea typeface="Times New Roman" panose="02020603050405020304" pitchFamily="18" charset="0"/>
                <a:cs typeface="Arial" panose="020B0604020202020204" pitchFamily="34" charset="0"/>
              </a:rPr>
              <a:t> - собственные шумы четырехполюсника.</a:t>
            </a:r>
            <a:endParaRPr lang="ru-RU" sz="2000" dirty="0">
              <a:latin typeface="Comic Sans MS" panose="030F0702030302020204" pitchFamily="66" charset="0"/>
              <a:ea typeface="Times New Roman" panose="02020603050405020304" pitchFamily="18" charset="0"/>
            </a:endParaRPr>
          </a:p>
          <a:p>
            <a:pPr indent="450215" algn="just">
              <a:lnSpc>
                <a:spcPct val="115000"/>
              </a:lnSpc>
              <a:spcAft>
                <a:spcPts val="0"/>
              </a:spcAft>
            </a:pPr>
            <a:r>
              <a:rPr lang="ru-RU" sz="2000" dirty="0">
                <a:latin typeface="Comic Sans MS" panose="030F0702030302020204" pitchFamily="66" charset="0"/>
                <a:ea typeface="Times New Roman" panose="02020603050405020304" pitchFamily="18" charset="0"/>
                <a:cs typeface="Arial" panose="020B0604020202020204" pitchFamily="34" charset="0"/>
              </a:rPr>
              <a:t>Предположим, что на вход четырехполюсника от источника сигнала с внутренним шумящим сопротивлением </a:t>
            </a:r>
            <a:r>
              <a:rPr lang="en-US" sz="2000" i="1" dirty="0">
                <a:latin typeface="Comic Sans MS" panose="030F0702030302020204" pitchFamily="66" charset="0"/>
                <a:ea typeface="Times New Roman" panose="02020603050405020304" pitchFamily="18" charset="0"/>
                <a:cs typeface="Arial" panose="020B0604020202020204" pitchFamily="34" charset="0"/>
              </a:rPr>
              <a:t>R</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и</a:t>
            </a:r>
            <a:r>
              <a:rPr lang="ru-RU" sz="2000" dirty="0">
                <a:latin typeface="Comic Sans MS" panose="030F0702030302020204" pitchFamily="66" charset="0"/>
                <a:ea typeface="Times New Roman" panose="02020603050405020304" pitchFamily="18" charset="0"/>
                <a:cs typeface="Arial" panose="020B0604020202020204" pitchFamily="34" charset="0"/>
              </a:rPr>
              <a:t> поступает шум мощностью</a:t>
            </a:r>
          </a:p>
          <a:p>
            <a:pPr indent="450215" algn="just">
              <a:lnSpc>
                <a:spcPct val="115000"/>
              </a:lnSpc>
              <a:spcAft>
                <a:spcPts val="0"/>
              </a:spcAft>
            </a:pPr>
            <a:r>
              <a:rPr lang="ru-RU" sz="2000" dirty="0">
                <a:latin typeface="Comic Sans MS" panose="030F0702030302020204" pitchFamily="66" charset="0"/>
                <a:ea typeface="Times New Roman" panose="02020603050405020304" pitchFamily="18" charset="0"/>
                <a:cs typeface="Arial" panose="020B0604020202020204" pitchFamily="34" charset="0"/>
              </a:rPr>
              <a:t> </a:t>
            </a:r>
            <a:endParaRPr lang="ru-RU" sz="2000" dirty="0">
              <a:latin typeface="Comic Sans MS" panose="030F0702030302020204" pitchFamily="66" charset="0"/>
              <a:ea typeface="Times New Roman" panose="02020603050405020304" pitchFamily="18" charset="0"/>
            </a:endParaRPr>
          </a:p>
          <a:p>
            <a:pPr indent="450215" algn="ctr">
              <a:lnSpc>
                <a:spcPct val="115000"/>
              </a:lnSpc>
              <a:spcAft>
                <a:spcPts val="0"/>
              </a:spcAft>
            </a:pPr>
            <a:r>
              <a:rPr lang="en-US" sz="2000" i="1" dirty="0">
                <a:latin typeface="Comic Sans MS" panose="030F0702030302020204" pitchFamily="66" charset="0"/>
                <a:ea typeface="Times New Roman" panose="02020603050405020304" pitchFamily="18" charset="0"/>
                <a:cs typeface="Arial" panose="020B0604020202020204" pitchFamily="34" charset="0"/>
              </a:rPr>
              <a:t>P</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 </a:t>
            </a:r>
            <a:r>
              <a:rPr lang="ru-RU" sz="2000" baseline="-25000" dirty="0" err="1">
                <a:latin typeface="Comic Sans MS" panose="030F0702030302020204" pitchFamily="66" charset="0"/>
                <a:ea typeface="Times New Roman" panose="02020603050405020304" pitchFamily="18" charset="0"/>
                <a:cs typeface="Arial" panose="020B0604020202020204" pitchFamily="34" charset="0"/>
              </a:rPr>
              <a:t>вх</a:t>
            </a:r>
            <a:r>
              <a:rPr lang="ru-RU" sz="2000" dirty="0">
                <a:latin typeface="Comic Sans MS" panose="030F0702030302020204" pitchFamily="66" charset="0"/>
                <a:ea typeface="Times New Roman" panose="02020603050405020304" pitchFamily="18" charset="0"/>
                <a:cs typeface="Arial" panose="020B0604020202020204" pitchFamily="34" charset="0"/>
              </a:rPr>
              <a:t> = </a:t>
            </a:r>
            <a:r>
              <a:rPr lang="en-US" sz="2000" i="1" dirty="0" err="1">
                <a:latin typeface="Comic Sans MS" panose="030F0702030302020204" pitchFamily="66" charset="0"/>
                <a:ea typeface="Times New Roman" panose="02020603050405020304" pitchFamily="18" charset="0"/>
                <a:cs typeface="Arial" panose="020B0604020202020204" pitchFamily="34" charset="0"/>
              </a:rPr>
              <a:t>bkT</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0</a:t>
            </a:r>
            <a:r>
              <a:rPr lang="ru-RU" sz="2000" dirty="0">
                <a:latin typeface="Comic Sans MS" panose="030F0702030302020204" pitchFamily="66" charset="0"/>
                <a:ea typeface="Times New Roman" panose="02020603050405020304" pitchFamily="18" charset="0"/>
                <a:cs typeface="Arial" panose="020B0604020202020204" pitchFamily="34" charset="0"/>
              </a:rPr>
              <a:t>Δ</a:t>
            </a:r>
            <a:r>
              <a:rPr lang="en-US" sz="2000" i="1" dirty="0">
                <a:latin typeface="Comic Sans MS" panose="030F0702030302020204" pitchFamily="66" charset="0"/>
                <a:ea typeface="Times New Roman" panose="02020603050405020304" pitchFamily="18" charset="0"/>
                <a:cs typeface="Arial" panose="020B0604020202020204" pitchFamily="34" charset="0"/>
              </a:rPr>
              <a:t>F</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a:t>
            </a:r>
            <a:r>
              <a:rPr lang="ru-RU" sz="2000" dirty="0">
                <a:latin typeface="Comic Sans MS" panose="030F0702030302020204" pitchFamily="66" charset="0"/>
                <a:ea typeface="Times New Roman" panose="02020603050405020304" pitchFamily="18" charset="0"/>
                <a:cs typeface="Arial" panose="020B0604020202020204" pitchFamily="34" charset="0"/>
              </a:rPr>
              <a:t>, </a:t>
            </a:r>
            <a:endParaRPr lang="ru-RU" sz="2000" dirty="0">
              <a:latin typeface="Comic Sans MS" panose="030F0702030302020204" pitchFamily="66" charset="0"/>
              <a:ea typeface="Times New Roman" panose="02020603050405020304" pitchFamily="18" charset="0"/>
            </a:endParaRPr>
          </a:p>
          <a:p>
            <a:pPr indent="450215" algn="just">
              <a:lnSpc>
                <a:spcPct val="115000"/>
              </a:lnSpc>
              <a:spcAft>
                <a:spcPts val="0"/>
              </a:spcAft>
            </a:pPr>
            <a:r>
              <a:rPr lang="ru-RU" sz="2000" dirty="0">
                <a:latin typeface="Comic Sans MS" panose="030F0702030302020204" pitchFamily="66" charset="0"/>
                <a:ea typeface="Times New Roman" panose="02020603050405020304" pitchFamily="18" charset="0"/>
                <a:cs typeface="Arial" panose="020B0604020202020204" pitchFamily="34" charset="0"/>
              </a:rPr>
              <a:t>где Δ</a:t>
            </a:r>
            <a:r>
              <a:rPr lang="en-US" sz="2000" i="1" dirty="0">
                <a:latin typeface="Comic Sans MS" panose="030F0702030302020204" pitchFamily="66" charset="0"/>
                <a:ea typeface="Times New Roman" panose="02020603050405020304" pitchFamily="18" charset="0"/>
                <a:cs typeface="Arial" panose="020B0604020202020204" pitchFamily="34" charset="0"/>
              </a:rPr>
              <a:t>F</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a:t>
            </a:r>
            <a:r>
              <a:rPr lang="ru-RU" sz="2000" dirty="0">
                <a:latin typeface="Comic Sans MS" panose="030F0702030302020204" pitchFamily="66" charset="0"/>
                <a:ea typeface="Times New Roman" panose="02020603050405020304" pitchFamily="18" charset="0"/>
                <a:cs typeface="Arial" panose="020B0604020202020204" pitchFamily="34" charset="0"/>
              </a:rPr>
              <a:t> – полоса частот шума; </a:t>
            </a:r>
            <a:endParaRPr lang="ru-RU" sz="2000" dirty="0">
              <a:latin typeface="Comic Sans MS" panose="030F0702030302020204" pitchFamily="66" charset="0"/>
              <a:ea typeface="Times New Roman" panose="02020603050405020304" pitchFamily="18" charset="0"/>
            </a:endParaRPr>
          </a:p>
          <a:p>
            <a:pPr indent="450215" algn="just">
              <a:lnSpc>
                <a:spcPct val="115000"/>
              </a:lnSpc>
              <a:spcAft>
                <a:spcPts val="0"/>
              </a:spcAft>
            </a:pPr>
            <a:r>
              <a:rPr lang="en-US" sz="2000" dirty="0">
                <a:latin typeface="Comic Sans MS" panose="030F0702030302020204" pitchFamily="66" charset="0"/>
                <a:ea typeface="Times New Roman" panose="02020603050405020304" pitchFamily="18" charset="0"/>
                <a:cs typeface="Arial" panose="020B0604020202020204" pitchFamily="34" charset="0"/>
              </a:rPr>
              <a:t>b</a:t>
            </a:r>
            <a:r>
              <a:rPr lang="ru-RU" sz="2000" dirty="0">
                <a:latin typeface="Comic Sans MS" panose="030F0702030302020204" pitchFamily="66" charset="0"/>
                <a:ea typeface="Times New Roman" panose="02020603050405020304" pitchFamily="18" charset="0"/>
                <a:cs typeface="Arial" panose="020B0604020202020204" pitchFamily="34" charset="0"/>
              </a:rPr>
              <a:t> - коэффициент рассогласования, зависящий от сопротивлений источника сигнала </a:t>
            </a:r>
            <a:r>
              <a:rPr lang="en-US" sz="2000" i="1" dirty="0">
                <a:latin typeface="Comic Sans MS" panose="030F0702030302020204" pitchFamily="66" charset="0"/>
                <a:ea typeface="Times New Roman" panose="02020603050405020304" pitchFamily="18" charset="0"/>
                <a:cs typeface="Arial" panose="020B0604020202020204" pitchFamily="34" charset="0"/>
              </a:rPr>
              <a:t>R</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и</a:t>
            </a:r>
            <a:r>
              <a:rPr lang="ru-RU" sz="2000" dirty="0">
                <a:latin typeface="Comic Sans MS" panose="030F0702030302020204" pitchFamily="66" charset="0"/>
                <a:ea typeface="Times New Roman" panose="02020603050405020304" pitchFamily="18" charset="0"/>
                <a:cs typeface="Arial" panose="020B0604020202020204" pitchFamily="34" charset="0"/>
              </a:rPr>
              <a:t> </a:t>
            </a:r>
            <a:r>
              <a:rPr lang="ru-RU" sz="2000" dirty="0" err="1">
                <a:latin typeface="Comic Sans MS" panose="030F0702030302020204" pitchFamily="66" charset="0"/>
                <a:ea typeface="Times New Roman" panose="02020603050405020304" pitchFamily="18" charset="0"/>
                <a:cs typeface="Arial" panose="020B0604020202020204" pitchFamily="34" charset="0"/>
              </a:rPr>
              <a:t>и</a:t>
            </a:r>
            <a:r>
              <a:rPr lang="ru-RU" sz="2000" dirty="0">
                <a:latin typeface="Comic Sans MS" panose="030F0702030302020204" pitchFamily="66" charset="0"/>
                <a:ea typeface="Times New Roman" panose="02020603050405020304" pitchFamily="18" charset="0"/>
                <a:cs typeface="Arial" panose="020B0604020202020204" pitchFamily="34" charset="0"/>
              </a:rPr>
              <a:t> входного сопротивления четырехполюсника; </a:t>
            </a:r>
            <a:endParaRPr lang="ru-RU" sz="2000" dirty="0">
              <a:latin typeface="Comic Sans MS" panose="030F0702030302020204" pitchFamily="66" charset="0"/>
              <a:ea typeface="Times New Roman" panose="02020603050405020304" pitchFamily="18" charset="0"/>
            </a:endParaRPr>
          </a:p>
          <a:p>
            <a:pPr indent="450215" algn="just">
              <a:lnSpc>
                <a:spcPct val="115000"/>
              </a:lnSpc>
              <a:spcAft>
                <a:spcPts val="0"/>
              </a:spcAft>
            </a:pPr>
            <a:r>
              <a:rPr lang="ru-RU" sz="2000" i="1" dirty="0">
                <a:latin typeface="Comic Sans MS" panose="030F0702030302020204" pitchFamily="66" charset="0"/>
                <a:ea typeface="Times New Roman" panose="02020603050405020304" pitchFamily="18" charset="0"/>
                <a:cs typeface="Arial" panose="020B0604020202020204" pitchFamily="34" charset="0"/>
              </a:rPr>
              <a:t>k</a:t>
            </a:r>
            <a:r>
              <a:rPr lang="ru-RU" sz="2000" dirty="0">
                <a:latin typeface="Comic Sans MS" panose="030F0702030302020204" pitchFamily="66" charset="0"/>
                <a:ea typeface="Times New Roman" panose="02020603050405020304" pitchFamily="18" charset="0"/>
                <a:cs typeface="Arial" panose="020B0604020202020204" pitchFamily="34" charset="0"/>
              </a:rPr>
              <a:t> = 1,3807</a:t>
            </a:r>
            <a:r>
              <a:rPr lang="ru-RU" sz="2000" dirty="0">
                <a:latin typeface="Comic Sans MS" panose="030F0702030302020204" pitchFamily="66" charset="0"/>
                <a:ea typeface="Times New Roman" panose="02020603050405020304" pitchFamily="18" charset="0"/>
                <a:cs typeface="Arial" panose="020B0604020202020204" pitchFamily="34" charset="0"/>
                <a:sym typeface="Symbol" panose="05050102010706020507" pitchFamily="18" charset="2"/>
              </a:rPr>
              <a:t></a:t>
            </a:r>
            <a:r>
              <a:rPr lang="ru-RU" sz="2000" dirty="0">
                <a:latin typeface="Comic Sans MS" panose="030F0702030302020204" pitchFamily="66" charset="0"/>
                <a:ea typeface="Times New Roman" panose="02020603050405020304" pitchFamily="18" charset="0"/>
                <a:cs typeface="Arial" panose="020B0604020202020204" pitchFamily="34" charset="0"/>
              </a:rPr>
              <a:t>10</a:t>
            </a:r>
            <a:r>
              <a:rPr lang="ru-RU" sz="2000" baseline="30000" dirty="0">
                <a:latin typeface="Comic Sans MS" panose="030F0702030302020204" pitchFamily="66" charset="0"/>
                <a:ea typeface="Times New Roman" panose="02020603050405020304" pitchFamily="18" charset="0"/>
                <a:cs typeface="Arial" panose="020B0604020202020204" pitchFamily="34" charset="0"/>
              </a:rPr>
              <a:t>-23</a:t>
            </a:r>
            <a:r>
              <a:rPr lang="ru-RU" sz="2000" dirty="0">
                <a:latin typeface="Comic Sans MS" panose="030F0702030302020204" pitchFamily="66" charset="0"/>
                <a:ea typeface="Times New Roman" panose="02020603050405020304" pitchFamily="18" charset="0"/>
                <a:cs typeface="Arial" panose="020B0604020202020204" pitchFamily="34" charset="0"/>
              </a:rPr>
              <a:t> Дж/К - постоянная Больцмана; </a:t>
            </a:r>
            <a:endParaRPr lang="ru-RU" sz="2000" dirty="0">
              <a:latin typeface="Comic Sans MS" panose="030F0702030302020204" pitchFamily="66" charset="0"/>
              <a:ea typeface="Times New Roman" panose="02020603050405020304" pitchFamily="18" charset="0"/>
            </a:endParaRPr>
          </a:p>
          <a:p>
            <a:pPr indent="450215" algn="just">
              <a:lnSpc>
                <a:spcPct val="115000"/>
              </a:lnSpc>
              <a:spcAft>
                <a:spcPts val="0"/>
              </a:spcAft>
            </a:pPr>
            <a:r>
              <a:rPr lang="en-US" sz="2000" i="1" dirty="0">
                <a:latin typeface="Comic Sans MS" panose="030F0702030302020204" pitchFamily="66" charset="0"/>
                <a:ea typeface="Times New Roman" panose="02020603050405020304" pitchFamily="18" charset="0"/>
                <a:cs typeface="Arial" panose="020B0604020202020204" pitchFamily="34" charset="0"/>
              </a:rPr>
              <a:t>T</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0</a:t>
            </a:r>
            <a:r>
              <a:rPr lang="ru-RU" sz="2000" dirty="0">
                <a:latin typeface="Comic Sans MS" panose="030F0702030302020204" pitchFamily="66" charset="0"/>
                <a:ea typeface="Times New Roman" panose="02020603050405020304" pitchFamily="18" charset="0"/>
                <a:cs typeface="Arial" panose="020B0604020202020204" pitchFamily="34" charset="0"/>
              </a:rPr>
              <a:t> = 293К - абсолютная температура (20</a:t>
            </a:r>
            <a:r>
              <a:rPr lang="ru-RU" sz="2000" baseline="30000" dirty="0">
                <a:latin typeface="Comic Sans MS" panose="030F0702030302020204" pitchFamily="66" charset="0"/>
                <a:ea typeface="Times New Roman" panose="02020603050405020304" pitchFamily="18" charset="0"/>
                <a:cs typeface="Arial" panose="020B0604020202020204" pitchFamily="34" charset="0"/>
              </a:rPr>
              <a:t>0</a:t>
            </a:r>
            <a:r>
              <a:rPr lang="ru-RU" sz="2000" dirty="0">
                <a:latin typeface="Comic Sans MS" panose="030F0702030302020204" pitchFamily="66" charset="0"/>
                <a:ea typeface="Times New Roman" panose="02020603050405020304" pitchFamily="18" charset="0"/>
                <a:cs typeface="Arial" panose="020B0604020202020204" pitchFamily="34" charset="0"/>
              </a:rPr>
              <a:t> С). </a:t>
            </a:r>
            <a:endParaRPr lang="ru-RU" sz="2000" dirty="0">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15314613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2776" y="244107"/>
            <a:ext cx="11710416" cy="6386364"/>
          </a:xfrm>
          <a:prstGeom prst="rect">
            <a:avLst/>
          </a:prstGeom>
        </p:spPr>
        <p:txBody>
          <a:bodyPr wrap="square">
            <a:spAutoFit/>
          </a:bodyPr>
          <a:lstStyle/>
          <a:p>
            <a:pPr indent="450215" algn="just">
              <a:lnSpc>
                <a:spcPct val="115000"/>
              </a:lnSpc>
              <a:spcAft>
                <a:spcPts val="0"/>
              </a:spcAft>
            </a:pPr>
            <a:r>
              <a:rPr lang="ru-RU" sz="2000" dirty="0">
                <a:latin typeface="Comic Sans MS" panose="030F0702030302020204" pitchFamily="66" charset="0"/>
                <a:ea typeface="Times New Roman" panose="02020603050405020304" pitchFamily="18" charset="0"/>
                <a:cs typeface="Arial" panose="020B0604020202020204" pitchFamily="34" charset="0"/>
              </a:rPr>
              <a:t>Определим мощность сигнала на выходе </a:t>
            </a:r>
            <a:r>
              <a:rPr lang="ru-RU" sz="2000" dirty="0" err="1">
                <a:latin typeface="Comic Sans MS" panose="030F0702030302020204" pitchFamily="66" charset="0"/>
                <a:ea typeface="Times New Roman" panose="02020603050405020304" pitchFamily="18" charset="0"/>
                <a:cs typeface="Arial" panose="020B0604020202020204" pitchFamily="34" charset="0"/>
              </a:rPr>
              <a:t>нешумящего</a:t>
            </a:r>
            <a:r>
              <a:rPr lang="ru-RU" sz="2000" dirty="0">
                <a:latin typeface="Comic Sans MS" panose="030F0702030302020204" pitchFamily="66" charset="0"/>
                <a:ea typeface="Times New Roman" panose="02020603050405020304" pitchFamily="18" charset="0"/>
                <a:cs typeface="Arial" panose="020B0604020202020204" pitchFamily="34" charset="0"/>
              </a:rPr>
              <a:t> четырехполюсника </a:t>
            </a:r>
          </a:p>
          <a:p>
            <a:pPr indent="450215" algn="ctr">
              <a:lnSpc>
                <a:spcPct val="115000"/>
              </a:lnSpc>
              <a:spcAft>
                <a:spcPts val="0"/>
              </a:spcAft>
            </a:pPr>
            <a:endParaRPr lang="ru-RU" sz="2000" i="1" dirty="0">
              <a:latin typeface="Comic Sans MS" panose="030F0702030302020204" pitchFamily="66" charset="0"/>
              <a:ea typeface="Times New Roman" panose="02020603050405020304" pitchFamily="18" charset="0"/>
              <a:cs typeface="Arial" panose="020B0604020202020204" pitchFamily="34" charset="0"/>
            </a:endParaRPr>
          </a:p>
          <a:p>
            <a:pPr indent="450215" algn="ctr">
              <a:lnSpc>
                <a:spcPct val="115000"/>
              </a:lnSpc>
              <a:spcAft>
                <a:spcPts val="0"/>
              </a:spcAft>
            </a:pPr>
            <a:r>
              <a:rPr lang="en-US" sz="2000" i="1" dirty="0">
                <a:latin typeface="Comic Sans MS" panose="030F0702030302020204" pitchFamily="66" charset="0"/>
                <a:ea typeface="Times New Roman" panose="02020603050405020304" pitchFamily="18" charset="0"/>
                <a:cs typeface="Arial" panose="020B0604020202020204" pitchFamily="34" charset="0"/>
              </a:rPr>
              <a:t>P</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 </a:t>
            </a:r>
            <a:r>
              <a:rPr lang="ru-RU" sz="2000" baseline="-25000" dirty="0" err="1">
                <a:latin typeface="Comic Sans MS" panose="030F0702030302020204" pitchFamily="66" charset="0"/>
                <a:ea typeface="Times New Roman" panose="02020603050405020304" pitchFamily="18" charset="0"/>
                <a:cs typeface="Arial" panose="020B0604020202020204" pitchFamily="34" charset="0"/>
              </a:rPr>
              <a:t>вых.ид</a:t>
            </a:r>
            <a:r>
              <a:rPr lang="ru-RU" sz="2000" dirty="0">
                <a:latin typeface="Comic Sans MS" panose="030F0702030302020204" pitchFamily="66" charset="0"/>
                <a:ea typeface="Times New Roman" panose="02020603050405020304" pitchFamily="18" charset="0"/>
                <a:cs typeface="Arial" panose="020B0604020202020204" pitchFamily="34" charset="0"/>
              </a:rPr>
              <a:t> = </a:t>
            </a:r>
            <a:r>
              <a:rPr lang="en-US" sz="2000" i="1" dirty="0" err="1">
                <a:latin typeface="Comic Sans MS" panose="030F0702030302020204" pitchFamily="66" charset="0"/>
                <a:ea typeface="Times New Roman" panose="02020603050405020304" pitchFamily="18" charset="0"/>
                <a:cs typeface="Arial" panose="020B0604020202020204" pitchFamily="34" charset="0"/>
              </a:rPr>
              <a:t>bkT</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0</a:t>
            </a:r>
            <a:r>
              <a:rPr lang="ru-RU" sz="2000" dirty="0">
                <a:latin typeface="Comic Sans MS" panose="030F0702030302020204" pitchFamily="66" charset="0"/>
                <a:ea typeface="Times New Roman" panose="02020603050405020304" pitchFamily="18" charset="0"/>
                <a:cs typeface="Arial" panose="020B0604020202020204" pitchFamily="34" charset="0"/>
              </a:rPr>
              <a:t>Δ</a:t>
            </a:r>
            <a:r>
              <a:rPr lang="en-US" sz="2000" i="1" dirty="0">
                <a:latin typeface="Comic Sans MS" panose="030F0702030302020204" pitchFamily="66" charset="0"/>
                <a:ea typeface="Times New Roman" panose="02020603050405020304" pitchFamily="18" charset="0"/>
                <a:cs typeface="Arial" panose="020B0604020202020204" pitchFamily="34" charset="0"/>
              </a:rPr>
              <a:t>F</a:t>
            </a:r>
            <a:r>
              <a:rPr lang="ru-RU" sz="2000" baseline="-25000" dirty="0">
                <a:latin typeface="Comic Sans MS" panose="030F0702030302020204" pitchFamily="66" charset="0"/>
                <a:ea typeface="Times New Roman" panose="02020603050405020304" pitchFamily="18" charset="0"/>
                <a:cs typeface="Arial" panose="020B0604020202020204" pitchFamily="34" charset="0"/>
              </a:rPr>
              <a:t>ш</a:t>
            </a:r>
            <a:r>
              <a:rPr lang="en-US" sz="2000" i="1" dirty="0" err="1">
                <a:latin typeface="Comic Sans MS" panose="030F0702030302020204" pitchFamily="66" charset="0"/>
                <a:ea typeface="Times New Roman" panose="02020603050405020304" pitchFamily="18" charset="0"/>
                <a:cs typeface="Arial" panose="020B0604020202020204" pitchFamily="34" charset="0"/>
              </a:rPr>
              <a:t>Kp</a:t>
            </a:r>
            <a:r>
              <a:rPr lang="ru-RU" sz="2000" dirty="0">
                <a:latin typeface="Comic Sans MS" panose="030F0702030302020204" pitchFamily="66" charset="0"/>
                <a:ea typeface="Times New Roman" panose="02020603050405020304" pitchFamily="18" charset="0"/>
                <a:cs typeface="Arial" panose="020B0604020202020204" pitchFamily="34" charset="0"/>
              </a:rPr>
              <a:t>, </a:t>
            </a:r>
          </a:p>
          <a:p>
            <a:pPr algn="just"/>
            <a:r>
              <a:rPr lang="ru-RU" sz="2000" dirty="0">
                <a:latin typeface="Comic Sans MS" panose="030F0702030302020204" pitchFamily="66" charset="0"/>
              </a:rPr>
              <a:t>где </a:t>
            </a:r>
            <a:r>
              <a:rPr lang="en-US" sz="2000" i="1" dirty="0" err="1">
                <a:latin typeface="Comic Sans MS" panose="030F0702030302020204" pitchFamily="66" charset="0"/>
              </a:rPr>
              <a:t>Kp</a:t>
            </a:r>
            <a:r>
              <a:rPr lang="ru-RU" sz="2000" dirty="0">
                <a:latin typeface="Comic Sans MS" panose="030F0702030302020204" pitchFamily="66" charset="0"/>
              </a:rPr>
              <a:t> - коэффициент усиления по мощности.</a:t>
            </a:r>
          </a:p>
          <a:p>
            <a:pPr algn="just"/>
            <a:endParaRPr lang="ru-RU" sz="2000" dirty="0">
              <a:latin typeface="Comic Sans MS" panose="030F0702030302020204" pitchFamily="66" charset="0"/>
            </a:endParaRPr>
          </a:p>
          <a:p>
            <a:pPr algn="just"/>
            <a:r>
              <a:rPr lang="ru-RU" sz="2000" dirty="0">
                <a:latin typeface="Comic Sans MS" panose="030F0702030302020204" pitchFamily="66" charset="0"/>
              </a:rPr>
              <a:t>Коэффициент шума можно определить и через отношение:</a:t>
            </a:r>
          </a:p>
          <a:p>
            <a:pPr algn="ctr"/>
            <a:r>
              <a:rPr lang="en-US" sz="2000" i="1" dirty="0">
                <a:latin typeface="Comic Sans MS" panose="030F0702030302020204" pitchFamily="66" charset="0"/>
              </a:rPr>
              <a:t>K</a:t>
            </a:r>
            <a:r>
              <a:rPr lang="ru-RU" sz="2000" baseline="-25000" dirty="0">
                <a:latin typeface="Comic Sans MS" panose="030F0702030302020204" pitchFamily="66" charset="0"/>
              </a:rPr>
              <a:t>ш</a:t>
            </a:r>
            <a:r>
              <a:rPr lang="ru-RU" sz="2000" dirty="0">
                <a:latin typeface="Comic Sans MS" panose="030F0702030302020204" pitchFamily="66" charset="0"/>
              </a:rPr>
              <a:t> = (</a:t>
            </a:r>
            <a:r>
              <a:rPr lang="en-US" sz="2000" i="1" dirty="0">
                <a:latin typeface="Comic Sans MS" panose="030F0702030302020204" pitchFamily="66" charset="0"/>
              </a:rPr>
              <a:t>P</a:t>
            </a:r>
            <a:r>
              <a:rPr lang="ru-RU" sz="2000" baseline="-25000" dirty="0">
                <a:latin typeface="Comic Sans MS" panose="030F0702030302020204" pitchFamily="66" charset="0"/>
              </a:rPr>
              <a:t>с</a:t>
            </a:r>
            <a:r>
              <a:rPr lang="ru-RU" sz="2000" dirty="0">
                <a:latin typeface="Comic Sans MS" panose="030F0702030302020204" pitchFamily="66" charset="0"/>
              </a:rPr>
              <a:t>/</a:t>
            </a:r>
            <a:r>
              <a:rPr lang="en-US" sz="2000" dirty="0">
                <a:latin typeface="Comic Sans MS" panose="030F0702030302020204" pitchFamily="66" charset="0"/>
              </a:rPr>
              <a:t>P</a:t>
            </a:r>
            <a:r>
              <a:rPr lang="ru-RU" sz="2000" baseline="-25000" dirty="0">
                <a:latin typeface="Comic Sans MS" panose="030F0702030302020204" pitchFamily="66" charset="0"/>
              </a:rPr>
              <a:t>ш</a:t>
            </a:r>
            <a:r>
              <a:rPr lang="ru-RU" sz="2000" dirty="0">
                <a:latin typeface="Comic Sans MS" panose="030F0702030302020204" pitchFamily="66" charset="0"/>
              </a:rPr>
              <a:t>)</a:t>
            </a:r>
            <a:r>
              <a:rPr lang="ru-RU" sz="2000" baseline="-25000" dirty="0" err="1">
                <a:latin typeface="Comic Sans MS" panose="030F0702030302020204" pitchFamily="66" charset="0"/>
              </a:rPr>
              <a:t>вх</a:t>
            </a:r>
            <a:r>
              <a:rPr lang="ru-RU" sz="2000" dirty="0">
                <a:latin typeface="Comic Sans MS" panose="030F0702030302020204" pitchFamily="66" charset="0"/>
              </a:rPr>
              <a:t>/(</a:t>
            </a:r>
            <a:r>
              <a:rPr lang="en-US" sz="2000" i="1" dirty="0">
                <a:latin typeface="Comic Sans MS" panose="030F0702030302020204" pitchFamily="66" charset="0"/>
              </a:rPr>
              <a:t>P</a:t>
            </a:r>
            <a:r>
              <a:rPr lang="ru-RU" sz="2000" baseline="-25000" dirty="0">
                <a:latin typeface="Comic Sans MS" panose="030F0702030302020204" pitchFamily="66" charset="0"/>
              </a:rPr>
              <a:t>с</a:t>
            </a:r>
            <a:r>
              <a:rPr lang="ru-RU" sz="2000" dirty="0">
                <a:latin typeface="Comic Sans MS" panose="030F0702030302020204" pitchFamily="66" charset="0"/>
              </a:rPr>
              <a:t>/</a:t>
            </a:r>
            <a:r>
              <a:rPr lang="en-US" sz="2000" i="1" dirty="0">
                <a:latin typeface="Comic Sans MS" panose="030F0702030302020204" pitchFamily="66" charset="0"/>
              </a:rPr>
              <a:t>P</a:t>
            </a:r>
            <a:r>
              <a:rPr lang="ru-RU" sz="2000" baseline="-25000" dirty="0">
                <a:latin typeface="Comic Sans MS" panose="030F0702030302020204" pitchFamily="66" charset="0"/>
              </a:rPr>
              <a:t>ш</a:t>
            </a:r>
            <a:r>
              <a:rPr lang="ru-RU" sz="2000" dirty="0">
                <a:latin typeface="Comic Sans MS" panose="030F0702030302020204" pitchFamily="66" charset="0"/>
              </a:rPr>
              <a:t>)</a:t>
            </a:r>
            <a:r>
              <a:rPr lang="ru-RU" sz="2000" baseline="-25000" dirty="0" err="1">
                <a:latin typeface="Comic Sans MS" panose="030F0702030302020204" pitchFamily="66" charset="0"/>
              </a:rPr>
              <a:t>вых</a:t>
            </a:r>
            <a:r>
              <a:rPr lang="ru-RU" sz="2000" dirty="0">
                <a:latin typeface="Comic Sans MS" panose="030F0702030302020204" pitchFamily="66" charset="0"/>
              </a:rPr>
              <a:t>,</a:t>
            </a:r>
          </a:p>
          <a:p>
            <a:pPr algn="just"/>
            <a:r>
              <a:rPr lang="ru-RU" sz="2000" dirty="0">
                <a:latin typeface="Comic Sans MS" panose="030F0702030302020204" pitchFamily="66" charset="0"/>
              </a:rPr>
              <a:t>показывающее ухудшение выходного отношения сигнал/шум четырехполюсника из-за собственных шумов.</a:t>
            </a:r>
          </a:p>
          <a:p>
            <a:pPr algn="just"/>
            <a:r>
              <a:rPr lang="ru-RU" sz="2000" dirty="0">
                <a:latin typeface="Comic Sans MS" panose="030F0702030302020204" pitchFamily="66" charset="0"/>
              </a:rPr>
              <a:t>Иногда удобно пользоваться понятием </a:t>
            </a:r>
            <a:r>
              <a:rPr lang="ru-RU" sz="2000" b="1" dirty="0">
                <a:solidFill>
                  <a:srgbClr val="FF0000"/>
                </a:solidFill>
                <a:latin typeface="Comic Sans MS" panose="030F0702030302020204" pitchFamily="66" charset="0"/>
              </a:rPr>
              <a:t>шумовой температуры</a:t>
            </a:r>
            <a:r>
              <a:rPr lang="ru-RU" sz="2000" dirty="0">
                <a:latin typeface="Comic Sans MS" panose="030F0702030302020204" pitchFamily="66" charset="0"/>
              </a:rPr>
              <a:t>. </a:t>
            </a:r>
          </a:p>
          <a:p>
            <a:pPr algn="just"/>
            <a:endParaRPr lang="ru-RU" sz="2000" dirty="0">
              <a:latin typeface="Comic Sans MS" panose="030F0702030302020204" pitchFamily="66" charset="0"/>
            </a:endParaRPr>
          </a:p>
          <a:p>
            <a:pPr algn="just"/>
            <a:r>
              <a:rPr lang="ru-RU" sz="2000" dirty="0">
                <a:latin typeface="Comic Sans MS" panose="030F0702030302020204" pitchFamily="66" charset="0"/>
              </a:rPr>
              <a:t>Коэффициент шума пассивного четырехполюсника (например, </a:t>
            </a:r>
            <a:r>
              <a:rPr lang="ru-RU" sz="2000" dirty="0" err="1">
                <a:latin typeface="Comic Sans MS" panose="030F0702030302020204" pitchFamily="66" charset="0"/>
              </a:rPr>
              <a:t>ВхЦ</a:t>
            </a:r>
            <a:r>
              <a:rPr lang="ru-RU" sz="2000" dirty="0">
                <a:latin typeface="Comic Sans MS" panose="030F0702030302020204" pitchFamily="66" charset="0"/>
              </a:rPr>
              <a:t> приемника) определяется как отношение: </a:t>
            </a:r>
            <a:r>
              <a:rPr lang="en-US" sz="2000" i="1" dirty="0">
                <a:latin typeface="Comic Sans MS" panose="030F0702030302020204" pitchFamily="66" charset="0"/>
              </a:rPr>
              <a:t>K</a:t>
            </a:r>
            <a:r>
              <a:rPr lang="ru-RU" sz="2000" baseline="-25000" dirty="0">
                <a:latin typeface="Comic Sans MS" panose="030F0702030302020204" pitchFamily="66" charset="0"/>
              </a:rPr>
              <a:t>ш</a:t>
            </a:r>
            <a:r>
              <a:rPr lang="ru-RU" sz="2000" dirty="0">
                <a:latin typeface="Comic Sans MS" panose="030F0702030302020204" pitchFamily="66" charset="0"/>
              </a:rPr>
              <a:t> = 1/</a:t>
            </a:r>
            <a:r>
              <a:rPr lang="en-US" sz="2000" i="1" dirty="0" err="1">
                <a:latin typeface="Comic Sans MS" panose="030F0702030302020204" pitchFamily="66" charset="0"/>
              </a:rPr>
              <a:t>K</a:t>
            </a:r>
            <a:r>
              <a:rPr lang="en-US" sz="2000" i="1" baseline="-25000" dirty="0" err="1">
                <a:latin typeface="Comic Sans MS" panose="030F0702030302020204" pitchFamily="66" charset="0"/>
              </a:rPr>
              <a:t>p</a:t>
            </a:r>
            <a:r>
              <a:rPr lang="ru-RU" sz="2000" baseline="-25000" dirty="0">
                <a:latin typeface="Comic Sans MS" panose="030F0702030302020204" pitchFamily="66" charset="0"/>
              </a:rPr>
              <a:t> ном</a:t>
            </a:r>
            <a:r>
              <a:rPr lang="ru-RU" sz="2000" dirty="0">
                <a:latin typeface="Comic Sans MS" panose="030F0702030302020204" pitchFamily="66" charset="0"/>
              </a:rPr>
              <a:t>, где </a:t>
            </a:r>
            <a:r>
              <a:rPr lang="en-US" sz="2000" i="1" dirty="0" err="1">
                <a:latin typeface="Comic Sans MS" panose="030F0702030302020204" pitchFamily="66" charset="0"/>
              </a:rPr>
              <a:t>K</a:t>
            </a:r>
            <a:r>
              <a:rPr lang="en-US" sz="2000" i="1" baseline="-25000" dirty="0" err="1">
                <a:latin typeface="Comic Sans MS" panose="030F0702030302020204" pitchFamily="66" charset="0"/>
              </a:rPr>
              <a:t>p</a:t>
            </a:r>
            <a:r>
              <a:rPr lang="ru-RU" sz="2000" baseline="-25000" dirty="0">
                <a:latin typeface="Comic Sans MS" panose="030F0702030302020204" pitchFamily="66" charset="0"/>
              </a:rPr>
              <a:t> ном</a:t>
            </a:r>
            <a:r>
              <a:rPr lang="ru-RU" sz="2000" dirty="0">
                <a:latin typeface="Comic Sans MS" panose="030F0702030302020204" pitchFamily="66" charset="0"/>
              </a:rPr>
              <a:t> - номинальный коэффициент передачи по мощности четырехполюсника (при полном согласовании).</a:t>
            </a:r>
          </a:p>
          <a:p>
            <a:pPr algn="just"/>
            <a:r>
              <a:rPr lang="ru-RU" sz="2000" dirty="0">
                <a:latin typeface="Comic Sans MS" panose="030F0702030302020204" pitchFamily="66" charset="0"/>
              </a:rPr>
              <a:t>Коэффициент шума многокаскадного устройства можно определить так:</a:t>
            </a:r>
          </a:p>
          <a:p>
            <a:pPr algn="just"/>
            <a:endParaRPr lang="ru-RU" sz="2000" dirty="0">
              <a:latin typeface="Comic Sans MS" panose="030F0702030302020204" pitchFamily="66" charset="0"/>
            </a:endParaRPr>
          </a:p>
          <a:p>
            <a:pPr algn="just"/>
            <a:r>
              <a:rPr lang="en-US" sz="2000" i="1" dirty="0">
                <a:latin typeface="Comic Sans MS" panose="030F0702030302020204" pitchFamily="66" charset="0"/>
              </a:rPr>
              <a:t>K</a:t>
            </a:r>
            <a:r>
              <a:rPr lang="ru-RU" sz="2000" baseline="-25000" dirty="0" err="1">
                <a:latin typeface="Comic Sans MS" panose="030F0702030302020204" pitchFamily="66" charset="0"/>
              </a:rPr>
              <a:t>шΣ</a:t>
            </a:r>
            <a:r>
              <a:rPr lang="ru-RU" sz="2000" baseline="-25000" dirty="0">
                <a:latin typeface="Comic Sans MS" panose="030F0702030302020204" pitchFamily="66" charset="0"/>
              </a:rPr>
              <a:t> </a:t>
            </a:r>
            <a:r>
              <a:rPr lang="ru-RU" sz="2000" dirty="0">
                <a:latin typeface="Comic Sans MS" panose="030F0702030302020204" pitchFamily="66" charset="0"/>
              </a:rPr>
              <a:t>= </a:t>
            </a:r>
            <a:r>
              <a:rPr lang="en-US" sz="2000" i="1" dirty="0">
                <a:latin typeface="Comic Sans MS" panose="030F0702030302020204" pitchFamily="66" charset="0"/>
              </a:rPr>
              <a:t>K</a:t>
            </a:r>
            <a:r>
              <a:rPr lang="ru-RU" sz="2000" baseline="-25000" dirty="0">
                <a:latin typeface="Comic Sans MS" panose="030F0702030302020204" pitchFamily="66" charset="0"/>
              </a:rPr>
              <a:t>ш1 </a:t>
            </a:r>
            <a:r>
              <a:rPr lang="ru-RU" sz="2000" dirty="0">
                <a:latin typeface="Comic Sans MS" panose="030F0702030302020204" pitchFamily="66" charset="0"/>
              </a:rPr>
              <a:t>+ (</a:t>
            </a:r>
            <a:r>
              <a:rPr lang="en-US" sz="2000" i="1" dirty="0">
                <a:latin typeface="Comic Sans MS" panose="030F0702030302020204" pitchFamily="66" charset="0"/>
              </a:rPr>
              <a:t>K</a:t>
            </a:r>
            <a:r>
              <a:rPr lang="ru-RU" sz="2000" baseline="-25000" dirty="0">
                <a:latin typeface="Comic Sans MS" panose="030F0702030302020204" pitchFamily="66" charset="0"/>
              </a:rPr>
              <a:t>ш2 </a:t>
            </a:r>
            <a:r>
              <a:rPr lang="ru-RU" sz="2000" dirty="0">
                <a:latin typeface="Comic Sans MS" panose="030F0702030302020204" pitchFamily="66" charset="0"/>
              </a:rPr>
              <a:t>– 1)/</a:t>
            </a:r>
            <a:r>
              <a:rPr lang="en-US" sz="2000" i="1" dirty="0" err="1">
                <a:latin typeface="Comic Sans MS" panose="030F0702030302020204" pitchFamily="66" charset="0"/>
              </a:rPr>
              <a:t>K</a:t>
            </a:r>
            <a:r>
              <a:rPr lang="en-US" sz="2000" i="1" baseline="-25000" dirty="0" err="1">
                <a:latin typeface="Comic Sans MS" panose="030F0702030302020204" pitchFamily="66" charset="0"/>
              </a:rPr>
              <a:t>p</a:t>
            </a:r>
            <a:r>
              <a:rPr lang="ru-RU" sz="2000" baseline="-25000" dirty="0">
                <a:latin typeface="Comic Sans MS" panose="030F0702030302020204" pitchFamily="66" charset="0"/>
              </a:rPr>
              <a:t> ном1 </a:t>
            </a:r>
            <a:r>
              <a:rPr lang="ru-RU" sz="2000" dirty="0">
                <a:latin typeface="Comic Sans MS" panose="030F0702030302020204" pitchFamily="66" charset="0"/>
              </a:rPr>
              <a:t>+ (</a:t>
            </a:r>
            <a:r>
              <a:rPr lang="en-US" sz="2000" i="1" dirty="0">
                <a:latin typeface="Comic Sans MS" panose="030F0702030302020204" pitchFamily="66" charset="0"/>
              </a:rPr>
              <a:t>K</a:t>
            </a:r>
            <a:r>
              <a:rPr lang="ru-RU" sz="2000" baseline="-25000" dirty="0">
                <a:latin typeface="Comic Sans MS" panose="030F0702030302020204" pitchFamily="66" charset="0"/>
              </a:rPr>
              <a:t>ш3 </a:t>
            </a:r>
            <a:r>
              <a:rPr lang="ru-RU" sz="2000" dirty="0">
                <a:latin typeface="Comic Sans MS" panose="030F0702030302020204" pitchFamily="66" charset="0"/>
              </a:rPr>
              <a:t>– 1)/</a:t>
            </a:r>
            <a:r>
              <a:rPr lang="en-US" sz="2000" i="1" dirty="0" err="1">
                <a:latin typeface="Comic Sans MS" panose="030F0702030302020204" pitchFamily="66" charset="0"/>
              </a:rPr>
              <a:t>K</a:t>
            </a:r>
            <a:r>
              <a:rPr lang="en-US" sz="2000" i="1" baseline="-25000" dirty="0" err="1">
                <a:latin typeface="Comic Sans MS" panose="030F0702030302020204" pitchFamily="66" charset="0"/>
              </a:rPr>
              <a:t>p</a:t>
            </a:r>
            <a:r>
              <a:rPr lang="ru-RU" sz="2000" baseline="-25000" dirty="0">
                <a:latin typeface="Comic Sans MS" panose="030F0702030302020204" pitchFamily="66" charset="0"/>
              </a:rPr>
              <a:t> ном1 </a:t>
            </a:r>
            <a:r>
              <a:rPr lang="en-US" sz="2000" i="1" dirty="0" err="1">
                <a:latin typeface="Comic Sans MS" panose="030F0702030302020204" pitchFamily="66" charset="0"/>
              </a:rPr>
              <a:t>K</a:t>
            </a:r>
            <a:r>
              <a:rPr lang="en-US" sz="2000" i="1" baseline="-25000" dirty="0" err="1">
                <a:latin typeface="Comic Sans MS" panose="030F0702030302020204" pitchFamily="66" charset="0"/>
              </a:rPr>
              <a:t>p</a:t>
            </a:r>
            <a:r>
              <a:rPr lang="ru-RU" sz="2000" baseline="-25000" dirty="0">
                <a:latin typeface="Comic Sans MS" panose="030F0702030302020204" pitchFamily="66" charset="0"/>
              </a:rPr>
              <a:t> ном2 </a:t>
            </a:r>
            <a:r>
              <a:rPr lang="ru-RU" sz="2000" dirty="0">
                <a:latin typeface="Comic Sans MS" panose="030F0702030302020204" pitchFamily="66" charset="0"/>
              </a:rPr>
              <a:t>+ (</a:t>
            </a:r>
            <a:r>
              <a:rPr lang="en-US" sz="2000" i="1" dirty="0">
                <a:latin typeface="Comic Sans MS" panose="030F0702030302020204" pitchFamily="66" charset="0"/>
              </a:rPr>
              <a:t>K</a:t>
            </a:r>
            <a:r>
              <a:rPr lang="ru-RU" sz="2000" baseline="-25000" dirty="0">
                <a:latin typeface="Comic Sans MS" panose="030F0702030302020204" pitchFamily="66" charset="0"/>
              </a:rPr>
              <a:t>ш4 </a:t>
            </a:r>
            <a:r>
              <a:rPr lang="ru-RU" sz="2000" dirty="0">
                <a:latin typeface="Comic Sans MS" panose="030F0702030302020204" pitchFamily="66" charset="0"/>
              </a:rPr>
              <a:t>– 1)/</a:t>
            </a:r>
            <a:r>
              <a:rPr lang="en-US" sz="2000" i="1" dirty="0" err="1">
                <a:latin typeface="Comic Sans MS" panose="030F0702030302020204" pitchFamily="66" charset="0"/>
              </a:rPr>
              <a:t>K</a:t>
            </a:r>
            <a:r>
              <a:rPr lang="en-US" sz="2000" i="1" baseline="-25000" dirty="0" err="1">
                <a:latin typeface="Comic Sans MS" panose="030F0702030302020204" pitchFamily="66" charset="0"/>
              </a:rPr>
              <a:t>p</a:t>
            </a:r>
            <a:r>
              <a:rPr lang="ru-RU" sz="2000" baseline="-25000" dirty="0">
                <a:latin typeface="Comic Sans MS" panose="030F0702030302020204" pitchFamily="66" charset="0"/>
              </a:rPr>
              <a:t> ном1 </a:t>
            </a:r>
            <a:r>
              <a:rPr lang="en-US" sz="2000" i="1" dirty="0" err="1">
                <a:latin typeface="Comic Sans MS" panose="030F0702030302020204" pitchFamily="66" charset="0"/>
              </a:rPr>
              <a:t>K</a:t>
            </a:r>
            <a:r>
              <a:rPr lang="en-US" sz="2000" i="1" baseline="-25000" dirty="0" err="1">
                <a:latin typeface="Comic Sans MS" panose="030F0702030302020204" pitchFamily="66" charset="0"/>
              </a:rPr>
              <a:t>p</a:t>
            </a:r>
            <a:r>
              <a:rPr lang="ru-RU" sz="2000" baseline="-25000" dirty="0">
                <a:latin typeface="Comic Sans MS" panose="030F0702030302020204" pitchFamily="66" charset="0"/>
              </a:rPr>
              <a:t> ном2 </a:t>
            </a:r>
            <a:r>
              <a:rPr lang="en-US" sz="2000" i="1" dirty="0" err="1">
                <a:latin typeface="Comic Sans MS" panose="030F0702030302020204" pitchFamily="66" charset="0"/>
              </a:rPr>
              <a:t>K</a:t>
            </a:r>
            <a:r>
              <a:rPr lang="en-US" sz="2000" i="1" baseline="-25000" dirty="0" err="1">
                <a:latin typeface="Comic Sans MS" panose="030F0702030302020204" pitchFamily="66" charset="0"/>
              </a:rPr>
              <a:t>p</a:t>
            </a:r>
            <a:r>
              <a:rPr lang="ru-RU" sz="2000" baseline="-25000" dirty="0">
                <a:latin typeface="Comic Sans MS" panose="030F0702030302020204" pitchFamily="66" charset="0"/>
              </a:rPr>
              <a:t> ном3 </a:t>
            </a:r>
            <a:r>
              <a:rPr lang="ru-RU" sz="2000" dirty="0">
                <a:latin typeface="Comic Sans MS" panose="030F0702030302020204" pitchFamily="66" charset="0"/>
              </a:rPr>
              <a:t>…,</a:t>
            </a:r>
          </a:p>
          <a:p>
            <a:pPr algn="just"/>
            <a:r>
              <a:rPr lang="ru-RU" sz="2000" dirty="0">
                <a:latin typeface="Comic Sans MS" panose="030F0702030302020204" pitchFamily="66" charset="0"/>
              </a:rPr>
              <a:t>где </a:t>
            </a:r>
            <a:r>
              <a:rPr lang="en-US" sz="2000" i="1" dirty="0">
                <a:latin typeface="Comic Sans MS" panose="030F0702030302020204" pitchFamily="66" charset="0"/>
              </a:rPr>
              <a:t>K</a:t>
            </a:r>
            <a:r>
              <a:rPr lang="ru-RU" sz="2000" baseline="-25000" dirty="0">
                <a:latin typeface="Comic Sans MS" panose="030F0702030302020204" pitchFamily="66" charset="0"/>
              </a:rPr>
              <a:t>ш</a:t>
            </a:r>
            <a:r>
              <a:rPr lang="en-US" sz="2000" i="1" baseline="-25000" dirty="0" err="1">
                <a:latin typeface="Comic Sans MS" panose="030F0702030302020204" pitchFamily="66" charset="0"/>
              </a:rPr>
              <a:t>i</a:t>
            </a:r>
            <a:r>
              <a:rPr lang="ru-RU" sz="2000" dirty="0">
                <a:latin typeface="Comic Sans MS" panose="030F0702030302020204" pitchFamily="66" charset="0"/>
              </a:rPr>
              <a:t> - коэффициент шума </a:t>
            </a:r>
            <a:r>
              <a:rPr lang="en-US" sz="2000" i="1" dirty="0" err="1">
                <a:latin typeface="Comic Sans MS" panose="030F0702030302020204" pitchFamily="66" charset="0"/>
              </a:rPr>
              <a:t>i</a:t>
            </a:r>
            <a:r>
              <a:rPr lang="ru-RU" sz="2000" dirty="0">
                <a:latin typeface="Comic Sans MS" panose="030F0702030302020204" pitchFamily="66" charset="0"/>
              </a:rPr>
              <a:t>-го каскада.</a:t>
            </a:r>
          </a:p>
          <a:p>
            <a:pPr algn="just"/>
            <a:r>
              <a:rPr lang="ru-RU" sz="2000" dirty="0">
                <a:latin typeface="Comic Sans MS" panose="030F0702030302020204" pitchFamily="66" charset="0"/>
              </a:rPr>
              <a:t>Из последней формулы видно, что влияние каждого последующего каскада на </a:t>
            </a:r>
            <a:r>
              <a:rPr lang="en-US" sz="2000" i="1" dirty="0">
                <a:latin typeface="Comic Sans MS" panose="030F0702030302020204" pitchFamily="66" charset="0"/>
              </a:rPr>
              <a:t>K</a:t>
            </a:r>
            <a:r>
              <a:rPr lang="ru-RU" sz="2000" baseline="-25000" dirty="0" err="1">
                <a:latin typeface="Comic Sans MS" panose="030F0702030302020204" pitchFamily="66" charset="0"/>
              </a:rPr>
              <a:t>шΣ</a:t>
            </a:r>
            <a:r>
              <a:rPr lang="ru-RU" sz="2000" dirty="0">
                <a:latin typeface="Comic Sans MS" panose="030F0702030302020204" pitchFamily="66" charset="0"/>
              </a:rPr>
              <a:t> меньше предыдущего. </a:t>
            </a:r>
            <a:endParaRPr lang="ru-RU" dirty="0">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22027841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Прямоугольник 1"/>
          <p:cNvSpPr>
            <a:spLocks noChangeArrowheads="1"/>
          </p:cNvSpPr>
          <p:nvPr/>
        </p:nvSpPr>
        <p:spPr bwMode="auto">
          <a:xfrm>
            <a:off x="277091" y="517813"/>
            <a:ext cx="1163781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492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2000" dirty="0">
                <a:latin typeface="Comic Sans MS" panose="030F0702030302020204" pitchFamily="66" charset="0"/>
                <a:cs typeface="Times New Roman" panose="02020603050405020304" pitchFamily="18" charset="0"/>
              </a:rPr>
              <a:t>Задачу приема стали разбивать на два этапа — перестройка по диапазону частот, и обеспечение избирательности по соседнему каналу. </a:t>
            </a:r>
            <a:endParaRPr lang="ru-RU" altLang="ru-RU" sz="2000" dirty="0">
              <a:latin typeface="Times New Roman" panose="02020603050405020304" pitchFamily="18" charset="0"/>
              <a:cs typeface="Times New Roman" panose="02020603050405020304" pitchFamily="18" charset="0"/>
            </a:endParaRPr>
          </a:p>
          <a:p>
            <a:pPr algn="just"/>
            <a:r>
              <a:rPr lang="ru-RU" altLang="ru-RU" sz="2000" dirty="0">
                <a:latin typeface="Comic Sans MS" panose="030F0702030302020204" pitchFamily="66" charset="0"/>
                <a:cs typeface="Times New Roman" panose="02020603050405020304" pitchFamily="18" charset="0"/>
              </a:rPr>
              <a:t>Для перестройки по частотному диапазону стали использовать перенос спектра на определенную (обычно достаточно низкую) промежуточную частоту. Перенос спектра принимаемых частот осуществляется при помощи следующего тригонометрического преобразования: </a:t>
            </a:r>
            <a:endParaRPr lang="ru-RU" altLang="ru-RU" sz="2000" dirty="0">
              <a:latin typeface="Times New Roman" panose="02020603050405020304" pitchFamily="18" charset="0"/>
              <a:cs typeface="Times New Roman" panose="02020603050405020304" pitchFamily="18" charset="0"/>
            </a:endParaRPr>
          </a:p>
        </p:txBody>
      </p:sp>
      <p:pic>
        <p:nvPicPr>
          <p:cNvPr id="55299" name="Рисунок 2" descr="тригонометрическая формула, объясняющая принцип работы супергетеродинного приемни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4329" y="2482204"/>
            <a:ext cx="5997769" cy="115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Прямоугольник 3"/>
          <p:cNvSpPr>
            <a:spLocks noChangeArrowheads="1"/>
          </p:cNvSpPr>
          <p:nvPr/>
        </p:nvSpPr>
        <p:spPr bwMode="auto">
          <a:xfrm>
            <a:off x="374073" y="3896160"/>
            <a:ext cx="11540836"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2000" dirty="0">
                <a:latin typeface="Comic Sans MS" panose="030F0702030302020204" pitchFamily="66" charset="0"/>
                <a:cs typeface="Times New Roman" panose="02020603050405020304" pitchFamily="18" charset="0"/>
              </a:rPr>
              <a:t>тогда напряжение на выходе смесителя, который выполняет функцию </a:t>
            </a:r>
            <a:r>
              <a:rPr lang="ru-RU" altLang="ru-RU" sz="2000" dirty="0" err="1">
                <a:latin typeface="Comic Sans MS" panose="030F0702030302020204" pitchFamily="66" charset="0"/>
                <a:cs typeface="Times New Roman" panose="02020603050405020304" pitchFamily="18" charset="0"/>
              </a:rPr>
              <a:t>перемножителя</a:t>
            </a:r>
            <a:r>
              <a:rPr lang="ru-RU" altLang="ru-RU" sz="2000" dirty="0">
                <a:latin typeface="Comic Sans MS" panose="030F0702030302020204" pitchFamily="66" charset="0"/>
                <a:cs typeface="Times New Roman" panose="02020603050405020304" pitchFamily="18" charset="0"/>
              </a:rPr>
              <a:t>, будет записываться:</a:t>
            </a:r>
            <a:endParaRPr lang="ru-RU" altLang="ru-RU" sz="2000" dirty="0">
              <a:latin typeface="Times New Roman" panose="02020603050405020304" pitchFamily="18" charset="0"/>
              <a:cs typeface="Times New Roman" panose="02020603050405020304" pitchFamily="18" charset="0"/>
            </a:endParaRPr>
          </a:p>
        </p:txBody>
      </p:sp>
      <p:pic>
        <p:nvPicPr>
          <p:cNvPr id="55301" name="Рисунок 4" descr="Напряжение на выходе супергетеродинного приемник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9614" y="4676753"/>
            <a:ext cx="9167200" cy="106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2" name="Прямоугольник 5"/>
          <p:cNvSpPr>
            <a:spLocks noChangeArrowheads="1"/>
          </p:cNvSpPr>
          <p:nvPr/>
        </p:nvSpPr>
        <p:spPr bwMode="auto">
          <a:xfrm>
            <a:off x="374073" y="5813426"/>
            <a:ext cx="115408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492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2000" dirty="0">
                <a:latin typeface="Comic Sans MS" panose="030F0702030302020204" pitchFamily="66" charset="0"/>
                <a:cs typeface="Times New Roman" panose="02020603050405020304" pitchFamily="18" charset="0"/>
              </a:rPr>
              <a:t>Теперь достаточно выделить и усилить составляющую разностной частоты.</a:t>
            </a:r>
            <a:endParaRPr lang="ru-RU" alt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06420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Прямоугольник 6"/>
          <p:cNvSpPr>
            <a:spLocks noChangeArrowheads="1"/>
          </p:cNvSpPr>
          <p:nvPr/>
        </p:nvSpPr>
        <p:spPr bwMode="auto">
          <a:xfrm>
            <a:off x="332507" y="555048"/>
            <a:ext cx="11554691" cy="59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492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2000" dirty="0">
                <a:latin typeface="Comic Sans MS" panose="030F0702030302020204" pitchFamily="66" charset="0"/>
                <a:cs typeface="Times New Roman" panose="02020603050405020304" pitchFamily="18" charset="0"/>
              </a:rPr>
              <a:t>В </a:t>
            </a:r>
            <a:r>
              <a:rPr lang="ru-RU" altLang="ru-RU" sz="2000" dirty="0" err="1">
                <a:latin typeface="Comic Sans MS" panose="030F0702030302020204" pitchFamily="66" charset="0"/>
                <a:cs typeface="Times New Roman" panose="02020603050405020304" pitchFamily="18" charset="0"/>
              </a:rPr>
              <a:t>радиотракте</a:t>
            </a:r>
            <a:r>
              <a:rPr lang="ru-RU" altLang="ru-RU" sz="2000" dirty="0">
                <a:latin typeface="Comic Sans MS" panose="030F0702030302020204" pitchFamily="66" charset="0"/>
                <a:cs typeface="Times New Roman" panose="02020603050405020304" pitchFamily="18" charset="0"/>
              </a:rPr>
              <a:t> помимо усиления сигнала происходит преобразование частоты принятого колебания. </a:t>
            </a:r>
            <a:endParaRPr lang="ru-RU" altLang="ru-RU" sz="2000" dirty="0">
              <a:latin typeface="Times New Roman" panose="02020603050405020304" pitchFamily="18" charset="0"/>
              <a:cs typeface="Times New Roman" panose="02020603050405020304" pitchFamily="18" charset="0"/>
            </a:endParaRPr>
          </a:p>
          <a:p>
            <a:pPr algn="just"/>
            <a:r>
              <a:rPr lang="ru-RU" altLang="ru-RU" sz="2000" dirty="0">
                <a:latin typeface="Comic Sans MS" panose="030F0702030302020204" pitchFamily="66" charset="0"/>
                <a:cs typeface="Times New Roman" panose="02020603050405020304" pitchFamily="18" charset="0"/>
              </a:rPr>
              <a:t>На рис. была представлена схема с однократным преобразованием. В таком приемнике сигналы частоты </a:t>
            </a:r>
            <a:r>
              <a:rPr lang="en-US" altLang="ru-RU" sz="2000" i="1" dirty="0">
                <a:latin typeface="Comic Sans MS" panose="030F0702030302020204" pitchFamily="66" charset="0"/>
                <a:cs typeface="Times New Roman" panose="02020603050405020304" pitchFamily="18" charset="0"/>
              </a:rPr>
              <a:t>f</a:t>
            </a:r>
            <a:r>
              <a:rPr lang="en-US" altLang="ru-RU" sz="2000" dirty="0">
                <a:latin typeface="Comic Sans MS" panose="030F0702030302020204" pitchFamily="66" charset="0"/>
                <a:cs typeface="Times New Roman" panose="02020603050405020304" pitchFamily="18" charset="0"/>
              </a:rPr>
              <a:t>c</a:t>
            </a:r>
            <a:r>
              <a:rPr lang="ru-RU" altLang="ru-RU" sz="2000" dirty="0">
                <a:latin typeface="Comic Sans MS" panose="030F0702030302020204" pitchFamily="66" charset="0"/>
                <a:cs typeface="Times New Roman" panose="02020603050405020304" pitchFamily="18" charset="0"/>
              </a:rPr>
              <a:t> преобразуются в преобразователе частоты (</a:t>
            </a:r>
            <a:r>
              <a:rPr lang="ru-RU" altLang="ru-RU" sz="2000" dirty="0" err="1">
                <a:latin typeface="Comic Sans MS" panose="030F0702030302020204" pitchFamily="66" charset="0"/>
                <a:cs typeface="Times New Roman" panose="02020603050405020304" pitchFamily="18" charset="0"/>
              </a:rPr>
              <a:t>ПрЧ</a:t>
            </a:r>
            <a:r>
              <a:rPr lang="ru-RU" altLang="ru-RU" sz="2000" dirty="0">
                <a:latin typeface="Comic Sans MS" panose="030F0702030302020204" pitchFamily="66" charset="0"/>
                <a:cs typeface="Times New Roman" panose="02020603050405020304" pitchFamily="18" charset="0"/>
              </a:rPr>
              <a:t>), состоящем из смесителя (См), генератора вспомогательных колебаний – гетеродина (Г) и фильтра (например, фильтра сосредоточенной селекции - ФСС) в колебания фиксированной, так называемой промежуточной частоты </a:t>
            </a:r>
            <a:r>
              <a:rPr lang="en-US" altLang="ru-RU" sz="2000" i="1" dirty="0">
                <a:latin typeface="Comic Sans MS" panose="030F0702030302020204" pitchFamily="66" charset="0"/>
                <a:cs typeface="Times New Roman" panose="02020603050405020304" pitchFamily="18" charset="0"/>
              </a:rPr>
              <a:t>f</a:t>
            </a:r>
            <a:r>
              <a:rPr lang="ru-RU" altLang="ru-RU" sz="2000" dirty="0" err="1">
                <a:latin typeface="Comic Sans MS" panose="030F0702030302020204" pitchFamily="66" charset="0"/>
                <a:cs typeface="Times New Roman" panose="02020603050405020304" pitchFamily="18" charset="0"/>
              </a:rPr>
              <a:t>пр</a:t>
            </a:r>
            <a:r>
              <a:rPr lang="ru-RU" altLang="ru-RU" sz="2000" dirty="0">
                <a:latin typeface="Comic Sans MS" panose="030F0702030302020204" pitchFamily="66" charset="0"/>
                <a:cs typeface="Times New Roman" panose="02020603050405020304" pitchFamily="18" charset="0"/>
              </a:rPr>
              <a:t>, на которой и осуществляются основное усиление и частотная избирательность. </a:t>
            </a:r>
          </a:p>
          <a:p>
            <a:pPr algn="just"/>
            <a:r>
              <a:rPr lang="ru-RU" altLang="ru-RU" sz="2000" dirty="0">
                <a:latin typeface="Comic Sans MS" panose="030F0702030302020204" pitchFamily="66" charset="0"/>
                <a:cs typeface="Times New Roman" panose="02020603050405020304" pitchFamily="18" charset="0"/>
              </a:rPr>
              <a:t>Смеситель содержит нелинейный элемент или элемент с переменным параметром, поэтому в результате воздействия сигналов с частотами </a:t>
            </a:r>
            <a:r>
              <a:rPr lang="en-US" altLang="ru-RU" sz="2000" i="1" dirty="0">
                <a:latin typeface="Comic Sans MS" panose="030F0702030302020204" pitchFamily="66" charset="0"/>
                <a:cs typeface="Times New Roman" panose="02020603050405020304" pitchFamily="18" charset="0"/>
              </a:rPr>
              <a:t>f</a:t>
            </a:r>
            <a:r>
              <a:rPr lang="en-US" altLang="ru-RU" sz="2000" dirty="0">
                <a:latin typeface="Comic Sans MS" panose="030F0702030302020204" pitchFamily="66" charset="0"/>
                <a:cs typeface="Times New Roman" panose="02020603050405020304" pitchFamily="18" charset="0"/>
              </a:rPr>
              <a:t>c</a:t>
            </a:r>
            <a:r>
              <a:rPr lang="ru-RU" altLang="ru-RU" sz="2000" dirty="0">
                <a:latin typeface="Comic Sans MS" panose="030F0702030302020204" pitchFamily="66" charset="0"/>
                <a:cs typeface="Times New Roman" panose="02020603050405020304" pitchFamily="18" charset="0"/>
              </a:rPr>
              <a:t> и </a:t>
            </a:r>
            <a:r>
              <a:rPr lang="en-US" altLang="ru-RU" sz="2000" i="1" dirty="0">
                <a:latin typeface="Comic Sans MS" panose="030F0702030302020204" pitchFamily="66" charset="0"/>
                <a:cs typeface="Times New Roman" panose="02020603050405020304" pitchFamily="18" charset="0"/>
              </a:rPr>
              <a:t>f</a:t>
            </a:r>
            <a:r>
              <a:rPr lang="ru-RU" altLang="ru-RU" sz="2000" i="1" dirty="0">
                <a:latin typeface="Comic Sans MS" panose="030F0702030302020204" pitchFamily="66" charset="0"/>
                <a:cs typeface="Times New Roman" panose="02020603050405020304" pitchFamily="18" charset="0"/>
              </a:rPr>
              <a:t>г</a:t>
            </a:r>
            <a:r>
              <a:rPr lang="ru-RU" altLang="ru-RU" sz="2000" dirty="0">
                <a:latin typeface="Comic Sans MS" panose="030F0702030302020204" pitchFamily="66" charset="0"/>
                <a:cs typeface="Times New Roman" panose="02020603050405020304" pitchFamily="18" charset="0"/>
              </a:rPr>
              <a:t> на его выходе возникают колебания с комбинационными частотами:  </a:t>
            </a:r>
            <a:r>
              <a:rPr lang="en-US" altLang="ru-RU" sz="2000" i="1" dirty="0">
                <a:latin typeface="Comic Sans MS" panose="030F0702030302020204" pitchFamily="66" charset="0"/>
                <a:cs typeface="Times New Roman" panose="02020603050405020304" pitchFamily="18" charset="0"/>
              </a:rPr>
              <a:t>f</a:t>
            </a:r>
            <a:r>
              <a:rPr lang="ru-RU" altLang="ru-RU" sz="2000" dirty="0">
                <a:latin typeface="Comic Sans MS" panose="030F0702030302020204" pitchFamily="66" charset="0"/>
                <a:cs typeface="Times New Roman" panose="02020603050405020304" pitchFamily="18" charset="0"/>
              </a:rPr>
              <a:t> = |± </a:t>
            </a:r>
            <a:r>
              <a:rPr lang="en-US" altLang="ru-RU" sz="2000" dirty="0">
                <a:latin typeface="Comic Sans MS" panose="030F0702030302020204" pitchFamily="66" charset="0"/>
                <a:cs typeface="Times New Roman" panose="02020603050405020304" pitchFamily="18" charset="0"/>
              </a:rPr>
              <a:t>n</a:t>
            </a:r>
            <a:r>
              <a:rPr lang="en-US" altLang="ru-RU" sz="2000" i="1" dirty="0">
                <a:latin typeface="Comic Sans MS" panose="030F0702030302020204" pitchFamily="66" charset="0"/>
                <a:cs typeface="Times New Roman" panose="02020603050405020304" pitchFamily="18" charset="0"/>
              </a:rPr>
              <a:t> f</a:t>
            </a:r>
            <a:r>
              <a:rPr lang="en-US" altLang="ru-RU" sz="2000" dirty="0">
                <a:latin typeface="Comic Sans MS" panose="030F0702030302020204" pitchFamily="66" charset="0"/>
                <a:cs typeface="Times New Roman" panose="02020603050405020304" pitchFamily="18" charset="0"/>
              </a:rPr>
              <a:t>c </a:t>
            </a:r>
            <a:r>
              <a:rPr lang="ru-RU" altLang="ru-RU" sz="2000" dirty="0">
                <a:latin typeface="Comic Sans MS" panose="030F0702030302020204" pitchFamily="66" charset="0"/>
                <a:cs typeface="Times New Roman" panose="02020603050405020304" pitchFamily="18" charset="0"/>
              </a:rPr>
              <a:t>± </a:t>
            </a:r>
            <a:r>
              <a:rPr lang="en-US" altLang="ru-RU" sz="2000" i="1" dirty="0" err="1">
                <a:latin typeface="Comic Sans MS" panose="030F0702030302020204" pitchFamily="66" charset="0"/>
                <a:cs typeface="Times New Roman" panose="02020603050405020304" pitchFamily="18" charset="0"/>
              </a:rPr>
              <a:t>kf</a:t>
            </a:r>
            <a:r>
              <a:rPr lang="ru-RU" altLang="ru-RU" sz="2000" dirty="0">
                <a:latin typeface="Comic Sans MS" panose="030F0702030302020204" pitchFamily="66" charset="0"/>
                <a:cs typeface="Times New Roman" panose="02020603050405020304" pitchFamily="18" charset="0"/>
              </a:rPr>
              <a:t>г|, где </a:t>
            </a:r>
            <a:r>
              <a:rPr lang="en-US" altLang="ru-RU" sz="2000" i="1" dirty="0">
                <a:latin typeface="Comic Sans MS" panose="030F0702030302020204" pitchFamily="66" charset="0"/>
                <a:cs typeface="Times New Roman" panose="02020603050405020304" pitchFamily="18" charset="0"/>
              </a:rPr>
              <a:t>n</a:t>
            </a:r>
            <a:r>
              <a:rPr lang="ru-RU" altLang="ru-RU" sz="2000" i="1" dirty="0">
                <a:latin typeface="Comic Sans MS" panose="030F0702030302020204" pitchFamily="66" charset="0"/>
                <a:cs typeface="Times New Roman" panose="02020603050405020304" pitchFamily="18" charset="0"/>
              </a:rPr>
              <a:t>, </a:t>
            </a:r>
            <a:r>
              <a:rPr lang="en-US" altLang="ru-RU" sz="2000" i="1" dirty="0">
                <a:latin typeface="Comic Sans MS" panose="030F0702030302020204" pitchFamily="66" charset="0"/>
                <a:cs typeface="Times New Roman" panose="02020603050405020304" pitchFamily="18" charset="0"/>
              </a:rPr>
              <a:t>k</a:t>
            </a:r>
            <a:r>
              <a:rPr lang="ru-RU" altLang="ru-RU" sz="2000" dirty="0">
                <a:latin typeface="Comic Sans MS" panose="030F0702030302020204" pitchFamily="66" charset="0"/>
                <a:cs typeface="Times New Roman" panose="02020603050405020304" pitchFamily="18" charset="0"/>
              </a:rPr>
              <a:t> - целые числа от нуля до бесконечности. </a:t>
            </a:r>
          </a:p>
          <a:p>
            <a:pPr algn="just"/>
            <a:r>
              <a:rPr lang="ru-RU" altLang="ru-RU" sz="2000" dirty="0">
                <a:latin typeface="Comic Sans MS" panose="030F0702030302020204" pitchFamily="66" charset="0"/>
                <a:cs typeface="Times New Roman" panose="02020603050405020304" pitchFamily="18" charset="0"/>
              </a:rPr>
              <a:t>Одна из этих комбинационных составляющих выделяется фильтром на выходе смесителя и используется в качестве новой несущей частоты выходного сигнала, усиливаемого затем усилителем промежуточной частоты УПЧ, который может содержать несколько каскадов резонансных или апериодических усилителей. Обычно используется наиболее интенсивная комбинационная составляющая с </a:t>
            </a:r>
            <a:r>
              <a:rPr lang="en-US" altLang="ru-RU" sz="2000" dirty="0">
                <a:latin typeface="Comic Sans MS" panose="030F0702030302020204" pitchFamily="66" charset="0"/>
                <a:cs typeface="Times New Roman" panose="02020603050405020304" pitchFamily="18" charset="0"/>
              </a:rPr>
              <a:t>k</a:t>
            </a:r>
            <a:r>
              <a:rPr lang="ru-RU" altLang="ru-RU" sz="2000" dirty="0">
                <a:latin typeface="Comic Sans MS" panose="030F0702030302020204" pitchFamily="66" charset="0"/>
                <a:cs typeface="Times New Roman" panose="02020603050405020304" pitchFamily="18" charset="0"/>
              </a:rPr>
              <a:t> = 1 и </a:t>
            </a:r>
            <a:r>
              <a:rPr lang="en-US" altLang="ru-RU" sz="2000" dirty="0">
                <a:latin typeface="Comic Sans MS" panose="030F0702030302020204" pitchFamily="66" charset="0"/>
                <a:cs typeface="Times New Roman" panose="02020603050405020304" pitchFamily="18" charset="0"/>
              </a:rPr>
              <a:t>n</a:t>
            </a:r>
            <a:r>
              <a:rPr lang="ru-RU" altLang="ru-RU" sz="2000" dirty="0">
                <a:latin typeface="Comic Sans MS" panose="030F0702030302020204" pitchFamily="66" charset="0"/>
                <a:cs typeface="Times New Roman" panose="02020603050405020304" pitchFamily="18" charset="0"/>
              </a:rPr>
              <a:t> =1 (простое преобразование).</a:t>
            </a:r>
          </a:p>
          <a:p>
            <a:pPr algn="just"/>
            <a:endParaRPr lang="ru-RU" altLang="ru-RU" sz="2000" dirty="0"/>
          </a:p>
        </p:txBody>
      </p:sp>
    </p:spTree>
    <p:extLst>
      <p:ext uri="{BB962C8B-B14F-4D97-AF65-F5344CB8AC3E}">
        <p14:creationId xmlns:p14="http://schemas.microsoft.com/office/powerpoint/2010/main" val="38911330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Прямоугольник 1"/>
          <p:cNvSpPr>
            <a:spLocks noChangeArrowheads="1"/>
          </p:cNvSpPr>
          <p:nvPr/>
        </p:nvSpPr>
        <p:spPr bwMode="auto">
          <a:xfrm>
            <a:off x="318655" y="537441"/>
            <a:ext cx="1163781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indent="457200" algn="just"/>
            <a:r>
              <a:rPr lang="ru-RU" altLang="ru-RU" sz="2400" dirty="0">
                <a:latin typeface="Comic Sans MS" panose="030F0702030302020204" pitchFamily="66" charset="0"/>
              </a:rPr>
              <a:t>Если </a:t>
            </a:r>
            <a:r>
              <a:rPr lang="en-US" altLang="ru-RU" sz="2400" dirty="0">
                <a:latin typeface="Comic Sans MS" panose="030F0702030302020204" pitchFamily="66" charset="0"/>
              </a:rPr>
              <a:t>k</a:t>
            </a:r>
            <a:r>
              <a:rPr lang="ru-RU" altLang="ru-RU" sz="2400" dirty="0">
                <a:latin typeface="Comic Sans MS" panose="030F0702030302020204" pitchFamily="66" charset="0"/>
              </a:rPr>
              <a:t> ≠ 1, то преобразование называется комбинационным. Чаще всего в качестве промежуточной используется разносная частота </a:t>
            </a:r>
            <a:r>
              <a:rPr lang="en-US" altLang="ru-RU" sz="2400" i="1" dirty="0">
                <a:latin typeface="Comic Sans MS" panose="030F0702030302020204" pitchFamily="66" charset="0"/>
              </a:rPr>
              <a:t>f</a:t>
            </a:r>
            <a:r>
              <a:rPr lang="ru-RU" altLang="ru-RU" sz="2400" dirty="0" err="1">
                <a:latin typeface="Comic Sans MS" panose="030F0702030302020204" pitchFamily="66" charset="0"/>
              </a:rPr>
              <a:t>пр</a:t>
            </a:r>
            <a:r>
              <a:rPr lang="ru-RU" altLang="ru-RU" sz="2400" dirty="0">
                <a:latin typeface="Comic Sans MS" panose="030F0702030302020204" pitchFamily="66" charset="0"/>
              </a:rPr>
              <a:t> = </a:t>
            </a:r>
            <a:r>
              <a:rPr lang="en-US" altLang="ru-RU" sz="2400" i="1" dirty="0">
                <a:latin typeface="Comic Sans MS" panose="030F0702030302020204" pitchFamily="66" charset="0"/>
              </a:rPr>
              <a:t>f</a:t>
            </a:r>
            <a:r>
              <a:rPr lang="ru-RU" altLang="ru-RU" sz="2400" dirty="0">
                <a:latin typeface="Comic Sans MS" panose="030F0702030302020204" pitchFamily="66" charset="0"/>
              </a:rPr>
              <a:t>г - </a:t>
            </a:r>
            <a:r>
              <a:rPr lang="en-US" altLang="ru-RU" sz="2400" i="1" dirty="0">
                <a:latin typeface="Comic Sans MS" panose="030F0702030302020204" pitchFamily="66" charset="0"/>
              </a:rPr>
              <a:t>f</a:t>
            </a:r>
            <a:r>
              <a:rPr lang="ru-RU" altLang="ru-RU" sz="2400" dirty="0">
                <a:latin typeface="Comic Sans MS" panose="030F0702030302020204" pitchFamily="66" charset="0"/>
              </a:rPr>
              <a:t>с. </a:t>
            </a:r>
          </a:p>
          <a:p>
            <a:pPr indent="457200" algn="just"/>
            <a:r>
              <a:rPr lang="ru-RU" altLang="ru-RU" sz="2400" dirty="0">
                <a:latin typeface="Comic Sans MS" panose="030F0702030302020204" pitchFamily="66" charset="0"/>
              </a:rPr>
              <a:t>При этом происходит понижение частоты и облегчается дальнейшее усиление, а </a:t>
            </a:r>
            <a:r>
              <a:rPr lang="ru-RU" altLang="ru-RU" sz="2400" b="1" i="1" dirty="0">
                <a:latin typeface="Comic Sans MS" panose="030F0702030302020204" pitchFamily="66" charset="0"/>
              </a:rPr>
              <a:t>верхняя настройка гетеродина</a:t>
            </a:r>
            <a:r>
              <a:rPr lang="ru-RU" altLang="ru-RU" sz="2400" dirty="0">
                <a:latin typeface="Comic Sans MS" panose="030F0702030302020204" pitchFamily="66" charset="0"/>
              </a:rPr>
              <a:t> (</a:t>
            </a:r>
            <a:r>
              <a:rPr lang="en-US" altLang="ru-RU" sz="2400" i="1" dirty="0">
                <a:latin typeface="Comic Sans MS" panose="030F0702030302020204" pitchFamily="66" charset="0"/>
              </a:rPr>
              <a:t>f</a:t>
            </a:r>
            <a:r>
              <a:rPr lang="ru-RU" altLang="ru-RU" sz="2400" dirty="0">
                <a:latin typeface="Comic Sans MS" panose="030F0702030302020204" pitchFamily="66" charset="0"/>
              </a:rPr>
              <a:t>г &gt; </a:t>
            </a:r>
            <a:r>
              <a:rPr lang="en-US" altLang="ru-RU" sz="2400" i="1" dirty="0">
                <a:latin typeface="Comic Sans MS" panose="030F0702030302020204" pitchFamily="66" charset="0"/>
              </a:rPr>
              <a:t>f</a:t>
            </a:r>
            <a:r>
              <a:rPr lang="ru-RU" altLang="ru-RU" sz="2400" dirty="0">
                <a:latin typeface="Comic Sans MS" panose="030F0702030302020204" pitchFamily="66" charset="0"/>
              </a:rPr>
              <a:t>с) упрощает сопряжение настроек контуров, настроенных на разные частоты. </a:t>
            </a:r>
          </a:p>
          <a:p>
            <a:pPr indent="457200" algn="just"/>
            <a:r>
              <a:rPr lang="ru-RU" altLang="ru-RU" sz="2400" dirty="0">
                <a:latin typeface="Comic Sans MS" panose="030F0702030302020204" pitchFamily="66" charset="0"/>
                <a:cs typeface="Times New Roman" panose="02020603050405020304" pitchFamily="18" charset="0"/>
              </a:rPr>
              <a:t>Сопряженная перестройка ВЦ, резонансных цепей УРЧ и гетеродина обеспечивает постоянство </a:t>
            </a:r>
            <a:r>
              <a:rPr lang="en-US" altLang="ru-RU" sz="2400" i="1" dirty="0">
                <a:latin typeface="Comic Sans MS" panose="030F0702030302020204" pitchFamily="66" charset="0"/>
                <a:cs typeface="Times New Roman" panose="02020603050405020304" pitchFamily="18" charset="0"/>
              </a:rPr>
              <a:t>f</a:t>
            </a:r>
            <a:r>
              <a:rPr lang="ru-RU" altLang="ru-RU" sz="2400" dirty="0" err="1">
                <a:latin typeface="Comic Sans MS" panose="030F0702030302020204" pitchFamily="66" charset="0"/>
                <a:cs typeface="Times New Roman" panose="02020603050405020304" pitchFamily="18" charset="0"/>
              </a:rPr>
              <a:t>пр</a:t>
            </a:r>
            <a:r>
              <a:rPr lang="ru-RU" altLang="ru-RU" sz="2400" dirty="0">
                <a:latin typeface="Comic Sans MS" panose="030F0702030302020204" pitchFamily="66" charset="0"/>
                <a:cs typeface="Times New Roman" panose="02020603050405020304" pitchFamily="18" charset="0"/>
              </a:rPr>
              <a:t>  при перестройке по диапазону, что дает возможность использовать в тракте промежуточной частоты сложные </a:t>
            </a:r>
            <a:r>
              <a:rPr lang="ru-RU" altLang="ru-RU" sz="2400" dirty="0" err="1">
                <a:latin typeface="Comic Sans MS" panose="030F0702030302020204" pitchFamily="66" charset="0"/>
                <a:cs typeface="Times New Roman" panose="02020603050405020304" pitchFamily="18" charset="0"/>
              </a:rPr>
              <a:t>неперестраиваемые</a:t>
            </a:r>
            <a:r>
              <a:rPr lang="ru-RU" altLang="ru-RU" sz="2400" dirty="0">
                <a:latin typeface="Comic Sans MS" panose="030F0702030302020204" pitchFamily="66" charset="0"/>
                <a:cs typeface="Times New Roman" panose="02020603050405020304" pitchFamily="18" charset="0"/>
              </a:rPr>
              <a:t> фильтры (</a:t>
            </a:r>
            <a:r>
              <a:rPr lang="ru-RU" altLang="ru-RU" sz="2400" dirty="0">
                <a:solidFill>
                  <a:prstClr val="black"/>
                </a:solidFill>
                <a:latin typeface="Comic Sans MS" panose="030F0702030302020204" pitchFamily="66" charset="0"/>
                <a:cs typeface="Times New Roman" panose="02020603050405020304" pitchFamily="18" charset="0"/>
              </a:rPr>
              <a:t>рис. 7.6</a:t>
            </a:r>
            <a:r>
              <a:rPr lang="ru-RU" altLang="ru-RU" sz="2400" dirty="0">
                <a:latin typeface="Comic Sans MS" panose="030F0702030302020204" pitchFamily="66" charset="0"/>
                <a:cs typeface="Times New Roman" panose="02020603050405020304" pitchFamily="18" charset="0"/>
              </a:rPr>
              <a:t>) сосредоточенной селекции, реализующие АЧХ, близкую к идеальной и обеспечивающие основную избирательность (рис. 7.7).</a:t>
            </a:r>
            <a:endParaRPr lang="ru-RU" altLang="ru-RU" sz="2400" dirty="0">
              <a:latin typeface="Times New Roman" panose="02020603050405020304" pitchFamily="18" charset="0"/>
              <a:cs typeface="Times New Roman" panose="02020603050405020304" pitchFamily="18" charset="0"/>
            </a:endParaRPr>
          </a:p>
          <a:p>
            <a:pPr indent="457200" algn="just"/>
            <a:endParaRPr lang="ru-RU" altLang="ru-RU" sz="2400" dirty="0">
              <a:latin typeface="Comic Sans MS" panose="030F0702030302020204" pitchFamily="66" charset="0"/>
            </a:endParaRPr>
          </a:p>
        </p:txBody>
      </p:sp>
      <p:pic>
        <p:nvPicPr>
          <p:cNvPr id="3" name="Рисунок 2" descr="Untitled-1.jpg"/>
          <p:cNvPicPr>
            <a:picLocks noChangeAspect="1" noChangeArrowheads="1"/>
          </p:cNvPicPr>
          <p:nvPr/>
        </p:nvPicPr>
        <p:blipFill>
          <a:blip r:embed="rId2">
            <a:lum contrast="30000"/>
            <a:extLst>
              <a:ext uri="{28A0092B-C50C-407E-A947-70E740481C1C}">
                <a14:useLocalDpi xmlns:a14="http://schemas.microsoft.com/office/drawing/2010/main" val="0"/>
              </a:ext>
            </a:extLst>
          </a:blip>
          <a:srcRect/>
          <a:stretch>
            <a:fillRect/>
          </a:stretch>
        </p:blipFill>
        <p:spPr bwMode="auto">
          <a:xfrm>
            <a:off x="2002970" y="4808445"/>
            <a:ext cx="2211707" cy="173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5006226" y="5294115"/>
            <a:ext cx="4411785" cy="830997"/>
          </a:xfrm>
          <a:prstGeom prst="rect">
            <a:avLst/>
          </a:prstGeom>
        </p:spPr>
        <p:txBody>
          <a:bodyPr wrap="none">
            <a:spAutoFit/>
          </a:bodyPr>
          <a:lstStyle/>
          <a:p>
            <a:r>
              <a:rPr lang="ru-RU" altLang="ru-RU" sz="2400" dirty="0">
                <a:solidFill>
                  <a:prstClr val="black"/>
                </a:solidFill>
                <a:latin typeface="Comic Sans MS" panose="030F0702030302020204" pitchFamily="66" charset="0"/>
                <a:cs typeface="Times New Roman" panose="02020603050405020304" pitchFamily="18" charset="0"/>
              </a:rPr>
              <a:t>Рис. 7.6. Образцы фильтров </a:t>
            </a:r>
          </a:p>
          <a:p>
            <a:pPr algn="ctr"/>
            <a:r>
              <a:rPr lang="ru-RU" altLang="ru-RU" sz="2400" dirty="0">
                <a:solidFill>
                  <a:prstClr val="black"/>
                </a:solidFill>
                <a:latin typeface="Comic Sans MS" panose="030F0702030302020204" pitchFamily="66" charset="0"/>
                <a:cs typeface="Times New Roman" panose="02020603050405020304" pitchFamily="18" charset="0"/>
              </a:rPr>
              <a:t>промежуточной частоты</a:t>
            </a:r>
            <a:endParaRPr lang="ru-RU" dirty="0"/>
          </a:p>
        </p:txBody>
      </p:sp>
    </p:spTree>
    <p:extLst>
      <p:ext uri="{BB962C8B-B14F-4D97-AF65-F5344CB8AC3E}">
        <p14:creationId xmlns:p14="http://schemas.microsoft.com/office/powerpoint/2010/main" val="17210283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Рисунок 3" descr="http://www.cqham.ru/image2/quartz_filters_image0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2866" y="304800"/>
            <a:ext cx="7727409" cy="54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a:xfrm>
            <a:off x="2473886" y="6042953"/>
            <a:ext cx="6965368" cy="369332"/>
          </a:xfrm>
          <a:prstGeom prst="rect">
            <a:avLst/>
          </a:prstGeom>
        </p:spPr>
        <p:txBody>
          <a:bodyPr wrap="none">
            <a:spAutoFit/>
          </a:bodyPr>
          <a:lstStyle/>
          <a:p>
            <a:r>
              <a:rPr lang="ru-RU" altLang="ru-RU" dirty="0">
                <a:latin typeface="Comic Sans MS" panose="030F0702030302020204" pitchFamily="66" charset="0"/>
                <a:cs typeface="Times New Roman" panose="02020603050405020304" pitchFamily="18" charset="0"/>
              </a:rPr>
              <a:t>Рис. 7.7. Пример АЧХ фильтра сосредоточенной селекции</a:t>
            </a:r>
            <a:endParaRPr lang="ru-RU" dirty="0"/>
          </a:p>
        </p:txBody>
      </p:sp>
    </p:spTree>
    <p:extLst>
      <p:ext uri="{BB962C8B-B14F-4D97-AF65-F5344CB8AC3E}">
        <p14:creationId xmlns:p14="http://schemas.microsoft.com/office/powerpoint/2010/main" val="13466946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Прямоугольник 1"/>
          <p:cNvSpPr>
            <a:spLocks noChangeArrowheads="1"/>
          </p:cNvSpPr>
          <p:nvPr/>
        </p:nvSpPr>
        <p:spPr bwMode="auto">
          <a:xfrm>
            <a:off x="429491" y="404813"/>
            <a:ext cx="11388435" cy="5047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492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2000" dirty="0">
                <a:latin typeface="Comic Sans MS" panose="030F0702030302020204" pitchFamily="66" charset="0"/>
                <a:cs typeface="Times New Roman" panose="02020603050405020304" pitchFamily="18" charset="0"/>
              </a:rPr>
              <a:t>В супергетеродинном приемнике реализуется высокое устойчивое усиление за счет ослабления роли паразитных обратных связей. Основные качественные показатели практически не изменяются при перестройке приемника, так как определяются в основном </a:t>
            </a:r>
            <a:r>
              <a:rPr lang="ru-RU" altLang="ru-RU" sz="2000" dirty="0" err="1">
                <a:latin typeface="Comic Sans MS" panose="030F0702030302020204" pitchFamily="66" charset="0"/>
                <a:cs typeface="Times New Roman" panose="02020603050405020304" pitchFamily="18" charset="0"/>
              </a:rPr>
              <a:t>неперестраиваемым</a:t>
            </a:r>
            <a:r>
              <a:rPr lang="ru-RU" altLang="ru-RU" sz="2000" dirty="0">
                <a:latin typeface="Comic Sans MS" panose="030F0702030302020204" pitchFamily="66" charset="0"/>
                <a:cs typeface="Times New Roman" panose="02020603050405020304" pitchFamily="18" charset="0"/>
              </a:rPr>
              <a:t> трактом промежуточной частоты.</a:t>
            </a:r>
            <a:endParaRPr lang="ru-RU" altLang="ru-RU" sz="2000" dirty="0">
              <a:latin typeface="Times New Roman" panose="02020603050405020304" pitchFamily="18" charset="0"/>
              <a:cs typeface="Times New Roman" panose="02020603050405020304" pitchFamily="18" charset="0"/>
            </a:endParaRPr>
          </a:p>
          <a:p>
            <a:pPr algn="just"/>
            <a:r>
              <a:rPr lang="ru-RU" altLang="ru-RU" sz="2000" dirty="0">
                <a:latin typeface="Comic Sans MS" panose="030F0702030302020204" pitchFamily="66" charset="0"/>
                <a:cs typeface="Times New Roman" panose="02020603050405020304" pitchFamily="18" charset="0"/>
              </a:rPr>
              <a:t>Однако, такой приемник </a:t>
            </a:r>
            <a:r>
              <a:rPr lang="ru-RU" altLang="ru-RU" sz="2000" b="1" dirty="0">
                <a:solidFill>
                  <a:srgbClr val="FF0000"/>
                </a:solidFill>
                <a:latin typeface="Comic Sans MS" panose="030F0702030302020204" pitchFamily="66" charset="0"/>
                <a:cs typeface="Times New Roman" panose="02020603050405020304" pitchFamily="18" charset="0"/>
              </a:rPr>
              <a:t>не лишен недостатков</a:t>
            </a:r>
            <a:r>
              <a:rPr lang="ru-RU" altLang="ru-RU" sz="2000" dirty="0">
                <a:latin typeface="Comic Sans MS" panose="030F0702030302020204" pitchFamily="66" charset="0"/>
                <a:cs typeface="Times New Roman" panose="02020603050405020304" pitchFamily="18" charset="0"/>
              </a:rPr>
              <a:t>, основным из которых является наличие побочных каналов приема. </a:t>
            </a:r>
            <a:endParaRPr lang="ru-RU" altLang="ru-RU" sz="2000" dirty="0">
              <a:latin typeface="Times New Roman" panose="02020603050405020304" pitchFamily="18" charset="0"/>
              <a:cs typeface="Times New Roman" panose="02020603050405020304" pitchFamily="18" charset="0"/>
            </a:endParaRPr>
          </a:p>
          <a:p>
            <a:pPr algn="just"/>
            <a:r>
              <a:rPr lang="ru-RU" altLang="ru-RU" sz="2000" dirty="0">
                <a:latin typeface="Comic Sans MS" panose="030F0702030302020204" pitchFamily="66" charset="0"/>
                <a:cs typeface="Times New Roman" panose="02020603050405020304" pitchFamily="18" charset="0"/>
              </a:rPr>
              <a:t>Предположим, что приемник принимает сигнал от радиостанции на частоте </a:t>
            </a:r>
            <a:r>
              <a:rPr lang="en-US" altLang="ru-RU" sz="2000" i="1" dirty="0">
                <a:latin typeface="Comic Sans MS" panose="030F0702030302020204" pitchFamily="66" charset="0"/>
                <a:cs typeface="Times New Roman" panose="02020603050405020304" pitchFamily="18" charset="0"/>
              </a:rPr>
              <a:t>f</a:t>
            </a:r>
            <a:r>
              <a:rPr lang="ru-RU" altLang="ru-RU" sz="2000" dirty="0">
                <a:latin typeface="Comic Sans MS" panose="030F0702030302020204" pitchFamily="66" charset="0"/>
                <a:cs typeface="Times New Roman" panose="02020603050405020304" pitchFamily="18" charset="0"/>
              </a:rPr>
              <a:t>с. Для этого в приемнике устанавливается частота гетеродина </a:t>
            </a:r>
            <a:r>
              <a:rPr lang="en-US" altLang="ru-RU" sz="2000" i="1" dirty="0">
                <a:latin typeface="Comic Sans MS" panose="030F0702030302020204" pitchFamily="66" charset="0"/>
                <a:cs typeface="Times New Roman" panose="02020603050405020304" pitchFamily="18" charset="0"/>
              </a:rPr>
              <a:t>f</a:t>
            </a:r>
            <a:r>
              <a:rPr lang="ru-RU" altLang="ru-RU" sz="2000" dirty="0">
                <a:latin typeface="Comic Sans MS" panose="030F0702030302020204" pitchFamily="66" charset="0"/>
                <a:cs typeface="Times New Roman" panose="02020603050405020304" pitchFamily="18" charset="0"/>
              </a:rPr>
              <a:t>г, при которой</a:t>
            </a:r>
            <a:r>
              <a:rPr lang="ru-RU" altLang="ru-RU" sz="2000" i="1" dirty="0">
                <a:latin typeface="Comic Sans MS" panose="030F0702030302020204" pitchFamily="66" charset="0"/>
                <a:cs typeface="Times New Roman" panose="02020603050405020304" pitchFamily="18" charset="0"/>
              </a:rPr>
              <a:t> </a:t>
            </a:r>
            <a:r>
              <a:rPr lang="en-US" altLang="ru-RU" sz="2000" i="1" dirty="0">
                <a:latin typeface="Comic Sans MS" panose="030F0702030302020204" pitchFamily="66" charset="0"/>
                <a:cs typeface="Times New Roman" panose="02020603050405020304" pitchFamily="18" charset="0"/>
              </a:rPr>
              <a:t>f</a:t>
            </a:r>
            <a:r>
              <a:rPr lang="ru-RU" altLang="ru-RU" sz="2000" dirty="0" err="1">
                <a:latin typeface="Comic Sans MS" panose="030F0702030302020204" pitchFamily="66" charset="0"/>
                <a:cs typeface="Times New Roman" panose="02020603050405020304" pitchFamily="18" charset="0"/>
              </a:rPr>
              <a:t>пр</a:t>
            </a:r>
            <a:r>
              <a:rPr lang="ru-RU" altLang="ru-RU" sz="2000" dirty="0">
                <a:latin typeface="Comic Sans MS" panose="030F0702030302020204" pitchFamily="66" charset="0"/>
                <a:cs typeface="Times New Roman" panose="02020603050405020304" pitchFamily="18" charset="0"/>
              </a:rPr>
              <a:t> = </a:t>
            </a:r>
            <a:r>
              <a:rPr lang="en-US" altLang="ru-RU" sz="2000" i="1" dirty="0">
                <a:latin typeface="Comic Sans MS" panose="030F0702030302020204" pitchFamily="66" charset="0"/>
                <a:cs typeface="Times New Roman" panose="02020603050405020304" pitchFamily="18" charset="0"/>
              </a:rPr>
              <a:t>f</a:t>
            </a:r>
            <a:r>
              <a:rPr lang="ru-RU" altLang="ru-RU" sz="2000" dirty="0">
                <a:latin typeface="Comic Sans MS" panose="030F0702030302020204" pitchFamily="66" charset="0"/>
                <a:cs typeface="Times New Roman" panose="02020603050405020304" pitchFamily="18" charset="0"/>
              </a:rPr>
              <a:t>г - </a:t>
            </a:r>
            <a:r>
              <a:rPr lang="en-US" altLang="ru-RU" sz="2000" i="1" dirty="0">
                <a:latin typeface="Comic Sans MS" panose="030F0702030302020204" pitchFamily="66" charset="0"/>
                <a:cs typeface="Times New Roman" panose="02020603050405020304" pitchFamily="18" charset="0"/>
              </a:rPr>
              <a:t>f</a:t>
            </a:r>
            <a:r>
              <a:rPr lang="ru-RU" altLang="ru-RU" sz="2000" dirty="0">
                <a:latin typeface="Comic Sans MS" panose="030F0702030302020204" pitchFamily="66" charset="0"/>
                <a:cs typeface="Times New Roman" panose="02020603050405020304" pitchFamily="18" charset="0"/>
              </a:rPr>
              <a:t>с. При этом, если на вход </a:t>
            </a:r>
            <a:r>
              <a:rPr lang="ru-RU" altLang="ru-RU" sz="2000" dirty="0" err="1">
                <a:latin typeface="Comic Sans MS" panose="030F0702030302020204" pitchFamily="66" charset="0"/>
                <a:cs typeface="Times New Roman" panose="02020603050405020304" pitchFamily="18" charset="0"/>
              </a:rPr>
              <a:t>ПрЧ</a:t>
            </a:r>
            <a:r>
              <a:rPr lang="ru-RU" altLang="ru-RU" sz="2000" dirty="0">
                <a:latin typeface="Comic Sans MS" panose="030F0702030302020204" pitchFamily="66" charset="0"/>
                <a:cs typeface="Times New Roman" panose="02020603050405020304" pitchFamily="18" charset="0"/>
              </a:rPr>
              <a:t> поступает сигнал, который при взаимодействии с частотой гетеродина или ее гармониками также преобразуется в промежуточную частоту, то такой сигнал проходит на выход </a:t>
            </a:r>
            <a:r>
              <a:rPr lang="ru-RU" altLang="ru-RU" sz="2000" dirty="0" err="1">
                <a:latin typeface="Comic Sans MS" panose="030F0702030302020204" pitchFamily="66" charset="0"/>
                <a:cs typeface="Times New Roman" panose="02020603050405020304" pitchFamily="18" charset="0"/>
              </a:rPr>
              <a:t>ПрЧ</a:t>
            </a:r>
            <a:r>
              <a:rPr lang="ru-RU" altLang="ru-RU" sz="2000" dirty="0">
                <a:latin typeface="Comic Sans MS" panose="030F0702030302020204" pitchFamily="66" charset="0"/>
                <a:cs typeface="Times New Roman" panose="02020603050405020304" pitchFamily="18" charset="0"/>
              </a:rPr>
              <a:t> так же как и полезный сигнал.</a:t>
            </a:r>
          </a:p>
          <a:p>
            <a:pPr algn="just"/>
            <a:r>
              <a:rPr lang="ru-RU" altLang="ru-RU" sz="2000" dirty="0">
                <a:latin typeface="Comic Sans MS" panose="030F0702030302020204" pitchFamily="66" charset="0"/>
                <a:cs typeface="Times New Roman" panose="02020603050405020304" pitchFamily="18" charset="0"/>
              </a:rPr>
              <a:t>Частоты нескольких побочных каналов приема показаны на рисунке 7.8. При этом предполагается, что в </a:t>
            </a:r>
            <a:r>
              <a:rPr lang="ru-RU" altLang="ru-RU" sz="2000" dirty="0" err="1">
                <a:latin typeface="Comic Sans MS" panose="030F0702030302020204" pitchFamily="66" charset="0"/>
                <a:cs typeface="Times New Roman" panose="02020603050405020304" pitchFamily="18" charset="0"/>
              </a:rPr>
              <a:t>ПрЧ</a:t>
            </a:r>
            <a:r>
              <a:rPr lang="ru-RU" altLang="ru-RU" sz="2000" dirty="0">
                <a:latin typeface="Comic Sans MS" panose="030F0702030302020204" pitchFamily="66" charset="0"/>
                <a:cs typeface="Times New Roman" panose="02020603050405020304" pitchFamily="18" charset="0"/>
              </a:rPr>
              <a:t> не образуются гармоники сигнала (n = 1), то есть преобразователь линеен относительно сигнала. В противном случае сигнал при переносе на промежуточную частоту будет искажен.</a:t>
            </a:r>
            <a:endParaRPr lang="ru-RU" altLang="ru-RU" sz="2000" dirty="0">
              <a:latin typeface="Times New Roman" panose="02020603050405020304" pitchFamily="18" charset="0"/>
              <a:cs typeface="Times New Roman" panose="02020603050405020304" pitchFamily="18" charset="0"/>
            </a:endParaRPr>
          </a:p>
          <a:p>
            <a:pPr algn="just"/>
            <a:endParaRPr lang="ru-RU" altLang="ru-RU"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49814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1524000" y="-161647"/>
            <a:ext cx="116538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graphicFrame>
        <p:nvGraphicFramePr>
          <p:cNvPr id="61443" name="Объект 2"/>
          <p:cNvGraphicFramePr>
            <a:graphicFrameLocks noChangeAspect="1"/>
          </p:cNvGraphicFramePr>
          <p:nvPr>
            <p:extLst>
              <p:ext uri="{D42A27DB-BD31-4B8C-83A1-F6EECF244321}">
                <p14:modId xmlns:p14="http://schemas.microsoft.com/office/powerpoint/2010/main" val="3386020646"/>
              </p:ext>
            </p:extLst>
          </p:nvPr>
        </p:nvGraphicFramePr>
        <p:xfrm>
          <a:off x="55420" y="909492"/>
          <a:ext cx="12042441" cy="4078143"/>
        </p:xfrm>
        <a:graphic>
          <a:graphicData uri="http://schemas.openxmlformats.org/presentationml/2006/ole">
            <mc:AlternateContent xmlns:mc="http://schemas.openxmlformats.org/markup-compatibility/2006">
              <mc:Choice xmlns:v="urn:schemas-microsoft-com:vml" Requires="v">
                <p:oleObj spid="_x0000_s6222" name="Visio" r:id="rId3" imgW="6524427" imgH="2208947" progId="Visio.Drawing.6">
                  <p:embed/>
                </p:oleObj>
              </mc:Choice>
              <mc:Fallback>
                <p:oleObj name="Visio" r:id="rId3" imgW="6524427" imgH="2208947" progId="Visio.Drawing.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20" y="909492"/>
                        <a:ext cx="12042441" cy="4078143"/>
                      </a:xfrm>
                      <a:prstGeom prst="rect">
                        <a:avLst/>
                      </a:prstGeom>
                      <a:noFill/>
                      <a:ln>
                        <a:noFill/>
                      </a:ln>
                    </p:spPr>
                  </p:pic>
                </p:oleObj>
              </mc:Fallback>
            </mc:AlternateContent>
          </a:graphicData>
        </a:graphic>
      </p:graphicFrame>
      <p:sp>
        <p:nvSpPr>
          <p:cNvPr id="2" name="Прямоугольник 1"/>
          <p:cNvSpPr/>
          <p:nvPr/>
        </p:nvSpPr>
        <p:spPr>
          <a:xfrm>
            <a:off x="1590480" y="5405643"/>
            <a:ext cx="9142247" cy="707886"/>
          </a:xfrm>
          <a:prstGeom prst="rect">
            <a:avLst/>
          </a:prstGeom>
        </p:spPr>
        <p:txBody>
          <a:bodyPr wrap="none">
            <a:spAutoFit/>
          </a:bodyPr>
          <a:lstStyle/>
          <a:p>
            <a:pPr algn="ctr"/>
            <a:r>
              <a:rPr lang="ru-RU" altLang="ru-RU" sz="2000" dirty="0">
                <a:latin typeface="Comic Sans MS" panose="030F0702030302020204" pitchFamily="66" charset="0"/>
                <a:cs typeface="Times New Roman" panose="02020603050405020304" pitchFamily="18" charset="0"/>
              </a:rPr>
              <a:t>Рис. 7.8. Побочные каналы приема: на промежуточной частоте,  </a:t>
            </a:r>
          </a:p>
          <a:p>
            <a:pPr algn="ctr"/>
            <a:r>
              <a:rPr lang="ru-RU" altLang="ru-RU" sz="2000" dirty="0">
                <a:latin typeface="Comic Sans MS" panose="030F0702030302020204" pitchFamily="66" charset="0"/>
                <a:cs typeface="Times New Roman" panose="02020603050405020304" pitchFamily="18" charset="0"/>
              </a:rPr>
              <a:t>зеркальный канал и каналы приема на гармониках сигнала гетеродина </a:t>
            </a:r>
            <a:endParaRPr lang="ru-RU" sz="2000" dirty="0"/>
          </a:p>
        </p:txBody>
      </p:sp>
    </p:spTree>
    <p:extLst>
      <p:ext uri="{BB962C8B-B14F-4D97-AF65-F5344CB8AC3E}">
        <p14:creationId xmlns:p14="http://schemas.microsoft.com/office/powerpoint/2010/main" val="26911772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Прямоугольник 1"/>
          <p:cNvSpPr>
            <a:spLocks noChangeArrowheads="1"/>
          </p:cNvSpPr>
          <p:nvPr/>
        </p:nvSpPr>
        <p:spPr bwMode="auto">
          <a:xfrm>
            <a:off x="319314" y="404813"/>
            <a:ext cx="11567885"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492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2000" dirty="0">
                <a:latin typeface="Comic Sans MS" panose="030F0702030302020204" pitchFamily="66" charset="0"/>
                <a:cs typeface="Times New Roman" panose="02020603050405020304" pitchFamily="18" charset="0"/>
              </a:rPr>
              <a:t>Частота </a:t>
            </a:r>
            <a:r>
              <a:rPr lang="ru-RU" altLang="ru-RU" sz="2000" i="1" dirty="0" err="1">
                <a:latin typeface="Comic Sans MS" panose="030F0702030302020204" pitchFamily="66" charset="0"/>
                <a:cs typeface="Times New Roman" panose="02020603050405020304" pitchFamily="18" charset="0"/>
              </a:rPr>
              <a:t>f</a:t>
            </a:r>
            <a:r>
              <a:rPr lang="ru-RU" altLang="ru-RU" sz="2000" baseline="-25000" dirty="0" err="1">
                <a:latin typeface="Comic Sans MS" panose="030F0702030302020204" pitchFamily="66" charset="0"/>
                <a:cs typeface="Times New Roman" panose="02020603050405020304" pitchFamily="18" charset="0"/>
              </a:rPr>
              <a:t>пр</a:t>
            </a:r>
            <a:r>
              <a:rPr lang="ru-RU" altLang="ru-RU" sz="2000" dirty="0">
                <a:latin typeface="Comic Sans MS" panose="030F0702030302020204" pitchFamily="66" charset="0"/>
                <a:cs typeface="Times New Roman" panose="02020603050405020304" pitchFamily="18" charset="0"/>
              </a:rPr>
              <a:t> соответствует каналу прямого прохождения. Сигнал этой частоты проходит через </a:t>
            </a:r>
            <a:r>
              <a:rPr lang="ru-RU" altLang="ru-RU" sz="2000" dirty="0" err="1">
                <a:latin typeface="Comic Sans MS" panose="030F0702030302020204" pitchFamily="66" charset="0"/>
                <a:cs typeface="Times New Roman" panose="02020603050405020304" pitchFamily="18" charset="0"/>
              </a:rPr>
              <a:t>ПрЧ</a:t>
            </a:r>
            <a:r>
              <a:rPr lang="ru-RU" altLang="ru-RU" sz="2000" dirty="0">
                <a:latin typeface="Comic Sans MS" panose="030F0702030302020204" pitchFamily="66" charset="0"/>
                <a:cs typeface="Times New Roman" panose="02020603050405020304" pitchFamily="18" charset="0"/>
              </a:rPr>
              <a:t> без преобразования как через усилитель (если </a:t>
            </a:r>
            <a:r>
              <a:rPr lang="ru-RU" altLang="ru-RU" sz="2000" dirty="0" err="1">
                <a:latin typeface="Comic Sans MS" panose="030F0702030302020204" pitchFamily="66" charset="0"/>
                <a:cs typeface="Times New Roman" panose="02020603050405020304" pitchFamily="18" charset="0"/>
              </a:rPr>
              <a:t>ПрЧ</a:t>
            </a:r>
            <a:r>
              <a:rPr lang="ru-RU" altLang="ru-RU" sz="2000" dirty="0">
                <a:latin typeface="Comic Sans MS" panose="030F0702030302020204" pitchFamily="66" charset="0"/>
                <a:cs typeface="Times New Roman" panose="02020603050405020304" pitchFamily="18" charset="0"/>
              </a:rPr>
              <a:t> транзисторный) или как через пассивную цепь (</a:t>
            </a:r>
            <a:r>
              <a:rPr lang="ru-RU" altLang="ru-RU" sz="2000" dirty="0" err="1">
                <a:latin typeface="Comic Sans MS" panose="030F0702030302020204" pitchFamily="66" charset="0"/>
                <a:cs typeface="Times New Roman" panose="02020603050405020304" pitchFamily="18" charset="0"/>
              </a:rPr>
              <a:t>ПрЧ</a:t>
            </a:r>
            <a:r>
              <a:rPr lang="ru-RU" altLang="ru-RU" sz="2000" dirty="0">
                <a:latin typeface="Comic Sans MS" panose="030F0702030302020204" pitchFamily="66" charset="0"/>
                <a:cs typeface="Times New Roman" panose="02020603050405020304" pitchFamily="18" charset="0"/>
              </a:rPr>
              <a:t> диодный). Частота </a:t>
            </a:r>
            <a:r>
              <a:rPr lang="en-US" altLang="ru-RU" sz="2000" i="1" dirty="0">
                <a:latin typeface="Comic Sans MS" panose="030F0702030302020204" pitchFamily="66" charset="0"/>
                <a:cs typeface="Times New Roman" panose="02020603050405020304" pitchFamily="18" charset="0"/>
              </a:rPr>
              <a:t>f</a:t>
            </a:r>
            <a:r>
              <a:rPr lang="ru-RU" altLang="ru-RU" sz="2000" dirty="0" err="1">
                <a:latin typeface="Comic Sans MS" panose="030F0702030302020204" pitchFamily="66" charset="0"/>
                <a:cs typeface="Times New Roman" panose="02020603050405020304" pitchFamily="18" charset="0"/>
              </a:rPr>
              <a:t>зк</a:t>
            </a:r>
            <a:r>
              <a:rPr lang="ru-RU" altLang="ru-RU" sz="2000" dirty="0">
                <a:latin typeface="Comic Sans MS" panose="030F0702030302020204" pitchFamily="66" charset="0"/>
                <a:cs typeface="Times New Roman" panose="02020603050405020304" pitchFamily="18" charset="0"/>
              </a:rPr>
              <a:t> соответствует </a:t>
            </a:r>
            <a:r>
              <a:rPr lang="ru-RU" altLang="ru-RU" sz="2000" b="1" dirty="0">
                <a:solidFill>
                  <a:srgbClr val="FF0000"/>
                </a:solidFill>
                <a:latin typeface="Comic Sans MS" panose="030F0702030302020204" pitchFamily="66" charset="0"/>
                <a:cs typeface="Times New Roman" panose="02020603050405020304" pitchFamily="18" charset="0"/>
              </a:rPr>
              <a:t>зеркальному каналу</a:t>
            </a:r>
            <a:r>
              <a:rPr lang="ru-RU" altLang="ru-RU" sz="2000" dirty="0">
                <a:latin typeface="Comic Sans MS" panose="030F0702030302020204" pitchFamily="66" charset="0"/>
                <a:cs typeface="Times New Roman" panose="02020603050405020304" pitchFamily="18" charset="0"/>
              </a:rPr>
              <a:t>, отстоит от полезного сигнала на 2</a:t>
            </a:r>
            <a:r>
              <a:rPr lang="en-US" altLang="ru-RU" sz="2000" i="1" dirty="0">
                <a:latin typeface="Comic Sans MS" panose="030F0702030302020204" pitchFamily="66" charset="0"/>
                <a:cs typeface="Times New Roman" panose="02020603050405020304" pitchFamily="18" charset="0"/>
              </a:rPr>
              <a:t>f</a:t>
            </a:r>
            <a:r>
              <a:rPr lang="ru-RU" altLang="ru-RU" sz="2000" i="1" dirty="0" err="1">
                <a:latin typeface="Comic Sans MS" panose="030F0702030302020204" pitchFamily="66" charset="0"/>
                <a:cs typeface="Times New Roman" panose="02020603050405020304" pitchFamily="18" charset="0"/>
              </a:rPr>
              <a:t>пр</a:t>
            </a:r>
            <a:r>
              <a:rPr lang="ru-RU" altLang="ru-RU" sz="2000" dirty="0">
                <a:latin typeface="Comic Sans MS" panose="030F0702030302020204" pitchFamily="66" charset="0"/>
                <a:cs typeface="Times New Roman" panose="02020603050405020304" pitchFamily="18" charset="0"/>
              </a:rPr>
              <a:t> и взаимодействует с гетеродином так же как полезный сигнал </a:t>
            </a:r>
            <a:r>
              <a:rPr lang="en-US" altLang="ru-RU" sz="2000" i="1" dirty="0">
                <a:latin typeface="Comic Sans MS" panose="030F0702030302020204" pitchFamily="66" charset="0"/>
                <a:cs typeface="Times New Roman" panose="02020603050405020304" pitchFamily="18" charset="0"/>
              </a:rPr>
              <a:t>f</a:t>
            </a:r>
            <a:r>
              <a:rPr lang="ru-RU" altLang="ru-RU" sz="2000" i="1" dirty="0" err="1">
                <a:latin typeface="Comic Sans MS" panose="030F0702030302020204" pitchFamily="66" charset="0"/>
                <a:cs typeface="Times New Roman" panose="02020603050405020304" pitchFamily="18" charset="0"/>
              </a:rPr>
              <a:t>зк</a:t>
            </a:r>
            <a:r>
              <a:rPr lang="ru-RU" altLang="ru-RU" sz="2000" i="1" dirty="0">
                <a:latin typeface="Comic Sans MS" panose="030F0702030302020204" pitchFamily="66" charset="0"/>
                <a:cs typeface="Times New Roman" panose="02020603050405020304" pitchFamily="18" charset="0"/>
              </a:rPr>
              <a:t> – </a:t>
            </a:r>
            <a:r>
              <a:rPr lang="en-US" altLang="ru-RU" sz="2000" i="1" dirty="0">
                <a:latin typeface="Comic Sans MS" panose="030F0702030302020204" pitchFamily="66" charset="0"/>
                <a:cs typeface="Times New Roman" panose="02020603050405020304" pitchFamily="18" charset="0"/>
              </a:rPr>
              <a:t>f</a:t>
            </a:r>
            <a:r>
              <a:rPr lang="ru-RU" altLang="ru-RU" sz="2000" i="1" dirty="0">
                <a:latin typeface="Comic Sans MS" panose="030F0702030302020204" pitchFamily="66" charset="0"/>
                <a:cs typeface="Times New Roman" panose="02020603050405020304" pitchFamily="18" charset="0"/>
              </a:rPr>
              <a:t>г =  </a:t>
            </a:r>
            <a:r>
              <a:rPr lang="en-US" altLang="ru-RU" sz="2000" i="1" dirty="0">
                <a:latin typeface="Comic Sans MS" panose="030F0702030302020204" pitchFamily="66" charset="0"/>
                <a:cs typeface="Times New Roman" panose="02020603050405020304" pitchFamily="18" charset="0"/>
              </a:rPr>
              <a:t>f</a:t>
            </a:r>
            <a:r>
              <a:rPr lang="ru-RU" altLang="ru-RU" sz="2000" i="1" dirty="0" err="1">
                <a:latin typeface="Comic Sans MS" panose="030F0702030302020204" pitchFamily="66" charset="0"/>
                <a:cs typeface="Times New Roman" panose="02020603050405020304" pitchFamily="18" charset="0"/>
              </a:rPr>
              <a:t>пр</a:t>
            </a:r>
            <a:r>
              <a:rPr lang="ru-RU" altLang="ru-RU" sz="2000" i="1" dirty="0">
                <a:latin typeface="Comic Sans MS" panose="030F0702030302020204" pitchFamily="66" charset="0"/>
                <a:cs typeface="Times New Roman" panose="02020603050405020304" pitchFamily="18" charset="0"/>
              </a:rPr>
              <a:t>  </a:t>
            </a:r>
            <a:r>
              <a:rPr lang="ru-RU" altLang="ru-RU" sz="2000" dirty="0">
                <a:latin typeface="Comic Sans MS" panose="030F0702030302020204" pitchFamily="66" charset="0"/>
                <a:cs typeface="Times New Roman" panose="02020603050405020304" pitchFamily="18" charset="0"/>
              </a:rPr>
              <a:t>(рис. 7.9).</a:t>
            </a:r>
            <a:endParaRPr lang="ru-RU" altLang="ru-RU" sz="2000" dirty="0">
              <a:latin typeface="Times New Roman" panose="02020603050405020304" pitchFamily="18" charset="0"/>
              <a:cs typeface="Times New Roman" panose="02020603050405020304" pitchFamily="18" charset="0"/>
            </a:endParaRPr>
          </a:p>
        </p:txBody>
      </p:sp>
      <p:sp>
        <p:nvSpPr>
          <p:cNvPr id="62467" name="Rectangle 4"/>
          <p:cNvSpPr>
            <a:spLocks noChangeArrowheads="1"/>
          </p:cNvSpPr>
          <p:nvPr/>
        </p:nvSpPr>
        <p:spPr bwMode="auto">
          <a:xfrm>
            <a:off x="1703388" y="2705378"/>
            <a:ext cx="144462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graphicFrame>
        <p:nvGraphicFramePr>
          <p:cNvPr id="62468" name="Объект 5"/>
          <p:cNvGraphicFramePr>
            <a:graphicFrameLocks noChangeAspect="1"/>
          </p:cNvGraphicFramePr>
          <p:nvPr>
            <p:extLst>
              <p:ext uri="{D42A27DB-BD31-4B8C-83A1-F6EECF244321}">
                <p14:modId xmlns:p14="http://schemas.microsoft.com/office/powerpoint/2010/main" val="3129832408"/>
              </p:ext>
            </p:extLst>
          </p:nvPr>
        </p:nvGraphicFramePr>
        <p:xfrm>
          <a:off x="355170" y="2206176"/>
          <a:ext cx="11492190" cy="3784601"/>
        </p:xfrm>
        <a:graphic>
          <a:graphicData uri="http://schemas.openxmlformats.org/presentationml/2006/ole">
            <mc:AlternateContent xmlns:mc="http://schemas.openxmlformats.org/markup-compatibility/2006">
              <mc:Choice xmlns:v="urn:schemas-microsoft-com:vml" Requires="v">
                <p:oleObj spid="_x0000_s7246" name="Visio" r:id="rId3" imgW="4878744" imgH="1614030" progId="Visio.Drawing.6">
                  <p:embed/>
                </p:oleObj>
              </mc:Choice>
              <mc:Fallback>
                <p:oleObj name="Visio" r:id="rId3" imgW="4878744" imgH="1614030" progId="Visio.Drawing.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170" y="2206176"/>
                        <a:ext cx="11492190" cy="3784601"/>
                      </a:xfrm>
                      <a:prstGeom prst="rect">
                        <a:avLst/>
                      </a:prstGeom>
                      <a:noFill/>
                      <a:ln>
                        <a:noFill/>
                      </a:ln>
                    </p:spPr>
                  </p:pic>
                </p:oleObj>
              </mc:Fallback>
            </mc:AlternateContent>
          </a:graphicData>
        </a:graphic>
      </p:graphicFrame>
      <p:sp>
        <p:nvSpPr>
          <p:cNvPr id="2" name="Прямоугольник 1"/>
          <p:cNvSpPr/>
          <p:nvPr/>
        </p:nvSpPr>
        <p:spPr>
          <a:xfrm>
            <a:off x="3456579" y="6089134"/>
            <a:ext cx="5085046" cy="400110"/>
          </a:xfrm>
          <a:prstGeom prst="rect">
            <a:avLst/>
          </a:prstGeom>
        </p:spPr>
        <p:txBody>
          <a:bodyPr wrap="none">
            <a:spAutoFit/>
          </a:bodyPr>
          <a:lstStyle/>
          <a:p>
            <a:r>
              <a:rPr lang="ru-RU" altLang="ru-RU" sz="2000" dirty="0">
                <a:latin typeface="Comic Sans MS" panose="030F0702030302020204" pitchFamily="66" charset="0"/>
                <a:cs typeface="Times New Roman" panose="02020603050405020304" pitchFamily="18" charset="0"/>
              </a:rPr>
              <a:t>Рис. 7.9. Окна прозрачности приемника</a:t>
            </a:r>
            <a:endParaRPr lang="ru-RU" sz="2000" dirty="0"/>
          </a:p>
        </p:txBody>
      </p:sp>
    </p:spTree>
    <p:extLst>
      <p:ext uri="{BB962C8B-B14F-4D97-AF65-F5344CB8AC3E}">
        <p14:creationId xmlns:p14="http://schemas.microsoft.com/office/powerpoint/2010/main" val="41120133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Прямоугольник 1"/>
          <p:cNvSpPr>
            <a:spLocks noChangeArrowheads="1"/>
          </p:cNvSpPr>
          <p:nvPr/>
        </p:nvSpPr>
        <p:spPr bwMode="auto">
          <a:xfrm>
            <a:off x="249382" y="404813"/>
            <a:ext cx="1161010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492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2000" dirty="0">
                <a:latin typeface="Comic Sans MS" panose="030F0702030302020204" pitchFamily="66" charset="0"/>
                <a:cs typeface="Times New Roman" panose="02020603050405020304" pitchFamily="18" charset="0"/>
              </a:rPr>
              <a:t>Очевидно, что отфильтровать побочные каналы приема необходимо до преобразователя и эту функцию выполняет ВЦ и УРЧ. АЧХ ВЦ и УРЧ показана на рисунке 7.10.</a:t>
            </a:r>
            <a:endParaRPr lang="ru-RU" altLang="ru-RU" sz="2000" dirty="0">
              <a:latin typeface="Times New Roman" panose="02020603050405020304" pitchFamily="18" charset="0"/>
              <a:cs typeface="Times New Roman" panose="02020603050405020304" pitchFamily="18" charset="0"/>
            </a:endParaRPr>
          </a:p>
          <a:p>
            <a:pPr algn="just"/>
            <a:r>
              <a:rPr lang="ru-RU" altLang="ru-RU" sz="2000" dirty="0">
                <a:latin typeface="Comic Sans MS" panose="030F0702030302020204" pitchFamily="66" charset="0"/>
                <a:cs typeface="Times New Roman" panose="02020603050405020304" pitchFamily="18" charset="0"/>
              </a:rPr>
              <a:t>Наиболее опасным из побочных каналов приема является зеркальный канал. Поэтому одним из основных показателей ПРМ является избирательность по зеркальному каналу </a:t>
            </a:r>
            <a:r>
              <a:rPr lang="en-US" altLang="ru-RU" sz="2000" i="1" dirty="0">
                <a:latin typeface="Comic Sans MS" panose="030F0702030302020204" pitchFamily="66" charset="0"/>
                <a:cs typeface="Times New Roman" panose="02020603050405020304" pitchFamily="18" charset="0"/>
              </a:rPr>
              <a:t>Se</a:t>
            </a:r>
            <a:r>
              <a:rPr lang="ru-RU" altLang="ru-RU" sz="2000" baseline="-25000" dirty="0" err="1">
                <a:latin typeface="Comic Sans MS" panose="030F0702030302020204" pitchFamily="66" charset="0"/>
                <a:cs typeface="Times New Roman" panose="02020603050405020304" pitchFamily="18" charset="0"/>
              </a:rPr>
              <a:t>зк</a:t>
            </a:r>
            <a:r>
              <a:rPr lang="ru-RU" altLang="ru-RU" sz="2000" dirty="0">
                <a:latin typeface="Comic Sans MS" panose="030F0702030302020204" pitchFamily="66" charset="0"/>
                <a:cs typeface="Times New Roman" panose="02020603050405020304" pitchFamily="18" charset="0"/>
              </a:rPr>
              <a:t>. </a:t>
            </a:r>
            <a:endParaRPr lang="ru-RU" altLang="ru-RU" sz="2000" dirty="0">
              <a:latin typeface="Times New Roman" panose="02020603050405020304" pitchFamily="18" charset="0"/>
              <a:cs typeface="Times New Roman" panose="02020603050405020304" pitchFamily="18" charset="0"/>
            </a:endParaRPr>
          </a:p>
        </p:txBody>
      </p:sp>
      <p:sp>
        <p:nvSpPr>
          <p:cNvPr id="63491" name="Rectangle 2"/>
          <p:cNvSpPr>
            <a:spLocks noChangeArrowheads="1"/>
          </p:cNvSpPr>
          <p:nvPr/>
        </p:nvSpPr>
        <p:spPr bwMode="auto">
          <a:xfrm>
            <a:off x="1703389" y="2920484"/>
            <a:ext cx="109870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graphicFrame>
        <p:nvGraphicFramePr>
          <p:cNvPr id="63492" name="Объект 3"/>
          <p:cNvGraphicFramePr>
            <a:graphicFrameLocks noChangeAspect="1"/>
          </p:cNvGraphicFramePr>
          <p:nvPr>
            <p:extLst>
              <p:ext uri="{D42A27DB-BD31-4B8C-83A1-F6EECF244321}">
                <p14:modId xmlns:p14="http://schemas.microsoft.com/office/powerpoint/2010/main" val="1088262738"/>
              </p:ext>
            </p:extLst>
          </p:nvPr>
        </p:nvGraphicFramePr>
        <p:xfrm>
          <a:off x="206436" y="1898074"/>
          <a:ext cx="11733513" cy="4142508"/>
        </p:xfrm>
        <a:graphic>
          <a:graphicData uri="http://schemas.openxmlformats.org/presentationml/2006/ole">
            <mc:AlternateContent xmlns:mc="http://schemas.openxmlformats.org/markup-compatibility/2006">
              <mc:Choice xmlns:v="urn:schemas-microsoft-com:vml" Requires="v">
                <p:oleObj spid="_x0000_s8270" name="Visio" r:id="rId3" imgW="4878744" imgH="1858861" progId="Visio.Drawing.6">
                  <p:embed/>
                </p:oleObj>
              </mc:Choice>
              <mc:Fallback>
                <p:oleObj name="Visio" r:id="rId3" imgW="4878744" imgH="1858861" progId="Visio.Drawing.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436" y="1898074"/>
                        <a:ext cx="11733513" cy="4142508"/>
                      </a:xfrm>
                      <a:prstGeom prst="rect">
                        <a:avLst/>
                      </a:prstGeom>
                      <a:noFill/>
                      <a:ln>
                        <a:noFill/>
                      </a:ln>
                    </p:spPr>
                  </p:pic>
                </p:oleObj>
              </mc:Fallback>
            </mc:AlternateContent>
          </a:graphicData>
        </a:graphic>
      </p:graphicFrame>
      <p:sp>
        <p:nvSpPr>
          <p:cNvPr id="2" name="Прямоугольник 1"/>
          <p:cNvSpPr/>
          <p:nvPr/>
        </p:nvSpPr>
        <p:spPr>
          <a:xfrm>
            <a:off x="3363309" y="6066105"/>
            <a:ext cx="4522392" cy="400110"/>
          </a:xfrm>
          <a:prstGeom prst="rect">
            <a:avLst/>
          </a:prstGeom>
        </p:spPr>
        <p:txBody>
          <a:bodyPr wrap="none">
            <a:spAutoFit/>
          </a:bodyPr>
          <a:lstStyle/>
          <a:p>
            <a:pPr algn="just"/>
            <a:r>
              <a:rPr lang="ru-RU" altLang="ru-RU" sz="2000" dirty="0">
                <a:latin typeface="Comic Sans MS" panose="030F0702030302020204" pitchFamily="66" charset="0"/>
                <a:cs typeface="Times New Roman" panose="02020603050405020304" pitchFamily="18" charset="0"/>
              </a:rPr>
              <a:t>Рис. 7.10. АЧХ входной цепи и УРЧ</a:t>
            </a:r>
            <a:endParaRPr lang="ru-RU" alt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8868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9456" y="197292"/>
            <a:ext cx="11850624" cy="6662208"/>
          </a:xfrm>
          <a:prstGeom prst="rect">
            <a:avLst/>
          </a:prstGeom>
        </p:spPr>
        <p:txBody>
          <a:bodyPr wrap="square">
            <a:spAutoFit/>
          </a:bodyPr>
          <a:lstStyle/>
          <a:p>
            <a:pPr indent="457200" algn="just">
              <a:lnSpc>
                <a:spcPct val="107000"/>
              </a:lnSpc>
              <a:spcAft>
                <a:spcPts val="0"/>
              </a:spcAft>
            </a:pPr>
            <a:r>
              <a:rPr lang="ru-RU" sz="2600" dirty="0">
                <a:latin typeface="Comic Sans MS" panose="030F0702030302020204" pitchFamily="66" charset="0"/>
                <a:ea typeface="Times New Roman" panose="02020603050405020304" pitchFamily="18" charset="0"/>
                <a:cs typeface="Times New Roman" panose="02020603050405020304" pitchFamily="18" charset="0"/>
              </a:rPr>
              <a:t>Радиоприемник осуществляет собственно радиоприем, то есть выделение нужных сигналов из принятых радиоволн, а именно преобразование сигнала по частоте, выделение полезного радиосигнала из совокупности мешающих сигналов и помех, действующих на выходе антенны, усиление, преобразование полезного радиосигнала к заданному виду.</a:t>
            </a:r>
            <a:endParaRPr lang="ru-RU" sz="2600" dirty="0">
              <a:latin typeface="Comic Sans MS" panose="030F0702030302020204" pitchFamily="66" charset="0"/>
              <a:ea typeface="Calibri" panose="020F0502020204030204" pitchFamily="34" charset="0"/>
              <a:cs typeface="Times New Roman" panose="02020603050405020304" pitchFamily="18" charset="0"/>
            </a:endParaRPr>
          </a:p>
          <a:p>
            <a:pPr indent="457200" algn="just"/>
            <a:r>
              <a:rPr lang="ru-RU" sz="2600" dirty="0">
                <a:latin typeface="Comic Sans MS" panose="030F0702030302020204" pitchFamily="66" charset="0"/>
                <a:ea typeface="Calibri" panose="020F0502020204030204" pitchFamily="34" charset="0"/>
                <a:cs typeface="Times New Roman" panose="02020603050405020304" pitchFamily="18" charset="0"/>
              </a:rPr>
              <a:t>Разработка и совершенствование радиоустройств происходит уже больше ста лет. За это время появились и ушли в прошлое электровакуумные приборы. Появились полупроводниковые приборы: устройства стали значительно компактнее и легче.</a:t>
            </a:r>
          </a:p>
          <a:p>
            <a:pPr indent="457200" algn="just"/>
            <a:r>
              <a:rPr lang="ru-RU" sz="2600" dirty="0">
                <a:latin typeface="Comic Sans MS" panose="030F0702030302020204" pitchFamily="66" charset="0"/>
              </a:rPr>
              <a:t>Появились интегральные микросхемы. Транзисторный радиоприемник сначала стал размером со спичечную коробку, а потом вообще стал отдельной частью устройств, например, смартфонов или частью некоторых специализированных микроконтроллеров (см., например, приемопередатчик стандарта 802.15.4 в ATmega128RFA1).</a:t>
            </a:r>
          </a:p>
          <a:p>
            <a:pPr indent="457200" algn="just"/>
            <a:r>
              <a:rPr lang="ru-RU" sz="2600" dirty="0">
                <a:latin typeface="Comic Sans MS" panose="030F0702030302020204" pitchFamily="66" charset="0"/>
                <a:ea typeface="Calibri" panose="020F0502020204030204" pitchFamily="34" charset="0"/>
                <a:cs typeface="Times New Roman" panose="02020603050405020304" pitchFamily="18" charset="0"/>
              </a:rPr>
              <a:t> </a:t>
            </a:r>
            <a:endParaRPr lang="ru-RU" sz="2600" dirty="0">
              <a:latin typeface="Comic Sans MS" panose="030F0702030302020204" pitchFamily="66" charset="0"/>
            </a:endParaRPr>
          </a:p>
        </p:txBody>
      </p:sp>
    </p:spTree>
    <p:extLst>
      <p:ext uri="{BB962C8B-B14F-4D97-AF65-F5344CB8AC3E}">
        <p14:creationId xmlns:p14="http://schemas.microsoft.com/office/powerpoint/2010/main" val="22507209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Прямоугольник 1"/>
          <p:cNvSpPr>
            <a:spLocks noChangeArrowheads="1"/>
          </p:cNvSpPr>
          <p:nvPr/>
        </p:nvSpPr>
        <p:spPr bwMode="auto">
          <a:xfrm>
            <a:off x="360219" y="404813"/>
            <a:ext cx="114992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492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2000" dirty="0">
                <a:latin typeface="Comic Sans MS" panose="030F0702030302020204" pitchFamily="66" charset="0"/>
                <a:cs typeface="Times New Roman" panose="02020603050405020304" pitchFamily="18" charset="0"/>
              </a:rPr>
              <a:t>Так как ВЦ и УРЧ обеспечивают лишь избирательность по зеркальным  каналам приема, их АЧХ обычно значительно шире, чем АЧХ ФСС. </a:t>
            </a:r>
            <a:endParaRPr lang="ru-RU" altLang="ru-RU" sz="2000" dirty="0">
              <a:latin typeface="Times New Roman" panose="02020603050405020304" pitchFamily="18" charset="0"/>
              <a:cs typeface="Times New Roman" panose="02020603050405020304" pitchFamily="18" charset="0"/>
            </a:endParaRPr>
          </a:p>
        </p:txBody>
      </p:sp>
      <p:sp>
        <p:nvSpPr>
          <p:cNvPr id="64515" name="Rectangle 2"/>
          <p:cNvSpPr>
            <a:spLocks noChangeArrowheads="1"/>
          </p:cNvSpPr>
          <p:nvPr/>
        </p:nvSpPr>
        <p:spPr bwMode="auto">
          <a:xfrm>
            <a:off x="1874839" y="15155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graphicFrame>
        <p:nvGraphicFramePr>
          <p:cNvPr id="64516" name="Объект 3"/>
          <p:cNvGraphicFramePr>
            <a:graphicFrameLocks noChangeAspect="1"/>
          </p:cNvGraphicFramePr>
          <p:nvPr>
            <p:extLst>
              <p:ext uri="{D42A27DB-BD31-4B8C-83A1-F6EECF244321}">
                <p14:modId xmlns:p14="http://schemas.microsoft.com/office/powerpoint/2010/main" val="3281133908"/>
              </p:ext>
            </p:extLst>
          </p:nvPr>
        </p:nvGraphicFramePr>
        <p:xfrm>
          <a:off x="451822" y="1239880"/>
          <a:ext cx="11241422" cy="4842265"/>
        </p:xfrm>
        <a:graphic>
          <a:graphicData uri="http://schemas.openxmlformats.org/presentationml/2006/ole">
            <mc:AlternateContent xmlns:mc="http://schemas.openxmlformats.org/markup-compatibility/2006">
              <mc:Choice xmlns:v="urn:schemas-microsoft-com:vml" Requires="v">
                <p:oleObj spid="_x0000_s9294" name="Visio" r:id="rId3" imgW="3933807" imgH="1691869" progId="Visio.Drawing.6">
                  <p:embed/>
                </p:oleObj>
              </mc:Choice>
              <mc:Fallback>
                <p:oleObj name="Visio" r:id="rId3" imgW="3933807" imgH="1691869" progId="Visio.Drawing.6">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822" y="1239880"/>
                        <a:ext cx="11241422" cy="4842265"/>
                      </a:xfrm>
                      <a:prstGeom prst="rect">
                        <a:avLst/>
                      </a:prstGeom>
                      <a:noFill/>
                      <a:ln>
                        <a:noFill/>
                      </a:ln>
                    </p:spPr>
                  </p:pic>
                </p:oleObj>
              </mc:Fallback>
            </mc:AlternateContent>
          </a:graphicData>
        </a:graphic>
      </p:graphicFrame>
      <p:sp>
        <p:nvSpPr>
          <p:cNvPr id="5" name="Прямоугольник 4"/>
          <p:cNvSpPr/>
          <p:nvPr/>
        </p:nvSpPr>
        <p:spPr>
          <a:xfrm>
            <a:off x="1104318" y="6066105"/>
            <a:ext cx="10011074" cy="400110"/>
          </a:xfrm>
          <a:prstGeom prst="rect">
            <a:avLst/>
          </a:prstGeom>
        </p:spPr>
        <p:txBody>
          <a:bodyPr wrap="none">
            <a:spAutoFit/>
          </a:bodyPr>
          <a:lstStyle/>
          <a:p>
            <a:pPr algn="just"/>
            <a:r>
              <a:rPr lang="ru-RU" altLang="ru-RU" sz="2000" dirty="0">
                <a:latin typeface="Comic Sans MS" panose="030F0702030302020204" pitchFamily="66" charset="0"/>
                <a:cs typeface="Times New Roman" panose="02020603050405020304" pitchFamily="18" charset="0"/>
              </a:rPr>
              <a:t>Рис. 7.10. Устранение зеркальной помехи и помехи на промежуточной частоте</a:t>
            </a:r>
            <a:endParaRPr lang="ru-RU" alt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33179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Прямоугольник 1"/>
          <p:cNvSpPr>
            <a:spLocks noChangeArrowheads="1"/>
          </p:cNvSpPr>
          <p:nvPr/>
        </p:nvSpPr>
        <p:spPr bwMode="auto">
          <a:xfrm>
            <a:off x="277091" y="418811"/>
            <a:ext cx="11610109"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492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2000" dirty="0">
                <a:latin typeface="Comic Sans MS" panose="030F0702030302020204" pitchFamily="66" charset="0"/>
                <a:cs typeface="Times New Roman" panose="02020603050405020304" pitchFamily="18" charset="0"/>
              </a:rPr>
              <a:t>Последний обеспечивает основную избирательность по соседнему каналу, частота которого соответствует частоте ближайшей станции (Δ</a:t>
            </a:r>
            <a:r>
              <a:rPr lang="en-US" altLang="ru-RU" sz="2000" i="1" dirty="0">
                <a:latin typeface="Comic Sans MS" panose="030F0702030302020204" pitchFamily="66" charset="0"/>
                <a:cs typeface="Times New Roman" panose="02020603050405020304" pitchFamily="18" charset="0"/>
              </a:rPr>
              <a:t>f</a:t>
            </a:r>
            <a:r>
              <a:rPr lang="ru-RU" altLang="ru-RU" sz="2000" dirty="0" err="1">
                <a:latin typeface="Comic Sans MS" panose="030F0702030302020204" pitchFamily="66" charset="0"/>
                <a:cs typeface="Times New Roman" panose="02020603050405020304" pitchFamily="18" charset="0"/>
              </a:rPr>
              <a:t>ск</a:t>
            </a:r>
            <a:r>
              <a:rPr lang="ru-RU" altLang="ru-RU" sz="2000" dirty="0">
                <a:latin typeface="Comic Sans MS" panose="030F0702030302020204" pitchFamily="66" charset="0"/>
                <a:cs typeface="Times New Roman" panose="02020603050405020304" pitchFamily="18" charset="0"/>
              </a:rPr>
              <a:t> ≥ П).</a:t>
            </a:r>
            <a:endParaRPr lang="ru-RU" altLang="ru-RU" sz="2000" dirty="0">
              <a:latin typeface="Times New Roman" panose="02020603050405020304" pitchFamily="18" charset="0"/>
              <a:cs typeface="Times New Roman" panose="02020603050405020304" pitchFamily="18" charset="0"/>
            </a:endParaRPr>
          </a:p>
          <a:p>
            <a:pPr algn="just"/>
            <a:r>
              <a:rPr lang="ru-RU" altLang="ru-RU" sz="2000" dirty="0">
                <a:latin typeface="Comic Sans MS" panose="030F0702030302020204" pitchFamily="66" charset="0"/>
                <a:cs typeface="Times New Roman" panose="02020603050405020304" pitchFamily="18" charset="0"/>
              </a:rPr>
              <a:t>Для сравнения у радиовещательных АМ приемников </a:t>
            </a:r>
            <a:r>
              <a:rPr lang="en-US" altLang="ru-RU" sz="2000" i="1" dirty="0">
                <a:latin typeface="Comic Sans MS" panose="030F0702030302020204" pitchFamily="66" charset="0"/>
                <a:cs typeface="Times New Roman" panose="02020603050405020304" pitchFamily="18" charset="0"/>
              </a:rPr>
              <a:t>f</a:t>
            </a:r>
            <a:r>
              <a:rPr lang="ru-RU" altLang="ru-RU" sz="2000" dirty="0" err="1">
                <a:latin typeface="Comic Sans MS" panose="030F0702030302020204" pitchFamily="66" charset="0"/>
                <a:cs typeface="Times New Roman" panose="02020603050405020304" pitchFamily="18" charset="0"/>
              </a:rPr>
              <a:t>пр</a:t>
            </a:r>
            <a:r>
              <a:rPr lang="ru-RU" altLang="ru-RU" sz="2000" dirty="0">
                <a:latin typeface="Comic Sans MS" panose="030F0702030302020204" pitchFamily="66" charset="0"/>
                <a:cs typeface="Times New Roman" panose="02020603050405020304" pitchFamily="18" charset="0"/>
              </a:rPr>
              <a:t> = 465 кГц,  т.е. Δ</a:t>
            </a:r>
            <a:r>
              <a:rPr lang="en-US" altLang="ru-RU" sz="2000" dirty="0">
                <a:latin typeface="Comic Sans MS" panose="030F0702030302020204" pitchFamily="66" charset="0"/>
                <a:cs typeface="Times New Roman" panose="02020603050405020304" pitchFamily="18" charset="0"/>
              </a:rPr>
              <a:t>f</a:t>
            </a:r>
            <a:r>
              <a:rPr lang="ru-RU" altLang="ru-RU" sz="2000" dirty="0" err="1">
                <a:latin typeface="Comic Sans MS" panose="030F0702030302020204" pitchFamily="66" charset="0"/>
                <a:cs typeface="Times New Roman" panose="02020603050405020304" pitchFamily="18" charset="0"/>
              </a:rPr>
              <a:t>зк</a:t>
            </a:r>
            <a:r>
              <a:rPr lang="ru-RU" altLang="ru-RU" sz="2000" dirty="0">
                <a:latin typeface="Comic Sans MS" panose="030F0702030302020204" pitchFamily="66" charset="0"/>
                <a:cs typeface="Times New Roman" panose="02020603050405020304" pitchFamily="18" charset="0"/>
              </a:rPr>
              <a:t> = 2</a:t>
            </a:r>
            <a:r>
              <a:rPr lang="en-US" altLang="ru-RU" sz="2000" dirty="0">
                <a:latin typeface="Comic Sans MS" panose="030F0702030302020204" pitchFamily="66" charset="0"/>
                <a:cs typeface="Times New Roman" panose="02020603050405020304" pitchFamily="18" charset="0"/>
              </a:rPr>
              <a:t>f</a:t>
            </a:r>
            <a:r>
              <a:rPr lang="ru-RU" altLang="ru-RU" sz="2000" dirty="0" err="1">
                <a:latin typeface="Comic Sans MS" panose="030F0702030302020204" pitchFamily="66" charset="0"/>
                <a:cs typeface="Times New Roman" panose="02020603050405020304" pitchFamily="18" charset="0"/>
              </a:rPr>
              <a:t>пр</a:t>
            </a:r>
            <a:r>
              <a:rPr lang="ru-RU" altLang="ru-RU" sz="2000" dirty="0">
                <a:latin typeface="Comic Sans MS" panose="030F0702030302020204" pitchFamily="66" charset="0"/>
                <a:cs typeface="Times New Roman" panose="02020603050405020304" pitchFamily="18" charset="0"/>
              </a:rPr>
              <a:t> = 465 • 2 = 930 кГц; Δ</a:t>
            </a:r>
            <a:r>
              <a:rPr lang="en-US" altLang="ru-RU" sz="2000" i="1" dirty="0">
                <a:latin typeface="Comic Sans MS" panose="030F0702030302020204" pitchFamily="66" charset="0"/>
                <a:cs typeface="Times New Roman" panose="02020603050405020304" pitchFamily="18" charset="0"/>
              </a:rPr>
              <a:t>f</a:t>
            </a:r>
            <a:r>
              <a:rPr lang="ru-RU" altLang="ru-RU" sz="2000" dirty="0" err="1">
                <a:latin typeface="Comic Sans MS" panose="030F0702030302020204" pitchFamily="66" charset="0"/>
                <a:cs typeface="Times New Roman" panose="02020603050405020304" pitchFamily="18" charset="0"/>
              </a:rPr>
              <a:t>ск</a:t>
            </a:r>
            <a:r>
              <a:rPr lang="ru-RU" altLang="ru-RU" sz="2000" dirty="0">
                <a:latin typeface="Comic Sans MS" panose="030F0702030302020204" pitchFamily="66" charset="0"/>
                <a:cs typeface="Times New Roman" panose="02020603050405020304" pitchFamily="18" charset="0"/>
              </a:rPr>
              <a:t> = 9 кГц.</a:t>
            </a:r>
            <a:endParaRPr lang="ru-RU" altLang="ru-RU" sz="2000" dirty="0">
              <a:latin typeface="Times New Roman" panose="02020603050405020304" pitchFamily="18" charset="0"/>
              <a:cs typeface="Times New Roman" panose="02020603050405020304" pitchFamily="18" charset="0"/>
            </a:endParaRPr>
          </a:p>
          <a:p>
            <a:pPr algn="just"/>
            <a:r>
              <a:rPr lang="ru-RU" altLang="ru-RU" sz="2000" dirty="0">
                <a:latin typeface="Comic Sans MS" panose="030F0702030302020204" pitchFamily="66" charset="0"/>
                <a:cs typeface="Times New Roman" panose="02020603050405020304" pitchFamily="18" charset="0"/>
              </a:rPr>
              <a:t>Ввиду того, что ВЦ и УРЧ в ПРМ выполняют функцию предварительной фильтрации, их обычно называют </a:t>
            </a:r>
            <a:r>
              <a:rPr lang="ru-RU" altLang="ru-RU" sz="2000" dirty="0" err="1">
                <a:latin typeface="Comic Sans MS" panose="030F0702030302020204" pitchFamily="66" charset="0"/>
                <a:cs typeface="Times New Roman" panose="02020603050405020304" pitchFamily="18" charset="0"/>
              </a:rPr>
              <a:t>преселектором</a:t>
            </a:r>
            <a:r>
              <a:rPr lang="ru-RU" altLang="ru-RU" sz="2000" dirty="0">
                <a:latin typeface="Comic Sans MS" panose="030F0702030302020204" pitchFamily="66" charset="0"/>
                <a:cs typeface="Times New Roman" panose="02020603050405020304" pitchFamily="18" charset="0"/>
              </a:rPr>
              <a:t>. </a:t>
            </a:r>
            <a:endParaRPr lang="ru-RU" altLang="ru-RU" sz="2000" dirty="0">
              <a:latin typeface="Times New Roman" panose="02020603050405020304" pitchFamily="18" charset="0"/>
              <a:cs typeface="Times New Roman" panose="02020603050405020304" pitchFamily="18" charset="0"/>
            </a:endParaRPr>
          </a:p>
          <a:p>
            <a:pPr algn="just"/>
            <a:r>
              <a:rPr lang="ru-RU" altLang="ru-RU" sz="2000" b="1" dirty="0">
                <a:solidFill>
                  <a:srgbClr val="FF0000"/>
                </a:solidFill>
                <a:latin typeface="Comic Sans MS" panose="030F0702030302020204" pitchFamily="66" charset="0"/>
                <a:cs typeface="Times New Roman" panose="02020603050405020304" pitchFamily="18" charset="0"/>
              </a:rPr>
              <a:t>К другим недостаткам</a:t>
            </a:r>
            <a:r>
              <a:rPr lang="ru-RU" altLang="ru-RU" sz="2000" dirty="0">
                <a:latin typeface="Comic Sans MS" panose="030F0702030302020204" pitchFamily="66" charset="0"/>
                <a:cs typeface="Times New Roman" panose="02020603050405020304" pitchFamily="18" charset="0"/>
              </a:rPr>
              <a:t> супергетеродинного ПРМ относятся: </a:t>
            </a:r>
            <a:endParaRPr lang="ru-RU" altLang="ru-RU" sz="2000" dirty="0">
              <a:latin typeface="Times New Roman" panose="02020603050405020304" pitchFamily="18" charset="0"/>
              <a:cs typeface="Times New Roman" panose="02020603050405020304" pitchFamily="18" charset="0"/>
            </a:endParaRPr>
          </a:p>
          <a:p>
            <a:pPr algn="just"/>
            <a:r>
              <a:rPr lang="ru-RU" altLang="ru-RU" sz="2000" dirty="0">
                <a:latin typeface="Comic Sans MS" panose="030F0702030302020204" pitchFamily="66" charset="0"/>
                <a:cs typeface="Times New Roman" panose="02020603050405020304" pitchFamily="18" charset="0"/>
              </a:rPr>
              <a:t>- влияние нестабильности частоты гетеродина на настройку ПРМ и </a:t>
            </a:r>
            <a:endParaRPr lang="ru-RU" altLang="ru-RU" sz="2000" dirty="0">
              <a:latin typeface="Times New Roman" panose="02020603050405020304" pitchFamily="18" charset="0"/>
              <a:cs typeface="Times New Roman" panose="02020603050405020304" pitchFamily="18" charset="0"/>
            </a:endParaRPr>
          </a:p>
          <a:p>
            <a:pPr marL="342900" indent="-342900" algn="just">
              <a:buFontTx/>
              <a:buChar char="-"/>
            </a:pPr>
            <a:r>
              <a:rPr lang="ru-RU" altLang="ru-RU" sz="2000" dirty="0">
                <a:latin typeface="Comic Sans MS" panose="030F0702030302020204" pitchFamily="66" charset="0"/>
                <a:cs typeface="Times New Roman" panose="02020603050405020304" pitchFamily="18" charset="0"/>
              </a:rPr>
              <a:t>возможность излучения колебаний гетеродина через приемную антенну.</a:t>
            </a:r>
          </a:p>
          <a:p>
            <a:pPr algn="just"/>
            <a:r>
              <a:rPr lang="ru-RU" altLang="ru-RU" sz="2000" dirty="0">
                <a:latin typeface="Comic Sans MS" panose="030F0702030302020204" pitchFamily="66" charset="0"/>
                <a:cs typeface="Times New Roman" panose="02020603050405020304" pitchFamily="18" charset="0"/>
              </a:rPr>
              <a:t>Очевидно, выбор промежуточной частоты влияет на основные показатели ПРМ. Чем выше </a:t>
            </a:r>
            <a:r>
              <a:rPr lang="en-US" altLang="ru-RU" sz="2000" i="1" dirty="0">
                <a:latin typeface="Comic Sans MS" panose="030F0702030302020204" pitchFamily="66" charset="0"/>
                <a:cs typeface="Times New Roman" panose="02020603050405020304" pitchFamily="18" charset="0"/>
              </a:rPr>
              <a:t>f</a:t>
            </a:r>
            <a:r>
              <a:rPr lang="ru-RU" altLang="ru-RU" sz="2000" dirty="0" err="1">
                <a:latin typeface="Comic Sans MS" panose="030F0702030302020204" pitchFamily="66" charset="0"/>
                <a:cs typeface="Times New Roman" panose="02020603050405020304" pitchFamily="18" charset="0"/>
              </a:rPr>
              <a:t>пр</a:t>
            </a:r>
            <a:r>
              <a:rPr lang="ru-RU" altLang="ru-RU" sz="2000" dirty="0">
                <a:latin typeface="Comic Sans MS" panose="030F0702030302020204" pitchFamily="66" charset="0"/>
                <a:cs typeface="Times New Roman" panose="02020603050405020304" pitchFamily="18" charset="0"/>
              </a:rPr>
              <a:t>, тем легче обеспечить избирательность по зеркальному каналу, но тем труднее обеспечить большое устойчивое усиление и фильтрацию в тракте промежуточной частоты. </a:t>
            </a:r>
            <a:endParaRPr lang="ru-RU" altLang="ru-RU" sz="2000" dirty="0">
              <a:latin typeface="Times New Roman" panose="02020603050405020304" pitchFamily="18" charset="0"/>
              <a:cs typeface="Times New Roman" panose="02020603050405020304" pitchFamily="18" charset="0"/>
            </a:endParaRPr>
          </a:p>
          <a:p>
            <a:pPr algn="just"/>
            <a:r>
              <a:rPr lang="ru-RU" altLang="ru-RU" sz="2000" dirty="0">
                <a:latin typeface="Comic Sans MS" panose="030F0702030302020204" pitchFamily="66" charset="0"/>
                <a:cs typeface="Times New Roman" panose="02020603050405020304" pitchFamily="18" charset="0"/>
              </a:rPr>
              <a:t>С другой стороны, понижение </a:t>
            </a:r>
            <a:r>
              <a:rPr lang="en-US" altLang="ru-RU" sz="2000" i="1" dirty="0">
                <a:latin typeface="Comic Sans MS" panose="030F0702030302020204" pitchFamily="66" charset="0"/>
                <a:cs typeface="Times New Roman" panose="02020603050405020304" pitchFamily="18" charset="0"/>
              </a:rPr>
              <a:t>f</a:t>
            </a:r>
            <a:r>
              <a:rPr lang="ru-RU" altLang="ru-RU" sz="2000" dirty="0" err="1">
                <a:latin typeface="Comic Sans MS" panose="030F0702030302020204" pitchFamily="66" charset="0"/>
                <a:cs typeface="Times New Roman" panose="02020603050405020304" pitchFamily="18" charset="0"/>
              </a:rPr>
              <a:t>пр</a:t>
            </a:r>
            <a:r>
              <a:rPr lang="ru-RU" altLang="ru-RU" sz="2000" dirty="0">
                <a:latin typeface="Comic Sans MS" panose="030F0702030302020204" pitchFamily="66" charset="0"/>
                <a:cs typeface="Times New Roman" panose="02020603050405020304" pitchFamily="18" charset="0"/>
              </a:rPr>
              <a:t> приводит к ухудшению избирательности </a:t>
            </a:r>
            <a:r>
              <a:rPr lang="ru-RU" altLang="ru-RU" sz="2000" dirty="0" err="1">
                <a:latin typeface="Comic Sans MS" panose="030F0702030302020204" pitchFamily="66" charset="0"/>
                <a:cs typeface="Times New Roman" panose="02020603050405020304" pitchFamily="18" charset="0"/>
              </a:rPr>
              <a:t>преселектора</a:t>
            </a:r>
            <a:r>
              <a:rPr lang="ru-RU" altLang="ru-RU" sz="2000" dirty="0">
                <a:latin typeface="Comic Sans MS" panose="030F0702030302020204" pitchFamily="66" charset="0"/>
                <a:cs typeface="Times New Roman" panose="02020603050405020304" pitchFamily="18" charset="0"/>
              </a:rPr>
              <a:t> и увеличению вероятности излучения колебаний гетеродина через приемную антенну (ввиду близости частоты гетеродина к частоте настройки </a:t>
            </a:r>
            <a:r>
              <a:rPr lang="ru-RU" altLang="ru-RU" sz="2000" dirty="0" err="1">
                <a:latin typeface="Comic Sans MS" panose="030F0702030302020204" pitchFamily="66" charset="0"/>
                <a:cs typeface="Times New Roman" panose="02020603050405020304" pitchFamily="18" charset="0"/>
              </a:rPr>
              <a:t>преселектора</a:t>
            </a:r>
            <a:r>
              <a:rPr lang="ru-RU" altLang="ru-RU" sz="2000" dirty="0">
                <a:latin typeface="Comic Sans MS" panose="030F0702030302020204" pitchFamily="66" charset="0"/>
                <a:cs typeface="Times New Roman" panose="02020603050405020304" pitchFamily="18" charset="0"/>
              </a:rPr>
              <a:t>). </a:t>
            </a:r>
            <a:endParaRPr lang="ru-RU" altLang="ru-RU" sz="2000" dirty="0">
              <a:latin typeface="Times New Roman" panose="02020603050405020304" pitchFamily="18" charset="0"/>
              <a:cs typeface="Times New Roman" panose="02020603050405020304" pitchFamily="18" charset="0"/>
            </a:endParaRPr>
          </a:p>
          <a:p>
            <a:pPr algn="just"/>
            <a:r>
              <a:rPr lang="ru-RU" altLang="ru-RU" sz="2000" dirty="0">
                <a:latin typeface="Comic Sans MS" panose="030F0702030302020204" pitchFamily="66" charset="0"/>
                <a:cs typeface="Times New Roman" panose="02020603050405020304" pitchFamily="18" charset="0"/>
              </a:rPr>
              <a:t>Т. о., выбор частоты  </a:t>
            </a:r>
            <a:r>
              <a:rPr lang="en-US" altLang="ru-RU" sz="2000" i="1" dirty="0">
                <a:latin typeface="Comic Sans MS" panose="030F0702030302020204" pitchFamily="66" charset="0"/>
                <a:cs typeface="Times New Roman" panose="02020603050405020304" pitchFamily="18" charset="0"/>
              </a:rPr>
              <a:t>f</a:t>
            </a:r>
            <a:r>
              <a:rPr lang="ru-RU" altLang="ru-RU" sz="2000" dirty="0" err="1">
                <a:latin typeface="Comic Sans MS" panose="030F0702030302020204" pitchFamily="66" charset="0"/>
                <a:cs typeface="Times New Roman" panose="02020603050405020304" pitchFamily="18" charset="0"/>
              </a:rPr>
              <a:t>пр</a:t>
            </a:r>
            <a:r>
              <a:rPr lang="ru-RU" altLang="ru-RU" sz="2000" dirty="0">
                <a:latin typeface="Comic Sans MS" panose="030F0702030302020204" pitchFamily="66" charset="0"/>
                <a:cs typeface="Times New Roman" panose="02020603050405020304" pitchFamily="18" charset="0"/>
              </a:rPr>
              <a:t> ограничен противоречивыми требованиями. Поэтому либо ее выбирают на основе компромисса, либо используют </a:t>
            </a:r>
            <a:r>
              <a:rPr lang="ru-RU" altLang="ru-RU" sz="2000" b="1" i="1" dirty="0">
                <a:solidFill>
                  <a:srgbClr val="FF0000"/>
                </a:solidFill>
                <a:latin typeface="Comic Sans MS" panose="030F0702030302020204" pitchFamily="66" charset="0"/>
                <a:cs typeface="Times New Roman" panose="02020603050405020304" pitchFamily="18" charset="0"/>
              </a:rPr>
              <a:t>многократное (чаще двукратное) преобразование частоты</a:t>
            </a:r>
            <a:r>
              <a:rPr lang="ru-RU" altLang="ru-RU" sz="2000" dirty="0">
                <a:latin typeface="Comic Sans MS" panose="030F0702030302020204" pitchFamily="66" charset="0"/>
                <a:cs typeface="Times New Roman" panose="02020603050405020304" pitchFamily="18" charset="0"/>
              </a:rPr>
              <a:t>. </a:t>
            </a:r>
            <a:endParaRPr lang="ru-RU" alt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580048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Рисунок 1" descr="Untitled-1.jpg"/>
          <p:cNvPicPr>
            <a:picLocks noChangeAspect="1" noChangeArrowheads="1"/>
          </p:cNvPicPr>
          <p:nvPr/>
        </p:nvPicPr>
        <p:blipFill>
          <a:blip r:embed="rId2">
            <a:extLst>
              <a:ext uri="{28A0092B-C50C-407E-A947-70E740481C1C}">
                <a14:useLocalDpi xmlns:a14="http://schemas.microsoft.com/office/drawing/2010/main" val="0"/>
              </a:ext>
            </a:extLst>
          </a:blip>
          <a:srcRect t="16553"/>
          <a:stretch>
            <a:fillRect/>
          </a:stretch>
        </p:blipFill>
        <p:spPr bwMode="auto">
          <a:xfrm>
            <a:off x="1992314" y="1268413"/>
            <a:ext cx="8351837"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7" name="Прямоугольник 2"/>
          <p:cNvSpPr>
            <a:spLocks noChangeArrowheads="1"/>
          </p:cNvSpPr>
          <p:nvPr/>
        </p:nvSpPr>
        <p:spPr bwMode="auto">
          <a:xfrm>
            <a:off x="290944" y="4006272"/>
            <a:ext cx="11526981"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492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2000" dirty="0">
                <a:latin typeface="Comic Sans MS" panose="030F0702030302020204" pitchFamily="66" charset="0"/>
                <a:cs typeface="Times New Roman" panose="02020603050405020304" pitchFamily="18" charset="0"/>
              </a:rPr>
              <a:t>При расчете структурной схемы очень важно правильно распределить коэффициенты усиления каждого блока. Как это уже обсуждалось выше, чувствительность приемника определяется уровнем шума каждого из каскадов, однако наибольшее влияние на этот параметр оказывает первый каскад приемника. Для того чтобы последующие каскады не оказывали существенного влияния на чувствительность приемника, можно поднять усиление первого каскада, однако это приведет к возрастанию интермодуляционных искажений, поэтому в большинстве случаев приходится ограничиваться компенсацией потерь в последующих каскадах. </a:t>
            </a:r>
            <a:endParaRPr lang="ru-RU" altLang="ru-RU" sz="2000" dirty="0">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290944" y="345083"/>
            <a:ext cx="11526981" cy="923330"/>
          </a:xfrm>
          <a:prstGeom prst="rect">
            <a:avLst/>
          </a:prstGeom>
        </p:spPr>
        <p:txBody>
          <a:bodyPr wrap="square">
            <a:spAutoFit/>
          </a:bodyPr>
          <a:lstStyle/>
          <a:p>
            <a:pPr indent="457200" algn="just"/>
            <a:r>
              <a:rPr lang="ru-RU" altLang="ru-RU" dirty="0">
                <a:latin typeface="Comic Sans MS" panose="030F0702030302020204" pitchFamily="66" charset="0"/>
                <a:cs typeface="Times New Roman" panose="02020603050405020304" pitchFamily="18" charset="0"/>
              </a:rPr>
              <a:t>При первом преобразовании частота </a:t>
            </a:r>
            <a:r>
              <a:rPr lang="en-US" altLang="ru-RU" i="1" dirty="0">
                <a:latin typeface="Comic Sans MS" panose="030F0702030302020204" pitchFamily="66" charset="0"/>
                <a:cs typeface="Times New Roman" panose="02020603050405020304" pitchFamily="18" charset="0"/>
              </a:rPr>
              <a:t>f</a:t>
            </a:r>
            <a:r>
              <a:rPr lang="ru-RU" altLang="ru-RU" dirty="0" err="1">
                <a:latin typeface="Comic Sans MS" panose="030F0702030302020204" pitchFamily="66" charset="0"/>
                <a:cs typeface="Times New Roman" panose="02020603050405020304" pitchFamily="18" charset="0"/>
              </a:rPr>
              <a:t>пр</a:t>
            </a:r>
            <a:r>
              <a:rPr lang="ru-RU" altLang="ru-RU" dirty="0">
                <a:latin typeface="Comic Sans MS" panose="030F0702030302020204" pitchFamily="66" charset="0"/>
                <a:cs typeface="Times New Roman" panose="02020603050405020304" pitchFamily="18" charset="0"/>
              </a:rPr>
              <a:t> выбирается достаточно высокой, чтобы проще отфильтровать помехи по ЗК, при втором преобразовании – достаточно низкой, что облегчает фильтрацию соседних станций и обеспечение большого усиления  (рис. 7.12).</a:t>
            </a:r>
            <a:endParaRPr lang="ru-RU" altLang="ru-RU"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992314" y="3429000"/>
            <a:ext cx="7898316" cy="369332"/>
          </a:xfrm>
          <a:prstGeom prst="rect">
            <a:avLst/>
          </a:prstGeom>
        </p:spPr>
        <p:txBody>
          <a:bodyPr wrap="none">
            <a:spAutoFit/>
          </a:bodyPr>
          <a:lstStyle/>
          <a:p>
            <a:r>
              <a:rPr lang="ru-RU" altLang="ru-RU" dirty="0">
                <a:latin typeface="Comic Sans MS" panose="030F0702030302020204" pitchFamily="66" charset="0"/>
                <a:cs typeface="Times New Roman" panose="02020603050405020304" pitchFamily="18" charset="0"/>
              </a:rPr>
              <a:t>Рис. 7.12. Структура приемника с двойным преобразованием частоты</a:t>
            </a:r>
            <a:endParaRPr lang="ru-RU" dirty="0"/>
          </a:p>
        </p:txBody>
      </p:sp>
    </p:spTree>
    <p:extLst>
      <p:ext uri="{BB962C8B-B14F-4D97-AF65-F5344CB8AC3E}">
        <p14:creationId xmlns:p14="http://schemas.microsoft.com/office/powerpoint/2010/main" val="199982455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6032" y="195324"/>
            <a:ext cx="11814048" cy="6417141"/>
          </a:xfrm>
          <a:prstGeom prst="rect">
            <a:avLst/>
          </a:prstGeom>
        </p:spPr>
        <p:txBody>
          <a:bodyPr wrap="square">
            <a:spAutoFit/>
          </a:bodyPr>
          <a:lstStyle/>
          <a:p>
            <a:pPr indent="457200" algn="just"/>
            <a:r>
              <a:rPr lang="ru-RU" sz="2000" dirty="0">
                <a:latin typeface="Comic Sans MS" panose="030F0702030302020204" pitchFamily="66" charset="0"/>
              </a:rPr>
              <a:t>Это уменьшение тем сильнее, чем больше </a:t>
            </a:r>
            <a:r>
              <a:rPr lang="en-US" sz="2000" i="1" dirty="0" err="1">
                <a:latin typeface="Comic Sans MS" panose="030F0702030302020204" pitchFamily="66" charset="0"/>
              </a:rPr>
              <a:t>K</a:t>
            </a:r>
            <a:r>
              <a:rPr lang="en-US" sz="2000" i="1" baseline="-25000" dirty="0" err="1">
                <a:latin typeface="Comic Sans MS" panose="030F0702030302020204" pitchFamily="66" charset="0"/>
              </a:rPr>
              <a:t>p</a:t>
            </a:r>
            <a:r>
              <a:rPr lang="ru-RU" sz="2000" baseline="-25000" dirty="0">
                <a:latin typeface="Comic Sans MS" panose="030F0702030302020204" pitchFamily="66" charset="0"/>
              </a:rPr>
              <a:t> ном </a:t>
            </a:r>
            <a:r>
              <a:rPr lang="ru-RU" sz="2000" dirty="0">
                <a:latin typeface="Comic Sans MS" panose="030F0702030302020204" pitchFamily="66" charset="0"/>
              </a:rPr>
              <a:t>предыдущих каскадов. Поэтому для обеспечения высокой чувствительности стремятся первые каскады (особенно УРЧ) выполнять на малошумящих активных элементах и с максимальным коэффициентом усиления по мощности. Коэффициент шума каждого каскада УВЧ примерно равен 0,9 дБ.</a:t>
            </a:r>
          </a:p>
          <a:p>
            <a:pPr lvl="0" indent="457200" algn="just" eaLnBrk="0" fontAlgn="base" hangingPunct="0">
              <a:spcBef>
                <a:spcPct val="0"/>
              </a:spcBef>
              <a:spcAft>
                <a:spcPct val="0"/>
              </a:spcAft>
            </a:pPr>
            <a:endParaRPr lang="ru-RU" altLang="ru-RU" sz="2000" dirty="0">
              <a:latin typeface="Comic Sans MS" panose="030F0702030302020204" pitchFamily="66" charset="0"/>
              <a:ea typeface="Calibri" panose="020F0502020204030204" pitchFamily="34" charset="0"/>
              <a:cs typeface="Times New Roman" panose="02020603050405020304" pitchFamily="18" charset="0"/>
            </a:endParaRPr>
          </a:p>
          <a:p>
            <a:pPr lvl="0" indent="457200" algn="ctr" eaLnBrk="0" fontAlgn="base" hangingPunct="0">
              <a:spcBef>
                <a:spcPct val="0"/>
              </a:spcBef>
              <a:spcAft>
                <a:spcPct val="0"/>
              </a:spcAft>
            </a:pPr>
            <a:r>
              <a:rPr lang="ru-RU" altLang="ru-RU" sz="2000" b="1" dirty="0">
                <a:latin typeface="Comic Sans MS" panose="030F0702030302020204" pitchFamily="66" charset="0"/>
                <a:ea typeface="Calibri" panose="020F0502020204030204" pitchFamily="34" charset="0"/>
                <a:cs typeface="Times New Roman" panose="02020603050405020304" pitchFamily="18" charset="0"/>
              </a:rPr>
              <a:t>Смеситель</a:t>
            </a:r>
          </a:p>
          <a:p>
            <a:pPr lvl="0" indent="457200" algn="just" eaLnBrk="0" fontAlgn="base" hangingPunct="0">
              <a:spcBef>
                <a:spcPct val="0"/>
              </a:spcBef>
              <a:spcAft>
                <a:spcPct val="0"/>
              </a:spcAft>
            </a:pPr>
            <a:endParaRPr lang="ru-RU" altLang="ru-RU" sz="2000" dirty="0">
              <a:latin typeface="Comic Sans MS" panose="030F0702030302020204" pitchFamily="66" charset="0"/>
              <a:ea typeface="Calibri" panose="020F0502020204030204" pitchFamily="34" charset="0"/>
              <a:cs typeface="Times New Roman" panose="02020603050405020304" pitchFamily="18" charset="0"/>
            </a:endParaRPr>
          </a:p>
          <a:p>
            <a:pPr lvl="0" indent="457200" algn="just" eaLnBrk="0" fontAlgn="base" hangingPunct="0">
              <a:spcBef>
                <a:spcPct val="0"/>
              </a:spcBef>
              <a:spcAft>
                <a:spcPct val="0"/>
              </a:spcAft>
            </a:pPr>
            <a:r>
              <a:rPr lang="ru-RU" altLang="ru-RU" sz="2000" dirty="0">
                <a:latin typeface="Comic Sans MS" panose="030F0702030302020204" pitchFamily="66" charset="0"/>
                <a:ea typeface="Calibri" panose="020F0502020204030204" pitchFamily="34" charset="0"/>
                <a:cs typeface="Times New Roman" panose="02020603050405020304" pitchFamily="18" charset="0"/>
              </a:rPr>
              <a:t>Далее следует смеситель (СМ), на который подаются два сигнала </a:t>
            </a:r>
            <a:r>
              <a:rPr lang="ru-RU" altLang="ru-RU" sz="2000" dirty="0">
                <a:latin typeface="Calibri" panose="020F0502020204030204" pitchFamily="34" charset="0"/>
                <a:ea typeface="Calibri" panose="020F0502020204030204" pitchFamily="34" charset="0"/>
                <a:cs typeface="Times New Roman" panose="02020603050405020304" pitchFamily="18" charset="0"/>
              </a:rPr>
              <a:t>–</a:t>
            </a:r>
            <a:r>
              <a:rPr lang="ru-RU" altLang="ru-RU" sz="2000" dirty="0">
                <a:latin typeface="Comic Sans MS" panose="030F0702030302020204" pitchFamily="66" charset="0"/>
                <a:ea typeface="Calibri" panose="020F0502020204030204" pitchFamily="34" charset="0"/>
                <a:cs typeface="Times New Roman" panose="02020603050405020304" pitchFamily="18" charset="0"/>
              </a:rPr>
              <a:t> сигнал с выхода УВЧ и сигнал гетеродина (Г).  СМ и Г вместе составляют преобразователь частоты. В качестве смесителя используют нелинейный элемент с квадратичной амплитудной характеристикой. Это может быть полупроводниковый диод (чаще всего в радиолокационных приемниках) или транзистор. При преобразовании частоты выходной полезный сигнал уменьшается примерно на 5-6 дБ. Существенное значение здесь играет сигнал гетеродина. Его мощность задается, исходя из нужной для работы СМ мощности с запасом в 2 ... 4 дБ для компенсации потерь в тракте преобразования. Обычно уровень сигнала гетеродина 16</a:t>
            </a:r>
            <a:r>
              <a:rPr lang="ru-RU" altLang="ru-RU" sz="2000" dirty="0">
                <a:latin typeface="Calibri" panose="020F0502020204030204" pitchFamily="34" charset="0"/>
                <a:ea typeface="Calibri" panose="020F0502020204030204" pitchFamily="34" charset="0"/>
                <a:cs typeface="Times New Roman" panose="02020603050405020304" pitchFamily="18" charset="0"/>
              </a:rPr>
              <a:t> </a:t>
            </a:r>
            <a:r>
              <a:rPr lang="ru-RU" altLang="ru-RU" sz="2000" dirty="0" err="1">
                <a:latin typeface="Comic Sans MS" panose="030F0702030302020204" pitchFamily="66" charset="0"/>
                <a:ea typeface="Calibri" panose="020F0502020204030204" pitchFamily="34" charset="0"/>
                <a:cs typeface="Times New Roman" panose="02020603050405020304" pitchFamily="18" charset="0"/>
              </a:rPr>
              <a:t>дБм</a:t>
            </a:r>
            <a:r>
              <a:rPr lang="ru-RU" altLang="ru-RU" sz="2000" dirty="0">
                <a:latin typeface="Comic Sans MS" panose="030F0702030302020204" pitchFamily="66" charset="0"/>
                <a:ea typeface="Calibri" panose="020F0502020204030204" pitchFamily="34" charset="0"/>
                <a:cs typeface="Times New Roman" panose="02020603050405020304" pitchFamily="18" charset="0"/>
              </a:rPr>
              <a:t>.</a:t>
            </a:r>
          </a:p>
          <a:p>
            <a:pPr lvl="0" indent="457200" algn="just" eaLnBrk="0" fontAlgn="base" hangingPunct="0">
              <a:spcBef>
                <a:spcPct val="0"/>
              </a:spcBef>
              <a:spcAft>
                <a:spcPct val="0"/>
              </a:spcAft>
            </a:pPr>
            <a:endParaRPr lang="ru-RU" altLang="ru-RU" sz="2000" dirty="0">
              <a:latin typeface="Comic Sans MS" panose="030F0702030302020204" pitchFamily="66" charset="0"/>
              <a:cs typeface="Times New Roman" panose="02020603050405020304" pitchFamily="18" charset="0"/>
            </a:endParaRPr>
          </a:p>
          <a:p>
            <a:pPr lvl="0" indent="457200" algn="ctr" eaLnBrk="0" fontAlgn="base" hangingPunct="0">
              <a:spcBef>
                <a:spcPct val="0"/>
              </a:spcBef>
              <a:spcAft>
                <a:spcPct val="0"/>
              </a:spcAft>
            </a:pPr>
            <a:r>
              <a:rPr lang="ru-RU" altLang="ru-RU" sz="2000" b="1" dirty="0">
                <a:latin typeface="Comic Sans MS" panose="030F0702030302020204" pitchFamily="66" charset="0"/>
                <a:cs typeface="Times New Roman" panose="02020603050405020304" pitchFamily="18" charset="0"/>
              </a:rPr>
              <a:t>Гетеродин</a:t>
            </a:r>
          </a:p>
          <a:p>
            <a:pPr lvl="0" indent="457200" algn="just" eaLnBrk="0" fontAlgn="base" hangingPunct="0">
              <a:spcBef>
                <a:spcPct val="0"/>
              </a:spcBef>
              <a:spcAft>
                <a:spcPct val="0"/>
              </a:spcAft>
            </a:pPr>
            <a:endParaRPr lang="ru-RU" altLang="ru-RU" sz="1100" dirty="0"/>
          </a:p>
          <a:p>
            <a:pPr lvl="0" indent="457200" algn="just" eaLnBrk="0" fontAlgn="base" hangingPunct="0">
              <a:spcBef>
                <a:spcPct val="0"/>
              </a:spcBef>
              <a:spcAft>
                <a:spcPct val="0"/>
              </a:spcAft>
            </a:pPr>
            <a:r>
              <a:rPr lang="ru-RU" altLang="ru-RU" sz="2000" dirty="0">
                <a:latin typeface="Comic Sans MS" panose="030F0702030302020204" pitchFamily="66" charset="0"/>
                <a:ea typeface="Calibri" panose="020F0502020204030204" pitchFamily="34" charset="0"/>
                <a:cs typeface="Times New Roman" panose="02020603050405020304" pitchFamily="18" charset="0"/>
              </a:rPr>
              <a:t>Важным требованием для последующей обработки сигнала является требование ч</a:t>
            </a:r>
            <a:r>
              <a:rPr lang="ru-RU" altLang="ru-RU" sz="2000" b="1" dirty="0">
                <a:latin typeface="Comic Sans MS" panose="030F0702030302020204" pitchFamily="66" charset="0"/>
                <a:ea typeface="Calibri" panose="020F0502020204030204" pitchFamily="34" charset="0"/>
                <a:cs typeface="Times New Roman" panose="02020603050405020304" pitchFamily="18" charset="0"/>
              </a:rPr>
              <a:t>и</a:t>
            </a:r>
            <a:r>
              <a:rPr lang="ru-RU" altLang="ru-RU" sz="2000" dirty="0">
                <a:latin typeface="Comic Sans MS" panose="030F0702030302020204" pitchFamily="66" charset="0"/>
                <a:ea typeface="Calibri" panose="020F0502020204030204" pitchFamily="34" charset="0"/>
                <a:cs typeface="Times New Roman" panose="02020603050405020304" pitchFamily="18" charset="0"/>
              </a:rPr>
              <a:t>стоты сигнала гетеродина. </a:t>
            </a:r>
            <a:endParaRPr lang="ru-RU" altLang="ru-RU" sz="2000" dirty="0">
              <a:latin typeface="Comic Sans MS" panose="030F0702030302020204" pitchFamily="66" charset="0"/>
              <a:ea typeface="Times New Roman" panose="02020603050405020304" pitchFamily="18" charset="0"/>
              <a:cs typeface="Times New Roman" panose="02020603050405020304" pitchFamily="18" charset="0"/>
            </a:endParaRPr>
          </a:p>
          <a:p>
            <a:pPr lvl="0" indent="457200" algn="just" eaLnBrk="0" fontAlgn="base" hangingPunct="0">
              <a:spcBef>
                <a:spcPct val="0"/>
              </a:spcBef>
              <a:spcAft>
                <a:spcPct val="0"/>
              </a:spcAft>
            </a:pPr>
            <a:r>
              <a:rPr lang="ru-RU" altLang="ru-RU" sz="2000" dirty="0">
                <a:latin typeface="Comic Sans MS" panose="030F0702030302020204" pitchFamily="66" charset="0"/>
                <a:ea typeface="Times New Roman" panose="02020603050405020304" pitchFamily="18" charset="0"/>
                <a:cs typeface="Times New Roman" panose="02020603050405020304" pitchFamily="18" charset="0"/>
              </a:rPr>
              <a:t>В спектре выходного сигнала гетеродина можно наблюдать целый спектр (рис. 7.13). </a:t>
            </a:r>
            <a:endParaRPr lang="ru-RU" sz="2000" dirty="0">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15464514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901952" y="301751"/>
            <a:ext cx="2518323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pic>
        <p:nvPicPr>
          <p:cNvPr id="4" name="Рисунок 3"/>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619250" y="0"/>
            <a:ext cx="8677275" cy="4991100"/>
          </a:xfrm>
          <a:prstGeom prst="rect">
            <a:avLst/>
          </a:prstGeom>
        </p:spPr>
      </p:pic>
      <p:sp>
        <p:nvSpPr>
          <p:cNvPr id="5" name="Прямоугольник 4"/>
          <p:cNvSpPr/>
          <p:nvPr/>
        </p:nvSpPr>
        <p:spPr>
          <a:xfrm>
            <a:off x="304799" y="5077743"/>
            <a:ext cx="11801475" cy="1614801"/>
          </a:xfrm>
          <a:prstGeom prst="rect">
            <a:avLst/>
          </a:prstGeom>
        </p:spPr>
        <p:txBody>
          <a:bodyPr wrap="square">
            <a:spAutoFit/>
          </a:bodyPr>
          <a:lstStyle/>
          <a:p>
            <a:pPr algn="ctr">
              <a:lnSpc>
                <a:spcPct val="107000"/>
              </a:lnSpc>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Рис. 7.13. Спектр выходного сигнала гетеродина</a:t>
            </a:r>
            <a:endParaRPr lang="ru-RU" sz="2000" dirty="0">
              <a:latin typeface="Comic Sans MS" panose="030F0702030302020204" pitchFamily="66" charset="0"/>
              <a:ea typeface="Calibri" panose="020F0502020204030204" pitchFamily="34" charset="0"/>
              <a:cs typeface="Times New Roman" panose="02020603050405020304" pitchFamily="18" charset="0"/>
            </a:endParaRPr>
          </a:p>
          <a:p>
            <a:pPr lvl="0" indent="457200">
              <a:lnSpc>
                <a:spcPct val="107000"/>
              </a:lnSpc>
              <a:spcAft>
                <a:spcPts val="800"/>
              </a:spcAft>
            </a:pPr>
            <a:r>
              <a:rPr lang="ru-RU" altLang="ru-RU" sz="2000" dirty="0">
                <a:latin typeface="Comic Sans MS" panose="030F0702030302020204" pitchFamily="66" charset="0"/>
                <a:ea typeface="Times New Roman" panose="02020603050405020304" pitchFamily="18" charset="0"/>
                <a:cs typeface="Times New Roman" panose="02020603050405020304" pitchFamily="18" charset="0"/>
              </a:rPr>
              <a:t>Следует учитывать, что на рисунке ордината имеет логарифмическую шкалу. Поэтом в реальности уровень гармоник не такой высокий.</a:t>
            </a:r>
            <a:r>
              <a:rPr lang="ru-RU" altLang="ru-RU" sz="1100" dirty="0"/>
              <a:t> </a:t>
            </a:r>
            <a:endParaRPr lang="ru-RU" altLang="ru-RU" sz="3200" dirty="0">
              <a:latin typeface="Arial" panose="020B0604020202020204" pitchFamily="34" charset="0"/>
            </a:endParaRPr>
          </a:p>
          <a:p>
            <a:pPr indent="457200">
              <a:lnSpc>
                <a:spcPct val="107000"/>
              </a:lnSpc>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Обычно требуется, чтобы уровень гармоник на выходе гетеродина не превышал -25 дБ. </a:t>
            </a:r>
            <a:endParaRPr lang="ru-RU" sz="2000" dirty="0">
              <a:effectLst/>
              <a:latin typeface="Comic Sans MS" panose="030F0702030302020204" pitchFamily="66"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386607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03444" y="541182"/>
            <a:ext cx="11484864" cy="5771836"/>
          </a:xfrm>
          <a:prstGeom prst="rect">
            <a:avLst/>
          </a:prstGeom>
        </p:spPr>
        <p:txBody>
          <a:bodyPr wrap="square">
            <a:spAutoFit/>
          </a:bodyPr>
          <a:lstStyle/>
          <a:p>
            <a:pPr indent="457200" algn="just">
              <a:lnSpc>
                <a:spcPct val="107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Таким образом, на выходе смесителя присутствует полезный сигнал на низкой по сравнению с несущей промежуточной частотой (например, 455-465 кГц) и множество гармоник и побочных составляющих, возникающих при преобразовании частоты. Кроме того, здесь же присутствуют преобразованные по частоты сигналы соседних по частоте радиостанций. Избирательности </a:t>
            </a:r>
            <a:r>
              <a:rPr lang="ru-RU" sz="2000" dirty="0" err="1">
                <a:latin typeface="Comic Sans MS" panose="030F0702030302020204" pitchFamily="66" charset="0"/>
                <a:ea typeface="Calibri" panose="020F0502020204030204" pitchFamily="34" charset="0"/>
                <a:cs typeface="Times New Roman" panose="02020603050405020304" pitchFamily="18" charset="0"/>
              </a:rPr>
              <a:t>ВхЦ</a:t>
            </a:r>
            <a:r>
              <a:rPr lang="ru-RU" sz="2000" dirty="0">
                <a:latin typeface="Comic Sans MS" panose="030F0702030302020204" pitchFamily="66" charset="0"/>
                <a:ea typeface="Calibri" panose="020F0502020204030204" pitchFamily="34" charset="0"/>
                <a:cs typeface="Times New Roman" panose="02020603050405020304" pitchFamily="18" charset="0"/>
              </a:rPr>
              <a:t> и УВЧ далеко не достаточно для устранения всех этих помех. Их задача устранение помехи по зеркальному каналу приема. </a:t>
            </a:r>
          </a:p>
          <a:p>
            <a:pPr indent="457200" algn="just">
              <a:lnSpc>
                <a:spcPct val="107000"/>
              </a:lnSpc>
              <a:spcAft>
                <a:spcPts val="800"/>
              </a:spcAft>
            </a:pPr>
            <a:endParaRPr lang="ru-RU" sz="2000" dirty="0">
              <a:latin typeface="Comic Sans MS" panose="030F0702030302020204" pitchFamily="66" charset="0"/>
              <a:ea typeface="Calibri" panose="020F0502020204030204" pitchFamily="34" charset="0"/>
              <a:cs typeface="Times New Roman" panose="02020603050405020304" pitchFamily="18" charset="0"/>
            </a:endParaRPr>
          </a:p>
          <a:p>
            <a:pPr indent="457200" algn="ctr">
              <a:lnSpc>
                <a:spcPct val="107000"/>
              </a:lnSpc>
              <a:spcAft>
                <a:spcPts val="800"/>
              </a:spcAft>
            </a:pPr>
            <a:r>
              <a:rPr lang="ru-RU" sz="2000" b="1" dirty="0">
                <a:latin typeface="Comic Sans MS" panose="030F0702030302020204" pitchFamily="66" charset="0"/>
                <a:ea typeface="Calibri" panose="020F0502020204030204" pitchFamily="34" charset="0"/>
                <a:cs typeface="Times New Roman" panose="02020603050405020304" pitchFamily="18" charset="0"/>
              </a:rPr>
              <a:t>Фильтр сосредоточенной избирательности</a:t>
            </a:r>
          </a:p>
          <a:p>
            <a:pPr indent="457200" algn="ctr">
              <a:lnSpc>
                <a:spcPct val="107000"/>
              </a:lnSpc>
              <a:spcAft>
                <a:spcPts val="800"/>
              </a:spcAft>
            </a:pPr>
            <a:endParaRPr lang="ru-RU" sz="2000" b="1" dirty="0">
              <a:latin typeface="Comic Sans MS" panose="030F0702030302020204" pitchFamily="66" charset="0"/>
              <a:ea typeface="Calibri" panose="020F0502020204030204" pitchFamily="34" charset="0"/>
              <a:cs typeface="Times New Roman" panose="02020603050405020304" pitchFamily="18" charset="0"/>
            </a:endParaRPr>
          </a:p>
          <a:p>
            <a:pPr indent="457200" algn="just">
              <a:lnSpc>
                <a:spcPct val="107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Поэтому далее следует или (как показано на схеме) фильтр сосредоточенной избирательности (ФСИ) с равномерной в полосе приема амплитудно-частотной характеристикой (АЧХ) с крутыми срезами за пределами полосы. Часто для этого используют или керамический фильтр, или фильтр на поверхностно-акустических волнах. Затухание сигнала в таком пассивном элементе обычно 5-7 дБ. Для компенсации этого ослабления сигнала между смесителем и фильтром иногда устанавливают буферный усилитель с усилением примерно 7 дБ и коэффициентом шума 0,9 дБ.</a:t>
            </a:r>
            <a:endParaRPr lang="ru-RU"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3944782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7744" y="253277"/>
            <a:ext cx="11594592" cy="5856475"/>
          </a:xfrm>
          <a:prstGeom prst="rect">
            <a:avLst/>
          </a:prstGeom>
        </p:spPr>
        <p:txBody>
          <a:bodyPr wrap="square">
            <a:spAutoFit/>
          </a:bodyPr>
          <a:lstStyle/>
          <a:p>
            <a:pPr indent="457200" algn="just">
              <a:lnSpc>
                <a:spcPct val="107000"/>
              </a:lnSpc>
              <a:spcAft>
                <a:spcPts val="800"/>
              </a:spcAft>
            </a:pPr>
            <a:r>
              <a:rPr lang="ru-RU" sz="2000" dirty="0">
                <a:latin typeface="Comic Sans MS" panose="030F0702030302020204" pitchFamily="66" charset="0"/>
              </a:rPr>
              <a:t>Но не всегда перед УПЧ устанавливают ФСС. Часто делают усилитель многокаскадным с нагрузкой в виде колебательных контуров несколько расстроенных по частоте. В этом случае можно обеспечить усиление широкополосного сигнала. Часто так делают в радиолокационных приемниках. В отличие от связи, где широко применяется так называемая «обкатка» символов для уменьшения ширины спектра сигнала, в радиолокации требуется сохранять при обработке прямоугольную форму импульсов сигнала. Это необходимо для обеспечения точности измерения дальности.</a:t>
            </a:r>
          </a:p>
          <a:p>
            <a:pPr indent="457200" algn="just">
              <a:lnSpc>
                <a:spcPct val="107000"/>
              </a:lnSpc>
              <a:spcAft>
                <a:spcPts val="800"/>
              </a:spcAft>
            </a:pPr>
            <a:endParaRPr lang="ru-RU" sz="2000" dirty="0">
              <a:latin typeface="Comic Sans MS" panose="030F0702030302020204" pitchFamily="66" charset="0"/>
            </a:endParaRPr>
          </a:p>
          <a:p>
            <a:pPr indent="457200" algn="ctr">
              <a:lnSpc>
                <a:spcPct val="107000"/>
              </a:lnSpc>
              <a:spcAft>
                <a:spcPts val="800"/>
              </a:spcAft>
            </a:pPr>
            <a:r>
              <a:rPr lang="ru-RU" sz="2000" b="1" dirty="0">
                <a:latin typeface="Comic Sans MS" panose="030F0702030302020204" pitchFamily="66" charset="0"/>
                <a:ea typeface="Calibri" panose="020F0502020204030204" pitchFamily="34" charset="0"/>
                <a:cs typeface="Times New Roman" panose="02020603050405020304" pitchFamily="18" charset="0"/>
              </a:rPr>
              <a:t>УПЧ</a:t>
            </a:r>
          </a:p>
          <a:p>
            <a:pPr indent="457200" algn="just">
              <a:lnSpc>
                <a:spcPct val="107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Теперь, когда частота сигнала понижена, все основные шумы и помехи устранены происходит основное усиление сигнала на промежуточной частоте (УПЧ). Тут коэффициент можно сделать достаточно большим (обычно 40-100 дБ, при коэффициенте шума 0,9 дБ).</a:t>
            </a:r>
          </a:p>
          <a:p>
            <a:pPr indent="457200" algn="just">
              <a:lnSpc>
                <a:spcPct val="107000"/>
              </a:lnSpc>
              <a:spcAft>
                <a:spcPts val="800"/>
              </a:spcAft>
            </a:pPr>
            <a:endParaRPr lang="ru-RU" sz="2000" dirty="0">
              <a:latin typeface="Comic Sans MS" panose="030F0702030302020204" pitchFamily="66" charset="0"/>
              <a:ea typeface="Calibri" panose="020F0502020204030204" pitchFamily="34" charset="0"/>
              <a:cs typeface="Times New Roman" panose="02020603050405020304" pitchFamily="18" charset="0"/>
            </a:endParaRPr>
          </a:p>
          <a:p>
            <a:pPr indent="457200" algn="just">
              <a:lnSpc>
                <a:spcPct val="107000"/>
              </a:lnSpc>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Далее следует демодулятор и потом производится при необходимости усиление на низкой (звуковой) частоте.</a:t>
            </a:r>
          </a:p>
        </p:txBody>
      </p:sp>
    </p:spTree>
    <p:extLst>
      <p:ext uri="{BB962C8B-B14F-4D97-AF65-F5344CB8AC3E}">
        <p14:creationId xmlns:p14="http://schemas.microsoft.com/office/powerpoint/2010/main" val="15059736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83871" y="2348984"/>
            <a:ext cx="11541942" cy="1754326"/>
          </a:xfrm>
          <a:prstGeom prst="rect">
            <a:avLst/>
          </a:prstGeom>
        </p:spPr>
        <p:txBody>
          <a:bodyPr wrap="none">
            <a:spAutoFit/>
          </a:bodyPr>
          <a:lstStyle/>
          <a:p>
            <a:pPr algn="ctr"/>
            <a:r>
              <a:rPr lang="ru-RU" sz="3600" b="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8. Примеры принципиальных схем приемника</a:t>
            </a:r>
          </a:p>
          <a:p>
            <a:pPr algn="ctr"/>
            <a:r>
              <a:rPr lang="ru-RU" sz="3600" b="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 прямого преобразования и супергетеродинного </a:t>
            </a:r>
          </a:p>
          <a:p>
            <a:pPr algn="ctr"/>
            <a:r>
              <a:rPr lang="ru-RU" sz="3600" b="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приемника</a:t>
            </a:r>
            <a:endParaRPr lang="ru-RU" sz="3600" b="1" dirty="0">
              <a:solidFill>
                <a:srgbClr val="0070C0"/>
              </a:solidFill>
            </a:endParaRPr>
          </a:p>
        </p:txBody>
      </p:sp>
    </p:spTree>
    <p:extLst>
      <p:ext uri="{BB962C8B-B14F-4D97-AF65-F5344CB8AC3E}">
        <p14:creationId xmlns:p14="http://schemas.microsoft.com/office/powerpoint/2010/main" val="30415224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 y="341951"/>
            <a:ext cx="11731752" cy="1405513"/>
          </a:xfrm>
          <a:prstGeom prst="rect">
            <a:avLst/>
          </a:prstGeom>
        </p:spPr>
        <p:txBody>
          <a:bodyPr wrap="square">
            <a:spAutoFit/>
          </a:bodyPr>
          <a:lstStyle/>
          <a:p>
            <a:pPr indent="457200" algn="ctr">
              <a:spcAft>
                <a:spcPts val="800"/>
              </a:spcAft>
            </a:pPr>
            <a:r>
              <a:rPr lang="ru-RU" sz="2400" b="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8.1. Принципиальная схема приемника  прямого преобразования </a:t>
            </a:r>
          </a:p>
          <a:p>
            <a:pPr indent="457200" algn="ctr">
              <a:spcAft>
                <a:spcPts val="800"/>
              </a:spcAft>
            </a:pPr>
            <a:r>
              <a:rPr lang="ru-RU" sz="2400" b="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(рис. 8.1) </a:t>
            </a:r>
            <a:endParaRPr lang="ru-RU" sz="2400" dirty="0"/>
          </a:p>
          <a:p>
            <a:pPr indent="457200" algn="just">
              <a:spcAft>
                <a:spcPts val="800"/>
              </a:spcAft>
            </a:pPr>
            <a:endParaRPr lang="ru-RU" sz="2400" dirty="0">
              <a:latin typeface="Comic Sans MS" panose="030F0702030302020204" pitchFamily="66" charset="0"/>
              <a:ea typeface="Calibri" panose="020F0502020204030204" pitchFamily="34" charset="0"/>
              <a:cs typeface="Times New Roman" panose="02020603050405020304" pitchFamily="18" charset="0"/>
            </a:endParaRPr>
          </a:p>
        </p:txBody>
      </p:sp>
      <p:pic>
        <p:nvPicPr>
          <p:cNvPr id="3" name="Рисунок 2" descr="http://www.radiolamp.ru/shem/tuner/geter_7.gif"/>
          <p:cNvPicPr/>
          <p:nvPr/>
        </p:nvPicPr>
        <p:blipFill>
          <a:blip r:embed="rId2">
            <a:extLst>
              <a:ext uri="{28A0092B-C50C-407E-A947-70E740481C1C}">
                <a14:useLocalDpi xmlns:a14="http://schemas.microsoft.com/office/drawing/2010/main" val="0"/>
              </a:ext>
            </a:extLst>
          </a:blip>
          <a:srcRect/>
          <a:stretch>
            <a:fillRect/>
          </a:stretch>
        </p:blipFill>
        <p:spPr bwMode="auto">
          <a:xfrm>
            <a:off x="1052051" y="1212571"/>
            <a:ext cx="10288081" cy="5463533"/>
          </a:xfrm>
          <a:prstGeom prst="rect">
            <a:avLst/>
          </a:prstGeom>
          <a:noFill/>
          <a:ln>
            <a:noFill/>
          </a:ln>
        </p:spPr>
      </p:pic>
    </p:spTree>
    <p:extLst>
      <p:ext uri="{BB962C8B-B14F-4D97-AF65-F5344CB8AC3E}">
        <p14:creationId xmlns:p14="http://schemas.microsoft.com/office/powerpoint/2010/main" val="4872033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 y="341951"/>
            <a:ext cx="11731752" cy="5950347"/>
          </a:xfrm>
          <a:prstGeom prst="rect">
            <a:avLst/>
          </a:prstGeom>
        </p:spPr>
        <p:txBody>
          <a:bodyPr wrap="square">
            <a:spAutoFit/>
          </a:bodyPr>
          <a:lstStyle/>
          <a:p>
            <a:pPr indent="457200" algn="just">
              <a:spcAft>
                <a:spcPts val="800"/>
              </a:spcAft>
            </a:pPr>
            <a:endParaRPr lang="ru-RU" sz="2400" dirty="0">
              <a:latin typeface="Comic Sans MS" panose="030F0702030302020204" pitchFamily="66"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Рассмотрим в качестве примера простую схему приемника прямого преобразования коротковолнового диапазона (рис. 8.1). Он содержит входную цепь в виде двойного колебательного контура, состоящего из подстраиваемых индуктивностей L1, L2, подстраиваемой и постоянной емкостей C1, C2, соответственно, смеситель в виде включенных встречно-параллельно диодов VD1, VD2 и гетеродин.  </a:t>
            </a:r>
          </a:p>
          <a:p>
            <a:pPr indent="457200" algn="just">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Подбор положения отвода катушки L2 обеспечивает согласование с антенной ( 1/5...1/6 полного числа витков).</a:t>
            </a:r>
          </a:p>
          <a:p>
            <a:pPr indent="457200" algn="just"/>
            <a:r>
              <a:rPr lang="ru-RU" sz="2000" dirty="0">
                <a:latin typeface="Comic Sans MS" panose="030F0702030302020204" pitchFamily="66" charset="0"/>
                <a:ea typeface="Calibri" panose="020F0502020204030204" pitchFamily="34" charset="0"/>
                <a:cs typeface="Times New Roman" panose="02020603050405020304" pitchFamily="18" charset="0"/>
              </a:rPr>
              <a:t>Гетеродин выполнен на полевом транзисторе VT2 (КП303Е) по схеме индуктивной </a:t>
            </a:r>
            <a:r>
              <a:rPr lang="ru-RU" sz="2000" dirty="0" err="1">
                <a:latin typeface="Comic Sans MS" panose="030F0702030302020204" pitchFamily="66" charset="0"/>
                <a:ea typeface="Calibri" panose="020F0502020204030204" pitchFamily="34" charset="0"/>
                <a:cs typeface="Times New Roman" panose="02020603050405020304" pitchFamily="18" charset="0"/>
              </a:rPr>
              <a:t>трехточки</a:t>
            </a:r>
            <a:r>
              <a:rPr lang="ru-RU" sz="2000" dirty="0">
                <a:latin typeface="Comic Sans MS" panose="030F0702030302020204" pitchFamily="66" charset="0"/>
                <a:ea typeface="Calibri" panose="020F0502020204030204" pitchFamily="34" charset="0"/>
                <a:cs typeface="Times New Roman" panose="02020603050405020304" pitchFamily="18" charset="0"/>
              </a:rPr>
              <a:t> (схема Хартли). На элементах С10, С11, </a:t>
            </a:r>
            <a:r>
              <a:rPr lang="en-US" sz="2000" dirty="0">
                <a:latin typeface="Comic Sans MS" panose="030F0702030302020204" pitchFamily="66" charset="0"/>
                <a:ea typeface="Calibri" panose="020F0502020204030204" pitchFamily="34" charset="0"/>
                <a:cs typeface="Times New Roman" panose="02020603050405020304" pitchFamily="18" charset="0"/>
              </a:rPr>
              <a:t>R</a:t>
            </a:r>
            <a:r>
              <a:rPr lang="ru-RU" sz="2000" dirty="0">
                <a:latin typeface="Comic Sans MS" panose="030F0702030302020204" pitchFamily="66" charset="0"/>
                <a:ea typeface="Calibri" panose="020F0502020204030204" pitchFamily="34" charset="0"/>
                <a:cs typeface="Times New Roman" panose="02020603050405020304" pitchFamily="18" charset="0"/>
              </a:rPr>
              <a:t>6 собран фильтр в цепи питания стока транзистора. Контур генератора собран на следующих элементах:   подстраиваемая индуктивность L3, переменная емкость С7 (перестройка приемника по частоте), С8. </a:t>
            </a:r>
          </a:p>
          <a:p>
            <a:pPr indent="457200" algn="just">
              <a:lnSpc>
                <a:spcPct val="150000"/>
              </a:lnSpc>
            </a:pPr>
            <a:r>
              <a:rPr lang="ru-RU" sz="2000" dirty="0">
                <a:latin typeface="Comic Sans MS" panose="030F0702030302020204" pitchFamily="66" charset="0"/>
                <a:ea typeface="Times New Roman" panose="02020603050405020304" pitchFamily="18" charset="0"/>
              </a:rPr>
              <a:t>Снимается сигнал с колебательного контура (отвод индуктивности </a:t>
            </a:r>
            <a:r>
              <a:rPr lang="en-US" sz="2000" dirty="0">
                <a:latin typeface="Comic Sans MS" panose="030F0702030302020204" pitchFamily="66" charset="0"/>
                <a:ea typeface="Times New Roman" panose="02020603050405020304" pitchFamily="18" charset="0"/>
              </a:rPr>
              <a:t>L</a:t>
            </a:r>
            <a:r>
              <a:rPr lang="ru-RU" sz="2000" dirty="0">
                <a:latin typeface="Comic Sans MS" panose="030F0702030302020204" pitchFamily="66" charset="0"/>
                <a:ea typeface="Times New Roman" panose="02020603050405020304" pitchFamily="18" charset="0"/>
              </a:rPr>
              <a:t>3).</a:t>
            </a:r>
          </a:p>
          <a:p>
            <a:pPr indent="457200" algn="just">
              <a:spcAft>
                <a:spcPts val="800"/>
              </a:spcAft>
            </a:pPr>
            <a:r>
              <a:rPr lang="ru-RU" sz="2000" dirty="0">
                <a:latin typeface="Comic Sans MS" panose="030F0702030302020204" pitchFamily="66" charset="0"/>
                <a:ea typeface="Calibri" panose="020F0502020204030204" pitchFamily="34" charset="0"/>
                <a:cs typeface="Times New Roman" panose="02020603050405020304" pitchFamily="18" charset="0"/>
              </a:rPr>
              <a:t>Фильтр нижних частот приемника (частота среза около 3 кГц) образован индуктивностью L4 и емкостью C4. </a:t>
            </a:r>
          </a:p>
          <a:p>
            <a:pPr indent="457200" algn="just"/>
            <a:r>
              <a:rPr lang="ru-RU" sz="2000" dirty="0">
                <a:latin typeface="Comic Sans MS" panose="030F0702030302020204" pitchFamily="66" charset="0"/>
                <a:ea typeface="Calibri" panose="020F0502020204030204" pitchFamily="34" charset="0"/>
                <a:cs typeface="Times New Roman" panose="02020603050405020304" pitchFamily="18" charset="0"/>
              </a:rPr>
              <a:t>На реальной схеме не просто увидеть, как собран генератор. На рисунке 8.2 показан простой вариант схемы Хартли. Рассмотрим ее работу.</a:t>
            </a:r>
            <a:endParaRPr lang="ru-RU" sz="2000" dirty="0">
              <a:latin typeface="Comic Sans MS" panose="030F0702030302020204" pitchFamily="66" charset="0"/>
            </a:endParaRPr>
          </a:p>
        </p:txBody>
      </p:sp>
    </p:spTree>
    <p:extLst>
      <p:ext uri="{BB962C8B-B14F-4D97-AF65-F5344CB8AC3E}">
        <p14:creationId xmlns:p14="http://schemas.microsoft.com/office/powerpoint/2010/main" val="1648831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0584" y="261145"/>
            <a:ext cx="11430831" cy="6335709"/>
          </a:xfrm>
          <a:prstGeom prst="rect">
            <a:avLst/>
          </a:prstGeom>
        </p:spPr>
        <p:txBody>
          <a:bodyPr wrap="square">
            <a:spAutoFit/>
          </a:bodyPr>
          <a:lstStyle/>
          <a:p>
            <a:pPr indent="457200" algn="just">
              <a:lnSpc>
                <a:spcPct val="107000"/>
              </a:lnSpc>
              <a:spcAft>
                <a:spcPts val="0"/>
              </a:spcAft>
            </a:pPr>
            <a:r>
              <a:rPr lang="ru-RU" sz="2800" dirty="0">
                <a:latin typeface="Comic Sans MS" panose="030F0702030302020204" pitchFamily="66" charset="0"/>
                <a:ea typeface="Calibri" panose="020F0502020204030204" pitchFamily="34" charset="0"/>
                <a:cs typeface="Times New Roman" panose="02020603050405020304" pitchFamily="18" charset="0"/>
              </a:rPr>
              <a:t>В связи со всем этим представляет интерес вопрос синтеза оптимального приемника, его реализуемости, сравнения потенциальных характеристик оптимального приемника с практически реализуемыми конструкциями. Изучение этого материала позволит будущему специалисту лучше ориентироваться в работе с устройствами радиоприема, их проектировании, обслуживании и настройке.</a:t>
            </a:r>
          </a:p>
          <a:p>
            <a:pPr indent="457200" algn="just">
              <a:spcAft>
                <a:spcPts val="0"/>
              </a:spcAft>
            </a:pPr>
            <a:r>
              <a:rPr lang="ru-RU" sz="2800" dirty="0">
                <a:latin typeface="Comic Sans MS" panose="030F0702030302020204" pitchFamily="66" charset="0"/>
                <a:ea typeface="Times New Roman" panose="02020603050405020304" pitchFamily="18" charset="0"/>
              </a:rPr>
              <a:t>Развитие средств радиоприема тесно связано с достижениями в области классической электродинамики, статистической теории, теории информации.</a:t>
            </a:r>
          </a:p>
          <a:p>
            <a:pPr indent="457200" algn="just">
              <a:spcAft>
                <a:spcPts val="0"/>
              </a:spcAft>
            </a:pPr>
            <a:endParaRPr lang="ru-RU" sz="2800" dirty="0">
              <a:latin typeface="Comic Sans MS" panose="030F0702030302020204" pitchFamily="66" charset="0"/>
              <a:ea typeface="Times New Roman" panose="02020603050405020304" pitchFamily="18" charset="0"/>
            </a:endParaRPr>
          </a:p>
          <a:p>
            <a:pPr indent="457200" algn="just">
              <a:spcAft>
                <a:spcPts val="0"/>
              </a:spcAft>
            </a:pPr>
            <a:r>
              <a:rPr lang="ru-RU" sz="2800" dirty="0">
                <a:latin typeface="Comic Sans MS" panose="030F0702030302020204" pitchFamily="66" charset="0"/>
                <a:ea typeface="Times New Roman" panose="02020603050405020304" pitchFamily="18" charset="0"/>
              </a:rPr>
              <a:t>История радиотехники начинается с работ Майкла Фарадея, заложившего основы учения о магнитном и электрическом полях.</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372711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Прямоугольник 5"/>
          <p:cNvSpPr/>
          <p:nvPr/>
        </p:nvSpPr>
        <p:spPr>
          <a:xfrm>
            <a:off x="5796188" y="1283392"/>
            <a:ext cx="6096000" cy="4708981"/>
          </a:xfrm>
          <a:prstGeom prst="rect">
            <a:avLst/>
          </a:prstGeom>
        </p:spPr>
        <p:txBody>
          <a:bodyPr>
            <a:spAutoFit/>
          </a:bodyPr>
          <a:lstStyle/>
          <a:p>
            <a:pPr indent="457200" algn="just"/>
            <a:r>
              <a:rPr lang="ru-RU" sz="2000" dirty="0">
                <a:latin typeface="Comic Sans MS" panose="030F0702030302020204" pitchFamily="66" charset="0"/>
                <a:ea typeface="Times New Roman" panose="02020603050405020304" pitchFamily="18" charset="0"/>
              </a:rPr>
              <a:t>Буквами </a:t>
            </a:r>
            <a:r>
              <a:rPr lang="ru-RU" sz="2000" dirty="0">
                <a:solidFill>
                  <a:srgbClr val="FF0000"/>
                </a:solidFill>
                <a:latin typeface="Comic Sans MS" panose="030F0702030302020204" pitchFamily="66" charset="0"/>
                <a:ea typeface="Times New Roman" panose="02020603050405020304" pitchFamily="18" charset="0"/>
              </a:rPr>
              <a:t>А</a:t>
            </a:r>
            <a:r>
              <a:rPr lang="ru-RU" sz="2000" dirty="0">
                <a:latin typeface="Comic Sans MS" panose="030F0702030302020204" pitchFamily="66" charset="0"/>
                <a:ea typeface="Times New Roman" panose="02020603050405020304" pitchFamily="18" charset="0"/>
              </a:rPr>
              <a:t>, </a:t>
            </a:r>
            <a:r>
              <a:rPr lang="ru-RU" sz="2000" dirty="0">
                <a:solidFill>
                  <a:srgbClr val="FF0000"/>
                </a:solidFill>
                <a:latin typeface="Comic Sans MS" panose="030F0702030302020204" pitchFamily="66" charset="0"/>
                <a:ea typeface="Times New Roman" panose="02020603050405020304" pitchFamily="18" charset="0"/>
              </a:rPr>
              <a:t>В</a:t>
            </a:r>
            <a:r>
              <a:rPr lang="ru-RU" sz="2000" dirty="0">
                <a:latin typeface="Comic Sans MS" panose="030F0702030302020204" pitchFamily="66" charset="0"/>
                <a:ea typeface="Times New Roman" panose="02020603050405020304" pitchFamily="18" charset="0"/>
              </a:rPr>
              <a:t> и </a:t>
            </a:r>
            <a:r>
              <a:rPr lang="ru-RU" sz="2000" dirty="0">
                <a:solidFill>
                  <a:srgbClr val="FF0000"/>
                </a:solidFill>
                <a:latin typeface="Comic Sans MS" panose="030F0702030302020204" pitchFamily="66" charset="0"/>
                <a:ea typeface="Times New Roman" panose="02020603050405020304" pitchFamily="18" charset="0"/>
              </a:rPr>
              <a:t>С</a:t>
            </a:r>
            <a:r>
              <a:rPr lang="ru-RU" sz="2000" dirty="0">
                <a:latin typeface="Comic Sans MS" panose="030F0702030302020204" pitchFamily="66" charset="0"/>
                <a:ea typeface="Times New Roman" panose="02020603050405020304" pitchFamily="18" charset="0"/>
              </a:rPr>
              <a:t> обозначены эти три точки. Точка А соединена с затвором транзистора по переменному току через конденсатор С8, точка В с истоком, а точка С по переменному току со стоком (через блокирующий конденсатор С10).</a:t>
            </a:r>
            <a:endParaRPr lang="ru-RU" sz="2000" dirty="0">
              <a:latin typeface="Times New Roman" panose="02020603050405020304" pitchFamily="18" charset="0"/>
              <a:ea typeface="Times New Roman" panose="02020603050405020304" pitchFamily="18" charset="0"/>
            </a:endParaRPr>
          </a:p>
          <a:p>
            <a:pPr indent="457200" algn="just"/>
            <a:r>
              <a:rPr lang="ru-RU" sz="2000" dirty="0">
                <a:latin typeface="Comic Sans MS" panose="030F0702030302020204" pitchFamily="66" charset="0"/>
                <a:ea typeface="Times New Roman" panose="02020603050405020304" pitchFamily="18" charset="0"/>
              </a:rPr>
              <a:t>В качестве фильтра в цепи положительной обратной связи используется параллельный колебательный контур L3C6,7, который подключен к затвору транзистора через небольшую емкость С8. Сигнал положительной обратной связи из цепи истока транзистора подается в отвод катушки колебательного контура, и оттуда на затвор транзистора и в колебательный контур. Резистор R2 устанавливает ток транзистора.</a:t>
            </a:r>
            <a:endParaRPr lang="ru-RU" sz="2000" dirty="0">
              <a:effectLst/>
              <a:latin typeface="Times New Roman" panose="02020603050405020304" pitchFamily="18" charset="0"/>
              <a:ea typeface="Times New Roman" panose="02020603050405020304" pitchFamily="18" charset="0"/>
            </a:endParaRPr>
          </a:p>
        </p:txBody>
      </p:sp>
      <p:sp>
        <p:nvSpPr>
          <p:cNvPr id="2" name="Прямоугольник 1"/>
          <p:cNvSpPr/>
          <p:nvPr/>
        </p:nvSpPr>
        <p:spPr>
          <a:xfrm>
            <a:off x="914399" y="224135"/>
            <a:ext cx="10335491" cy="830997"/>
          </a:xfrm>
          <a:prstGeom prst="rect">
            <a:avLst/>
          </a:prstGeom>
        </p:spPr>
        <p:txBody>
          <a:bodyPr wrap="square">
            <a:spAutoFit/>
          </a:bodyPr>
          <a:lstStyle/>
          <a:p>
            <a:pPr algn="ctr"/>
            <a:r>
              <a:rPr lang="ru-RU" sz="2400" b="1" dirty="0">
                <a:latin typeface="Comic Sans MS" panose="030F0702030302020204" pitchFamily="66" charset="0"/>
                <a:ea typeface="Calibri" panose="020F0502020204030204" pitchFamily="34" charset="0"/>
                <a:cs typeface="Times New Roman" panose="02020603050405020304" pitchFamily="18" charset="0"/>
              </a:rPr>
              <a:t>Пример гетеродина на  основе схемы индуктивной </a:t>
            </a:r>
            <a:r>
              <a:rPr lang="ru-RU" sz="2400" b="1" dirty="0" err="1">
                <a:latin typeface="Comic Sans MS" panose="030F0702030302020204" pitchFamily="66" charset="0"/>
                <a:ea typeface="Calibri" panose="020F0502020204030204" pitchFamily="34" charset="0"/>
                <a:cs typeface="Times New Roman" panose="02020603050405020304" pitchFamily="18" charset="0"/>
              </a:rPr>
              <a:t>трехточки</a:t>
            </a:r>
            <a:r>
              <a:rPr lang="ru-RU" sz="2400" b="1" dirty="0">
                <a:latin typeface="Comic Sans MS" panose="030F0702030302020204" pitchFamily="66" charset="0"/>
                <a:ea typeface="Calibri" panose="020F0502020204030204" pitchFamily="34" charset="0"/>
                <a:cs typeface="Times New Roman" panose="02020603050405020304" pitchFamily="18" charset="0"/>
              </a:rPr>
              <a:t> (схема Хартли). </a:t>
            </a:r>
            <a:endParaRPr lang="ru-RU" sz="2400" b="1"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416" y="1405378"/>
            <a:ext cx="5556536" cy="4794496"/>
          </a:xfrm>
          <a:prstGeom prst="rect">
            <a:avLst/>
          </a:prstGeom>
        </p:spPr>
      </p:pic>
    </p:spTree>
    <p:extLst>
      <p:ext uri="{BB962C8B-B14F-4D97-AF65-F5344CB8AC3E}">
        <p14:creationId xmlns:p14="http://schemas.microsoft.com/office/powerpoint/2010/main" val="31214325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6616" y="415498"/>
            <a:ext cx="11521440" cy="830997"/>
          </a:xfrm>
          <a:prstGeom prst="rect">
            <a:avLst/>
          </a:prstGeom>
        </p:spPr>
        <p:txBody>
          <a:bodyPr wrap="square">
            <a:spAutoFit/>
          </a:bodyPr>
          <a:lstStyle/>
          <a:p>
            <a:pPr algn="ctr"/>
            <a:r>
              <a:rPr lang="ru-RU" sz="2400" b="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8.2. Принципиальная схема супергетеродинного </a:t>
            </a:r>
          </a:p>
          <a:p>
            <a:pPr algn="ctr"/>
            <a:r>
              <a:rPr lang="ru-RU" sz="2400" b="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приемника</a:t>
            </a:r>
            <a:endParaRPr lang="ru-RU" sz="2400" b="1" dirty="0">
              <a:solidFill>
                <a:srgbClr val="0070C0"/>
              </a:solidFill>
            </a:endParaRPr>
          </a:p>
        </p:txBody>
      </p:sp>
      <p:sp>
        <p:nvSpPr>
          <p:cNvPr id="4" name="Прямоугольник 3"/>
          <p:cNvSpPr/>
          <p:nvPr/>
        </p:nvSpPr>
        <p:spPr>
          <a:xfrm>
            <a:off x="356616" y="1422793"/>
            <a:ext cx="11521440" cy="3724096"/>
          </a:xfrm>
          <a:prstGeom prst="rect">
            <a:avLst/>
          </a:prstGeom>
        </p:spPr>
        <p:txBody>
          <a:bodyPr wrap="square">
            <a:spAutoFit/>
          </a:bodyPr>
          <a:lstStyle/>
          <a:p>
            <a:pPr indent="457200" algn="just">
              <a:spcAft>
                <a:spcPts val="800"/>
              </a:spcAft>
            </a:pPr>
            <a:r>
              <a:rPr lang="ru-RU" dirty="0">
                <a:latin typeface="Comic Sans MS" panose="030F0702030302020204" pitchFamily="66" charset="0"/>
                <a:ea typeface="Times New Roman" panose="02020603050405020304" pitchFamily="18" charset="0"/>
                <a:cs typeface="Times New Roman" panose="02020603050405020304" pitchFamily="18" charset="0"/>
              </a:rPr>
              <a:t>Теперь рассмотрим пример принципиальной схемы простого супергетеродинного приемника (рис. 8.3).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dirty="0">
                <a:latin typeface="Comic Sans MS" panose="030F0702030302020204" pitchFamily="66" charset="0"/>
                <a:ea typeface="Times New Roman" panose="02020603050405020304" pitchFamily="18" charset="0"/>
                <a:cs typeface="Times New Roman" panose="02020603050405020304" pitchFamily="18" charset="0"/>
              </a:rPr>
              <a:t>Входной сигнал  на частоте 3,5...3,8 МГц величиной более 1 мкВ поступает  на сдвоенный потенциометр 0</a:t>
            </a:r>
            <a:r>
              <a:rPr lang="en-US" dirty="0">
                <a:latin typeface="Comic Sans MS" panose="030F0702030302020204" pitchFamily="66" charset="0"/>
                <a:ea typeface="Times New Roman" panose="02020603050405020304" pitchFamily="18" charset="0"/>
                <a:cs typeface="Times New Roman" panose="02020603050405020304" pitchFamily="18" charset="0"/>
              </a:rPr>
              <a:t>R</a:t>
            </a:r>
            <a:r>
              <a:rPr lang="ru-RU" dirty="0">
                <a:latin typeface="Comic Sans MS" panose="030F0702030302020204" pitchFamily="66" charset="0"/>
                <a:ea typeface="Times New Roman" panose="02020603050405020304" pitchFamily="18" charset="0"/>
                <a:cs typeface="Times New Roman" panose="02020603050405020304" pitchFamily="18" charset="0"/>
              </a:rPr>
              <a:t>1, 0</a:t>
            </a:r>
            <a:r>
              <a:rPr lang="en-US" dirty="0">
                <a:latin typeface="Comic Sans MS" panose="030F0702030302020204" pitchFamily="66" charset="0"/>
                <a:ea typeface="Times New Roman" panose="02020603050405020304" pitchFamily="18" charset="0"/>
                <a:cs typeface="Times New Roman" panose="02020603050405020304" pitchFamily="18" charset="0"/>
              </a:rPr>
              <a:t>R</a:t>
            </a:r>
            <a:r>
              <a:rPr lang="ru-RU" dirty="0">
                <a:latin typeface="Comic Sans MS" panose="030F0702030302020204" pitchFamily="66" charset="0"/>
                <a:ea typeface="Times New Roman" panose="02020603050405020304" pitchFamily="18" charset="0"/>
                <a:cs typeface="Times New Roman" panose="02020603050405020304" pitchFamily="18" charset="0"/>
              </a:rPr>
              <a:t>1.1. Такое решение обеспечивает больший диапазон регулировки  ослабления во диапазоне, что позволяет обеспечить согласование при подключении любой антенны.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dirty="0">
                <a:latin typeface="Comic Sans MS" panose="030F0702030302020204" pitchFamily="66" charset="0"/>
                <a:ea typeface="Times New Roman" panose="02020603050405020304" pitchFamily="18" charset="0"/>
                <a:cs typeface="Times New Roman" panose="02020603050405020304" pitchFamily="18" charset="0"/>
              </a:rPr>
              <a:t>С аттенюатора сигнал поступает на входную цепь – двухконтурный фильтр, состоящий из индуктивностей LI, L2 и конденсаторов С2, С3, С5, С6. Связь контуров обеспечивается конденсатором С4. Подключение к входной цепи через емкостной делитель С2, С3 удобно для низкоомной антенны (примерно 50 Ом).  Для  </a:t>
            </a:r>
            <a:r>
              <a:rPr lang="ru-RU" dirty="0" err="1">
                <a:latin typeface="Comic Sans MS" panose="030F0702030302020204" pitchFamily="66" charset="0"/>
                <a:ea typeface="Times New Roman" panose="02020603050405020304" pitchFamily="18" charset="0"/>
                <a:cs typeface="Times New Roman" panose="02020603050405020304" pitchFamily="18" charset="0"/>
              </a:rPr>
              <a:t>высокоомной</a:t>
            </a:r>
            <a:r>
              <a:rPr lang="ru-RU" dirty="0">
                <a:latin typeface="Comic Sans MS" panose="030F0702030302020204" pitchFamily="66" charset="0"/>
                <a:ea typeface="Times New Roman" panose="02020603050405020304" pitchFamily="18" charset="0"/>
                <a:cs typeface="Times New Roman" panose="02020603050405020304" pitchFamily="18" charset="0"/>
              </a:rPr>
              <a:t> выход аттенюатора 0R1 нужно подключить к выводу Х1. </a:t>
            </a:r>
            <a:endParaRPr lang="ru-RU"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dirty="0">
                <a:latin typeface="Comic Sans MS" panose="030F0702030302020204" pitchFamily="66" charset="0"/>
                <a:ea typeface="Times New Roman" panose="02020603050405020304" pitchFamily="18" charset="0"/>
                <a:cs typeface="Times New Roman" panose="02020603050405020304" pitchFamily="18" charset="0"/>
              </a:rPr>
              <a:t>С выхода </a:t>
            </a:r>
            <a:r>
              <a:rPr lang="ru-RU" dirty="0" err="1">
                <a:latin typeface="Comic Sans MS" panose="030F0702030302020204" pitchFamily="66" charset="0"/>
                <a:ea typeface="Times New Roman" panose="02020603050405020304" pitchFamily="18" charset="0"/>
                <a:cs typeface="Times New Roman" panose="02020603050405020304" pitchFamily="18" charset="0"/>
              </a:rPr>
              <a:t>ВхЦ</a:t>
            </a:r>
            <a:r>
              <a:rPr lang="ru-RU" dirty="0">
                <a:latin typeface="Comic Sans MS" panose="030F0702030302020204" pitchFamily="66" charset="0"/>
                <a:ea typeface="Times New Roman" panose="02020603050405020304" pitchFamily="18" charset="0"/>
                <a:cs typeface="Times New Roman" panose="02020603050405020304" pitchFamily="18" charset="0"/>
              </a:rPr>
              <a:t> сигнал подается на нижний по схеме затвор транзистора VT1. На второй затвор поступает напряжение гетеродина через разделительный конденсатор С7. Сигнал на промежуточной частоте выделяется контуром, включенным в цепь стока смесителя. </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926267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26" y="29492"/>
            <a:ext cx="11994046" cy="5769864"/>
          </a:xfrm>
          <a:prstGeom prst="rect">
            <a:avLst/>
          </a:prstGeom>
        </p:spPr>
      </p:pic>
      <p:sp>
        <p:nvSpPr>
          <p:cNvPr id="4" name="Прямоугольник 3"/>
          <p:cNvSpPr/>
          <p:nvPr/>
        </p:nvSpPr>
        <p:spPr>
          <a:xfrm>
            <a:off x="1011381" y="6029144"/>
            <a:ext cx="10238509" cy="400110"/>
          </a:xfrm>
          <a:prstGeom prst="rect">
            <a:avLst/>
          </a:prstGeom>
        </p:spPr>
        <p:txBody>
          <a:bodyPr wrap="square">
            <a:spAutoFit/>
          </a:bodyPr>
          <a:lstStyle/>
          <a:p>
            <a:pPr algn="ctr"/>
            <a:r>
              <a:rPr lang="ru-RU" sz="2000" b="1" dirty="0">
                <a:solidFill>
                  <a:srgbClr val="0070C0"/>
                </a:solidFill>
                <a:latin typeface="Comic Sans MS" panose="030F0702030302020204" pitchFamily="66" charset="0"/>
                <a:ea typeface="Calibri" panose="020F0502020204030204" pitchFamily="34" charset="0"/>
                <a:cs typeface="Times New Roman" panose="02020603050405020304" pitchFamily="18" charset="0"/>
              </a:rPr>
              <a:t>Рис. 8.3. Принципиальная схема супергетеродинного  приемника</a:t>
            </a:r>
            <a:endParaRPr lang="ru-RU" sz="2000" b="1" dirty="0">
              <a:solidFill>
                <a:srgbClr val="0070C0"/>
              </a:solidFill>
            </a:endParaRPr>
          </a:p>
        </p:txBody>
      </p:sp>
    </p:spTree>
    <p:extLst>
      <p:ext uri="{BB962C8B-B14F-4D97-AF65-F5344CB8AC3E}">
        <p14:creationId xmlns:p14="http://schemas.microsoft.com/office/powerpoint/2010/main" val="33494168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2880" y="235528"/>
            <a:ext cx="11704320" cy="6350456"/>
          </a:xfrm>
          <a:prstGeom prst="rect">
            <a:avLst/>
          </a:prstGeom>
        </p:spPr>
        <p:txBody>
          <a:bodyPr wrap="square">
            <a:spAutoFit/>
          </a:bodyPr>
          <a:lstStyle/>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Контур образован индуктивностью обмотки электромагнитного фильтра Z1 и конденсаторами С12, С15. Конденсатор С15 –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подстроечный</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Цепочки R11, C11 и R21, C21 развязывают по высокой частоте общую цепь питания смесителя, гетеродина, усилителя промежуточной  и звуковой частоты.</a:t>
            </a: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Первый гетеродин приемника выполнен на транзисторе VT2по схеме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Клаппа</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(емкостная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трехточка</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Контур гетеродина включает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подстроечную</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индуктивность L3 и конденсаторы постоянной емкости С8, С9, С10. Конденсатором переменной емкости 0С1, подключенный через коаксиальный провод, позволяет перестраивать частоту гетеродина в небольшом диапазоне.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Резисторы R2, R5 это делитель в цепи базы VT2, определяет исходную рабочую точку по постоянному току, а резистор  R7 и индуктивность </a:t>
            </a:r>
            <a:r>
              <a:rPr lang="en-US" sz="2000" dirty="0">
                <a:latin typeface="Comic Sans MS" panose="030F0702030302020204" pitchFamily="66" charset="0"/>
                <a:ea typeface="Times New Roman" panose="02020603050405020304" pitchFamily="18" charset="0"/>
                <a:cs typeface="Times New Roman" panose="02020603050405020304" pitchFamily="18" charset="0"/>
              </a:rPr>
              <a:t>L</a:t>
            </a:r>
            <a:r>
              <a:rPr lang="ru-RU" sz="2000" dirty="0">
                <a:latin typeface="Comic Sans MS" panose="030F0702030302020204" pitchFamily="66" charset="0"/>
                <a:ea typeface="Times New Roman" panose="02020603050405020304" pitchFamily="18" charset="0"/>
                <a:cs typeface="Times New Roman" panose="02020603050405020304" pitchFamily="18" charset="0"/>
              </a:rPr>
              <a:t>4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зада.т</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глубокую отрицательную связь обеспечивая стабильность частоты. Резистор R6 улучшает форму генерируемого сигнала. Питание гетеродина и генератора на транзисторе </a:t>
            </a:r>
            <a:r>
              <a:rPr lang="en-US" sz="2000" dirty="0">
                <a:latin typeface="Comic Sans MS" panose="030F0702030302020204" pitchFamily="66" charset="0"/>
                <a:ea typeface="Times New Roman" panose="02020603050405020304" pitchFamily="18" charset="0"/>
                <a:cs typeface="Times New Roman" panose="02020603050405020304" pitchFamily="18" charset="0"/>
              </a:rPr>
              <a:t>VT</a:t>
            </a:r>
            <a:r>
              <a:rPr lang="ru-RU" sz="2000" dirty="0">
                <a:latin typeface="Comic Sans MS" panose="030F0702030302020204" pitchFamily="66" charset="0"/>
                <a:ea typeface="Times New Roman" panose="02020603050405020304" pitchFamily="18" charset="0"/>
                <a:cs typeface="Times New Roman" panose="02020603050405020304" pitchFamily="18" charset="0"/>
              </a:rPr>
              <a:t>3 стабилизировано микросхемой DA1. </a:t>
            </a: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Цепочки R10, C14 и R12, С16, C17 защищают общую цепь питания обоих генераторов по высокой частоте и развязывают их друг от друга.</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Функцию фильтра сосредоточенной селекции выполняет электромеханический фильтр (ЭМФ) Z1 с полосой пропускания 2,75 кГц и частотой настройки 500 кГц. Такой фильтр обеспечивает избирательность по соседнему каналу отстройке его на 3 кГц 60...70дБ.</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105452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9456" y="129487"/>
            <a:ext cx="11622024" cy="6145272"/>
          </a:xfrm>
          <a:prstGeom prst="rect">
            <a:avLst/>
          </a:prstGeom>
        </p:spPr>
        <p:txBody>
          <a:bodyPr wrap="square">
            <a:spAutoFit/>
          </a:bodyPr>
          <a:lstStyle/>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Настройка контура, в который входит ЭМФ производится </a:t>
            </a: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подстроечным</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конденсатором С19. Далее сигнал поступает на второй смеситель, который выполнен по такой же схеме на транзисторе VT4. Второй смеситель имеет высокое входное сопротивление. Это позволяет получить небольшое затухание сигнала в ЭМФ сосредоточенной селекции.</a:t>
            </a: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Второй гетеродин выполнен на транзисторе VT3 по схеме, аналогичной схеме первого, но вместо индуктивности применен кварцевый резонатор ZQ1 на частоту 500 кГц. Таким образом, генерация здесь возможна только на индуктивной ветви частотной характеристики резонатора.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Подстроечный</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конденсатор С23 перестраивает второй гетеродин в диапазоне +/- 5 кГц и  обеспечивает достаточную стабильность частоты.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При первичной настройке частоту второго гетеродина устанавливают на 300 Гц ниже полосы пропускания фильтра, и при этом будет выделяться верхняя боковая полоса сигнала.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Напряжение сигнала со второго гетеродина  поступает на второй затвор транзистора </a:t>
            </a:r>
            <a:r>
              <a:rPr lang="en-US" sz="2000" dirty="0">
                <a:latin typeface="Comic Sans MS" panose="030F0702030302020204" pitchFamily="66" charset="0"/>
                <a:ea typeface="Times New Roman" panose="02020603050405020304" pitchFamily="18" charset="0"/>
                <a:cs typeface="Times New Roman" panose="02020603050405020304" pitchFamily="18" charset="0"/>
              </a:rPr>
              <a:t>VT</a:t>
            </a:r>
            <a:r>
              <a:rPr lang="ru-RU" sz="2000" dirty="0">
                <a:latin typeface="Comic Sans MS" panose="030F0702030302020204" pitchFamily="66" charset="0"/>
                <a:ea typeface="Times New Roman" panose="02020603050405020304" pitchFamily="18" charset="0"/>
                <a:cs typeface="Times New Roman" panose="02020603050405020304" pitchFamily="18" charset="0"/>
              </a:rPr>
              <a:t>4 и в результате преобразования частоты спектр однополосного сигнала переносится с промежуточной частоты на звуковую частоту.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Нагрузкой второго смесителя является резистор R17. Сигнал звуковой частоты проходит через трехзвенный фильтр нижних частот с частотой среза 3кГц. </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6299257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7744" y="516821"/>
            <a:ext cx="11649456" cy="5837495"/>
          </a:xfrm>
          <a:prstGeom prst="rect">
            <a:avLst/>
          </a:prstGeom>
        </p:spPr>
        <p:txBody>
          <a:bodyPr wrap="square">
            <a:spAutoFit/>
          </a:bodyPr>
          <a:lstStyle/>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Фильтр образован цепью С26, С27, С29, R19, R20. Фильтр очищает спектр сигнала от гармоник, появившихся при преобразовании частоты  и от просочившегося сигнала второго гетеродина.</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sz="2000" dirty="0" err="1">
                <a:latin typeface="Comic Sans MS" panose="030F0702030302020204" pitchFamily="66" charset="0"/>
                <a:ea typeface="Times New Roman" panose="02020603050405020304" pitchFamily="18" charset="0"/>
                <a:cs typeface="Times New Roman" panose="02020603050405020304" pitchFamily="18" charset="0"/>
              </a:rPr>
              <a:t>Подстроечный</a:t>
            </a:r>
            <a:r>
              <a:rPr lang="ru-RU" sz="2000" dirty="0">
                <a:latin typeface="Comic Sans MS" panose="030F0702030302020204" pitchFamily="66" charset="0"/>
                <a:ea typeface="Times New Roman" panose="02020603050405020304" pitchFamily="18" charset="0"/>
                <a:cs typeface="Times New Roman" panose="02020603050405020304" pitchFamily="18" charset="0"/>
              </a:rPr>
              <a:t> конденсатор С23 перестраивает второй гетеродин в диапазоне +/- 5 кГц и  обеспечивает достаточную стабильность частоты.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При первичной настройке частоту второго гетеродина устанавливают на 300 Гц ниже полосы пропускания фильтра, и при этом будет выделяться верхняя боковая полоса сигнала.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Напряжение сигнала со второго гетеродина  поступает на второй затвор транзистора </a:t>
            </a:r>
            <a:r>
              <a:rPr lang="en-US" sz="2000" dirty="0">
                <a:latin typeface="Comic Sans MS" panose="030F0702030302020204" pitchFamily="66" charset="0"/>
                <a:ea typeface="Times New Roman" panose="02020603050405020304" pitchFamily="18" charset="0"/>
                <a:cs typeface="Times New Roman" panose="02020603050405020304" pitchFamily="18" charset="0"/>
              </a:rPr>
              <a:t>VT</a:t>
            </a:r>
            <a:r>
              <a:rPr lang="ru-RU" sz="2000" dirty="0">
                <a:latin typeface="Comic Sans MS" panose="030F0702030302020204" pitchFamily="66" charset="0"/>
                <a:ea typeface="Times New Roman" panose="02020603050405020304" pitchFamily="18" charset="0"/>
                <a:cs typeface="Times New Roman" panose="02020603050405020304" pitchFamily="18" charset="0"/>
              </a:rPr>
              <a:t>4 и в результате преобразования частоты спектр однополосного сигнала переносится с промежуточной частоты на звуковую частоту.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Нагрузкой второго смесителя является резистор R17. Сигнал звуковой частоты проходит через трехзвенный фильтр нижних частот с частотой среза 3кГц. Фильтр образован цепью С26, С27, С29, R19, R20. Фильтр очищает спектр сигнала от гармоник, появившихся при преобразовании частоты  и от просочившегося сигнала второго гетеродина.  </a:t>
            </a: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Далее сигнал поступает через разделительный конденсатор С28 на вход усилителя звуковой частоты (вывод 3 операционного усилителя DA2). </a:t>
            </a:r>
            <a:endParaRPr lang="ru-RU" sz="2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550396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8600" y="568036"/>
            <a:ext cx="11704320" cy="4401205"/>
          </a:xfrm>
          <a:prstGeom prst="rect">
            <a:avLst/>
          </a:prstGeom>
        </p:spPr>
        <p:txBody>
          <a:bodyPr wrap="square">
            <a:spAutoFit/>
          </a:bodyPr>
          <a:lstStyle/>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Для повышения чувствительности и обеспечения хорошей работы АРУ, коэффициент усиления примерно равен 500, что обеспечено включением R22 и С30 в цепь отрицательной обратной связи.</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С выхода усилителя сигнал поступает на регулятор громкости через дополнительный однозвенный фильтр нижних частот R25, С37 с частотой среза 3кГц для дополнительного снижения шумов.  </a:t>
            </a:r>
            <a:endParaRPr lang="ru-RU" sz="2000" dirty="0">
              <a:latin typeface="Comic Sans MS" panose="030F0702030302020204" pitchFamily="66"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Для автоматической регулировки усиления сигнал с выхода УЗЧ детектируется диодами VD1, VD2  и полученное управляющее пропорциональное амплитуде сигнала поступает на затвор управляющего транзистора VT5. </a:t>
            </a:r>
            <a:endParaRPr lang="ru-RU" sz="2000" dirty="0">
              <a:latin typeface="Comic Sans MS" panose="030F0702030302020204" pitchFamily="66" charset="0"/>
              <a:ea typeface="Calibri" panose="020F0502020204030204" pitchFamily="34" charset="0"/>
              <a:cs typeface="Times New Roman" panose="02020603050405020304" pitchFamily="18" charset="0"/>
            </a:endParaRPr>
          </a:p>
          <a:p>
            <a:pPr indent="457200" algn="just">
              <a:spcAft>
                <a:spcPts val="800"/>
              </a:spcAft>
            </a:pPr>
            <a:r>
              <a:rPr lang="ru-RU" sz="2000" dirty="0">
                <a:latin typeface="Comic Sans MS" panose="030F0702030302020204" pitchFamily="66" charset="0"/>
                <a:ea typeface="Times New Roman" panose="02020603050405020304" pitchFamily="18" charset="0"/>
                <a:cs typeface="Times New Roman" panose="02020603050405020304" pitchFamily="18" charset="0"/>
              </a:rPr>
              <a:t>Здесь применена схема автоматической регулировки с задержкой. Только когда величина регулирующего напряжение превысит величину порога (примерно 1В), управляющий транзистор открывается и делитель напряжения,  образованный им совместно с резистором R20 стабилизирует уровень выходного сигнала. </a:t>
            </a:r>
            <a:endParaRPr lang="ru-RU" sz="2000" dirty="0">
              <a:effectLst/>
              <a:latin typeface="Comic Sans MS" panose="030F0702030302020204" pitchFamily="66"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4246162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48416" y="363974"/>
            <a:ext cx="1813317" cy="369332"/>
          </a:xfrm>
          <a:prstGeom prst="rect">
            <a:avLst/>
          </a:prstGeom>
        </p:spPr>
        <p:txBody>
          <a:bodyPr wrap="none">
            <a:spAutoFit/>
          </a:bodyPr>
          <a:lstStyle/>
          <a:p>
            <a:r>
              <a:rPr lang="ru-RU" dirty="0">
                <a:latin typeface="Comic Sans MS" panose="030F0702030302020204" pitchFamily="66" charset="0"/>
                <a:ea typeface="Times New Roman" panose="02020603050405020304" pitchFamily="18" charset="0"/>
                <a:cs typeface="Times New Roman" panose="02020603050405020304" pitchFamily="18" charset="0"/>
              </a:rPr>
              <a:t>СОДЕРЖАНИЕ</a:t>
            </a:r>
            <a:endParaRPr lang="ru-RU" dirty="0"/>
          </a:p>
        </p:txBody>
      </p:sp>
      <p:sp>
        <p:nvSpPr>
          <p:cNvPr id="4" name="TextBox 3">
            <a:extLst>
              <a:ext uri="{FF2B5EF4-FFF2-40B4-BE49-F238E27FC236}">
                <a16:creationId xmlns:a16="http://schemas.microsoft.com/office/drawing/2014/main" id="{B832B67D-C3C9-4160-8E28-5109A149E546}"/>
              </a:ext>
            </a:extLst>
          </p:cNvPr>
          <p:cNvSpPr txBox="1"/>
          <p:nvPr/>
        </p:nvSpPr>
        <p:spPr>
          <a:xfrm>
            <a:off x="699867" y="1018121"/>
            <a:ext cx="10990385" cy="4524315"/>
          </a:xfrm>
          <a:prstGeom prst="rect">
            <a:avLst/>
          </a:prstGeom>
          <a:noFill/>
        </p:spPr>
        <p:txBody>
          <a:bodyPr wrap="square">
            <a:spAutoFit/>
          </a:bodyPr>
          <a:lstStyle/>
          <a:p>
            <a:r>
              <a:rPr lang="ru-RU" sz="1800" dirty="0">
                <a:latin typeface="Comic Sans MS" panose="030F0702030302020204" pitchFamily="66" charset="0"/>
                <a:ea typeface="Times New Roman" panose="02020603050405020304" pitchFamily="18" charset="0"/>
                <a:cs typeface="Times New Roman" panose="02020603050405020304" pitchFamily="18" charset="0"/>
              </a:rPr>
              <a:t>Введение                                                                                                                                      4</a:t>
            </a:r>
          </a:p>
          <a:p>
            <a:pPr marL="342900" indent="-342900">
              <a:buAutoNum type="arabicPeriod"/>
            </a:pPr>
            <a:r>
              <a:rPr lang="ru-RU" dirty="0">
                <a:latin typeface="Comic Sans MS" panose="030F0702030302020204" pitchFamily="66" charset="0"/>
              </a:rPr>
              <a:t>Классическая электродинамика                                                                                             9</a:t>
            </a:r>
          </a:p>
          <a:p>
            <a:pPr marL="342900" indent="-342900">
              <a:buAutoNum type="arabicPeriod"/>
            </a:pPr>
            <a:r>
              <a:rPr lang="ru-RU" dirty="0">
                <a:latin typeface="Comic Sans MS" panose="030F0702030302020204" pitchFamily="66" charset="0"/>
              </a:rPr>
              <a:t>Статистическая теория радиотехнических систем                                                                11</a:t>
            </a:r>
          </a:p>
          <a:p>
            <a:pPr marL="342900" indent="-342900">
              <a:buAutoNum type="arabicPeriod"/>
            </a:pPr>
            <a:r>
              <a:rPr lang="ru-RU" dirty="0">
                <a:latin typeface="Comic Sans MS" panose="030F0702030302020204" pitchFamily="66" charset="0"/>
              </a:rPr>
              <a:t>Теория информации                                                                                                              16</a:t>
            </a:r>
          </a:p>
          <a:p>
            <a:pPr marL="342900" indent="-342900">
              <a:buAutoNum type="arabicPeriod"/>
            </a:pPr>
            <a:r>
              <a:rPr lang="ru-RU" dirty="0">
                <a:latin typeface="Comic Sans MS" panose="030F0702030302020204" pitchFamily="66" charset="0"/>
              </a:rPr>
              <a:t>Развитие аппаратной части радиоприема                                                                             </a:t>
            </a:r>
            <a:r>
              <a:rPr lang="ru-RU" dirty="0"/>
              <a:t>19</a:t>
            </a:r>
          </a:p>
          <a:p>
            <a:pPr marL="342900" indent="-342900">
              <a:buAutoNum type="arabicPeriod"/>
            </a:pPr>
            <a:r>
              <a:rPr lang="ru-RU" sz="1800" dirty="0">
                <a:latin typeface="Comic Sans MS" panose="030F0702030302020204" pitchFamily="66" charset="0"/>
                <a:ea typeface="Calibri" panose="020F0502020204030204" pitchFamily="34" charset="0"/>
                <a:cs typeface="Times New Roman" panose="02020603050405020304" pitchFamily="18" charset="0"/>
              </a:rPr>
              <a:t>Краткие сведения по истории </a:t>
            </a:r>
            <a:r>
              <a:rPr lang="ru-RU" sz="1800" dirty="0">
                <a:latin typeface="Comic Sans MS" panose="030F0702030302020204" pitchFamily="66" charset="0"/>
                <a:ea typeface="Times New Roman" panose="02020603050405020304" pitchFamily="18" charset="0"/>
                <a:cs typeface="Times New Roman" panose="02020603050405020304" pitchFamily="18" charset="0"/>
              </a:rPr>
              <a:t>разработки теории помехоустойчивого приема                  26</a:t>
            </a:r>
          </a:p>
          <a:p>
            <a:pPr marL="342900" indent="-342900">
              <a:buAutoNum type="arabicPeriod"/>
            </a:pPr>
            <a:r>
              <a:rPr lang="ru-RU" altLang="ru-RU" sz="1800" dirty="0">
                <a:latin typeface="Comic Sans MS" panose="030F0702030302020204" pitchFamily="66" charset="0"/>
              </a:rPr>
              <a:t>Задачи оптимальных методов радиоприема</a:t>
            </a:r>
            <a:r>
              <a:rPr lang="ru-RU" altLang="ru-RU" dirty="0">
                <a:latin typeface="Comic Sans MS" panose="030F0702030302020204" pitchFamily="66" charset="0"/>
                <a:cs typeface="Times New Roman" panose="02020603050405020304" pitchFamily="18" charset="0"/>
              </a:rPr>
              <a:t>                                                                        30</a:t>
            </a:r>
          </a:p>
          <a:p>
            <a:r>
              <a:rPr lang="ru-RU" sz="1800" dirty="0">
                <a:latin typeface="Comic Sans MS" panose="030F0702030302020204" pitchFamily="66" charset="0"/>
                <a:ea typeface="Times New Roman" panose="02020603050405020304" pitchFamily="18" charset="0"/>
                <a:cs typeface="Times New Roman" panose="02020603050405020304" pitchFamily="18" charset="0"/>
              </a:rPr>
              <a:t>6.1. Обнаружение сигнала                                                                                                           32 </a:t>
            </a:r>
          </a:p>
          <a:p>
            <a:r>
              <a:rPr lang="ru-RU" sz="1800" dirty="0">
                <a:latin typeface="Comic Sans MS" panose="030F0702030302020204" pitchFamily="66" charset="0"/>
                <a:ea typeface="Times New Roman" panose="02020603050405020304" pitchFamily="18" charset="0"/>
                <a:cs typeface="Times New Roman" panose="02020603050405020304" pitchFamily="18" charset="0"/>
              </a:rPr>
              <a:t>6.2. Различение сигналов                                                                                                            33</a:t>
            </a:r>
          </a:p>
          <a:p>
            <a:r>
              <a:rPr lang="ru-RU" dirty="0">
                <a:latin typeface="Comic Sans MS" panose="030F0702030302020204" pitchFamily="66" charset="0"/>
                <a:ea typeface="Times New Roman" panose="02020603050405020304" pitchFamily="18" charset="0"/>
                <a:cs typeface="Times New Roman" panose="02020603050405020304" pitchFamily="18" charset="0"/>
              </a:rPr>
              <a:t>6.3. Оценка параметров сигнала                                                                                                 34</a:t>
            </a:r>
          </a:p>
          <a:p>
            <a:r>
              <a:rPr lang="ru-RU" sz="1800" dirty="0">
                <a:latin typeface="Comic Sans MS" panose="030F0702030302020204" pitchFamily="66" charset="0"/>
                <a:ea typeface="Times New Roman" panose="02020603050405020304" pitchFamily="18" charset="0"/>
                <a:cs typeface="Times New Roman" panose="02020603050405020304" pitchFamily="18" charset="0"/>
              </a:rPr>
              <a:t>7. Когерентный оптимальный приемник                                                                                    35</a:t>
            </a:r>
          </a:p>
          <a:p>
            <a:r>
              <a:rPr lang="ru-RU" dirty="0">
                <a:latin typeface="Comic Sans MS" panose="030F0702030302020204" pitchFamily="66" charset="0"/>
                <a:ea typeface="Times New Roman" panose="02020603050405020304" pitchFamily="18" charset="0"/>
                <a:cs typeface="Times New Roman" panose="02020603050405020304" pitchFamily="18" charset="0"/>
              </a:rPr>
              <a:t>8. </a:t>
            </a:r>
            <a:r>
              <a:rPr lang="ru-RU" dirty="0">
                <a:latin typeface="Comic Sans MS" panose="030F0702030302020204" pitchFamily="66" charset="0"/>
                <a:ea typeface="Calibri" panose="020F0502020204030204" pitchFamily="34" charset="0"/>
                <a:cs typeface="Times New Roman" panose="02020603050405020304" pitchFamily="18" charset="0"/>
              </a:rPr>
              <a:t>Примеры принципиальных схем приемника  прямого преобразования и </a:t>
            </a:r>
          </a:p>
          <a:p>
            <a:r>
              <a:rPr lang="ru-RU" dirty="0">
                <a:latin typeface="Comic Sans MS" panose="030F0702030302020204" pitchFamily="66" charset="0"/>
                <a:ea typeface="Calibri" panose="020F0502020204030204" pitchFamily="34" charset="0"/>
                <a:cs typeface="Times New Roman" panose="02020603050405020304" pitchFamily="18" charset="0"/>
              </a:rPr>
              <a:t>    супергетеродинного приемника                                                                                             67</a:t>
            </a:r>
          </a:p>
          <a:p>
            <a:r>
              <a:rPr lang="ru-RU" sz="1800" dirty="0">
                <a:latin typeface="Comic Sans MS" panose="030F0702030302020204" pitchFamily="66" charset="0"/>
                <a:ea typeface="Times New Roman" panose="02020603050405020304" pitchFamily="18" charset="0"/>
                <a:cs typeface="Times New Roman" panose="02020603050405020304" pitchFamily="18" charset="0"/>
              </a:rPr>
              <a:t>8.1. </a:t>
            </a:r>
            <a:r>
              <a:rPr lang="ru-RU" sz="1800" dirty="0">
                <a:latin typeface="Comic Sans MS" panose="030F0702030302020204" pitchFamily="66" charset="0"/>
                <a:ea typeface="Calibri" panose="020F0502020204030204" pitchFamily="34" charset="0"/>
                <a:cs typeface="Times New Roman" panose="02020603050405020304" pitchFamily="18" charset="0"/>
              </a:rPr>
              <a:t>Принципиальная схема приемника  прямого преобразования                                           68 </a:t>
            </a:r>
            <a:r>
              <a:rPr lang="ru-RU" dirty="0">
                <a:latin typeface="Comic Sans MS" panose="030F0702030302020204" pitchFamily="66" charset="0"/>
                <a:ea typeface="Times New Roman" panose="02020603050405020304" pitchFamily="18" charset="0"/>
                <a:cs typeface="Times New Roman" panose="02020603050405020304" pitchFamily="18" charset="0"/>
              </a:rPr>
              <a:t>8.2. </a:t>
            </a:r>
            <a:r>
              <a:rPr lang="ru-RU" sz="1800" dirty="0">
                <a:latin typeface="Comic Sans MS" panose="030F0702030302020204" pitchFamily="66" charset="0"/>
                <a:ea typeface="Calibri" panose="020F0502020204030204" pitchFamily="34" charset="0"/>
                <a:cs typeface="Times New Roman" panose="02020603050405020304" pitchFamily="18" charset="0"/>
              </a:rPr>
              <a:t>Принципиальная схема супергетеродинного </a:t>
            </a:r>
            <a:r>
              <a:rPr lang="ru-RU" sz="1800">
                <a:latin typeface="Comic Sans MS" panose="030F0702030302020204" pitchFamily="66" charset="0"/>
                <a:ea typeface="Calibri" panose="020F0502020204030204" pitchFamily="34" charset="0"/>
                <a:cs typeface="Times New Roman" panose="02020603050405020304" pitchFamily="18" charset="0"/>
              </a:rPr>
              <a:t>приемника                                                   71</a:t>
            </a:r>
            <a:endParaRPr lang="ru-RU" sz="1800" dirty="0">
              <a:latin typeface="Comic Sans MS" panose="030F0702030302020204" pitchFamily="66" charset="0"/>
              <a:ea typeface="Times New Roman" panose="02020603050405020304" pitchFamily="18" charset="0"/>
              <a:cs typeface="Times New Roman" panose="02020603050405020304" pitchFamily="18" charset="0"/>
            </a:endParaRPr>
          </a:p>
          <a:p>
            <a:pPr marL="342900" indent="-342900">
              <a:buAutoNum type="arabicPeriod"/>
            </a:pPr>
            <a:endParaRPr lang="ru-RU" dirty="0"/>
          </a:p>
        </p:txBody>
      </p:sp>
    </p:spTree>
    <p:extLst>
      <p:ext uri="{BB962C8B-B14F-4D97-AF65-F5344CB8AC3E}">
        <p14:creationId xmlns:p14="http://schemas.microsoft.com/office/powerpoint/2010/main" val="68586031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4048" y="173132"/>
            <a:ext cx="11494008" cy="6882910"/>
          </a:xfrm>
          <a:prstGeom prst="rect">
            <a:avLst/>
          </a:prstGeom>
        </p:spPr>
        <p:txBody>
          <a:bodyPr wrap="square">
            <a:spAutoFit/>
          </a:bodyPr>
          <a:lstStyle/>
          <a:p>
            <a:pPr algn="ctr">
              <a:lnSpc>
                <a:spcPct val="115000"/>
              </a:lnSpc>
              <a:spcAft>
                <a:spcPts val="1000"/>
              </a:spcAft>
            </a:pPr>
            <a:r>
              <a:rPr lang="ru-RU" dirty="0">
                <a:latin typeface="Comic Sans MS" panose="030F0702030302020204" pitchFamily="66" charset="0"/>
                <a:ea typeface="Times New Roman" panose="02020603050405020304" pitchFamily="18" charset="0"/>
                <a:cs typeface="Times New Roman" panose="02020603050405020304" pitchFamily="18" charset="0"/>
              </a:rPr>
              <a:t>Литература</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tabLst>
                <a:tab pos="457200" algn="l"/>
              </a:tabLst>
            </a:pPr>
            <a:r>
              <a:rPr lang="ru-RU" dirty="0">
                <a:latin typeface="Comic Sans MS" panose="030F0702030302020204" pitchFamily="66" charset="0"/>
                <a:ea typeface="Times New Roman" panose="02020603050405020304" pitchFamily="18" charset="0"/>
                <a:cs typeface="Times New Roman" panose="02020603050405020304" pitchFamily="18" charset="0"/>
              </a:rPr>
              <a:t>Быховский М. А. Очерк истории создания теории потенциальной помехоустойчивости // Электросвязь. - 1998. - № 5.</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tabLst>
                <a:tab pos="457200" algn="l"/>
              </a:tabLst>
            </a:pPr>
            <a:r>
              <a:rPr lang="ru-RU" dirty="0">
                <a:latin typeface="Comic Sans MS" panose="030F0702030302020204" pitchFamily="66" charset="0"/>
                <a:ea typeface="Times New Roman" panose="02020603050405020304" pitchFamily="18" charset="0"/>
                <a:cs typeface="Times New Roman" panose="02020603050405020304" pitchFamily="18" charset="0"/>
              </a:rPr>
              <a:t>Котельников В. А. Теория потенциальной помехоустойчивости. - М.: </a:t>
            </a:r>
            <a:r>
              <a:rPr lang="ru-RU" dirty="0" err="1">
                <a:latin typeface="Comic Sans MS" panose="030F0702030302020204" pitchFamily="66" charset="0"/>
                <a:ea typeface="Times New Roman" panose="02020603050405020304" pitchFamily="18" charset="0"/>
                <a:cs typeface="Times New Roman" panose="02020603050405020304" pitchFamily="18" charset="0"/>
              </a:rPr>
              <a:t>Госэнергоиздат</a:t>
            </a:r>
            <a:r>
              <a:rPr lang="ru-RU" dirty="0">
                <a:latin typeface="Comic Sans MS" panose="030F0702030302020204" pitchFamily="66" charset="0"/>
                <a:ea typeface="Times New Roman" panose="02020603050405020304" pitchFamily="18" charset="0"/>
                <a:cs typeface="Times New Roman" panose="02020603050405020304" pitchFamily="18" charset="0"/>
              </a:rPr>
              <a:t>, 1956.</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tabLst>
                <a:tab pos="457200" algn="l"/>
              </a:tabLst>
            </a:pPr>
            <a:r>
              <a:rPr lang="ru-RU" dirty="0">
                <a:latin typeface="Comic Sans MS" panose="030F0702030302020204" pitchFamily="66" charset="0"/>
                <a:ea typeface="Times New Roman" panose="02020603050405020304" pitchFamily="18" charset="0"/>
                <a:cs typeface="Times New Roman" panose="02020603050405020304" pitchFamily="18" charset="0"/>
              </a:rPr>
              <a:t>Котельников В. А. Сигналы с максимальной и минимальной вероятностями обнаружения // Радиотехника и электроника. - 1959. - № 3.</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tabLst>
                <a:tab pos="457200" algn="l"/>
              </a:tabLst>
            </a:pPr>
            <a:r>
              <a:rPr lang="ru-RU" dirty="0">
                <a:latin typeface="Comic Sans MS" panose="030F0702030302020204" pitchFamily="66" charset="0"/>
                <a:ea typeface="Times New Roman" panose="02020603050405020304" pitchFamily="18" charset="0"/>
                <a:cs typeface="Times New Roman" panose="02020603050405020304" pitchFamily="18" charset="0"/>
              </a:rPr>
              <a:t>Финн Л. М. Теория передачи дискретных сообщений. - М.: Сов. радио, 1970.</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tabLst>
                <a:tab pos="457200" algn="l"/>
              </a:tabLst>
            </a:pPr>
            <a:r>
              <a:rPr lang="ru-RU" dirty="0">
                <a:latin typeface="Comic Sans MS" panose="030F0702030302020204" pitchFamily="66" charset="0"/>
                <a:ea typeface="Times New Roman" panose="02020603050405020304" pitchFamily="18" charset="0"/>
                <a:cs typeface="Times New Roman" panose="02020603050405020304" pitchFamily="18" charset="0"/>
              </a:rPr>
              <a:t>Петрович Н. Т. Передача дискретной информации в каналах с фазовой манипуляцией. - М.: Сов. радио, 1965.</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tabLst>
                <a:tab pos="457200" algn="l"/>
              </a:tabLst>
            </a:pPr>
            <a:r>
              <a:rPr lang="ru-RU" dirty="0" err="1">
                <a:latin typeface="Comic Sans MS" panose="030F0702030302020204" pitchFamily="66" charset="0"/>
                <a:ea typeface="Times New Roman" panose="02020603050405020304" pitchFamily="18" charset="0"/>
                <a:cs typeface="Times New Roman" panose="02020603050405020304" pitchFamily="18" charset="0"/>
              </a:rPr>
              <a:t>Хворостенко</a:t>
            </a:r>
            <a:r>
              <a:rPr lang="ru-RU" dirty="0">
                <a:latin typeface="Comic Sans MS" panose="030F0702030302020204" pitchFamily="66" charset="0"/>
                <a:ea typeface="Times New Roman" panose="02020603050405020304" pitchFamily="18" charset="0"/>
                <a:cs typeface="Times New Roman" panose="02020603050405020304" pitchFamily="18" charset="0"/>
              </a:rPr>
              <a:t> Н. П. Статистическая теория демодуляции дискретных сигналов. - М.: Связь, 1968.</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tabLst>
                <a:tab pos="457200" algn="l"/>
              </a:tabLst>
            </a:pPr>
            <a:r>
              <a:rPr lang="ru-RU" dirty="0">
                <a:latin typeface="Comic Sans MS" panose="030F0702030302020204" pitchFamily="66" charset="0"/>
                <a:ea typeface="Times New Roman" panose="02020603050405020304" pitchFamily="18" charset="0"/>
                <a:cs typeface="Times New Roman" panose="02020603050405020304" pitchFamily="18" charset="0"/>
              </a:rPr>
              <a:t>Заездный Л. М., Окунев Ю. Б., </a:t>
            </a:r>
            <a:r>
              <a:rPr lang="ru-RU" dirty="0" err="1">
                <a:latin typeface="Comic Sans MS" panose="030F0702030302020204" pitchFamily="66" charset="0"/>
                <a:ea typeface="Times New Roman" panose="02020603050405020304" pitchFamily="18" charset="0"/>
                <a:cs typeface="Times New Roman" panose="02020603050405020304" pitchFamily="18" charset="0"/>
              </a:rPr>
              <a:t>Рахович</a:t>
            </a:r>
            <a:r>
              <a:rPr lang="ru-RU" dirty="0">
                <a:latin typeface="Comic Sans MS" panose="030F0702030302020204" pitchFamily="66" charset="0"/>
                <a:ea typeface="Times New Roman" panose="02020603050405020304" pitchFamily="18" charset="0"/>
                <a:cs typeface="Times New Roman" panose="02020603050405020304" pitchFamily="18" charset="0"/>
              </a:rPr>
              <a:t> Л. М. </a:t>
            </a:r>
            <a:r>
              <a:rPr lang="ru-RU" dirty="0" err="1">
                <a:latin typeface="Comic Sans MS" panose="030F0702030302020204" pitchFamily="66" charset="0"/>
                <a:ea typeface="Times New Roman" panose="02020603050405020304" pitchFamily="18" charset="0"/>
                <a:cs typeface="Times New Roman" panose="02020603050405020304" pitchFamily="18" charset="0"/>
              </a:rPr>
              <a:t>Фазо</a:t>
            </a:r>
            <a:r>
              <a:rPr lang="ru-RU" dirty="0">
                <a:latin typeface="Comic Sans MS" panose="030F0702030302020204" pitchFamily="66" charset="0"/>
                <a:ea typeface="Times New Roman" panose="02020603050405020304" pitchFamily="18" charset="0"/>
                <a:cs typeface="Times New Roman" panose="02020603050405020304" pitchFamily="18" charset="0"/>
              </a:rPr>
              <a:t>-разностная модуляция. - М.: Связь, 1967.</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tabLst>
                <a:tab pos="457200" algn="l"/>
              </a:tabLst>
            </a:pPr>
            <a:r>
              <a:rPr lang="en-US" dirty="0" err="1">
                <a:latin typeface="Comic Sans MS" panose="030F0702030302020204" pitchFamily="66" charset="0"/>
                <a:ea typeface="Times New Roman" panose="02020603050405020304" pitchFamily="18" charset="0"/>
                <a:cs typeface="Times New Roman" panose="02020603050405020304" pitchFamily="18" charset="0"/>
              </a:rPr>
              <a:t>Doezl</a:t>
            </a:r>
            <a:r>
              <a:rPr lang="en-US" dirty="0">
                <a:latin typeface="Comic Sans MS" panose="030F0702030302020204" pitchFamily="66" charset="0"/>
                <a:ea typeface="Times New Roman" panose="02020603050405020304" pitchFamily="18" charset="0"/>
                <a:cs typeface="Times New Roman" panose="02020603050405020304" pitchFamily="18" charset="0"/>
              </a:rPr>
              <a:t> M., </a:t>
            </a:r>
            <a:r>
              <a:rPr lang="en-US" dirty="0" err="1">
                <a:latin typeface="Comic Sans MS" panose="030F0702030302020204" pitchFamily="66" charset="0"/>
                <a:ea typeface="Times New Roman" panose="02020603050405020304" pitchFamily="18" charset="0"/>
                <a:cs typeface="Times New Roman" panose="02020603050405020304" pitchFamily="18" charset="0"/>
              </a:rPr>
              <a:t>Heald</a:t>
            </a:r>
            <a:r>
              <a:rPr lang="en-US" dirty="0">
                <a:latin typeface="Comic Sans MS" panose="030F0702030302020204" pitchFamily="66" charset="0"/>
                <a:ea typeface="Times New Roman" panose="02020603050405020304" pitchFamily="18" charset="0"/>
                <a:cs typeface="Times New Roman" panose="02020603050405020304" pitchFamily="18" charset="0"/>
              </a:rPr>
              <a:t> E., Martin D. Binary Data </a:t>
            </a:r>
            <a:r>
              <a:rPr lang="en-US" dirty="0" err="1">
                <a:latin typeface="Comic Sans MS" panose="030F0702030302020204" pitchFamily="66" charset="0"/>
                <a:ea typeface="Times New Roman" panose="02020603050405020304" pitchFamily="18" charset="0"/>
                <a:cs typeface="Times New Roman" panose="02020603050405020304" pitchFamily="18" charset="0"/>
              </a:rPr>
              <a:t>Transmision</a:t>
            </a:r>
            <a:r>
              <a:rPr lang="en-US" dirty="0">
                <a:latin typeface="Comic Sans MS" panose="030F0702030302020204" pitchFamily="66" charset="0"/>
                <a:ea typeface="Times New Roman" panose="02020603050405020304" pitchFamily="18" charset="0"/>
                <a:cs typeface="Times New Roman" panose="02020603050405020304" pitchFamily="18" charset="0"/>
              </a:rPr>
              <a:t> Techniques for Linear Systems // Proc. IRE. V. 45. - 1957. - May.</a:t>
            </a:r>
            <a:endParaRPr lang="ru-RU" dirty="0">
              <a:latin typeface="Comic Sans MS" panose="030F0702030302020204" pitchFamily="66" charset="0"/>
              <a:ea typeface="Calibri" panose="020F0502020204030204" pitchFamily="34" charset="0"/>
              <a:cs typeface="Times New Roman" panose="02020603050405020304" pitchFamily="18" charset="0"/>
            </a:endParaRPr>
          </a:p>
          <a:p>
            <a:pPr marL="342900" indent="-342900">
              <a:lnSpc>
                <a:spcPct val="115000"/>
              </a:lnSpc>
              <a:spcAft>
                <a:spcPts val="1000"/>
              </a:spcAft>
              <a:buFont typeface="+mj-lt"/>
              <a:buAutoNum type="arabicPeriod"/>
              <a:tabLst>
                <a:tab pos="457200" algn="l"/>
              </a:tabLst>
            </a:pPr>
            <a:r>
              <a:rPr lang="ru-RU" dirty="0">
                <a:latin typeface="Comic Sans MS" panose="030F0702030302020204" pitchFamily="66" charset="0"/>
                <a:ea typeface="Times New Roman" panose="02020603050405020304" pitchFamily="18" charset="0"/>
                <a:cs typeface="Times New Roman" panose="02020603050405020304" pitchFamily="18" charset="0"/>
              </a:rPr>
              <a:t>Институт военной связи. История и современность (1923-1998). - Мытищи, 1998.</a:t>
            </a:r>
            <a:r>
              <a:rPr lang="en-US" dirty="0">
                <a:latin typeface="Comic Sans MS" panose="030F0702030302020204" pitchFamily="66" charset="0"/>
                <a:ea typeface="Times New Roman" panose="02020603050405020304" pitchFamily="18" charset="0"/>
                <a:cs typeface="Times New Roman" panose="02020603050405020304" pitchFamily="18" charset="0"/>
              </a:rPr>
              <a:t> </a:t>
            </a:r>
            <a:endParaRPr lang="ru-RU" dirty="0">
              <a:latin typeface="Comic Sans MS" panose="030F0702030302020204" pitchFamily="66" charset="0"/>
              <a:ea typeface="Times New Roman" panose="02020603050405020304" pitchFamily="18" charset="0"/>
              <a:cs typeface="Times New Roman" panose="02020603050405020304" pitchFamily="18" charset="0"/>
            </a:endParaRPr>
          </a:p>
          <a:p>
            <a:pPr marL="342900" indent="-342900">
              <a:lnSpc>
                <a:spcPct val="115000"/>
              </a:lnSpc>
              <a:spcAft>
                <a:spcPts val="1000"/>
              </a:spcAft>
              <a:buFont typeface="+mj-lt"/>
              <a:buAutoNum type="arabicPeriod"/>
              <a:tabLst>
                <a:tab pos="457200" algn="l"/>
              </a:tabLst>
            </a:pPr>
            <a:r>
              <a:rPr lang="en-US" dirty="0">
                <a:latin typeface="Comic Sans MS" panose="030F0702030302020204" pitchFamily="66" charset="0"/>
                <a:ea typeface="Times New Roman" panose="02020603050405020304" pitchFamily="18" charset="0"/>
                <a:cs typeface="Times New Roman" panose="02020603050405020304" pitchFamily="18" charset="0"/>
              </a:rPr>
              <a:t>De Buda R. Coherent Demodulation of Frequency-Shift Keying with Low Deviation Ratio // IEEE Trans. </a:t>
            </a:r>
            <a:r>
              <a:rPr lang="ru-RU" dirty="0">
                <a:latin typeface="Comic Sans MS" panose="030F0702030302020204" pitchFamily="66" charset="0"/>
                <a:ea typeface="Times New Roman" panose="02020603050405020304" pitchFamily="18" charset="0"/>
                <a:cs typeface="Times New Roman" panose="02020603050405020304" pitchFamily="18" charset="0"/>
              </a:rPr>
              <a:t>COM-20. - 1972. - № 6.</a:t>
            </a:r>
            <a:endParaRPr lang="ru-RU"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a:tabLst>
                <a:tab pos="457200" algn="l"/>
              </a:tabLst>
            </a:pPr>
            <a:endParaRPr lang="ru-RU" sz="1600" dirty="0">
              <a:latin typeface="Comic Sans MS" panose="030F0702030302020204" pitchFamily="66"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0527204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92024" y="246954"/>
            <a:ext cx="11759184" cy="6002990"/>
          </a:xfrm>
          <a:prstGeom prst="rect">
            <a:avLst/>
          </a:prstGeom>
        </p:spPr>
        <p:txBody>
          <a:bodyPr wrap="square">
            <a:spAutoFit/>
          </a:bodyPr>
          <a:lstStyle/>
          <a:p>
            <a:pPr marL="342900" lvl="0" indent="-342900">
              <a:lnSpc>
                <a:spcPct val="115000"/>
              </a:lnSpc>
              <a:spcAft>
                <a:spcPts val="1000"/>
              </a:spcAft>
              <a:buFont typeface="+mj-lt"/>
              <a:buAutoNum type="arabicPeriod" startAt="10"/>
              <a:tabLst>
                <a:tab pos="457200" algn="l"/>
              </a:tabLst>
            </a:pPr>
            <a:r>
              <a:rPr lang="en-US" dirty="0">
                <a:latin typeface="Comic Sans MS" panose="030F0702030302020204" pitchFamily="66" charset="0"/>
                <a:ea typeface="Times New Roman" panose="02020603050405020304" pitchFamily="18" charset="0"/>
                <a:cs typeface="Times New Roman" panose="02020603050405020304" pitchFamily="18" charset="0"/>
              </a:rPr>
              <a:t>Shannon C. Mathematical Theory of Communication // BSTJ. - 1948. - Vol. 27. - № 3.</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startAt="10"/>
              <a:tabLst>
                <a:tab pos="457200" algn="l"/>
              </a:tabLst>
            </a:pPr>
            <a:r>
              <a:rPr lang="ru-RU" dirty="0" err="1">
                <a:latin typeface="Comic Sans MS" panose="030F0702030302020204" pitchFamily="66" charset="0"/>
                <a:ea typeface="Times New Roman" panose="02020603050405020304" pitchFamily="18" charset="0"/>
                <a:cs typeface="Times New Roman" panose="02020603050405020304" pitchFamily="18" charset="0"/>
              </a:rPr>
              <a:t>Мешковский</a:t>
            </a:r>
            <a:r>
              <a:rPr lang="ru-RU" dirty="0">
                <a:latin typeface="Comic Sans MS" panose="030F0702030302020204" pitchFamily="66" charset="0"/>
                <a:ea typeface="Times New Roman" panose="02020603050405020304" pitchFamily="18" charset="0"/>
                <a:cs typeface="Times New Roman" panose="02020603050405020304" pitchFamily="18" charset="0"/>
              </a:rPr>
              <a:t> К. А., Кириллов Н. Е. Кодирование в технике связи. - М.: Связь, 1966.</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startAt="10"/>
              <a:tabLst>
                <a:tab pos="457200" algn="l"/>
              </a:tabLst>
            </a:pPr>
            <a:r>
              <a:rPr lang="en-US" dirty="0" err="1">
                <a:latin typeface="Comic Sans MS" panose="030F0702030302020204" pitchFamily="66" charset="0"/>
                <a:ea typeface="Times New Roman" panose="02020603050405020304" pitchFamily="18" charset="0"/>
                <a:cs typeface="Times New Roman" panose="02020603050405020304" pitchFamily="18" charset="0"/>
              </a:rPr>
              <a:t>Gallager</a:t>
            </a:r>
            <a:r>
              <a:rPr lang="en-US" dirty="0">
                <a:latin typeface="Comic Sans MS" panose="030F0702030302020204" pitchFamily="66" charset="0"/>
                <a:ea typeface="Times New Roman" panose="02020603050405020304" pitchFamily="18" charset="0"/>
                <a:cs typeface="Times New Roman" panose="02020603050405020304" pitchFamily="18" charset="0"/>
              </a:rPr>
              <a:t> R. G. A Simple Derivation of the Coding Theorem and Some Applications // IEEE Trans. </a:t>
            </a:r>
            <a:r>
              <a:rPr lang="ru-RU" dirty="0">
                <a:latin typeface="Comic Sans MS" panose="030F0702030302020204" pitchFamily="66" charset="0"/>
                <a:ea typeface="Times New Roman" panose="02020603050405020304" pitchFamily="18" charset="0"/>
                <a:cs typeface="Times New Roman" panose="02020603050405020304" pitchFamily="18" charset="0"/>
              </a:rPr>
              <a:t>IT-11. - 1965. - </a:t>
            </a:r>
            <a:r>
              <a:rPr lang="ru-RU" dirty="0" err="1">
                <a:latin typeface="Comic Sans MS" panose="030F0702030302020204" pitchFamily="66" charset="0"/>
                <a:ea typeface="Times New Roman" panose="02020603050405020304" pitchFamily="18" charset="0"/>
                <a:cs typeface="Times New Roman" panose="02020603050405020304" pitchFamily="18" charset="0"/>
              </a:rPr>
              <a:t>Jan</a:t>
            </a:r>
            <a:r>
              <a:rPr lang="ru-RU" dirty="0">
                <a:latin typeface="Comic Sans MS" panose="030F0702030302020204" pitchFamily="66" charset="0"/>
                <a:ea typeface="Times New Roman" panose="02020603050405020304" pitchFamily="18" charset="0"/>
                <a:cs typeface="Times New Roman" panose="02020603050405020304" pitchFamily="18" charset="0"/>
              </a:rPr>
              <a:t>.</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startAt="10"/>
              <a:tabLst>
                <a:tab pos="457200" algn="l"/>
              </a:tabLst>
            </a:pPr>
            <a:r>
              <a:rPr lang="ru-RU" dirty="0">
                <a:latin typeface="Comic Sans MS" panose="030F0702030302020204" pitchFamily="66" charset="0"/>
                <a:ea typeface="Times New Roman" panose="02020603050405020304" pitchFamily="18" charset="0"/>
                <a:cs typeface="Times New Roman" panose="02020603050405020304" pitchFamily="18" charset="0"/>
              </a:rPr>
              <a:t>Быховский М. А. Оценка вероятности ошибочного приема в многопозиционных системах связи // Труды НИИР. - 1973. - № 4.</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startAt="10"/>
              <a:tabLst>
                <a:tab pos="457200" algn="l"/>
              </a:tabLst>
            </a:pPr>
            <a:r>
              <a:rPr lang="en-US" dirty="0">
                <a:latin typeface="Comic Sans MS" panose="030F0702030302020204" pitchFamily="66" charset="0"/>
                <a:ea typeface="Times New Roman" panose="02020603050405020304" pitchFamily="18" charset="0"/>
                <a:cs typeface="Times New Roman" panose="02020603050405020304" pitchFamily="18" charset="0"/>
              </a:rPr>
              <a:t>Cahn </a:t>
            </a:r>
            <a:r>
              <a:rPr lang="ru-RU" dirty="0">
                <a:latin typeface="Comic Sans MS" panose="030F0702030302020204" pitchFamily="66" charset="0"/>
                <a:ea typeface="Times New Roman" panose="02020603050405020304" pitchFamily="18" charset="0"/>
                <a:cs typeface="Times New Roman" panose="02020603050405020304" pitchFamily="18" charset="0"/>
              </a:rPr>
              <a:t>С</a:t>
            </a:r>
            <a:r>
              <a:rPr lang="en-US" dirty="0">
                <a:latin typeface="Comic Sans MS" panose="030F0702030302020204" pitchFamily="66" charset="0"/>
                <a:ea typeface="Times New Roman" panose="02020603050405020304" pitchFamily="18" charset="0"/>
                <a:cs typeface="Times New Roman" panose="02020603050405020304" pitchFamily="18" charset="0"/>
              </a:rPr>
              <a:t>. R. Combined Digital Phase and Amplitude Modulation Communication Systems // IRE Trans. </a:t>
            </a:r>
            <a:r>
              <a:rPr lang="ru-RU" dirty="0">
                <a:latin typeface="Comic Sans MS" panose="030F0702030302020204" pitchFamily="66" charset="0"/>
                <a:ea typeface="Times New Roman" panose="02020603050405020304" pitchFamily="18" charset="0"/>
                <a:cs typeface="Times New Roman" panose="02020603050405020304" pitchFamily="18" charset="0"/>
              </a:rPr>
              <a:t>CS-8. - 1960. - </a:t>
            </a:r>
            <a:r>
              <a:rPr lang="ru-RU" dirty="0" err="1">
                <a:latin typeface="Comic Sans MS" panose="030F0702030302020204" pitchFamily="66" charset="0"/>
                <a:ea typeface="Times New Roman" panose="02020603050405020304" pitchFamily="18" charset="0"/>
                <a:cs typeface="Times New Roman" panose="02020603050405020304" pitchFamily="18" charset="0"/>
              </a:rPr>
              <a:t>Sept</a:t>
            </a:r>
            <a:r>
              <a:rPr lang="ru-RU" dirty="0">
                <a:latin typeface="Comic Sans MS" panose="030F0702030302020204" pitchFamily="66" charset="0"/>
                <a:ea typeface="Times New Roman" panose="02020603050405020304" pitchFamily="18" charset="0"/>
                <a:cs typeface="Times New Roman" panose="02020603050405020304" pitchFamily="18" charset="0"/>
              </a:rPr>
              <a:t>.</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startAt="10"/>
              <a:tabLst>
                <a:tab pos="457200" algn="l"/>
              </a:tabLst>
            </a:pPr>
            <a:r>
              <a:rPr lang="en-US" dirty="0" err="1">
                <a:latin typeface="Comic Sans MS" panose="030F0702030302020204" pitchFamily="66" charset="0"/>
                <a:ea typeface="Times New Roman" panose="02020603050405020304" pitchFamily="18" charset="0"/>
                <a:cs typeface="Times New Roman" panose="02020603050405020304" pitchFamily="18" charset="0"/>
              </a:rPr>
              <a:t>Campopiano</a:t>
            </a:r>
            <a:r>
              <a:rPr lang="en-US" dirty="0">
                <a:latin typeface="Comic Sans MS" panose="030F0702030302020204" pitchFamily="66" charset="0"/>
                <a:ea typeface="Times New Roman" panose="02020603050405020304" pitchFamily="18" charset="0"/>
                <a:cs typeface="Times New Roman" panose="02020603050405020304" pitchFamily="18" charset="0"/>
              </a:rPr>
              <a:t> C. N., Glazer B. C. A Coherent Digital Amplitude and Phase Modulation </a:t>
            </a:r>
            <a:r>
              <a:rPr lang="en-US" dirty="0" err="1">
                <a:latin typeface="Comic Sans MS" panose="030F0702030302020204" pitchFamily="66" charset="0"/>
                <a:ea typeface="Times New Roman" panose="02020603050405020304" pitchFamily="18" charset="0"/>
                <a:cs typeface="Times New Roman" panose="02020603050405020304" pitchFamily="18" charset="0"/>
              </a:rPr>
              <a:t>Sheme</a:t>
            </a:r>
            <a:r>
              <a:rPr lang="en-US" dirty="0">
                <a:latin typeface="Comic Sans MS" panose="030F0702030302020204" pitchFamily="66" charset="0"/>
                <a:ea typeface="Times New Roman" panose="02020603050405020304" pitchFamily="18" charset="0"/>
                <a:cs typeface="Times New Roman" panose="02020603050405020304" pitchFamily="18" charset="0"/>
              </a:rPr>
              <a:t> // IRE Trans. </a:t>
            </a:r>
            <a:r>
              <a:rPr lang="ru-RU" dirty="0">
                <a:latin typeface="Comic Sans MS" panose="030F0702030302020204" pitchFamily="66" charset="0"/>
                <a:ea typeface="Times New Roman" panose="02020603050405020304" pitchFamily="18" charset="0"/>
                <a:cs typeface="Times New Roman" panose="02020603050405020304" pitchFamily="18" charset="0"/>
              </a:rPr>
              <a:t>CS-10. - 1962. - </a:t>
            </a:r>
            <a:r>
              <a:rPr lang="ru-RU" dirty="0" err="1">
                <a:latin typeface="Comic Sans MS" panose="030F0702030302020204" pitchFamily="66" charset="0"/>
                <a:ea typeface="Times New Roman" panose="02020603050405020304" pitchFamily="18" charset="0"/>
                <a:cs typeface="Times New Roman" panose="02020603050405020304" pitchFamily="18" charset="0"/>
              </a:rPr>
              <a:t>March</a:t>
            </a:r>
            <a:r>
              <a:rPr lang="ru-RU" dirty="0">
                <a:latin typeface="Comic Sans MS" panose="030F0702030302020204" pitchFamily="66" charset="0"/>
                <a:ea typeface="Times New Roman" panose="02020603050405020304" pitchFamily="18" charset="0"/>
                <a:cs typeface="Times New Roman" panose="02020603050405020304" pitchFamily="18" charset="0"/>
              </a:rPr>
              <a:t>.</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startAt="10"/>
              <a:tabLst>
                <a:tab pos="457200" algn="l"/>
              </a:tabLst>
            </a:pPr>
            <a:r>
              <a:rPr lang="en-US" dirty="0">
                <a:latin typeface="Comic Sans MS" panose="030F0702030302020204" pitchFamily="66" charset="0"/>
                <a:ea typeface="Times New Roman" panose="02020603050405020304" pitchFamily="18" charset="0"/>
                <a:cs typeface="Times New Roman" panose="02020603050405020304" pitchFamily="18" charset="0"/>
              </a:rPr>
              <a:t>Smith J. G. Odd-Bit Quadrature Amplitude Shift Keying // IEEE Trans. </a:t>
            </a:r>
            <a:r>
              <a:rPr lang="ru-RU" dirty="0">
                <a:latin typeface="Comic Sans MS" panose="030F0702030302020204" pitchFamily="66" charset="0"/>
                <a:ea typeface="Times New Roman" panose="02020603050405020304" pitchFamily="18" charset="0"/>
                <a:cs typeface="Times New Roman" panose="02020603050405020304" pitchFamily="18" charset="0"/>
              </a:rPr>
              <a:t>COM-23. - 1975. - </a:t>
            </a:r>
            <a:r>
              <a:rPr lang="ru-RU" dirty="0" err="1">
                <a:latin typeface="Comic Sans MS" panose="030F0702030302020204" pitchFamily="66" charset="0"/>
                <a:ea typeface="Times New Roman" panose="02020603050405020304" pitchFamily="18" charset="0"/>
                <a:cs typeface="Times New Roman" panose="02020603050405020304" pitchFamily="18" charset="0"/>
              </a:rPr>
              <a:t>March</a:t>
            </a:r>
            <a:r>
              <a:rPr lang="ru-RU" dirty="0">
                <a:latin typeface="Comic Sans MS" panose="030F0702030302020204" pitchFamily="66" charset="0"/>
                <a:ea typeface="Times New Roman" panose="02020603050405020304" pitchFamily="18" charset="0"/>
                <a:cs typeface="Times New Roman" panose="02020603050405020304" pitchFamily="18" charset="0"/>
              </a:rPr>
              <a:t>.</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startAt="10"/>
              <a:tabLst>
                <a:tab pos="457200" algn="l"/>
              </a:tabLst>
            </a:pPr>
            <a:r>
              <a:rPr lang="en-US" dirty="0" err="1">
                <a:latin typeface="Comic Sans MS" panose="030F0702030302020204" pitchFamily="66" charset="0"/>
                <a:ea typeface="Times New Roman" panose="02020603050405020304" pitchFamily="18" charset="0"/>
                <a:cs typeface="Times New Roman" panose="02020603050405020304" pitchFamily="18" charset="0"/>
              </a:rPr>
              <a:t>Slepian</a:t>
            </a:r>
            <a:r>
              <a:rPr lang="en-US" dirty="0">
                <a:latin typeface="Comic Sans MS" panose="030F0702030302020204" pitchFamily="66" charset="0"/>
                <a:ea typeface="Times New Roman" panose="02020603050405020304" pitchFamily="18" charset="0"/>
                <a:cs typeface="Times New Roman" panose="02020603050405020304" pitchFamily="18" charset="0"/>
              </a:rPr>
              <a:t> D. Permutation Modulation. // </a:t>
            </a:r>
            <a:r>
              <a:rPr lang="en-US" dirty="0" err="1">
                <a:latin typeface="Comic Sans MS" panose="030F0702030302020204" pitchFamily="66" charset="0"/>
                <a:ea typeface="Times New Roman" panose="02020603050405020304" pitchFamily="18" charset="0"/>
                <a:cs typeface="Times New Roman" panose="02020603050405020304" pitchFamily="18" charset="0"/>
              </a:rPr>
              <a:t>Proc</a:t>
            </a:r>
            <a:r>
              <a:rPr lang="en-US" dirty="0">
                <a:latin typeface="Comic Sans MS" panose="030F0702030302020204" pitchFamily="66" charset="0"/>
                <a:ea typeface="Times New Roman" panose="02020603050405020304" pitchFamily="18" charset="0"/>
                <a:cs typeface="Times New Roman" panose="02020603050405020304" pitchFamily="18" charset="0"/>
              </a:rPr>
              <a:t> IEEE. - 1965. - № 3.</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startAt="10"/>
              <a:tabLst>
                <a:tab pos="457200" algn="l"/>
              </a:tabLst>
            </a:pPr>
            <a:r>
              <a:rPr lang="en-US" dirty="0" err="1">
                <a:latin typeface="Comic Sans MS" panose="030F0702030302020204" pitchFamily="66" charset="0"/>
                <a:ea typeface="Times New Roman" panose="02020603050405020304" pitchFamily="18" charset="0"/>
                <a:cs typeface="Times New Roman" panose="02020603050405020304" pitchFamily="18" charset="0"/>
              </a:rPr>
              <a:t>Ungerboeck</a:t>
            </a:r>
            <a:r>
              <a:rPr lang="en-US" dirty="0">
                <a:latin typeface="Comic Sans MS" panose="030F0702030302020204" pitchFamily="66" charset="0"/>
                <a:ea typeface="Times New Roman" panose="02020603050405020304" pitchFamily="18" charset="0"/>
                <a:cs typeface="Times New Roman" panose="02020603050405020304" pitchFamily="18" charset="0"/>
              </a:rPr>
              <a:t> G. Chanel Coding with Multilevel Phase Signal // IEEE Trans. </a:t>
            </a:r>
            <a:r>
              <a:rPr lang="ru-RU" dirty="0" err="1">
                <a:latin typeface="Comic Sans MS" panose="030F0702030302020204" pitchFamily="66" charset="0"/>
                <a:ea typeface="Times New Roman" panose="02020603050405020304" pitchFamily="18" charset="0"/>
                <a:cs typeface="Times New Roman" panose="02020603050405020304" pitchFamily="18" charset="0"/>
              </a:rPr>
              <a:t>Inform</a:t>
            </a:r>
            <a:r>
              <a:rPr lang="ru-RU" dirty="0">
                <a:latin typeface="Comic Sans MS" panose="030F0702030302020204" pitchFamily="66" charset="0"/>
                <a:ea typeface="Times New Roman" panose="02020603050405020304" pitchFamily="18" charset="0"/>
                <a:cs typeface="Times New Roman" panose="02020603050405020304" pitchFamily="18" charset="0"/>
              </a:rPr>
              <a:t>. </a:t>
            </a:r>
            <a:r>
              <a:rPr lang="ru-RU" dirty="0" err="1">
                <a:latin typeface="Comic Sans MS" panose="030F0702030302020204" pitchFamily="66" charset="0"/>
                <a:ea typeface="Times New Roman" panose="02020603050405020304" pitchFamily="18" charset="0"/>
                <a:cs typeface="Times New Roman" panose="02020603050405020304" pitchFamily="18" charset="0"/>
              </a:rPr>
              <a:t>Theory</a:t>
            </a:r>
            <a:r>
              <a:rPr lang="ru-RU" dirty="0">
                <a:latin typeface="Comic Sans MS" panose="030F0702030302020204" pitchFamily="66" charset="0"/>
                <a:ea typeface="Times New Roman" panose="02020603050405020304" pitchFamily="18" charset="0"/>
                <a:cs typeface="Times New Roman" panose="02020603050405020304" pitchFamily="18" charset="0"/>
              </a:rPr>
              <a:t>. - 1981. - № 1.</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mj-lt"/>
              <a:buAutoNum type="arabicPeriod" startAt="10"/>
              <a:tabLst>
                <a:tab pos="457200" algn="l"/>
              </a:tabLst>
            </a:pPr>
            <a:r>
              <a:rPr lang="ru-RU" dirty="0" err="1">
                <a:latin typeface="Comic Sans MS" panose="030F0702030302020204" pitchFamily="66" charset="0"/>
                <a:ea typeface="Times New Roman" panose="02020603050405020304" pitchFamily="18" charset="0"/>
                <a:cs typeface="Times New Roman" panose="02020603050405020304" pitchFamily="18" charset="0"/>
              </a:rPr>
              <a:t>Зюко</a:t>
            </a:r>
            <a:r>
              <a:rPr lang="ru-RU" dirty="0">
                <a:latin typeface="Comic Sans MS" panose="030F0702030302020204" pitchFamily="66" charset="0"/>
                <a:ea typeface="Times New Roman" panose="02020603050405020304" pitchFamily="18" charset="0"/>
                <a:cs typeface="Times New Roman" panose="02020603050405020304" pitchFamily="18" charset="0"/>
              </a:rPr>
              <a:t> А. Г., Фалько А. И., Панфилов И. П., Банкет В. Л., Иващенко Л. В. Помехоустойчивость и эффективность систем передачи информации. - М.: Радио и связь, 1985.</a:t>
            </a:r>
            <a:endParaRPr lang="ru-RU" sz="1600" dirty="0">
              <a:latin typeface="Comic Sans MS" panose="030F0702030302020204" pitchFamily="66"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5258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1752" y="78707"/>
            <a:ext cx="11612880" cy="6986528"/>
          </a:xfrm>
          <a:prstGeom prst="rect">
            <a:avLst/>
          </a:prstGeom>
        </p:spPr>
        <p:txBody>
          <a:bodyPr wrap="square">
            <a:spAutoFit/>
          </a:bodyPr>
          <a:lstStyle/>
          <a:p>
            <a:pPr indent="457200" algn="just">
              <a:spcAft>
                <a:spcPts val="0"/>
              </a:spcAft>
            </a:pPr>
            <a:r>
              <a:rPr lang="ru-RU" sz="2800" dirty="0">
                <a:latin typeface="Comic Sans MS" panose="030F0702030302020204" pitchFamily="66" charset="0"/>
                <a:ea typeface="Times New Roman" panose="02020603050405020304" pitchFamily="18" charset="0"/>
              </a:rPr>
              <a:t>Он высказал мысль о том, что распространение электрических и магнитных воздействий происходит с конечной скоростью и представляет собой волновой процесс. </a:t>
            </a:r>
          </a:p>
          <a:p>
            <a:pPr indent="457200" algn="just">
              <a:spcAft>
                <a:spcPts val="0"/>
              </a:spcAft>
            </a:pPr>
            <a:r>
              <a:rPr lang="ru-RU" sz="2800" dirty="0">
                <a:latin typeface="Comic Sans MS" panose="030F0702030302020204" pitchFamily="66" charset="0"/>
                <a:ea typeface="Times New Roman" panose="02020603050405020304" pitchFamily="18" charset="0"/>
              </a:rPr>
              <a:t>Эти идеи были развиты Дж. Максвеллом, математически описавшим электрические и магнитные явления системой из четырех уравнений, из которой следовала возможность существования электромагнитного поля, распространяющегося в пространстве в виде электромагнитной волны.</a:t>
            </a:r>
          </a:p>
          <a:p>
            <a:pPr indent="457200" algn="just"/>
            <a:r>
              <a:rPr lang="ru-RU" sz="2800" dirty="0">
                <a:latin typeface="Comic Sans MS" panose="030F0702030302020204" pitchFamily="66" charset="0"/>
                <a:cs typeface="Times New Roman" panose="02020603050405020304" pitchFamily="18" charset="0"/>
              </a:rPr>
              <a:t>	</a:t>
            </a:r>
            <a:r>
              <a:rPr lang="ru-RU" sz="2800" dirty="0">
                <a:latin typeface="Comic Sans MS" panose="030F0702030302020204" pitchFamily="66" charset="0"/>
              </a:rPr>
              <a:t>Радиотехника – это наука об электромагнитных колебаниях высокой частоты и радиоволнах, а также  техника применения радиоволн для практических нужд.</a:t>
            </a:r>
          </a:p>
          <a:p>
            <a:pPr indent="457200" algn="just"/>
            <a:r>
              <a:rPr lang="ru-RU" sz="2800" dirty="0">
                <a:latin typeface="Comic Sans MS" panose="030F0702030302020204" pitchFamily="66" charset="0"/>
              </a:rPr>
              <a:t>	Можно выделить несколько важных областей науки входящих в радиотехнику или тесно связанных с ней  - это электродинамика, статистическая теория радиотехнических систем и теория информации.</a:t>
            </a:r>
          </a:p>
          <a:p>
            <a:pPr indent="457200" algn="just">
              <a:spcAft>
                <a:spcPts val="0"/>
              </a:spcAft>
            </a:pPr>
            <a:endParaRPr lang="ru-RU" sz="2800" dirty="0">
              <a:effectLst/>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187101229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80744" y="1747826"/>
            <a:ext cx="9811512" cy="2623502"/>
          </a:xfrm>
          <a:prstGeom prst="rect">
            <a:avLst/>
          </a:prstGeom>
          <a:noFill/>
        </p:spPr>
        <p:txBody>
          <a:bodyPr vert="horz" wrap="square" lIns="0" tIns="7330" rIns="0" bIns="0" rtlCol="0">
            <a:spAutoFit/>
          </a:bodyPr>
          <a:lstStyle/>
          <a:p>
            <a:pPr algn="ctr"/>
            <a:r>
              <a:rPr sz="1400" spc="-6" dirty="0">
                <a:latin typeface="Times New Roman"/>
                <a:cs typeface="Times New Roman"/>
              </a:rPr>
              <a:t>Учебное </a:t>
            </a:r>
            <a:r>
              <a:rPr sz="1400" spc="-3" dirty="0">
                <a:latin typeface="Times New Roman"/>
                <a:cs typeface="Times New Roman"/>
              </a:rPr>
              <a:t>электронное </a:t>
            </a:r>
            <a:r>
              <a:rPr sz="1400" spc="-6" dirty="0">
                <a:latin typeface="Times New Roman"/>
                <a:cs typeface="Times New Roman"/>
              </a:rPr>
              <a:t>мультимедийное</a:t>
            </a:r>
            <a:r>
              <a:rPr sz="1400" spc="38" dirty="0">
                <a:latin typeface="Times New Roman"/>
                <a:cs typeface="Times New Roman"/>
              </a:rPr>
              <a:t> </a:t>
            </a:r>
            <a:r>
              <a:rPr sz="1400" spc="-3" dirty="0">
                <a:latin typeface="Times New Roman"/>
                <a:cs typeface="Times New Roman"/>
              </a:rPr>
              <a:t>издание</a:t>
            </a:r>
            <a:endParaRPr sz="1400" dirty="0">
              <a:latin typeface="Times New Roman"/>
              <a:cs typeface="Times New Roman"/>
            </a:endParaRPr>
          </a:p>
          <a:p>
            <a:pPr algn="ctr"/>
            <a:endParaRPr sz="1200" dirty="0">
              <a:latin typeface="Times New Roman"/>
              <a:cs typeface="Times New Roman"/>
            </a:endParaRPr>
          </a:p>
          <a:p>
            <a:pPr algn="ctr"/>
            <a:r>
              <a:rPr sz="1400" spc="-3" dirty="0">
                <a:latin typeface="Times New Roman"/>
                <a:cs typeface="Times New Roman"/>
              </a:rPr>
              <a:t>ДАНИЛОВ </a:t>
            </a:r>
            <a:r>
              <a:rPr sz="1400" spc="-6" dirty="0">
                <a:latin typeface="Times New Roman"/>
                <a:cs typeface="Times New Roman"/>
              </a:rPr>
              <a:t>Станислав</a:t>
            </a:r>
            <a:r>
              <a:rPr sz="1400" spc="6" dirty="0">
                <a:latin typeface="Times New Roman"/>
                <a:cs typeface="Times New Roman"/>
              </a:rPr>
              <a:t> </a:t>
            </a:r>
            <a:r>
              <a:rPr sz="1400" spc="-3" dirty="0">
                <a:latin typeface="Times New Roman"/>
                <a:cs typeface="Times New Roman"/>
              </a:rPr>
              <a:t>Николаевич</a:t>
            </a:r>
            <a:endParaRPr sz="1400" dirty="0">
              <a:latin typeface="Times New Roman"/>
              <a:cs typeface="Times New Roman"/>
            </a:endParaRPr>
          </a:p>
          <a:p>
            <a:pPr algn="ctr"/>
            <a:endParaRPr sz="1200" dirty="0">
              <a:latin typeface="Times New Roman"/>
              <a:cs typeface="Times New Roman"/>
            </a:endParaRPr>
          </a:p>
          <a:p>
            <a:pPr algn="ctr"/>
            <a:r>
              <a:rPr lang="ru-RU" sz="2200" dirty="0">
                <a:latin typeface="Times New Roman" panose="02020603050405020304" pitchFamily="18" charset="0"/>
                <a:cs typeface="Times New Roman" panose="02020603050405020304" pitchFamily="18" charset="0"/>
              </a:rPr>
              <a:t>РАДИОТЕХНИЧЕСКИЕ СРЕДСТВА ПРИЕМА И ОБРАБОТКИ СИГНАЛОВ </a:t>
            </a:r>
          </a:p>
          <a:p>
            <a:pPr algn="ctr"/>
            <a:endParaRPr lang="ru-RU" sz="1200" spc="-6" dirty="0" smtClean="0">
              <a:latin typeface="Times New Roman"/>
              <a:cs typeface="Times New Roman"/>
            </a:endParaRPr>
          </a:p>
          <a:p>
            <a:pPr algn="ctr"/>
            <a:r>
              <a:rPr sz="1400" spc="-6" dirty="0" err="1" smtClean="0">
                <a:latin typeface="Times New Roman"/>
                <a:cs typeface="Times New Roman"/>
              </a:rPr>
              <a:t>Учебное</a:t>
            </a:r>
            <a:r>
              <a:rPr sz="1400" spc="3" dirty="0" smtClean="0">
                <a:latin typeface="Times New Roman"/>
                <a:cs typeface="Times New Roman"/>
              </a:rPr>
              <a:t> </a:t>
            </a:r>
            <a:r>
              <a:rPr sz="1400" spc="-6" dirty="0">
                <a:latin typeface="Times New Roman"/>
                <a:cs typeface="Times New Roman"/>
              </a:rPr>
              <a:t>пособие</a:t>
            </a:r>
            <a:endParaRPr sz="1400" dirty="0">
              <a:latin typeface="Times New Roman"/>
              <a:cs typeface="Times New Roman"/>
            </a:endParaRPr>
          </a:p>
          <a:p>
            <a:pPr algn="ctr"/>
            <a:endParaRPr sz="1400" dirty="0">
              <a:latin typeface="Times New Roman"/>
              <a:cs typeface="Times New Roman"/>
            </a:endParaRPr>
          </a:p>
          <a:p>
            <a:pPr algn="ctr"/>
            <a:endParaRPr sz="1400" dirty="0">
              <a:latin typeface="Times New Roman"/>
              <a:cs typeface="Times New Roman"/>
            </a:endParaRPr>
          </a:p>
          <a:p>
            <a:pPr marR="176736" algn="ctr"/>
            <a:r>
              <a:rPr sz="1300" spc="-3" dirty="0" err="1" smtClean="0">
                <a:latin typeface="Times New Roman"/>
                <a:cs typeface="Times New Roman"/>
              </a:rPr>
              <a:t>Редакт</a:t>
            </a:r>
            <a:r>
              <a:rPr lang="ru-RU" sz="1300" spc="-3" dirty="0" smtClean="0">
                <a:latin typeface="Times New Roman"/>
                <a:cs typeface="Times New Roman"/>
              </a:rPr>
              <a:t>ор</a:t>
            </a:r>
            <a:r>
              <a:rPr sz="1300" spc="-3" dirty="0" smtClean="0">
                <a:latin typeface="Times New Roman"/>
                <a:cs typeface="Times New Roman"/>
              </a:rPr>
              <a:t> </a:t>
            </a:r>
            <a:r>
              <a:rPr lang="ru-RU" sz="1300" dirty="0">
                <a:latin typeface="Times New Roman"/>
                <a:cs typeface="Times New Roman"/>
              </a:rPr>
              <a:t>Л</a:t>
            </a:r>
            <a:r>
              <a:rPr sz="1300" dirty="0" smtClean="0">
                <a:latin typeface="Times New Roman"/>
                <a:cs typeface="Times New Roman"/>
              </a:rPr>
              <a:t>. </a:t>
            </a:r>
            <a:r>
              <a:rPr lang="ru-RU" sz="1300" spc="-3" dirty="0" smtClean="0">
                <a:latin typeface="Times New Roman"/>
                <a:cs typeface="Times New Roman"/>
              </a:rPr>
              <a:t>В</a:t>
            </a:r>
            <a:r>
              <a:rPr sz="1300" spc="-3" dirty="0" smtClean="0">
                <a:latin typeface="Times New Roman"/>
                <a:cs typeface="Times New Roman"/>
              </a:rPr>
              <a:t>. </a:t>
            </a:r>
            <a:r>
              <a:rPr lang="ru-RU" sz="1300" spc="100" dirty="0" err="1" smtClean="0">
                <a:latin typeface="Times New Roman"/>
                <a:cs typeface="Times New Roman"/>
              </a:rPr>
              <a:t>Комбарова</a:t>
            </a:r>
            <a:r>
              <a:rPr sz="1300" dirty="0" smtClean="0">
                <a:latin typeface="Times New Roman"/>
                <a:cs typeface="Times New Roman"/>
              </a:rPr>
              <a:t>  </a:t>
            </a:r>
            <a:endParaRPr lang="ru-RU" sz="1300" dirty="0" smtClean="0">
              <a:latin typeface="Times New Roman"/>
              <a:cs typeface="Times New Roman"/>
            </a:endParaRPr>
          </a:p>
          <a:p>
            <a:pPr marR="176736" algn="ctr"/>
            <a:r>
              <a:rPr sz="1300" spc="-3" dirty="0" err="1" smtClean="0">
                <a:latin typeface="Times New Roman"/>
                <a:cs typeface="Times New Roman"/>
              </a:rPr>
              <a:t>Дизайн</a:t>
            </a:r>
            <a:r>
              <a:rPr sz="1300" spc="-3" dirty="0">
                <a:latin typeface="Times New Roman"/>
                <a:cs typeface="Times New Roman"/>
              </a:rPr>
              <a:t>,</a:t>
            </a:r>
            <a:r>
              <a:rPr sz="1300" spc="-6" dirty="0">
                <a:latin typeface="Times New Roman"/>
                <a:cs typeface="Times New Roman"/>
              </a:rPr>
              <a:t> </a:t>
            </a:r>
            <a:r>
              <a:rPr sz="1300" spc="-3" dirty="0">
                <a:latin typeface="Times New Roman"/>
                <a:cs typeface="Times New Roman"/>
              </a:rPr>
              <a:t>структура,</a:t>
            </a:r>
            <a:r>
              <a:rPr sz="1300" spc="10" dirty="0">
                <a:latin typeface="Times New Roman"/>
                <a:cs typeface="Times New Roman"/>
              </a:rPr>
              <a:t> </a:t>
            </a:r>
            <a:r>
              <a:rPr sz="1300" spc="-3" dirty="0">
                <a:latin typeface="Times New Roman"/>
                <a:cs typeface="Times New Roman"/>
              </a:rPr>
              <a:t>навигация</a:t>
            </a:r>
            <a:r>
              <a:rPr sz="1300" spc="19" dirty="0">
                <a:latin typeface="Times New Roman"/>
                <a:cs typeface="Times New Roman"/>
              </a:rPr>
              <a:t> </a:t>
            </a:r>
            <a:r>
              <a:rPr sz="1300" spc="-13" dirty="0">
                <a:latin typeface="Times New Roman"/>
                <a:cs typeface="Times New Roman"/>
              </a:rPr>
              <a:t>С.</a:t>
            </a:r>
            <a:r>
              <a:rPr sz="1300" spc="13" dirty="0">
                <a:latin typeface="Times New Roman"/>
                <a:cs typeface="Times New Roman"/>
              </a:rPr>
              <a:t> </a:t>
            </a:r>
            <a:r>
              <a:rPr sz="1300" spc="-3" dirty="0">
                <a:latin typeface="Times New Roman"/>
                <a:cs typeface="Times New Roman"/>
              </a:rPr>
              <a:t>Н.</a:t>
            </a:r>
            <a:r>
              <a:rPr sz="1300" spc="115" dirty="0">
                <a:latin typeface="Times New Roman"/>
                <a:cs typeface="Times New Roman"/>
              </a:rPr>
              <a:t> </a:t>
            </a:r>
            <a:r>
              <a:rPr sz="1300" dirty="0">
                <a:latin typeface="Times New Roman"/>
                <a:cs typeface="Times New Roman"/>
              </a:rPr>
              <a:t>Д</a:t>
            </a:r>
            <a:r>
              <a:rPr sz="1300" spc="-73" dirty="0">
                <a:latin typeface="Times New Roman"/>
                <a:cs typeface="Times New Roman"/>
              </a:rPr>
              <a:t> </a:t>
            </a:r>
            <a:r>
              <a:rPr sz="1300" dirty="0">
                <a:latin typeface="Times New Roman"/>
                <a:cs typeface="Times New Roman"/>
              </a:rPr>
              <a:t>а</a:t>
            </a:r>
            <a:r>
              <a:rPr sz="1300" spc="-73" dirty="0">
                <a:latin typeface="Times New Roman"/>
                <a:cs typeface="Times New Roman"/>
              </a:rPr>
              <a:t> </a:t>
            </a:r>
            <a:r>
              <a:rPr sz="1300" dirty="0">
                <a:latin typeface="Times New Roman"/>
                <a:cs typeface="Times New Roman"/>
              </a:rPr>
              <a:t>н</a:t>
            </a:r>
            <a:r>
              <a:rPr sz="1300" spc="-71" dirty="0">
                <a:latin typeface="Times New Roman"/>
                <a:cs typeface="Times New Roman"/>
              </a:rPr>
              <a:t> </a:t>
            </a:r>
            <a:r>
              <a:rPr sz="1300" dirty="0">
                <a:latin typeface="Times New Roman"/>
                <a:cs typeface="Times New Roman"/>
              </a:rPr>
              <a:t>и</a:t>
            </a:r>
            <a:r>
              <a:rPr sz="1300" spc="-67" dirty="0">
                <a:latin typeface="Times New Roman"/>
                <a:cs typeface="Times New Roman"/>
              </a:rPr>
              <a:t> </a:t>
            </a:r>
            <a:r>
              <a:rPr sz="1300" dirty="0">
                <a:latin typeface="Times New Roman"/>
                <a:cs typeface="Times New Roman"/>
              </a:rPr>
              <a:t>л</a:t>
            </a:r>
            <a:r>
              <a:rPr sz="1300" spc="-73" dirty="0">
                <a:latin typeface="Times New Roman"/>
                <a:cs typeface="Times New Roman"/>
              </a:rPr>
              <a:t> </a:t>
            </a:r>
            <a:r>
              <a:rPr sz="1300" dirty="0">
                <a:latin typeface="Times New Roman"/>
                <a:cs typeface="Times New Roman"/>
              </a:rPr>
              <a:t>о</a:t>
            </a:r>
            <a:r>
              <a:rPr sz="1300" spc="-58" dirty="0">
                <a:latin typeface="Times New Roman"/>
                <a:cs typeface="Times New Roman"/>
              </a:rPr>
              <a:t> </a:t>
            </a:r>
            <a:r>
              <a:rPr sz="1300" dirty="0" smtClean="0">
                <a:latin typeface="Times New Roman"/>
                <a:cs typeface="Times New Roman"/>
              </a:rPr>
              <a:t>в</a:t>
            </a:r>
            <a:r>
              <a:rPr lang="ru-RU" sz="1300" smtClean="0">
                <a:latin typeface="Times New Roman"/>
                <a:cs typeface="Times New Roman"/>
              </a:rPr>
              <a:t> а</a:t>
            </a:r>
            <a:endParaRPr sz="1300" dirty="0">
              <a:latin typeface="Times New Roman"/>
              <a:cs typeface="Times New Roman"/>
            </a:endParaRPr>
          </a:p>
          <a:p>
            <a:pPr algn="ctr"/>
            <a:r>
              <a:rPr sz="1300" spc="-3" dirty="0">
                <a:latin typeface="Times New Roman"/>
                <a:cs typeface="Times New Roman"/>
              </a:rPr>
              <a:t>Обложка,</a:t>
            </a:r>
            <a:r>
              <a:rPr sz="1300" dirty="0">
                <a:latin typeface="Times New Roman"/>
                <a:cs typeface="Times New Roman"/>
              </a:rPr>
              <a:t> </a:t>
            </a:r>
            <a:r>
              <a:rPr sz="1300" spc="-3" dirty="0">
                <a:latin typeface="Times New Roman"/>
                <a:cs typeface="Times New Roman"/>
              </a:rPr>
              <a:t>упаковка,</a:t>
            </a:r>
            <a:r>
              <a:rPr sz="1300" spc="10" dirty="0">
                <a:latin typeface="Times New Roman"/>
                <a:cs typeface="Times New Roman"/>
              </a:rPr>
              <a:t> </a:t>
            </a:r>
            <a:r>
              <a:rPr sz="1300" spc="-3" dirty="0" err="1">
                <a:latin typeface="Times New Roman"/>
                <a:cs typeface="Times New Roman"/>
              </a:rPr>
              <a:t>тиражирование</a:t>
            </a:r>
            <a:r>
              <a:rPr sz="1300" spc="13" dirty="0">
                <a:latin typeface="Times New Roman"/>
                <a:cs typeface="Times New Roman"/>
              </a:rPr>
              <a:t> </a:t>
            </a:r>
            <a:r>
              <a:rPr lang="ru-RU" sz="1300" spc="-10" dirty="0" smtClean="0">
                <a:latin typeface="Times New Roman"/>
                <a:cs typeface="Times New Roman"/>
              </a:rPr>
              <a:t>Т</a:t>
            </a:r>
            <a:r>
              <a:rPr sz="1300" spc="-10" dirty="0" smtClean="0">
                <a:latin typeface="Times New Roman"/>
                <a:cs typeface="Times New Roman"/>
              </a:rPr>
              <a:t>.</a:t>
            </a:r>
            <a:r>
              <a:rPr sz="1300" spc="10" dirty="0" smtClean="0">
                <a:latin typeface="Times New Roman"/>
                <a:cs typeface="Times New Roman"/>
              </a:rPr>
              <a:t> </a:t>
            </a:r>
            <a:r>
              <a:rPr lang="ru-RU" sz="1300" spc="-3" dirty="0" smtClean="0">
                <a:latin typeface="Times New Roman"/>
                <a:cs typeface="Times New Roman"/>
              </a:rPr>
              <a:t>Ю</a:t>
            </a:r>
            <a:r>
              <a:rPr sz="1300" spc="-3" dirty="0" smtClean="0">
                <a:latin typeface="Times New Roman"/>
                <a:cs typeface="Times New Roman"/>
              </a:rPr>
              <a:t>.</a:t>
            </a:r>
            <a:r>
              <a:rPr sz="1300" dirty="0" smtClean="0">
                <a:latin typeface="Times New Roman"/>
                <a:cs typeface="Times New Roman"/>
              </a:rPr>
              <a:t> </a:t>
            </a:r>
            <a:r>
              <a:rPr lang="ru-RU" sz="1300" spc="100" dirty="0" smtClean="0">
                <a:latin typeface="Times New Roman"/>
                <a:cs typeface="Times New Roman"/>
              </a:rPr>
              <a:t>Зотов</a:t>
            </a:r>
            <a:r>
              <a:rPr sz="1300" spc="100" dirty="0" err="1" smtClean="0">
                <a:latin typeface="Times New Roman"/>
                <a:cs typeface="Times New Roman"/>
              </a:rPr>
              <a:t>ой</a:t>
            </a:r>
            <a:endParaRPr sz="1300" spc="100" dirty="0">
              <a:latin typeface="Times New Roman"/>
              <a:cs typeface="Times New Roman"/>
            </a:endParaRPr>
          </a:p>
        </p:txBody>
      </p:sp>
      <p:sp>
        <p:nvSpPr>
          <p:cNvPr id="3" name="object 3"/>
          <p:cNvSpPr txBox="1"/>
          <p:nvPr/>
        </p:nvSpPr>
        <p:spPr>
          <a:xfrm>
            <a:off x="717163" y="4811103"/>
            <a:ext cx="2249008" cy="193301"/>
          </a:xfrm>
          <a:prstGeom prst="rect">
            <a:avLst/>
          </a:prstGeom>
          <a:noFill/>
        </p:spPr>
        <p:txBody>
          <a:bodyPr vert="horz" wrap="square" lIns="0" tIns="8552" rIns="0" bIns="0" rtlCol="0">
            <a:spAutoFit/>
          </a:bodyPr>
          <a:lstStyle/>
          <a:p>
            <a:pPr marL="8145" algn="ctr">
              <a:spcBef>
                <a:spcPts val="67"/>
              </a:spcBef>
            </a:pPr>
            <a:r>
              <a:rPr sz="1200" b="1" dirty="0">
                <a:latin typeface="Arial"/>
                <a:cs typeface="Arial"/>
              </a:rPr>
              <a:t>ISBN</a:t>
            </a:r>
            <a:r>
              <a:rPr sz="1200" b="1" spc="-26" dirty="0">
                <a:latin typeface="Arial"/>
                <a:cs typeface="Arial"/>
              </a:rPr>
              <a:t> </a:t>
            </a:r>
            <a:r>
              <a:rPr sz="1200" b="1" spc="-3" dirty="0" smtClean="0">
                <a:latin typeface="Arial"/>
                <a:cs typeface="Arial"/>
              </a:rPr>
              <a:t>978-5-8265-2</a:t>
            </a:r>
            <a:r>
              <a:rPr lang="ru-RU" sz="1200" b="1" spc="-3" dirty="0" smtClean="0">
                <a:latin typeface="Arial"/>
                <a:cs typeface="Arial"/>
              </a:rPr>
              <a:t>867</a:t>
            </a:r>
            <a:r>
              <a:rPr sz="1200" b="1" spc="-3" dirty="0" smtClean="0">
                <a:latin typeface="Arial"/>
                <a:cs typeface="Arial"/>
              </a:rPr>
              <a:t>-</a:t>
            </a:r>
            <a:r>
              <a:rPr lang="ru-RU" sz="1200" b="1" spc="-3" dirty="0" smtClean="0">
                <a:latin typeface="Arial"/>
                <a:cs typeface="Arial"/>
              </a:rPr>
              <a:t>9</a:t>
            </a:r>
            <a:endParaRPr sz="1200" dirty="0">
              <a:latin typeface="Arial"/>
              <a:cs typeface="Arial"/>
            </a:endParaRPr>
          </a:p>
        </p:txBody>
      </p:sp>
      <p:sp>
        <p:nvSpPr>
          <p:cNvPr id="4" name="object 4"/>
          <p:cNvSpPr txBox="1"/>
          <p:nvPr/>
        </p:nvSpPr>
        <p:spPr>
          <a:xfrm>
            <a:off x="5974558" y="4938470"/>
            <a:ext cx="3388897" cy="414091"/>
          </a:xfrm>
          <a:prstGeom prst="rect">
            <a:avLst/>
          </a:prstGeom>
        </p:spPr>
        <p:txBody>
          <a:bodyPr vert="horz" wrap="square" lIns="0" tIns="13846" rIns="0" bIns="0" rtlCol="0">
            <a:spAutoFit/>
          </a:bodyPr>
          <a:lstStyle/>
          <a:p>
            <a:pPr algn="ctr">
              <a:spcBef>
                <a:spcPts val="109"/>
              </a:spcBef>
            </a:pPr>
            <a:r>
              <a:rPr sz="1300" spc="-3" dirty="0">
                <a:latin typeface="Times New Roman"/>
                <a:cs typeface="Times New Roman"/>
              </a:rPr>
              <a:t>Подписано </a:t>
            </a:r>
            <a:r>
              <a:rPr sz="1300" dirty="0">
                <a:latin typeface="Times New Roman"/>
                <a:cs typeface="Times New Roman"/>
              </a:rPr>
              <a:t>к </a:t>
            </a:r>
            <a:r>
              <a:rPr sz="1300" spc="-3" dirty="0" err="1">
                <a:latin typeface="Times New Roman"/>
                <a:cs typeface="Times New Roman"/>
              </a:rPr>
              <a:t>использованию</a:t>
            </a:r>
            <a:r>
              <a:rPr sz="1300" spc="13" dirty="0">
                <a:latin typeface="Times New Roman"/>
                <a:cs typeface="Times New Roman"/>
              </a:rPr>
              <a:t> </a:t>
            </a:r>
            <a:r>
              <a:rPr lang="ru-RU" sz="1300" spc="13" dirty="0" smtClean="0">
                <a:latin typeface="Times New Roman"/>
                <a:cs typeface="Times New Roman"/>
              </a:rPr>
              <a:t>03</a:t>
            </a:r>
            <a:r>
              <a:rPr sz="1300" spc="-3" dirty="0" smtClean="0">
                <a:latin typeface="Times New Roman"/>
                <a:cs typeface="Times New Roman"/>
              </a:rPr>
              <a:t>.0</a:t>
            </a:r>
            <a:r>
              <a:rPr lang="ru-RU" sz="1300" spc="-3" dirty="0" smtClean="0">
                <a:latin typeface="Times New Roman"/>
                <a:cs typeface="Times New Roman"/>
              </a:rPr>
              <a:t>2</a:t>
            </a:r>
            <a:r>
              <a:rPr sz="1300" spc="-3" dirty="0" smtClean="0">
                <a:latin typeface="Times New Roman"/>
                <a:cs typeface="Times New Roman"/>
              </a:rPr>
              <a:t>.202</a:t>
            </a:r>
            <a:r>
              <a:rPr lang="ru-RU" sz="1300" spc="-3" dirty="0" smtClean="0">
                <a:latin typeface="Times New Roman"/>
                <a:cs typeface="Times New Roman"/>
              </a:rPr>
              <a:t>5</a:t>
            </a:r>
            <a:r>
              <a:rPr sz="1300" spc="-3" dirty="0" smtClean="0">
                <a:latin typeface="Times New Roman"/>
                <a:cs typeface="Times New Roman"/>
              </a:rPr>
              <a:t>.</a:t>
            </a:r>
            <a:endParaRPr sz="1300" dirty="0">
              <a:latin typeface="Times New Roman"/>
              <a:cs typeface="Times New Roman"/>
            </a:endParaRPr>
          </a:p>
          <a:p>
            <a:pPr marL="2851" algn="ctr">
              <a:spcBef>
                <a:spcPts val="45"/>
              </a:spcBef>
            </a:pPr>
            <a:r>
              <a:rPr sz="1300" dirty="0" err="1">
                <a:latin typeface="Times New Roman"/>
                <a:cs typeface="Times New Roman"/>
              </a:rPr>
              <a:t>Тираж</a:t>
            </a:r>
            <a:r>
              <a:rPr sz="1300" dirty="0">
                <a:latin typeface="Times New Roman"/>
                <a:cs typeface="Times New Roman"/>
              </a:rPr>
              <a:t> </a:t>
            </a:r>
            <a:r>
              <a:rPr lang="ru-RU" sz="1300" dirty="0" smtClean="0">
                <a:latin typeface="Times New Roman"/>
                <a:cs typeface="Times New Roman"/>
              </a:rPr>
              <a:t>5</a:t>
            </a:r>
            <a:r>
              <a:rPr sz="1300" dirty="0" smtClean="0">
                <a:latin typeface="Times New Roman"/>
                <a:cs typeface="Times New Roman"/>
              </a:rPr>
              <a:t>0 </a:t>
            </a:r>
            <a:r>
              <a:rPr sz="1300" spc="-3" dirty="0">
                <a:latin typeface="Times New Roman"/>
                <a:cs typeface="Times New Roman"/>
              </a:rPr>
              <a:t>шт. Заказ </a:t>
            </a:r>
            <a:r>
              <a:rPr sz="1300" dirty="0">
                <a:latin typeface="Times New Roman"/>
                <a:cs typeface="Times New Roman"/>
              </a:rPr>
              <a:t>№ </a:t>
            </a:r>
            <a:r>
              <a:rPr lang="ru-RU" sz="1300" dirty="0" smtClean="0">
                <a:latin typeface="Times New Roman"/>
                <a:cs typeface="Times New Roman"/>
              </a:rPr>
              <a:t>17</a:t>
            </a:r>
            <a:endParaRPr sz="1300" dirty="0">
              <a:latin typeface="Times New Roman"/>
              <a:cs typeface="Times New Roman"/>
            </a:endParaRPr>
          </a:p>
        </p:txBody>
      </p:sp>
      <p:sp>
        <p:nvSpPr>
          <p:cNvPr id="5" name="object 5"/>
          <p:cNvSpPr txBox="1"/>
          <p:nvPr/>
        </p:nvSpPr>
        <p:spPr>
          <a:xfrm>
            <a:off x="5907024" y="5465812"/>
            <a:ext cx="3529584" cy="808033"/>
          </a:xfrm>
          <a:prstGeom prst="rect">
            <a:avLst/>
          </a:prstGeom>
        </p:spPr>
        <p:txBody>
          <a:bodyPr vert="horz" wrap="square" lIns="0" tIns="7738" rIns="0" bIns="0" rtlCol="0">
            <a:spAutoFit/>
          </a:bodyPr>
          <a:lstStyle/>
          <a:p>
            <a:pPr marL="8145" marR="3258" indent="-407" algn="ctr">
              <a:spcBef>
                <a:spcPts val="61"/>
              </a:spcBef>
            </a:pPr>
            <a:r>
              <a:rPr sz="1300" spc="-3" dirty="0">
                <a:latin typeface="Times New Roman"/>
                <a:cs typeface="Times New Roman"/>
              </a:rPr>
              <a:t>Издательский центр </a:t>
            </a:r>
            <a:r>
              <a:rPr sz="1300" spc="-6" dirty="0">
                <a:latin typeface="Times New Roman"/>
                <a:cs typeface="Times New Roman"/>
              </a:rPr>
              <a:t>ФГБОУ ВО </a:t>
            </a:r>
            <a:r>
              <a:rPr sz="1300" spc="-3" dirty="0">
                <a:latin typeface="Times New Roman"/>
                <a:cs typeface="Times New Roman"/>
              </a:rPr>
              <a:t>«ТГТУ»  </a:t>
            </a:r>
            <a:r>
              <a:rPr sz="1300" dirty="0">
                <a:latin typeface="Times New Roman"/>
                <a:cs typeface="Times New Roman"/>
              </a:rPr>
              <a:t>392000, г. </a:t>
            </a:r>
            <a:r>
              <a:rPr sz="1300" spc="-3" dirty="0">
                <a:latin typeface="Times New Roman"/>
                <a:cs typeface="Times New Roman"/>
              </a:rPr>
              <a:t>Тамбов, </a:t>
            </a:r>
            <a:r>
              <a:rPr sz="1300" spc="-6" dirty="0">
                <a:latin typeface="Times New Roman"/>
                <a:cs typeface="Times New Roman"/>
              </a:rPr>
              <a:t>ул. </a:t>
            </a:r>
            <a:r>
              <a:rPr sz="1300" spc="-3" dirty="0">
                <a:latin typeface="Times New Roman"/>
                <a:cs typeface="Times New Roman"/>
              </a:rPr>
              <a:t>Советская, д. </a:t>
            </a:r>
            <a:r>
              <a:rPr sz="1300" dirty="0">
                <a:latin typeface="Times New Roman"/>
                <a:cs typeface="Times New Roman"/>
              </a:rPr>
              <a:t>106, </a:t>
            </a:r>
            <a:r>
              <a:rPr sz="1300" spc="-3" dirty="0">
                <a:latin typeface="Times New Roman"/>
                <a:cs typeface="Times New Roman"/>
              </a:rPr>
              <a:t>к.</a:t>
            </a:r>
            <a:r>
              <a:rPr sz="1300" spc="6" dirty="0">
                <a:latin typeface="Times New Roman"/>
                <a:cs typeface="Times New Roman"/>
              </a:rPr>
              <a:t> </a:t>
            </a:r>
            <a:r>
              <a:rPr sz="1300" dirty="0">
                <a:latin typeface="Times New Roman"/>
                <a:cs typeface="Times New Roman"/>
              </a:rPr>
              <a:t>14</a:t>
            </a:r>
          </a:p>
          <a:p>
            <a:pPr algn="ctr">
              <a:spcBef>
                <a:spcPts val="48"/>
              </a:spcBef>
            </a:pPr>
            <a:r>
              <a:rPr sz="1300" spc="-6" dirty="0">
                <a:latin typeface="Times New Roman"/>
                <a:cs typeface="Times New Roman"/>
              </a:rPr>
              <a:t>Телефон </a:t>
            </a:r>
            <a:r>
              <a:rPr sz="1300" dirty="0">
                <a:latin typeface="Times New Roman"/>
                <a:cs typeface="Times New Roman"/>
              </a:rPr>
              <a:t>(4752)</a:t>
            </a:r>
            <a:r>
              <a:rPr sz="1300" spc="13" dirty="0">
                <a:latin typeface="Times New Roman"/>
                <a:cs typeface="Times New Roman"/>
              </a:rPr>
              <a:t> </a:t>
            </a:r>
            <a:r>
              <a:rPr sz="1300" dirty="0">
                <a:latin typeface="Times New Roman"/>
                <a:cs typeface="Times New Roman"/>
              </a:rPr>
              <a:t>63-81-08</a:t>
            </a:r>
          </a:p>
          <a:p>
            <a:pPr algn="ctr">
              <a:spcBef>
                <a:spcPts val="48"/>
              </a:spcBef>
            </a:pPr>
            <a:r>
              <a:rPr sz="1300" spc="-3" dirty="0">
                <a:latin typeface="Times New Roman"/>
                <a:cs typeface="Times New Roman"/>
              </a:rPr>
              <a:t>E-mail:</a:t>
            </a:r>
            <a:r>
              <a:rPr sz="1300" spc="6" dirty="0">
                <a:latin typeface="Times New Roman"/>
                <a:cs typeface="Times New Roman"/>
              </a:rPr>
              <a:t> </a:t>
            </a:r>
            <a:r>
              <a:rPr sz="1300" spc="-3" dirty="0">
                <a:latin typeface="Times New Roman"/>
                <a:cs typeface="Times New Roman"/>
                <a:hlinkClick r:id="rId2"/>
              </a:rPr>
              <a:t>izdatelstvo@tstu.ru</a:t>
            </a:r>
            <a:endParaRPr sz="1300" dirty="0">
              <a:latin typeface="Times New Roman"/>
              <a:cs typeface="Times New Roman"/>
            </a:endParaRP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054" y="5035182"/>
            <a:ext cx="1837672" cy="1335375"/>
          </a:xfrm>
          <a:prstGeom prst="rect">
            <a:avLst/>
          </a:prstGeom>
        </p:spPr>
      </p:pic>
    </p:spTree>
    <p:extLst>
      <p:ext uri="{BB962C8B-B14F-4D97-AF65-F5344CB8AC3E}">
        <p14:creationId xmlns:p14="http://schemas.microsoft.com/office/powerpoint/2010/main" val="690233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52089" y="2659118"/>
            <a:ext cx="9664825" cy="646331"/>
          </a:xfrm>
          <a:prstGeom prst="rect">
            <a:avLst/>
          </a:prstGeom>
        </p:spPr>
        <p:txBody>
          <a:bodyPr wrap="none">
            <a:spAutoFit/>
          </a:bodyPr>
          <a:lstStyle/>
          <a:p>
            <a:r>
              <a:rPr lang="ru-RU" sz="3600" b="1" dirty="0">
                <a:solidFill>
                  <a:srgbClr val="0070C0"/>
                </a:solidFill>
                <a:latin typeface="Comic Sans MS" panose="030F0702030302020204" pitchFamily="66" charset="0"/>
              </a:rPr>
              <a:t>1. КЛАССИЧЕСКАЯ ЭЛЕКТРОДИНАМИКА</a:t>
            </a:r>
            <a:endParaRPr lang="ru-RU" sz="3600" b="1" dirty="0">
              <a:solidFill>
                <a:srgbClr val="0070C0"/>
              </a:solidFill>
            </a:endParaRPr>
          </a:p>
        </p:txBody>
      </p:sp>
    </p:spTree>
    <p:extLst>
      <p:ext uri="{BB962C8B-B14F-4D97-AF65-F5344CB8AC3E}">
        <p14:creationId xmlns:p14="http://schemas.microsoft.com/office/powerpoint/2010/main" val="232275193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TotalTime>
  <Words>6821</Words>
  <Application>Microsoft Office PowerPoint</Application>
  <PresentationFormat>Широкоэкранный</PresentationFormat>
  <Paragraphs>477</Paragraphs>
  <Slides>80</Slides>
  <Notes>2</Notes>
  <HiddenSlides>0</HiddenSlides>
  <MMClips>0</MMClips>
  <ScaleCrop>false</ScaleCrop>
  <HeadingPairs>
    <vt:vector size="8" baseType="variant">
      <vt:variant>
        <vt:lpstr>Использованные шрифты</vt:lpstr>
      </vt:variant>
      <vt:variant>
        <vt:i4>12</vt:i4>
      </vt:variant>
      <vt:variant>
        <vt:lpstr>Тема</vt:lpstr>
      </vt:variant>
      <vt:variant>
        <vt:i4>1</vt:i4>
      </vt:variant>
      <vt:variant>
        <vt:lpstr>Внедренные серверы OLE</vt:lpstr>
      </vt:variant>
      <vt:variant>
        <vt:i4>2</vt:i4>
      </vt:variant>
      <vt:variant>
        <vt:lpstr>Заголовки слайдов</vt:lpstr>
      </vt:variant>
      <vt:variant>
        <vt:i4>80</vt:i4>
      </vt:variant>
    </vt:vector>
  </HeadingPairs>
  <TitlesOfParts>
    <vt:vector size="95" baseType="lpstr">
      <vt:lpstr>AntiquaPSCyr-Italic</vt:lpstr>
      <vt:lpstr>AntiquaPSCyr-Regular</vt:lpstr>
      <vt:lpstr>Arial</vt:lpstr>
      <vt:lpstr>Calibri</vt:lpstr>
      <vt:lpstr>Calibri Light</vt:lpstr>
      <vt:lpstr>Cambria Math</vt:lpstr>
      <vt:lpstr>CMMI10</vt:lpstr>
      <vt:lpstr>CMR10</vt:lpstr>
      <vt:lpstr>Comic Sans MS</vt:lpstr>
      <vt:lpstr>Symbol</vt:lpstr>
      <vt:lpstr>Times New Roman</vt:lpstr>
      <vt:lpstr>Wingdings</vt:lpstr>
      <vt:lpstr>Тема Office</vt:lpstr>
      <vt:lpstr>Формула</vt:lpstr>
      <vt:lpstr>Visio</vt:lpstr>
      <vt:lpstr>Радиотехнические средства приема и обработки сигналов</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6. ЗАДАЧИ ОПТИМАЛЬНЫХ МЕТОДОВ РАДИОПРИЕМА</vt:lpstr>
      <vt:lpstr>Презентация PowerPoint</vt:lpstr>
      <vt:lpstr>6.1. Обнаружение сигнала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Silver</dc:creator>
  <cp:lastModifiedBy>A</cp:lastModifiedBy>
  <cp:revision>233</cp:revision>
  <dcterms:created xsi:type="dcterms:W3CDTF">2024-04-07T13:35:00Z</dcterms:created>
  <dcterms:modified xsi:type="dcterms:W3CDTF">2025-02-04T07:44:20Z</dcterms:modified>
</cp:coreProperties>
</file>