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3114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2/23/2022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2/23/2022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2/23/2022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6738" y="3321886"/>
            <a:ext cx="6423025" cy="2769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3475" y="6059593"/>
            <a:ext cx="5289550" cy="2769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77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556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33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11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89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66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44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226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78142" y="9944862"/>
            <a:ext cx="1739455" cy="276999"/>
          </a:xfrm>
        </p:spPr>
        <p:txBody>
          <a:bodyPr/>
          <a:lstStyle/>
          <a:p>
            <a:fld id="{3A742BFB-650E-416E-A422-2088F2AA5169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571369" y="9944862"/>
            <a:ext cx="2420112" cy="276999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445252" y="9944862"/>
            <a:ext cx="1739455" cy="276999"/>
          </a:xfrm>
        </p:spPr>
        <p:txBody>
          <a:bodyPr/>
          <a:lstStyle/>
          <a:p>
            <a:fld id="{2D79F894-05B3-428A-BC63-C2C61E563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953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04926" y="2832100"/>
            <a:ext cx="7260012" cy="1011469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975" dirty="0"/>
              <a:t>Тема </a:t>
            </a:r>
            <a:r>
              <a:rPr lang="ru-RU" altLang="ru-RU" sz="2975" b="1" dirty="0" smtClean="0">
                <a:solidFill>
                  <a:srgbClr val="000099"/>
                </a:solidFill>
              </a:rPr>
              <a:t>ПРИЕМНИКИ ЦИФРОВОЙ СВЯЗИ</a:t>
            </a:r>
            <a:r>
              <a:rPr lang="ru-RU" altLang="ru-RU" sz="2975" b="1" dirty="0">
                <a:solidFill>
                  <a:srgbClr val="002060"/>
                </a:solidFill>
              </a:rPr>
              <a:t/>
            </a:r>
            <a:br>
              <a:rPr lang="ru-RU" altLang="ru-RU" sz="2975" b="1" dirty="0">
                <a:solidFill>
                  <a:srgbClr val="002060"/>
                </a:solidFill>
              </a:rPr>
            </a:br>
            <a:r>
              <a:rPr lang="ru-RU" altLang="ru-RU" sz="2975" dirty="0" smtClean="0"/>
              <a:t>Лекция</a:t>
            </a:r>
            <a:r>
              <a:rPr lang="ru-RU" altLang="ru-RU" sz="2975" dirty="0"/>
              <a:t/>
            </a:r>
            <a:br>
              <a:rPr lang="ru-RU" altLang="ru-RU" sz="2975" dirty="0"/>
            </a:br>
            <a:r>
              <a:rPr lang="ru-RU" sz="3600" b="1" spc="60" dirty="0">
                <a:solidFill>
                  <a:srgbClr val="006FC0"/>
                </a:solidFill>
                <a:latin typeface="Times New Roman"/>
                <a:cs typeface="Times New Roman"/>
              </a:rPr>
              <a:t>ПРЕОБРАЗОВАТЕЛИ</a:t>
            </a:r>
            <a:r>
              <a:rPr lang="ru-RU" sz="3600" b="1" spc="10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lang="ru-RU" sz="3600" b="1" spc="55" dirty="0">
                <a:solidFill>
                  <a:srgbClr val="006FC0"/>
                </a:solidFill>
                <a:latin typeface="Times New Roman"/>
                <a:cs typeface="Times New Roman"/>
              </a:rPr>
              <a:t>ЧАСТОТЫ</a:t>
            </a:r>
            <a:r>
              <a:rPr lang="ru-RU" sz="3600" dirty="0">
                <a:latin typeface="Times New Roman"/>
                <a:cs typeface="Times New Roman"/>
              </a:rPr>
              <a:t/>
            </a:r>
            <a:br>
              <a:rPr lang="ru-RU" sz="3600" dirty="0">
                <a:latin typeface="Times New Roman"/>
                <a:cs typeface="Times New Roman"/>
              </a:rPr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altLang="ru-RU" sz="4000" b="1" dirty="0">
                <a:solidFill>
                  <a:srgbClr val="333300"/>
                </a:solidFill>
              </a:rPr>
              <a:t/>
            </a:r>
            <a:br>
              <a:rPr lang="ru-RU" altLang="ru-RU" sz="4000" b="1" dirty="0">
                <a:solidFill>
                  <a:srgbClr val="333300"/>
                </a:solidFill>
              </a:rPr>
            </a:br>
            <a:endParaRPr lang="ru-RU" altLang="ru-RU" sz="4000" dirty="0"/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9692" y="6774859"/>
            <a:ext cx="5289550" cy="276999"/>
          </a:xfrm>
        </p:spPr>
        <p:txBody>
          <a:bodyPr/>
          <a:lstStyle/>
          <a:p>
            <a:pPr algn="r"/>
            <a:r>
              <a:rPr lang="ru-RU" altLang="ru-RU" dirty="0" smtClean="0"/>
              <a:t>С.Н. Данилов</a:t>
            </a:r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2945199" y="7613650"/>
            <a:ext cx="1309269" cy="550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488"/>
              <a:t>Тамбов 2022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144491" y="393700"/>
            <a:ext cx="7260012" cy="101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 fontScale="825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ru-RU" sz="2314" dirty="0"/>
              <a:t>Министерство науки и высшего образования Российской федерации</a:t>
            </a:r>
          </a:p>
          <a:p>
            <a:pPr>
              <a:defRPr/>
            </a:pPr>
            <a:r>
              <a:rPr lang="ru-RU" sz="2314" b="1" dirty="0"/>
              <a:t>ФГБОУ ВО «Тамбовский государственный технический университет»</a:t>
            </a: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/>
          </p:nvPr>
        </p:nvGraphicFramePr>
        <p:xfrm>
          <a:off x="3177378" y="5632200"/>
          <a:ext cx="1115109" cy="7399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r:id="rId3" imgW="1350101" imgH="894632" progId="">
                  <p:embed/>
                </p:oleObj>
              </mc:Choice>
              <mc:Fallback>
                <p:oleObj r:id="rId3" imgW="1350101" imgH="894632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77378" y="5632200"/>
                        <a:ext cx="1115109" cy="7399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8211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04468" y="427735"/>
            <a:ext cx="50444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Times New Roman"/>
                <a:cs typeface="Times New Roman"/>
              </a:rPr>
              <a:t>На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рис.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8-10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приведены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примеры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схем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преобразователей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частоты.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19100" y="3458693"/>
            <a:ext cx="6720840" cy="4392295"/>
          </a:xfrm>
          <a:prstGeom prst="rect">
            <a:avLst/>
          </a:prstGeom>
        </p:spPr>
        <p:txBody>
          <a:bodyPr vert="horz" wrap="square" lIns="0" tIns="129539" rIns="0" bIns="0" rtlCol="0">
            <a:spAutoFit/>
          </a:bodyPr>
          <a:lstStyle/>
          <a:p>
            <a:pPr marL="1108075">
              <a:lnSpc>
                <a:spcPct val="100000"/>
              </a:lnSpc>
              <a:spcBef>
                <a:spcPts val="1019"/>
              </a:spcBef>
            </a:pPr>
            <a:r>
              <a:rPr sz="1400" dirty="0">
                <a:latin typeface="Times New Roman"/>
                <a:cs typeface="Times New Roman"/>
              </a:rPr>
              <a:t>Рис. 8.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Преобразователь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частоты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полевом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транзисторе</a:t>
            </a:r>
            <a:endParaRPr sz="1400">
              <a:latin typeface="Times New Roman"/>
              <a:cs typeface="Times New Roman"/>
            </a:endParaRPr>
          </a:p>
          <a:p>
            <a:pPr marL="38100" marR="266065" indent="359410">
              <a:lnSpc>
                <a:spcPct val="143800"/>
              </a:lnSpc>
              <a:spcBef>
                <a:spcPts val="190"/>
              </a:spcBef>
            </a:pP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схеме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преобразователя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частоты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однозатворном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полевом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транзисторе 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гетеродинное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напряжение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подается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обычно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через </a:t>
            </a:r>
            <a:r>
              <a:rPr sz="1400" spc="15" dirty="0">
                <a:latin typeface="Times New Roman"/>
                <a:cs typeface="Times New Roman"/>
              </a:rPr>
              <a:t>небольшую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spc="15" dirty="0">
                <a:latin typeface="Times New Roman"/>
                <a:cs typeface="Times New Roman"/>
              </a:rPr>
              <a:t>емкость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spc="15" dirty="0">
                <a:latin typeface="Times New Roman"/>
                <a:cs typeface="Times New Roman"/>
              </a:rPr>
              <a:t>связи</a:t>
            </a:r>
            <a:r>
              <a:rPr sz="1400" spc="50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С</a:t>
            </a:r>
            <a:r>
              <a:rPr sz="1350" spc="30" baseline="-9259" dirty="0">
                <a:latin typeface="Times New Roman"/>
                <a:cs typeface="Times New Roman"/>
              </a:rPr>
              <a:t>св</a:t>
            </a:r>
            <a:r>
              <a:rPr sz="1350" spc="254" baseline="-925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 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15" dirty="0">
                <a:latin typeface="Times New Roman"/>
                <a:cs typeface="Times New Roman"/>
              </a:rPr>
              <a:t>цепь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15" dirty="0">
                <a:latin typeface="Times New Roman"/>
                <a:cs typeface="Times New Roman"/>
              </a:rPr>
              <a:t>затвора</a:t>
            </a:r>
            <a:r>
              <a:rPr sz="1400" spc="50" dirty="0">
                <a:latin typeface="Times New Roman"/>
                <a:cs typeface="Times New Roman"/>
              </a:rPr>
              <a:t> </a:t>
            </a:r>
            <a:r>
              <a:rPr sz="1400" spc="15" dirty="0">
                <a:latin typeface="Times New Roman"/>
                <a:cs typeface="Times New Roman"/>
              </a:rPr>
              <a:t>или</a:t>
            </a:r>
            <a:r>
              <a:rPr sz="1400" spc="55" dirty="0">
                <a:latin typeface="Times New Roman"/>
                <a:cs typeface="Times New Roman"/>
              </a:rPr>
              <a:t> </a:t>
            </a:r>
            <a:r>
              <a:rPr sz="1400" spc="15" dirty="0">
                <a:latin typeface="Times New Roman"/>
                <a:cs typeface="Times New Roman"/>
              </a:rPr>
              <a:t>истока</a:t>
            </a:r>
            <a:r>
              <a:rPr sz="1400" spc="55" dirty="0">
                <a:latin typeface="Times New Roman"/>
                <a:cs typeface="Times New Roman"/>
              </a:rPr>
              <a:t> </a:t>
            </a:r>
            <a:r>
              <a:rPr sz="1400" spc="15" dirty="0">
                <a:latin typeface="Times New Roman"/>
                <a:cs typeface="Times New Roman"/>
              </a:rPr>
              <a:t>транзистора.</a:t>
            </a:r>
            <a:r>
              <a:rPr sz="1400" spc="10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Рабочая</a:t>
            </a:r>
            <a:r>
              <a:rPr sz="1400" spc="3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точка</a:t>
            </a:r>
            <a:r>
              <a:rPr sz="1400" spc="2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смесителя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задается</a:t>
            </a:r>
            <a:r>
              <a:rPr sz="1400" spc="3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цепочкой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автосмещения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R</a:t>
            </a:r>
            <a:r>
              <a:rPr sz="1350" spc="15" baseline="-9259" dirty="0">
                <a:latin typeface="Times New Roman"/>
                <a:cs typeface="Times New Roman"/>
              </a:rPr>
              <a:t>4</a:t>
            </a:r>
            <a:r>
              <a:rPr sz="1400" spc="10" dirty="0">
                <a:latin typeface="Times New Roman"/>
                <a:cs typeface="Times New Roman"/>
              </a:rPr>
              <a:t>C</a:t>
            </a:r>
            <a:r>
              <a:rPr sz="1350" spc="15" baseline="-9259" dirty="0">
                <a:latin typeface="Times New Roman"/>
                <a:cs typeface="Times New Roman"/>
              </a:rPr>
              <a:t>4</a:t>
            </a:r>
            <a:r>
              <a:rPr sz="1400" spc="10" dirty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 marL="38100" marR="396240" indent="359410">
              <a:lnSpc>
                <a:spcPct val="143600"/>
              </a:lnSpc>
              <a:spcBef>
                <a:spcPts val="180"/>
              </a:spcBef>
            </a:pP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двухзатворных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полевых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транзисторах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напряжения</a:t>
            </a:r>
            <a:r>
              <a:rPr sz="1400" spc="25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сигнала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15" dirty="0">
                <a:latin typeface="Times New Roman"/>
                <a:cs typeface="Times New Roman"/>
              </a:rPr>
              <a:t>гетеродина 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подаются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на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разные затворы,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что</a:t>
            </a:r>
            <a:r>
              <a:rPr sz="1400" spc="2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практически</a:t>
            </a:r>
            <a:r>
              <a:rPr sz="1400" spc="2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полностью </a:t>
            </a:r>
            <a:r>
              <a:rPr sz="1400" spc="15" dirty="0">
                <a:latin typeface="Times New Roman"/>
                <a:cs typeface="Times New Roman"/>
              </a:rPr>
              <a:t>устраняет </a:t>
            </a:r>
            <a:r>
              <a:rPr sz="1400" dirty="0">
                <a:latin typeface="Times New Roman"/>
                <a:cs typeface="Times New Roman"/>
              </a:rPr>
              <a:t>связь </a:t>
            </a:r>
            <a:r>
              <a:rPr sz="1400" spc="5" dirty="0">
                <a:latin typeface="Times New Roman"/>
                <a:cs typeface="Times New Roman"/>
              </a:rPr>
              <a:t>между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сигнальным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гетеродинным контурами.</a:t>
            </a:r>
            <a:endParaRPr sz="1400">
              <a:latin typeface="Times New Roman"/>
              <a:cs typeface="Times New Roman"/>
            </a:endParaRPr>
          </a:p>
          <a:p>
            <a:pPr marL="38100" marR="30480" indent="359410">
              <a:lnSpc>
                <a:spcPct val="143700"/>
              </a:lnSpc>
              <a:spcBef>
                <a:spcPts val="25"/>
              </a:spcBef>
            </a:pPr>
            <a:r>
              <a:rPr sz="1400" dirty="0">
                <a:latin typeface="Times New Roman"/>
                <a:cs typeface="Times New Roman"/>
              </a:rPr>
              <a:t>Существует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много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разновидностей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смесителей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биполярных</a:t>
            </a:r>
            <a:r>
              <a:rPr sz="1400" spc="25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транзисторах.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Из 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соображений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развязки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сигнального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гетеродинного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контуров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желательно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подавать 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напряжения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сигнала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гетеродина</a:t>
            </a:r>
            <a:r>
              <a:rPr sz="1400" spc="6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на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разные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электроды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транзистора.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Связь</a:t>
            </a:r>
            <a:r>
              <a:rPr sz="1400" spc="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 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гетеродином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может быть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как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емкостного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типа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(C</a:t>
            </a:r>
            <a:r>
              <a:rPr sz="1350" spc="-7" baseline="-9259" dirty="0">
                <a:latin typeface="Times New Roman"/>
                <a:cs typeface="Times New Roman"/>
              </a:rPr>
              <a:t>CВ</a:t>
            </a:r>
            <a:r>
              <a:rPr sz="1400" spc="-5" dirty="0">
                <a:latin typeface="Times New Roman"/>
                <a:cs typeface="Times New Roman"/>
              </a:rPr>
              <a:t>),</a:t>
            </a:r>
            <a:r>
              <a:rPr sz="1400" dirty="0">
                <a:latin typeface="Times New Roman"/>
                <a:cs typeface="Times New Roman"/>
              </a:rPr>
              <a:t> так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индуктивного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типа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(см. </a:t>
            </a:r>
            <a:r>
              <a:rPr sz="1400" dirty="0">
                <a:latin typeface="Times New Roman"/>
                <a:cs typeface="Times New Roman"/>
              </a:rPr>
              <a:t>рис.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9). </a:t>
            </a:r>
            <a:r>
              <a:rPr sz="1400" spc="-5" dirty="0">
                <a:latin typeface="Times New Roman"/>
                <a:cs typeface="Times New Roman"/>
              </a:rPr>
              <a:t>Режим </a:t>
            </a:r>
            <a:r>
              <a:rPr sz="1400" spc="-10" dirty="0">
                <a:latin typeface="Times New Roman"/>
                <a:cs typeface="Times New Roman"/>
              </a:rPr>
              <a:t>по </a:t>
            </a:r>
            <a:r>
              <a:rPr sz="1400" spc="-5" dirty="0">
                <a:latin typeface="Times New Roman"/>
                <a:cs typeface="Times New Roman"/>
              </a:rPr>
              <a:t>постоянному </a:t>
            </a:r>
            <a:r>
              <a:rPr sz="1400" dirty="0">
                <a:latin typeface="Times New Roman"/>
                <a:cs typeface="Times New Roman"/>
              </a:rPr>
              <a:t>току и температурная </a:t>
            </a:r>
            <a:r>
              <a:rPr sz="1400" spc="-5" dirty="0">
                <a:latin typeface="Times New Roman"/>
                <a:cs typeface="Times New Roman"/>
              </a:rPr>
              <a:t>стабилизация обеспечиваются </a:t>
            </a:r>
            <a:r>
              <a:rPr sz="1400" dirty="0">
                <a:latin typeface="Times New Roman"/>
                <a:cs typeface="Times New Roman"/>
              </a:rPr>
              <a:t>с 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помощью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резисторов</a:t>
            </a:r>
            <a:r>
              <a:rPr sz="1400" dirty="0">
                <a:latin typeface="Times New Roman"/>
                <a:cs typeface="Times New Roman"/>
              </a:rPr>
              <a:t> R</a:t>
            </a:r>
            <a:r>
              <a:rPr sz="1350" baseline="-9259" dirty="0">
                <a:latin typeface="Times New Roman"/>
                <a:cs typeface="Times New Roman"/>
              </a:rPr>
              <a:t>1</a:t>
            </a:r>
            <a:r>
              <a:rPr sz="1400" dirty="0">
                <a:latin typeface="Times New Roman"/>
                <a:cs typeface="Times New Roman"/>
              </a:rPr>
              <a:t>,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R</a:t>
            </a:r>
            <a:r>
              <a:rPr sz="1350" baseline="-9259" dirty="0">
                <a:latin typeface="Times New Roman"/>
                <a:cs typeface="Times New Roman"/>
              </a:rPr>
              <a:t>2</a:t>
            </a:r>
            <a:r>
              <a:rPr sz="1400" dirty="0">
                <a:latin typeface="Times New Roman"/>
                <a:cs typeface="Times New Roman"/>
              </a:rPr>
              <a:t>,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R</a:t>
            </a:r>
            <a:r>
              <a:rPr sz="1350" baseline="-9259" dirty="0">
                <a:latin typeface="Times New Roman"/>
                <a:cs typeface="Times New Roman"/>
              </a:rPr>
              <a:t>3</a:t>
            </a:r>
            <a:r>
              <a:rPr sz="1400" dirty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7048" y="832561"/>
            <a:ext cx="5795744" cy="225563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200270"/>
            <a:ext cx="466534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Times New Roman"/>
                <a:cs typeface="Times New Roman"/>
              </a:rPr>
              <a:t>Рис. 9. </a:t>
            </a:r>
            <a:r>
              <a:rPr sz="1400" spc="-5" dirty="0">
                <a:latin typeface="Times New Roman"/>
                <a:cs typeface="Times New Roman"/>
              </a:rPr>
              <a:t>Преобразователь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частоты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биполярном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транзисторе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500" y="9187433"/>
            <a:ext cx="5135880" cy="8782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Рис. 10. </a:t>
            </a:r>
            <a:r>
              <a:rPr sz="1400" spc="-5" dirty="0">
                <a:latin typeface="Times New Roman"/>
                <a:cs typeface="Times New Roman"/>
              </a:rPr>
              <a:t>Преобразователь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частоты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дифференциальном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каскаде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00">
              <a:latin typeface="Times New Roman"/>
              <a:cs typeface="Times New Roman"/>
            </a:endParaRPr>
          </a:p>
          <a:p>
            <a:pPr marL="372110">
              <a:lnSpc>
                <a:spcPct val="100000"/>
              </a:lnSpc>
              <a:spcBef>
                <a:spcPts val="5"/>
              </a:spcBef>
            </a:pPr>
            <a:r>
              <a:rPr sz="1400" spc="-5" dirty="0">
                <a:latin typeface="Times New Roman"/>
                <a:cs typeface="Times New Roman"/>
              </a:rPr>
              <a:t>На</a:t>
            </a:r>
            <a:r>
              <a:rPr sz="1400" dirty="0">
                <a:latin typeface="Times New Roman"/>
                <a:cs typeface="Times New Roman"/>
              </a:rPr>
              <a:t> рис.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10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показан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пример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схемы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балансного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преобразователя</a:t>
            </a:r>
            <a:endParaRPr sz="14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7012" y="774324"/>
            <a:ext cx="5706510" cy="2933401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67304" y="4558283"/>
            <a:ext cx="5720007" cy="450168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20342" y="2648458"/>
            <a:ext cx="12192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mbria Math"/>
                <a:cs typeface="Cambria Math"/>
              </a:rPr>
              <a:t>𝑏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810257" y="2736850"/>
            <a:ext cx="990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20" dirty="0">
                <a:latin typeface="Cambria Math"/>
                <a:cs typeface="Cambria Math"/>
              </a:rPr>
              <a:t>0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55394" y="2902966"/>
            <a:ext cx="12446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mbria Math"/>
                <a:cs typeface="Cambria Math"/>
              </a:rPr>
              <a:t>2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733042" y="2918714"/>
            <a:ext cx="170815" cy="12700"/>
          </a:xfrm>
          <a:custGeom>
            <a:avLst/>
            <a:gdLst/>
            <a:ahLst/>
            <a:cxnLst/>
            <a:rect l="l" t="t" r="r" b="b"/>
            <a:pathLst>
              <a:path w="170814" h="12700">
                <a:moveTo>
                  <a:pt x="170687" y="0"/>
                </a:moveTo>
                <a:lnTo>
                  <a:pt x="0" y="0"/>
                </a:lnTo>
                <a:lnTo>
                  <a:pt x="0" y="12191"/>
                </a:lnTo>
                <a:lnTo>
                  <a:pt x="170687" y="12191"/>
                </a:lnTo>
                <a:lnTo>
                  <a:pt x="1706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09091" y="2872486"/>
            <a:ext cx="19723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904240" algn="l"/>
                <a:tab pos="1877060" algn="l"/>
              </a:tabLst>
            </a:pPr>
            <a:r>
              <a:rPr sz="1000" spc="-10" dirty="0">
                <a:latin typeface="Cambria Math"/>
                <a:cs typeface="Cambria Math"/>
              </a:rPr>
              <a:t>в</a:t>
            </a:r>
            <a:r>
              <a:rPr sz="1000" spc="-5" dirty="0">
                <a:latin typeface="Cambria Math"/>
                <a:cs typeface="Cambria Math"/>
              </a:rPr>
              <a:t>ых</a:t>
            </a:r>
            <a:r>
              <a:rPr sz="1000" dirty="0">
                <a:latin typeface="Cambria Math"/>
                <a:cs typeface="Cambria Math"/>
              </a:rPr>
              <a:t>	</a:t>
            </a:r>
            <a:r>
              <a:rPr sz="1000" spc="20" dirty="0">
                <a:latin typeface="Cambria Math"/>
                <a:cs typeface="Cambria Math"/>
              </a:rPr>
              <a:t>0</a:t>
            </a:r>
            <a:r>
              <a:rPr sz="1000" dirty="0">
                <a:latin typeface="Cambria Math"/>
                <a:cs typeface="Cambria Math"/>
              </a:rPr>
              <a:t>	</a:t>
            </a:r>
            <a:r>
              <a:rPr sz="1000" spc="125" dirty="0">
                <a:latin typeface="Cambria Math"/>
                <a:cs typeface="Cambria Math"/>
              </a:rPr>
              <a:t>𝑛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19100" y="333856"/>
            <a:ext cx="6598284" cy="2416175"/>
          </a:xfrm>
          <a:prstGeom prst="rect">
            <a:avLst/>
          </a:prstGeom>
        </p:spPr>
        <p:txBody>
          <a:bodyPr vert="horz" wrap="square" lIns="0" tIns="1066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840"/>
              </a:spcBef>
            </a:pPr>
            <a:r>
              <a:rPr sz="1400" spc="-5" dirty="0">
                <a:latin typeface="Times New Roman"/>
                <a:cs typeface="Times New Roman"/>
              </a:rPr>
              <a:t>частоты.</a:t>
            </a:r>
            <a:r>
              <a:rPr sz="1400" dirty="0">
                <a:latin typeface="Times New Roman"/>
                <a:cs typeface="Times New Roman"/>
              </a:rPr>
              <a:t> Существуют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другие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варианты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балансных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преобразователей.</a:t>
            </a:r>
            <a:endParaRPr sz="1400">
              <a:latin typeface="Times New Roman"/>
              <a:cs typeface="Times New Roman"/>
            </a:endParaRPr>
          </a:p>
          <a:p>
            <a:pPr marL="38100" marR="448309" indent="359410">
              <a:lnSpc>
                <a:spcPts val="2430"/>
              </a:lnSpc>
              <a:spcBef>
                <a:spcPts val="200"/>
              </a:spcBef>
            </a:pPr>
            <a:r>
              <a:rPr sz="1400" spc="5" dirty="0">
                <a:latin typeface="Times New Roman"/>
                <a:cs typeface="Times New Roman"/>
              </a:rPr>
              <a:t>Общий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принцип</a:t>
            </a:r>
            <a:r>
              <a:rPr sz="1400" spc="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их</a:t>
            </a:r>
            <a:r>
              <a:rPr sz="1400" spc="2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действия</a:t>
            </a:r>
            <a:r>
              <a:rPr sz="1400" spc="2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состоит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3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том,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что</a:t>
            </a:r>
            <a:r>
              <a:rPr sz="1400" spc="25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из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напряжений</a:t>
            </a:r>
            <a:r>
              <a:rPr sz="1400" spc="25" dirty="0">
                <a:latin typeface="Times New Roman"/>
                <a:cs typeface="Times New Roman"/>
              </a:rPr>
              <a:t> сигнала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15" dirty="0">
                <a:latin typeface="Times New Roman"/>
                <a:cs typeface="Times New Roman"/>
              </a:rPr>
              <a:t>гетеродина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одно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15" dirty="0">
                <a:latin typeface="Times New Roman"/>
                <a:cs typeface="Times New Roman"/>
              </a:rPr>
              <a:t>приложено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обоих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плечах</a:t>
            </a:r>
            <a:r>
              <a:rPr sz="1400" spc="5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синфазно,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а</a:t>
            </a:r>
            <a:r>
              <a:rPr sz="1400" spc="50" dirty="0">
                <a:latin typeface="Times New Roman"/>
                <a:cs typeface="Times New Roman"/>
              </a:rPr>
              <a:t> </a:t>
            </a:r>
            <a:r>
              <a:rPr sz="1400" spc="15" dirty="0">
                <a:latin typeface="Times New Roman"/>
                <a:cs typeface="Times New Roman"/>
              </a:rPr>
              <a:t>второе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противофазно.</a:t>
            </a:r>
            <a:endParaRPr sz="1400">
              <a:latin typeface="Times New Roman"/>
              <a:cs typeface="Times New Roman"/>
            </a:endParaRPr>
          </a:p>
          <a:p>
            <a:pPr marL="397510">
              <a:lnSpc>
                <a:spcPct val="100000"/>
              </a:lnSpc>
              <a:spcBef>
                <a:spcPts val="535"/>
              </a:spcBef>
            </a:pPr>
            <a:r>
              <a:rPr sz="1400" spc="-5" dirty="0">
                <a:latin typeface="Times New Roman"/>
                <a:cs typeface="Times New Roman"/>
              </a:rPr>
              <a:t>Пусть,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например, </a:t>
            </a:r>
            <a:r>
              <a:rPr sz="1400" spc="-5" dirty="0">
                <a:latin typeface="Times New Roman"/>
                <a:cs typeface="Times New Roman"/>
              </a:rPr>
              <a:t>на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дифференциальный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каскад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подается</a:t>
            </a:r>
            <a:r>
              <a:rPr sz="1400" spc="-5" dirty="0">
                <a:latin typeface="Times New Roman"/>
                <a:cs typeface="Times New Roman"/>
              </a:rPr>
              <a:t> напряжение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гетеродина</a:t>
            </a:r>
            <a:endParaRPr sz="14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780"/>
              </a:spcBef>
            </a:pPr>
            <a:r>
              <a:rPr sz="1400" spc="15" dirty="0">
                <a:latin typeface="Cambria Math"/>
                <a:cs typeface="Cambria Math"/>
              </a:rPr>
              <a:t>𝑢</a:t>
            </a:r>
            <a:r>
              <a:rPr sz="1500" spc="22" baseline="-16666" dirty="0">
                <a:latin typeface="Cambria Math"/>
                <a:cs typeface="Cambria Math"/>
              </a:rPr>
              <a:t>г</a:t>
            </a:r>
            <a:r>
              <a:rPr sz="2100" spc="22" baseline="1984" dirty="0">
                <a:latin typeface="Cambria Math"/>
                <a:cs typeface="Cambria Math"/>
              </a:rPr>
              <a:t>(</a:t>
            </a:r>
            <a:r>
              <a:rPr sz="1400" spc="15" dirty="0">
                <a:latin typeface="Cambria Math"/>
                <a:cs typeface="Cambria Math"/>
              </a:rPr>
              <a:t>𝑡</a:t>
            </a:r>
            <a:r>
              <a:rPr sz="2100" spc="22" baseline="1984" dirty="0">
                <a:latin typeface="Cambria Math"/>
                <a:cs typeface="Cambria Math"/>
              </a:rPr>
              <a:t>)</a:t>
            </a:r>
            <a:r>
              <a:rPr sz="2100" spc="104" baseline="1984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=</a:t>
            </a:r>
            <a:r>
              <a:rPr sz="1400" spc="9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𝑈</a:t>
            </a:r>
            <a:r>
              <a:rPr sz="1500" baseline="-16666" dirty="0">
                <a:latin typeface="Cambria Math"/>
                <a:cs typeface="Cambria Math"/>
              </a:rPr>
              <a:t>г</a:t>
            </a:r>
            <a:r>
              <a:rPr sz="1400" dirty="0">
                <a:latin typeface="Cambria Math"/>
                <a:cs typeface="Cambria Math"/>
              </a:rPr>
              <a:t>𝑐𝑜𝑠𝜔</a:t>
            </a:r>
            <a:r>
              <a:rPr sz="1500" baseline="-16666" dirty="0">
                <a:latin typeface="Cambria Math"/>
                <a:cs typeface="Cambria Math"/>
              </a:rPr>
              <a:t>г</a:t>
            </a:r>
            <a:r>
              <a:rPr sz="1400" dirty="0">
                <a:latin typeface="Cambria Math"/>
                <a:cs typeface="Cambria Math"/>
              </a:rPr>
              <a:t>𝑡</a:t>
            </a:r>
            <a:r>
              <a:rPr sz="1400" dirty="0">
                <a:latin typeface="Times New Roman"/>
                <a:cs typeface="Times New Roman"/>
              </a:rPr>
              <a:t>, 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базу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транзистора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VT3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поступает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напряжение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сигнала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spc="15" dirty="0">
                <a:latin typeface="Cambria Math"/>
                <a:cs typeface="Cambria Math"/>
              </a:rPr>
              <a:t>𝑢</a:t>
            </a:r>
            <a:r>
              <a:rPr sz="1500" spc="22" baseline="-16666" dirty="0">
                <a:latin typeface="Cambria Math"/>
                <a:cs typeface="Cambria Math"/>
              </a:rPr>
              <a:t>с</a:t>
            </a:r>
            <a:r>
              <a:rPr sz="2100" spc="22" baseline="1984" dirty="0">
                <a:latin typeface="Cambria Math"/>
                <a:cs typeface="Cambria Math"/>
              </a:rPr>
              <a:t>(</a:t>
            </a:r>
            <a:r>
              <a:rPr sz="1400" spc="15" dirty="0">
                <a:latin typeface="Cambria Math"/>
                <a:cs typeface="Cambria Math"/>
              </a:rPr>
              <a:t>𝑡</a:t>
            </a:r>
            <a:r>
              <a:rPr sz="2100" spc="22" baseline="1984" dirty="0">
                <a:latin typeface="Cambria Math"/>
                <a:cs typeface="Cambria Math"/>
              </a:rPr>
              <a:t>)</a:t>
            </a:r>
            <a:r>
              <a:rPr sz="2100" spc="104" baseline="1984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=</a:t>
            </a:r>
            <a:endParaRPr sz="1400">
              <a:latin typeface="Cambria Math"/>
              <a:cs typeface="Cambria Math"/>
            </a:endParaRPr>
          </a:p>
          <a:p>
            <a:pPr marL="38100" marR="989965">
              <a:lnSpc>
                <a:spcPct val="145000"/>
              </a:lnSpc>
              <a:spcBef>
                <a:spcPts val="25"/>
              </a:spcBef>
            </a:pPr>
            <a:r>
              <a:rPr sz="1400" dirty="0">
                <a:latin typeface="Cambria Math"/>
                <a:cs typeface="Cambria Math"/>
              </a:rPr>
              <a:t>𝑈</a:t>
            </a:r>
            <a:r>
              <a:rPr sz="1500" baseline="-16666" dirty="0">
                <a:latin typeface="Cambria Math"/>
                <a:cs typeface="Cambria Math"/>
              </a:rPr>
              <a:t>с</a:t>
            </a:r>
            <a:r>
              <a:rPr sz="1400" dirty="0">
                <a:latin typeface="Cambria Math"/>
                <a:cs typeface="Cambria Math"/>
              </a:rPr>
              <a:t>𝑐𝑜𝑠(𝜔</a:t>
            </a:r>
            <a:r>
              <a:rPr sz="1500" baseline="-16666" dirty="0">
                <a:latin typeface="Cambria Math"/>
                <a:cs typeface="Cambria Math"/>
              </a:rPr>
              <a:t>с</a:t>
            </a:r>
            <a:r>
              <a:rPr sz="1400" dirty="0">
                <a:latin typeface="Cambria Math"/>
                <a:cs typeface="Cambria Math"/>
              </a:rPr>
              <a:t>𝑡</a:t>
            </a:r>
            <a:r>
              <a:rPr sz="1400" spc="25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+</a:t>
            </a:r>
            <a:r>
              <a:rPr sz="1400" spc="-5" dirty="0">
                <a:latin typeface="Cambria Math"/>
                <a:cs typeface="Cambria Math"/>
              </a:rPr>
              <a:t> 𝜑</a:t>
            </a:r>
            <a:r>
              <a:rPr sz="1500" spc="-7" baseline="-16666" dirty="0">
                <a:latin typeface="Cambria Math"/>
                <a:cs typeface="Cambria Math"/>
              </a:rPr>
              <a:t>с</a:t>
            </a:r>
            <a:r>
              <a:rPr sz="1400" spc="-5" dirty="0">
                <a:latin typeface="Cambria Math"/>
                <a:cs typeface="Cambria Math"/>
              </a:rPr>
              <a:t>)</a:t>
            </a:r>
            <a:r>
              <a:rPr sz="1400" spc="-5" dirty="0">
                <a:latin typeface="Times New Roman"/>
                <a:cs typeface="Times New Roman"/>
              </a:rPr>
              <a:t>, </a:t>
            </a:r>
            <a:r>
              <a:rPr sz="1400" dirty="0">
                <a:latin typeface="Times New Roman"/>
                <a:cs typeface="Times New Roman"/>
              </a:rPr>
              <a:t>тогда </a:t>
            </a:r>
            <a:r>
              <a:rPr sz="1400" spc="-5" dirty="0">
                <a:latin typeface="Times New Roman"/>
                <a:cs typeface="Times New Roman"/>
              </a:rPr>
              <a:t>выражение </a:t>
            </a:r>
            <a:r>
              <a:rPr sz="1400" dirty="0">
                <a:latin typeface="Times New Roman"/>
                <a:cs typeface="Times New Roman"/>
              </a:rPr>
              <a:t>для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коллекторного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тока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транзисторов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дифференциального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каскада</a:t>
            </a:r>
            <a:r>
              <a:rPr sz="1400" spc="5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может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быть представлено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 </a:t>
            </a:r>
            <a:r>
              <a:rPr sz="1400" spc="-10" dirty="0">
                <a:latin typeface="Times New Roman"/>
                <a:cs typeface="Times New Roman"/>
              </a:rPr>
              <a:t>виде:</a:t>
            </a:r>
            <a:endParaRPr sz="1400">
              <a:latin typeface="Times New Roman"/>
              <a:cs typeface="Times New Roman"/>
            </a:endParaRPr>
          </a:p>
          <a:p>
            <a:pPr marL="1761489">
              <a:lnSpc>
                <a:spcPct val="100000"/>
              </a:lnSpc>
              <a:spcBef>
                <a:spcPts val="570"/>
              </a:spcBef>
            </a:pPr>
            <a:r>
              <a:rPr sz="1000" spc="65" dirty="0">
                <a:latin typeface="Cambria Math"/>
                <a:cs typeface="Cambria Math"/>
              </a:rPr>
              <a:t>∞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02866" y="3064890"/>
            <a:ext cx="27749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150" dirty="0">
                <a:latin typeface="Cambria Math"/>
                <a:cs typeface="Cambria Math"/>
              </a:rPr>
              <a:t>𝑛</a:t>
            </a:r>
            <a:r>
              <a:rPr sz="1000" spc="-15" dirty="0">
                <a:latin typeface="Cambria Math"/>
                <a:cs typeface="Cambria Math"/>
              </a:rPr>
              <a:t>=</a:t>
            </a:r>
            <a:r>
              <a:rPr sz="1000" spc="20" dirty="0">
                <a:latin typeface="Cambria Math"/>
                <a:cs typeface="Cambria Math"/>
              </a:rPr>
              <a:t>1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81654" y="2872486"/>
            <a:ext cx="8191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mbria Math"/>
                <a:cs typeface="Cambria Math"/>
              </a:rPr>
              <a:t>г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52704" y="2785618"/>
            <a:ext cx="280225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9085" algn="l"/>
                <a:tab pos="1390015" algn="l"/>
              </a:tabLst>
            </a:pPr>
            <a:r>
              <a:rPr sz="1400" dirty="0">
                <a:latin typeface="Cambria Math"/>
                <a:cs typeface="Cambria Math"/>
              </a:rPr>
              <a:t>𝑖	</a:t>
            </a:r>
            <a:r>
              <a:rPr sz="2100" spc="15" baseline="1984" dirty="0">
                <a:latin typeface="Cambria Math"/>
                <a:cs typeface="Cambria Math"/>
              </a:rPr>
              <a:t>(</a:t>
            </a:r>
            <a:r>
              <a:rPr sz="1400" spc="10" dirty="0">
                <a:latin typeface="Cambria Math"/>
                <a:cs typeface="Cambria Math"/>
              </a:rPr>
              <a:t>𝑡</a:t>
            </a:r>
            <a:r>
              <a:rPr sz="2100" spc="15" baseline="1984" dirty="0">
                <a:latin typeface="Cambria Math"/>
                <a:cs typeface="Cambria Math"/>
              </a:rPr>
              <a:t>)</a:t>
            </a:r>
            <a:r>
              <a:rPr sz="2100" spc="97" baseline="1984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=</a:t>
            </a:r>
            <a:r>
              <a:rPr sz="1400" spc="400" dirty="0">
                <a:latin typeface="Cambria Math"/>
                <a:cs typeface="Cambria Math"/>
              </a:rPr>
              <a:t> </a:t>
            </a:r>
            <a:r>
              <a:rPr sz="1400" spc="15" dirty="0">
                <a:latin typeface="Cambria Math"/>
                <a:cs typeface="Cambria Math"/>
              </a:rPr>
              <a:t>𝛼𝐼 </a:t>
            </a:r>
            <a:r>
              <a:rPr sz="1400" spc="160" dirty="0">
                <a:latin typeface="Cambria Math"/>
                <a:cs typeface="Cambria Math"/>
              </a:rPr>
              <a:t> </a:t>
            </a:r>
            <a:r>
              <a:rPr sz="1400" spc="270" dirty="0">
                <a:latin typeface="Cambria Math"/>
                <a:cs typeface="Cambria Math"/>
              </a:rPr>
              <a:t>(	</a:t>
            </a:r>
            <a:r>
              <a:rPr sz="1400" dirty="0">
                <a:latin typeface="Cambria Math"/>
                <a:cs typeface="Cambria Math"/>
              </a:rPr>
              <a:t>+</a:t>
            </a:r>
            <a:r>
              <a:rPr sz="1400" spc="30" dirty="0">
                <a:latin typeface="Cambria Math"/>
                <a:cs typeface="Cambria Math"/>
              </a:rPr>
              <a:t> </a:t>
            </a:r>
            <a:r>
              <a:rPr sz="1400" spc="865" dirty="0">
                <a:latin typeface="Cambria Math"/>
                <a:cs typeface="Cambria Math"/>
              </a:rPr>
              <a:t>∑</a:t>
            </a:r>
            <a:r>
              <a:rPr sz="1400" spc="-2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𝑏</a:t>
            </a:r>
            <a:r>
              <a:rPr sz="1400" spc="570" dirty="0">
                <a:latin typeface="Cambria Math"/>
                <a:cs typeface="Cambria Math"/>
              </a:rPr>
              <a:t> </a:t>
            </a:r>
            <a:r>
              <a:rPr sz="1400" spc="5" dirty="0">
                <a:latin typeface="Cambria Math"/>
                <a:cs typeface="Cambria Math"/>
              </a:rPr>
              <a:t>𝑐𝑜𝑠𝑛𝜔</a:t>
            </a:r>
            <a:r>
              <a:rPr sz="1400" spc="114" dirty="0">
                <a:latin typeface="Cambria Math"/>
                <a:cs typeface="Cambria Math"/>
              </a:rPr>
              <a:t> </a:t>
            </a:r>
            <a:r>
              <a:rPr sz="1400" spc="150" dirty="0">
                <a:latin typeface="Cambria Math"/>
                <a:cs typeface="Cambria Math"/>
              </a:rPr>
              <a:t>𝑡)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74266" y="3266059"/>
            <a:ext cx="12192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mbria Math"/>
                <a:cs typeface="Cambria Math"/>
              </a:rPr>
              <a:t>𝑏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64182" y="3354450"/>
            <a:ext cx="990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20" dirty="0">
                <a:latin typeface="Cambria Math"/>
                <a:cs typeface="Cambria Math"/>
              </a:rPr>
              <a:t>0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909317" y="3520566"/>
            <a:ext cx="12446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mbria Math"/>
                <a:cs typeface="Cambria Math"/>
              </a:rPr>
              <a:t>2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886966" y="3536315"/>
            <a:ext cx="170815" cy="12700"/>
          </a:xfrm>
          <a:custGeom>
            <a:avLst/>
            <a:gdLst/>
            <a:ahLst/>
            <a:cxnLst/>
            <a:rect l="l" t="t" r="r" b="b"/>
            <a:pathLst>
              <a:path w="170814" h="12700">
                <a:moveTo>
                  <a:pt x="170687" y="0"/>
                </a:moveTo>
                <a:lnTo>
                  <a:pt x="0" y="0"/>
                </a:lnTo>
                <a:lnTo>
                  <a:pt x="0" y="12191"/>
                </a:lnTo>
                <a:lnTo>
                  <a:pt x="170687" y="12191"/>
                </a:lnTo>
                <a:lnTo>
                  <a:pt x="1706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188210" y="3490087"/>
            <a:ext cx="10756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44830" algn="l"/>
                <a:tab pos="1006475" algn="l"/>
              </a:tabLst>
            </a:pPr>
            <a:r>
              <a:rPr sz="1000" spc="90" dirty="0">
                <a:latin typeface="Cambria Math"/>
                <a:cs typeface="Cambria Math"/>
              </a:rPr>
              <a:t>𝑐	</a:t>
            </a:r>
            <a:r>
              <a:rPr sz="1000" spc="-5" dirty="0">
                <a:latin typeface="Cambria Math"/>
                <a:cs typeface="Cambria Math"/>
              </a:rPr>
              <a:t>с	с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467358" y="3401695"/>
            <a:ext cx="187833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20395" algn="l"/>
              </a:tabLst>
            </a:pPr>
            <a:r>
              <a:rPr sz="1400" dirty="0">
                <a:latin typeface="Cambria Math"/>
                <a:cs typeface="Cambria Math"/>
              </a:rPr>
              <a:t>+</a:t>
            </a:r>
            <a:r>
              <a:rPr sz="1400" spc="-5" dirty="0">
                <a:latin typeface="Cambria Math"/>
                <a:cs typeface="Cambria Math"/>
              </a:rPr>
              <a:t> 𝛼𝑆	</a:t>
            </a:r>
            <a:r>
              <a:rPr sz="1400" dirty="0">
                <a:latin typeface="Cambria Math"/>
                <a:cs typeface="Cambria Math"/>
              </a:rPr>
              <a:t>𝑈</a:t>
            </a:r>
            <a:r>
              <a:rPr sz="1400" spc="180" dirty="0">
                <a:latin typeface="Cambria Math"/>
                <a:cs typeface="Cambria Math"/>
              </a:rPr>
              <a:t> </a:t>
            </a:r>
            <a:r>
              <a:rPr sz="1400" spc="5" dirty="0">
                <a:latin typeface="Cambria Math"/>
                <a:cs typeface="Cambria Math"/>
              </a:rPr>
              <a:t>𝑐𝑜𝑠(𝜔</a:t>
            </a:r>
            <a:r>
              <a:rPr sz="1400" spc="114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𝑡</a:t>
            </a:r>
            <a:r>
              <a:rPr sz="1400" spc="1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+</a:t>
            </a:r>
            <a:r>
              <a:rPr sz="1400" spc="-15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𝜑</a:t>
            </a:r>
            <a:r>
              <a:rPr sz="1400" spc="11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)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639570" y="4096638"/>
            <a:ext cx="12446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mbria Math"/>
                <a:cs typeface="Cambria Math"/>
              </a:rPr>
              <a:t>2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652270" y="4112386"/>
            <a:ext cx="99060" cy="12700"/>
          </a:xfrm>
          <a:custGeom>
            <a:avLst/>
            <a:gdLst/>
            <a:ahLst/>
            <a:cxnLst/>
            <a:rect l="l" t="t" r="r" b="b"/>
            <a:pathLst>
              <a:path w="99060" h="12700">
                <a:moveTo>
                  <a:pt x="99060" y="0"/>
                </a:moveTo>
                <a:lnTo>
                  <a:pt x="0" y="0"/>
                </a:lnTo>
                <a:lnTo>
                  <a:pt x="0" y="12191"/>
                </a:lnTo>
                <a:lnTo>
                  <a:pt x="99060" y="12191"/>
                </a:lnTo>
                <a:lnTo>
                  <a:pt x="9906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2084577" y="4066159"/>
            <a:ext cx="233616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8315" algn="l"/>
                <a:tab pos="1320165" algn="l"/>
                <a:tab pos="1718310" algn="l"/>
                <a:tab pos="2266950" algn="l"/>
              </a:tabLst>
            </a:pPr>
            <a:r>
              <a:rPr sz="1000" spc="90" dirty="0">
                <a:latin typeface="Cambria Math"/>
                <a:cs typeface="Cambria Math"/>
              </a:rPr>
              <a:t>𝑐	</a:t>
            </a:r>
            <a:r>
              <a:rPr sz="1000" spc="125" dirty="0">
                <a:latin typeface="Cambria Math"/>
                <a:cs typeface="Cambria Math"/>
              </a:rPr>
              <a:t>𝑛	</a:t>
            </a:r>
            <a:r>
              <a:rPr sz="1000" spc="-5" dirty="0">
                <a:latin typeface="Cambria Math"/>
                <a:cs typeface="Cambria Math"/>
              </a:rPr>
              <a:t>г	</a:t>
            </a:r>
            <a:r>
              <a:rPr sz="1000" spc="90" dirty="0">
                <a:latin typeface="Cambria Math"/>
                <a:cs typeface="Cambria Math"/>
              </a:rPr>
              <a:t>𝑐	</a:t>
            </a:r>
            <a:r>
              <a:rPr sz="1000" spc="-5" dirty="0">
                <a:latin typeface="Cambria Math"/>
                <a:cs typeface="Cambria Math"/>
              </a:rPr>
              <a:t>с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441958" y="3979290"/>
            <a:ext cx="307467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mbria Math"/>
                <a:cs typeface="Cambria Math"/>
              </a:rPr>
              <a:t>+</a:t>
            </a:r>
            <a:r>
              <a:rPr sz="1400" spc="-5" dirty="0">
                <a:latin typeface="Cambria Math"/>
                <a:cs typeface="Cambria Math"/>
              </a:rPr>
              <a:t> </a:t>
            </a:r>
            <a:r>
              <a:rPr sz="2100" baseline="43650" dirty="0">
                <a:latin typeface="Cambria Math"/>
                <a:cs typeface="Cambria Math"/>
              </a:rPr>
              <a:t>1</a:t>
            </a:r>
            <a:r>
              <a:rPr sz="2100" spc="-120" baseline="43650" dirty="0">
                <a:latin typeface="Cambria Math"/>
                <a:cs typeface="Cambria Math"/>
              </a:rPr>
              <a:t> </a:t>
            </a:r>
            <a:r>
              <a:rPr sz="1400" spc="-5" dirty="0">
                <a:latin typeface="Cambria Math"/>
                <a:cs typeface="Cambria Math"/>
              </a:rPr>
              <a:t>𝛼</a:t>
            </a:r>
            <a:r>
              <a:rPr sz="1400" spc="25" dirty="0">
                <a:latin typeface="Cambria Math"/>
                <a:cs typeface="Cambria Math"/>
              </a:rPr>
              <a:t>𝑆</a:t>
            </a:r>
            <a:r>
              <a:rPr sz="1400" dirty="0">
                <a:latin typeface="Cambria Math"/>
                <a:cs typeface="Cambria Math"/>
              </a:rPr>
              <a:t>𝑈  </a:t>
            </a:r>
            <a:r>
              <a:rPr sz="1400" spc="-130" dirty="0">
                <a:latin typeface="Cambria Math"/>
                <a:cs typeface="Cambria Math"/>
              </a:rPr>
              <a:t> </a:t>
            </a:r>
            <a:r>
              <a:rPr sz="1400" spc="865" dirty="0">
                <a:latin typeface="Cambria Math"/>
                <a:cs typeface="Cambria Math"/>
              </a:rPr>
              <a:t>∑</a:t>
            </a:r>
            <a:r>
              <a:rPr sz="1400" spc="-1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𝑏  </a:t>
            </a:r>
            <a:r>
              <a:rPr sz="1400" spc="-15" dirty="0">
                <a:latin typeface="Cambria Math"/>
                <a:cs typeface="Cambria Math"/>
              </a:rPr>
              <a:t> </a:t>
            </a:r>
            <a:r>
              <a:rPr sz="2100" spc="-7" baseline="1984" dirty="0">
                <a:latin typeface="Cambria Math"/>
                <a:cs typeface="Cambria Math"/>
              </a:rPr>
              <a:t>{</a:t>
            </a:r>
            <a:r>
              <a:rPr sz="1400" dirty="0">
                <a:latin typeface="Cambria Math"/>
                <a:cs typeface="Cambria Math"/>
              </a:rPr>
              <a:t>co</a:t>
            </a:r>
            <a:r>
              <a:rPr sz="1400" spc="-15" dirty="0">
                <a:latin typeface="Cambria Math"/>
                <a:cs typeface="Cambria Math"/>
              </a:rPr>
              <a:t>s</a:t>
            </a:r>
            <a:r>
              <a:rPr sz="1400" dirty="0">
                <a:latin typeface="Cambria Math"/>
                <a:cs typeface="Cambria Math"/>
              </a:rPr>
              <a:t>[</a:t>
            </a:r>
            <a:r>
              <a:rPr sz="1400" spc="5" dirty="0">
                <a:latin typeface="Cambria Math"/>
                <a:cs typeface="Cambria Math"/>
              </a:rPr>
              <a:t>(</a:t>
            </a:r>
            <a:r>
              <a:rPr sz="1400" dirty="0">
                <a:latin typeface="Cambria Math"/>
                <a:cs typeface="Cambria Math"/>
              </a:rPr>
              <a:t>𝑛</a:t>
            </a:r>
            <a:r>
              <a:rPr sz="1400" spc="-6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𝜔 </a:t>
            </a:r>
            <a:r>
              <a:rPr sz="1400" spc="14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+</a:t>
            </a:r>
            <a:r>
              <a:rPr sz="1400" spc="-5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𝜔 </a:t>
            </a:r>
            <a:r>
              <a:rPr sz="1400" spc="-75" dirty="0">
                <a:latin typeface="Cambria Math"/>
                <a:cs typeface="Cambria Math"/>
              </a:rPr>
              <a:t> </a:t>
            </a:r>
            <a:r>
              <a:rPr sz="1400" spc="5" dirty="0">
                <a:latin typeface="Cambria Math"/>
                <a:cs typeface="Cambria Math"/>
              </a:rPr>
              <a:t>)</a:t>
            </a:r>
            <a:r>
              <a:rPr sz="1400" dirty="0">
                <a:latin typeface="Cambria Math"/>
                <a:cs typeface="Cambria Math"/>
              </a:rPr>
              <a:t>𝑡</a:t>
            </a:r>
            <a:r>
              <a:rPr sz="1400" spc="25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+</a:t>
            </a:r>
            <a:r>
              <a:rPr sz="1400" spc="-5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𝜑</a:t>
            </a:r>
            <a:r>
              <a:rPr sz="1400" spc="13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]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255266" y="3765930"/>
            <a:ext cx="1428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65" dirty="0">
                <a:latin typeface="Cambria Math"/>
                <a:cs typeface="Cambria Math"/>
              </a:rPr>
              <a:t>∞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189733" y="4258183"/>
            <a:ext cx="2762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140" dirty="0">
                <a:latin typeface="Cambria Math"/>
                <a:cs typeface="Cambria Math"/>
              </a:rPr>
              <a:t>𝑛</a:t>
            </a:r>
            <a:r>
              <a:rPr sz="1000" spc="-20" dirty="0">
                <a:latin typeface="Cambria Math"/>
                <a:cs typeface="Cambria Math"/>
              </a:rPr>
              <a:t>=</a:t>
            </a:r>
            <a:r>
              <a:rPr sz="1000" spc="20" dirty="0">
                <a:latin typeface="Cambria Math"/>
                <a:cs typeface="Cambria Math"/>
              </a:rPr>
              <a:t>1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93700" y="4477638"/>
            <a:ext cx="6551295" cy="24072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08585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Cambria Math"/>
                <a:cs typeface="Cambria Math"/>
              </a:rPr>
              <a:t>+</a:t>
            </a:r>
            <a:r>
              <a:rPr sz="1400" spc="-15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cos[(𝑛</a:t>
            </a:r>
            <a:r>
              <a:rPr sz="1400" spc="-65" dirty="0">
                <a:latin typeface="Cambria Math"/>
                <a:cs typeface="Cambria Math"/>
              </a:rPr>
              <a:t> </a:t>
            </a:r>
            <a:r>
              <a:rPr sz="1400" spc="-30" dirty="0">
                <a:latin typeface="Cambria Math"/>
                <a:cs typeface="Cambria Math"/>
              </a:rPr>
              <a:t>𝜔</a:t>
            </a:r>
            <a:r>
              <a:rPr sz="1500" spc="-44" baseline="-16666" dirty="0">
                <a:latin typeface="Cambria Math"/>
                <a:cs typeface="Cambria Math"/>
              </a:rPr>
              <a:t>г</a:t>
            </a:r>
            <a:r>
              <a:rPr sz="1500" spc="217" baseline="-16666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−</a:t>
            </a:r>
            <a:r>
              <a:rPr sz="1400" spc="-15" dirty="0">
                <a:latin typeface="Cambria Math"/>
                <a:cs typeface="Cambria Math"/>
              </a:rPr>
              <a:t> </a:t>
            </a:r>
            <a:r>
              <a:rPr sz="1400" spc="20" dirty="0">
                <a:latin typeface="Cambria Math"/>
                <a:cs typeface="Cambria Math"/>
              </a:rPr>
              <a:t>𝜔</a:t>
            </a:r>
            <a:r>
              <a:rPr sz="1500" spc="30" baseline="-16666" dirty="0">
                <a:latin typeface="Cambria Math"/>
                <a:cs typeface="Cambria Math"/>
              </a:rPr>
              <a:t>𝑐</a:t>
            </a:r>
            <a:r>
              <a:rPr sz="1400" spc="20" dirty="0">
                <a:latin typeface="Cambria Math"/>
                <a:cs typeface="Cambria Math"/>
              </a:rPr>
              <a:t>)𝑡 </a:t>
            </a:r>
            <a:r>
              <a:rPr sz="1400" dirty="0">
                <a:latin typeface="Cambria Math"/>
                <a:cs typeface="Cambria Math"/>
              </a:rPr>
              <a:t>−</a:t>
            </a:r>
            <a:r>
              <a:rPr sz="1400" spc="-10" dirty="0">
                <a:latin typeface="Cambria Math"/>
                <a:cs typeface="Cambria Math"/>
              </a:rPr>
              <a:t> </a:t>
            </a:r>
            <a:r>
              <a:rPr sz="1400" spc="-5" dirty="0">
                <a:latin typeface="Cambria Math"/>
                <a:cs typeface="Cambria Math"/>
              </a:rPr>
              <a:t>𝜑</a:t>
            </a:r>
            <a:r>
              <a:rPr sz="1500" spc="-7" baseline="-16666" dirty="0">
                <a:latin typeface="Cambria Math"/>
                <a:cs typeface="Cambria Math"/>
              </a:rPr>
              <a:t>с</a:t>
            </a:r>
            <a:r>
              <a:rPr sz="1400" spc="-5" dirty="0">
                <a:latin typeface="Cambria Math"/>
                <a:cs typeface="Cambria Math"/>
              </a:rPr>
              <a:t>]</a:t>
            </a:r>
            <a:r>
              <a:rPr sz="2100" spc="-7" baseline="1984" dirty="0">
                <a:latin typeface="Cambria Math"/>
                <a:cs typeface="Cambria Math"/>
              </a:rPr>
              <a:t>}</a:t>
            </a:r>
            <a:r>
              <a:rPr sz="1400" spc="-5" dirty="0">
                <a:latin typeface="Cambria Math"/>
                <a:cs typeface="Cambria Math"/>
              </a:rPr>
              <a:t>,</a:t>
            </a:r>
            <a:endParaRPr sz="140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100">
              <a:latin typeface="Cambria Math"/>
              <a:cs typeface="Cambria Math"/>
            </a:endParaRPr>
          </a:p>
          <a:p>
            <a:pPr marL="63500" marR="55880">
              <a:lnSpc>
                <a:spcPct val="144000"/>
              </a:lnSpc>
              <a:spcBef>
                <a:spcPts val="5"/>
              </a:spcBef>
            </a:pPr>
            <a:r>
              <a:rPr sz="1400" dirty="0">
                <a:latin typeface="Times New Roman"/>
                <a:cs typeface="Times New Roman"/>
              </a:rPr>
              <a:t>где α –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коэффициент передачи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эмиттерного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тока</a:t>
            </a:r>
            <a:r>
              <a:rPr sz="1400" dirty="0">
                <a:latin typeface="Times New Roman"/>
                <a:cs typeface="Times New Roman"/>
              </a:rPr>
              <a:t> в</a:t>
            </a:r>
            <a:r>
              <a:rPr sz="1400" spc="-5" dirty="0">
                <a:latin typeface="Times New Roman"/>
                <a:cs typeface="Times New Roman"/>
              </a:rPr>
              <a:t> цепь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коллектора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транзистора 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дифференциального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каскада;</a:t>
            </a:r>
            <a:r>
              <a:rPr sz="1400" spc="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–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крутизна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транзистора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токопитающего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каскада;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b</a:t>
            </a:r>
            <a:r>
              <a:rPr sz="1350" baseline="-9259" dirty="0">
                <a:latin typeface="Times New Roman"/>
                <a:cs typeface="Times New Roman"/>
              </a:rPr>
              <a:t>n</a:t>
            </a:r>
            <a:r>
              <a:rPr sz="1350" spc="202" baseline="-925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–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коэффициенты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разложения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коллекторных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токов дифференциального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каскада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ряд 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Фурье.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50">
              <a:latin typeface="Times New Roman"/>
              <a:cs typeface="Times New Roman"/>
            </a:endParaRPr>
          </a:p>
          <a:p>
            <a:pPr marL="63500">
              <a:lnSpc>
                <a:spcPct val="100000"/>
              </a:lnSpc>
            </a:pPr>
            <a:r>
              <a:rPr sz="1400" b="1" spc="-5" dirty="0">
                <a:latin typeface="Times New Roman"/>
                <a:cs typeface="Times New Roman"/>
              </a:rPr>
              <a:t>Пример</a:t>
            </a:r>
            <a:r>
              <a:rPr sz="1400" b="1" spc="-30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1.</a:t>
            </a:r>
            <a:endParaRPr sz="1400">
              <a:latin typeface="Times New Roman"/>
              <a:cs typeface="Times New Roman"/>
            </a:endParaRPr>
          </a:p>
        </p:txBody>
      </p:sp>
      <p:pic>
        <p:nvPicPr>
          <p:cNvPr id="24" name="object 2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56484" y="2622803"/>
            <a:ext cx="2348403" cy="184820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462398"/>
            <a:ext cx="6662420" cy="5480685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45720">
              <a:lnSpc>
                <a:spcPct val="95700"/>
              </a:lnSpc>
              <a:spcBef>
                <a:spcPts val="160"/>
              </a:spcBef>
            </a:pPr>
            <a:r>
              <a:rPr sz="1200" spc="-5" dirty="0">
                <a:latin typeface="Times New Roman"/>
                <a:cs typeface="Times New Roman"/>
              </a:rPr>
              <a:t>Колебательный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контур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гетеродина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образуют: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катушка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L3,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индуктивность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которой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можно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изменять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небольших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пределах</a:t>
            </a:r>
            <a:r>
              <a:rPr sz="1200" spc="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ферритовым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подстроечным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сердечником,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конденсатор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переменной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емкости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С4,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сопрягающий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конденсатор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С5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 </a:t>
            </a:r>
            <a:r>
              <a:rPr sz="1200" spc="-5" dirty="0">
                <a:latin typeface="Times New Roman"/>
                <a:cs typeface="Times New Roman"/>
              </a:rPr>
              <a:t>подстроечный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конденсатор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Сб.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Входной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контур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состоит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из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катушки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L1,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конденсатора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переменной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емкости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С2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 </a:t>
            </a:r>
            <a:r>
              <a:rPr sz="1200" spc="-5" dirty="0">
                <a:latin typeface="Times New Roman"/>
                <a:cs typeface="Times New Roman"/>
              </a:rPr>
              <a:t>подстроечного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конденсатора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СЗ.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Контур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связан</a:t>
            </a:r>
            <a:r>
              <a:rPr sz="1200" dirty="0">
                <a:latin typeface="Times New Roman"/>
                <a:cs typeface="Times New Roman"/>
              </a:rPr>
              <a:t> с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внешней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антенной</a:t>
            </a:r>
            <a:r>
              <a:rPr sz="1200" dirty="0">
                <a:latin typeface="Times New Roman"/>
                <a:cs typeface="Times New Roman"/>
              </a:rPr>
              <a:t> с</a:t>
            </a:r>
            <a:r>
              <a:rPr sz="1200" spc="-5" dirty="0">
                <a:latin typeface="Times New Roman"/>
                <a:cs typeface="Times New Roman"/>
              </a:rPr>
              <a:t> помощью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конденсатора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небольшой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емкости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С1.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50">
              <a:latin typeface="Times New Roman"/>
              <a:cs typeface="Times New Roman"/>
            </a:endParaRPr>
          </a:p>
          <a:p>
            <a:pPr marL="12700" marR="9525">
              <a:lnSpc>
                <a:spcPts val="1380"/>
              </a:lnSpc>
              <a:spcBef>
                <a:spcPts val="5"/>
              </a:spcBef>
            </a:pPr>
            <a:r>
              <a:rPr sz="1200" spc="-5" dirty="0">
                <a:latin typeface="Times New Roman"/>
                <a:cs typeface="Times New Roman"/>
              </a:rPr>
              <a:t>Какова </a:t>
            </a:r>
            <a:r>
              <a:rPr sz="1200" dirty="0">
                <a:latin typeface="Times New Roman"/>
                <a:cs typeface="Times New Roman"/>
              </a:rPr>
              <a:t>роль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сопрягающего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конденсатора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С5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гетеродинном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контуре?</a:t>
            </a:r>
            <a:r>
              <a:rPr sz="1200" spc="3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Это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конденсатор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обеспечивает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настройку</a:t>
            </a:r>
            <a:r>
              <a:rPr sz="1200" spc="-3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гетеродинного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входного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контуров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середине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диапазона,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соответствующую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разности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их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частот, равной</a:t>
            </a:r>
            <a:r>
              <a:rPr sz="1200" dirty="0">
                <a:latin typeface="Times New Roman"/>
                <a:cs typeface="Times New Roman"/>
              </a:rPr>
              <a:t> 465 кГц.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43815">
              <a:lnSpc>
                <a:spcPts val="1380"/>
              </a:lnSpc>
            </a:pP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-5" dirty="0">
                <a:latin typeface="Times New Roman"/>
                <a:cs typeface="Times New Roman"/>
              </a:rPr>
              <a:t> низкочастотном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участке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диапазона,</a:t>
            </a:r>
            <a:r>
              <a:rPr sz="1200" spc="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когда </a:t>
            </a:r>
            <a:r>
              <a:rPr sz="1200" spc="-5" dirty="0">
                <a:latin typeface="Times New Roman"/>
                <a:cs typeface="Times New Roman"/>
              </a:rPr>
              <a:t>емкости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конденсаторов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настройки С4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С2</a:t>
            </a:r>
            <a:r>
              <a:rPr sz="1200" spc="-5" dirty="0">
                <a:latin typeface="Times New Roman"/>
                <a:cs typeface="Times New Roman"/>
              </a:rPr>
              <a:t> наибольшие,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контуры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подстраивают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подбором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индуктивностей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катушек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15" dirty="0">
                <a:latin typeface="Times New Roman"/>
                <a:cs typeface="Times New Roman"/>
              </a:rPr>
              <a:t>L3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L7,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а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-5" dirty="0">
                <a:latin typeface="Times New Roman"/>
                <a:cs typeface="Times New Roman"/>
              </a:rPr>
              <a:t>высокочастотном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участке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диапазона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— </a:t>
            </a:r>
            <a:r>
              <a:rPr sz="1200" spc="-5" dirty="0">
                <a:latin typeface="Times New Roman"/>
                <a:cs typeface="Times New Roman"/>
              </a:rPr>
              <a:t>подстроечными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конденсаторами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С6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СЗ.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Высокочастотный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участок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диапазона,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перекрываемого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приемником,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часто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называют началом,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а</a:t>
            </a:r>
            <a:r>
              <a:rPr sz="1200" spc="-5" dirty="0">
                <a:latin typeface="Times New Roman"/>
                <a:cs typeface="Times New Roman"/>
              </a:rPr>
              <a:t> низкочастотный</a:t>
            </a:r>
            <a:r>
              <a:rPr sz="1200" spc="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—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концом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диапазона.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 marR="163830">
              <a:lnSpc>
                <a:spcPct val="95900"/>
              </a:lnSpc>
            </a:pPr>
            <a:r>
              <a:rPr sz="1200" spc="-5" dirty="0">
                <a:latin typeface="Times New Roman"/>
                <a:cs typeface="Times New Roman"/>
              </a:rPr>
              <a:t>Катушка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L3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гетеродинного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контура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имеет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два </a:t>
            </a:r>
            <a:r>
              <a:rPr sz="1200" dirty="0">
                <a:latin typeface="Times New Roman"/>
                <a:cs typeface="Times New Roman"/>
              </a:rPr>
              <a:t>отвода,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превращающих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ее</a:t>
            </a:r>
            <a:r>
              <a:rPr sz="1200" dirty="0">
                <a:latin typeface="Times New Roman"/>
                <a:cs typeface="Times New Roman"/>
              </a:rPr>
              <a:t> в </a:t>
            </a:r>
            <a:r>
              <a:rPr sz="1200" spc="-5" dirty="0">
                <a:latin typeface="Times New Roman"/>
                <a:cs typeface="Times New Roman"/>
              </a:rPr>
              <a:t>высокочастотный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автотрансформатор.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Ее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нижняя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(по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схеме)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секция,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включенная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через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конденсатор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С8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-5" dirty="0">
                <a:latin typeface="Times New Roman"/>
                <a:cs typeface="Times New Roman"/>
              </a:rPr>
              <a:t>эмиттерную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цепь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транзистора,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выполняет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роль </a:t>
            </a:r>
            <a:r>
              <a:rPr sz="1200" spc="-5" dirty="0">
                <a:latin typeface="Times New Roman"/>
                <a:cs typeface="Times New Roman"/>
              </a:rPr>
              <a:t>катушки</a:t>
            </a:r>
            <a:r>
              <a:rPr sz="1200" dirty="0">
                <a:latin typeface="Times New Roman"/>
                <a:cs typeface="Times New Roman"/>
              </a:rPr>
              <a:t> обратной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связи,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благодаря</a:t>
            </a:r>
            <a:r>
              <a:rPr sz="1200" dirty="0">
                <a:latin typeface="Times New Roman"/>
                <a:cs typeface="Times New Roman"/>
              </a:rPr>
              <a:t> которой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гетеродин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возбуждается</a:t>
            </a:r>
            <a:r>
              <a:rPr sz="1200" dirty="0">
                <a:latin typeface="Times New Roman"/>
                <a:cs typeface="Times New Roman"/>
              </a:rPr>
              <a:t> и </a:t>
            </a:r>
            <a:r>
              <a:rPr sz="1200" spc="-5" dirty="0">
                <a:latin typeface="Times New Roman"/>
                <a:cs typeface="Times New Roman"/>
              </a:rPr>
              <a:t>генерирует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колебания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высокой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частоты.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50">
              <a:latin typeface="Times New Roman"/>
              <a:cs typeface="Times New Roman"/>
            </a:endParaRPr>
          </a:p>
          <a:p>
            <a:pPr marL="12700" marR="69850">
              <a:lnSpc>
                <a:spcPts val="1380"/>
              </a:lnSpc>
            </a:pPr>
            <a:r>
              <a:rPr sz="1200" spc="-5" dirty="0">
                <a:latin typeface="Times New Roman"/>
                <a:cs typeface="Times New Roman"/>
              </a:rPr>
              <a:t>При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включении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питания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контуре</a:t>
            </a:r>
            <a:r>
              <a:rPr sz="1200" spc="3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L3C4C5C6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возникают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очень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слабые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высокочастотные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колебания,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из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которых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наиболее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сильными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являются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колебания,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частота;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которых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равна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резонансной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частоте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контура.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547370">
              <a:lnSpc>
                <a:spcPts val="1380"/>
              </a:lnSpc>
            </a:pPr>
            <a:r>
              <a:rPr sz="1200" spc="-5" dirty="0">
                <a:latin typeface="Times New Roman"/>
                <a:cs typeface="Times New Roman"/>
              </a:rPr>
              <a:t>Через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верхний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(по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схеме)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отвод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катушки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L3,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катушку</a:t>
            </a:r>
            <a:r>
              <a:rPr sz="1200" spc="-10" dirty="0">
                <a:latin typeface="Times New Roman"/>
                <a:cs typeface="Times New Roman"/>
              </a:rPr>
              <a:t> L2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конденсатор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С7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часть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напряжения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высокой частоты</a:t>
            </a:r>
            <a:r>
              <a:rPr sz="1200" dirty="0">
                <a:latin typeface="Times New Roman"/>
                <a:cs typeface="Times New Roman"/>
              </a:rPr>
              <a:t> с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контура </a:t>
            </a:r>
            <a:r>
              <a:rPr sz="1200" dirty="0">
                <a:latin typeface="Times New Roman"/>
                <a:cs typeface="Times New Roman"/>
              </a:rPr>
              <a:t>подается на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базу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транзистора.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 marR="5080">
              <a:lnSpc>
                <a:spcPct val="95900"/>
              </a:lnSpc>
            </a:pPr>
            <a:r>
              <a:rPr sz="1200" spc="-5" dirty="0">
                <a:latin typeface="Times New Roman"/>
                <a:cs typeface="Times New Roman"/>
              </a:rPr>
              <a:t>Возникающие</a:t>
            </a:r>
            <a:r>
              <a:rPr sz="1200" dirty="0">
                <a:latin typeface="Times New Roman"/>
                <a:cs typeface="Times New Roman"/>
              </a:rPr>
              <a:t> в </a:t>
            </a:r>
            <a:r>
              <a:rPr sz="1200" spc="-5" dirty="0">
                <a:latin typeface="Times New Roman"/>
                <a:cs typeface="Times New Roman"/>
              </a:rPr>
              <a:t>результате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этого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изменения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базового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тока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вызывают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-5" dirty="0">
                <a:latin typeface="Times New Roman"/>
                <a:cs typeface="Times New Roman"/>
              </a:rPr>
              <a:t>несколько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раз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более</a:t>
            </a:r>
            <a:r>
              <a:rPr sz="1200" spc="-5" dirty="0">
                <a:latin typeface="Times New Roman"/>
                <a:cs typeface="Times New Roman"/>
              </a:rPr>
              <a:t> мощные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колебания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эмиттерного </a:t>
            </a:r>
            <a:r>
              <a:rPr sz="1200" dirty="0">
                <a:latin typeface="Times New Roman"/>
                <a:cs typeface="Times New Roman"/>
              </a:rPr>
              <a:t>тока,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значительная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часть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которого</a:t>
            </a:r>
            <a:r>
              <a:rPr sz="1200" spc="3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через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конденсатор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С8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нижний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(по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схеме)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отвод </a:t>
            </a:r>
            <a:r>
              <a:rPr sz="1200" spc="-5" dirty="0">
                <a:latin typeface="Times New Roman"/>
                <a:cs typeface="Times New Roman"/>
              </a:rPr>
              <a:t>катушки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15" dirty="0">
                <a:latin typeface="Times New Roman"/>
                <a:cs typeface="Times New Roman"/>
              </a:rPr>
              <a:t>L3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поступает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-5" dirty="0">
                <a:latin typeface="Times New Roman"/>
                <a:cs typeface="Times New Roman"/>
              </a:rPr>
              <a:t> контур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гетеродина.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Это приводит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к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увеличению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амплитуды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высокочастотных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колебаний</a:t>
            </a:r>
            <a:r>
              <a:rPr sz="1200" dirty="0">
                <a:latin typeface="Times New Roman"/>
                <a:cs typeface="Times New Roman"/>
              </a:rPr>
              <a:t> в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контуре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гетеродина.</a:t>
            </a:r>
            <a:endParaRPr sz="120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9460" y="457199"/>
            <a:ext cx="6113215" cy="342844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29259"/>
            <a:ext cx="6668134" cy="6713855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 marR="187325">
              <a:lnSpc>
                <a:spcPts val="1380"/>
              </a:lnSpc>
              <a:spcBef>
                <a:spcPts val="195"/>
              </a:spcBef>
            </a:pPr>
            <a:r>
              <a:rPr sz="1200" spc="-5" dirty="0">
                <a:latin typeface="Times New Roman"/>
                <a:cs typeface="Times New Roman"/>
              </a:rPr>
              <a:t>Часть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их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снова подается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 базу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транзистора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т.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д.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Этот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процесс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продолжается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до</a:t>
            </a:r>
            <a:r>
              <a:rPr sz="1200" spc="5" dirty="0">
                <a:latin typeface="Times New Roman"/>
                <a:cs typeface="Times New Roman"/>
              </a:rPr>
              <a:t> тех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пор,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пока</a:t>
            </a:r>
            <a:r>
              <a:rPr sz="1200" dirty="0">
                <a:latin typeface="Times New Roman"/>
                <a:cs typeface="Times New Roman"/>
              </a:rPr>
              <a:t> не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установится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равновесие,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когда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энергия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высокочастотных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колебаний,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вводимых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контур,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станет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равной энергии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потерь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-5" dirty="0">
                <a:latin typeface="Times New Roman"/>
                <a:cs typeface="Times New Roman"/>
              </a:rPr>
              <a:t> контуре </a:t>
            </a:r>
            <a:r>
              <a:rPr sz="1200" dirty="0">
                <a:latin typeface="Times New Roman"/>
                <a:cs typeface="Times New Roman"/>
              </a:rPr>
              <a:t>и </a:t>
            </a:r>
            <a:r>
              <a:rPr sz="1200" spc="-5" dirty="0">
                <a:latin typeface="Times New Roman"/>
                <a:cs typeface="Times New Roman"/>
              </a:rPr>
              <a:t>цепи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базы.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111125">
              <a:lnSpc>
                <a:spcPts val="1380"/>
              </a:lnSpc>
            </a:pPr>
            <a:r>
              <a:rPr sz="1200" spc="-5" dirty="0">
                <a:latin typeface="Times New Roman"/>
                <a:cs typeface="Times New Roman"/>
              </a:rPr>
              <a:t>Сигналы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радиостанции,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принятые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антенной,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поступают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 цепь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базы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транзистора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(как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приемнике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прямого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усиления) через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катушку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связи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L2</a:t>
            </a:r>
            <a:r>
              <a:rPr sz="1200" dirty="0">
                <a:latin typeface="Times New Roman"/>
                <a:cs typeface="Times New Roman"/>
              </a:rPr>
              <a:t> и </a:t>
            </a:r>
            <a:r>
              <a:rPr sz="1200" spc="-5" dirty="0">
                <a:latin typeface="Times New Roman"/>
                <a:cs typeface="Times New Roman"/>
              </a:rPr>
              <a:t>конденсатор</a:t>
            </a:r>
            <a:r>
              <a:rPr sz="1200" dirty="0">
                <a:latin typeface="Times New Roman"/>
                <a:cs typeface="Times New Roman"/>
              </a:rPr>
              <a:t> 07.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8890">
              <a:lnSpc>
                <a:spcPts val="1380"/>
              </a:lnSpc>
              <a:spcBef>
                <a:spcPts val="5"/>
              </a:spcBef>
            </a:pP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-5" dirty="0">
                <a:latin typeface="Times New Roman"/>
                <a:cs typeface="Times New Roman"/>
              </a:rPr>
              <a:t> результате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совместного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воздействия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колебаний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гетеродина</a:t>
            </a:r>
            <a:r>
              <a:rPr sz="1200" dirty="0">
                <a:latin typeface="Times New Roman"/>
                <a:cs typeface="Times New Roman"/>
              </a:rPr>
              <a:t> и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высокочастотного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сигнала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радиостанции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коллекторной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цепи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транзистора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преобразовательного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каскада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возникают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колебани-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я.многих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частот,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из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которых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контур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L4C9,</a:t>
            </a:r>
            <a:r>
              <a:rPr sz="1200" dirty="0">
                <a:latin typeface="Times New Roman"/>
                <a:cs typeface="Times New Roman"/>
              </a:rPr>
              <a:t> настроенный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частоту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465 кГц,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выделяет</a:t>
            </a:r>
            <a:r>
              <a:rPr sz="1200" dirty="0">
                <a:latin typeface="Times New Roman"/>
                <a:cs typeface="Times New Roman"/>
              </a:rPr>
              <a:t> в </a:t>
            </a:r>
            <a:r>
              <a:rPr sz="1200" spc="-5" dirty="0">
                <a:latin typeface="Times New Roman"/>
                <a:cs typeface="Times New Roman"/>
              </a:rPr>
              <a:t>основном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колебания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этой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промежуточной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частоты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отсеивает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колебания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всех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других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частот.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контура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L5C10,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индуктивно</a:t>
            </a:r>
            <a:r>
              <a:rPr sz="1200" spc="4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связанного</a:t>
            </a:r>
            <a:r>
              <a:rPr sz="1200" spc="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</a:t>
            </a:r>
            <a:r>
              <a:rPr sz="1200" spc="4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контуром</a:t>
            </a:r>
            <a:r>
              <a:rPr sz="1200" spc="5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L4C9,</a:t>
            </a:r>
            <a:r>
              <a:rPr sz="1200" spc="5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сигнал</a:t>
            </a:r>
            <a:r>
              <a:rPr sz="1200" spc="4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промежуточной</a:t>
            </a:r>
            <a:r>
              <a:rPr sz="1200" spc="4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частоты</a:t>
            </a:r>
            <a:r>
              <a:rPr sz="1200" spc="5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подается</a:t>
            </a:r>
            <a:r>
              <a:rPr sz="1200" spc="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</a:t>
            </a:r>
            <a:r>
              <a:rPr sz="1200" spc="4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вход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усилителя ПЧ.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1021715">
              <a:lnSpc>
                <a:spcPts val="1380"/>
              </a:lnSpc>
            </a:pPr>
            <a:r>
              <a:rPr sz="1200" spc="-5" dirty="0">
                <a:latin typeface="Times New Roman"/>
                <a:cs typeface="Times New Roman"/>
              </a:rPr>
              <a:t>Какова </a:t>
            </a:r>
            <a:r>
              <a:rPr sz="1200" dirty="0">
                <a:latin typeface="Times New Roman"/>
                <a:cs typeface="Times New Roman"/>
              </a:rPr>
              <a:t>роль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резисторов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Rl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—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R31?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Они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стабилизируют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режим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работы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транзистора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VI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преобразовательного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каскада.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Осуществляется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это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следующим</a:t>
            </a:r>
            <a:r>
              <a:rPr sz="1200" dirty="0">
                <a:latin typeface="Times New Roman"/>
                <a:cs typeface="Times New Roman"/>
              </a:rPr>
              <a:t> образом.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130175">
              <a:lnSpc>
                <a:spcPts val="1380"/>
              </a:lnSpc>
            </a:pPr>
            <a:r>
              <a:rPr sz="1200" spc="-5" dirty="0">
                <a:latin typeface="Times New Roman"/>
                <a:cs typeface="Times New Roman"/>
              </a:rPr>
              <a:t>Резисторы</a:t>
            </a:r>
            <a:r>
              <a:rPr sz="1200" dirty="0">
                <a:latin typeface="Times New Roman"/>
                <a:cs typeface="Times New Roman"/>
              </a:rPr>
              <a:t> R1 и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R2 </a:t>
            </a:r>
            <a:r>
              <a:rPr sz="1200" spc="-5" dirty="0">
                <a:latin typeface="Times New Roman"/>
                <a:cs typeface="Times New Roman"/>
              </a:rPr>
              <a:t>образуют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делитель </a:t>
            </a:r>
            <a:r>
              <a:rPr sz="1200" spc="-5" dirty="0">
                <a:latin typeface="Times New Roman"/>
                <a:cs typeface="Times New Roman"/>
              </a:rPr>
              <a:t>напряжения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источника питания,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</a:t>
            </a:r>
            <a:r>
              <a:rPr sz="1200" spc="-5" dirty="0">
                <a:latin typeface="Times New Roman"/>
                <a:cs typeface="Times New Roman"/>
              </a:rPr>
              <a:t> которого </a:t>
            </a:r>
            <a:r>
              <a:rPr sz="1200" dirty="0">
                <a:latin typeface="Times New Roman"/>
                <a:cs typeface="Times New Roman"/>
              </a:rPr>
              <a:t>на базу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транзистора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подается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отрицательное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напряжение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смещения.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При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этом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эмиттерный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ток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транзистора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автоматически</a:t>
            </a:r>
            <a:r>
              <a:rPr sz="1200" spc="2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устанавливается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такого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значения,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что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базе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по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отношению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к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эмиттеру</a:t>
            </a:r>
            <a:r>
              <a:rPr sz="1200" spc="-3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оказывается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напряжение смещения,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равное </a:t>
            </a:r>
            <a:r>
              <a:rPr sz="1200" dirty="0">
                <a:latin typeface="Times New Roman"/>
                <a:cs typeface="Times New Roman"/>
              </a:rPr>
              <a:t>0,1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— 0,2 </a:t>
            </a:r>
            <a:r>
              <a:rPr sz="1200" spc="-5" dirty="0">
                <a:latin typeface="Times New Roman"/>
                <a:cs typeface="Times New Roman"/>
              </a:rPr>
              <a:t>В,</a:t>
            </a:r>
            <a:r>
              <a:rPr sz="1200" dirty="0">
                <a:latin typeface="Times New Roman"/>
                <a:cs typeface="Times New Roman"/>
              </a:rPr>
              <a:t> которое и </a:t>
            </a:r>
            <a:r>
              <a:rPr sz="1200" spc="-5" dirty="0">
                <a:latin typeface="Times New Roman"/>
                <a:cs typeface="Times New Roman"/>
              </a:rPr>
              <a:t>открывает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транзистор.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190500">
              <a:lnSpc>
                <a:spcPts val="1380"/>
              </a:lnSpc>
            </a:pPr>
            <a:r>
              <a:rPr sz="1200" spc="-5" dirty="0">
                <a:latin typeface="Times New Roman"/>
                <a:cs typeface="Times New Roman"/>
              </a:rPr>
              <a:t>Если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по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какой-либо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причине</a:t>
            </a:r>
            <a:r>
              <a:rPr sz="1200" dirty="0">
                <a:latin typeface="Times New Roman"/>
                <a:cs typeface="Times New Roman"/>
              </a:rPr>
              <a:t> ток</a:t>
            </a:r>
            <a:r>
              <a:rPr sz="1200" spc="-5" dirty="0">
                <a:latin typeface="Times New Roman"/>
                <a:cs typeface="Times New Roman"/>
              </a:rPr>
              <a:t> эмиттера начнет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увеличиваться,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например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5" dirty="0">
                <a:latin typeface="Times New Roman"/>
                <a:cs typeface="Times New Roman"/>
              </a:rPr>
              <a:t>из-за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повышения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окружающей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температуры,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то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падение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напряжения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 </a:t>
            </a:r>
            <a:r>
              <a:rPr sz="1200" spc="-5" dirty="0">
                <a:latin typeface="Times New Roman"/>
                <a:cs typeface="Times New Roman"/>
              </a:rPr>
              <a:t>резисторе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R3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станет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увеличиваться,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а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смещение </a:t>
            </a:r>
            <a:r>
              <a:rPr sz="1200" dirty="0">
                <a:latin typeface="Times New Roman"/>
                <a:cs typeface="Times New Roman"/>
              </a:rPr>
              <a:t>на </a:t>
            </a:r>
            <a:r>
              <a:rPr sz="1200" spc="-5" dirty="0">
                <a:latin typeface="Times New Roman"/>
                <a:cs typeface="Times New Roman"/>
              </a:rPr>
              <a:t>базе транзистора,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наоборот,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уменьшаться,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что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уменьшит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ток </a:t>
            </a:r>
            <a:r>
              <a:rPr sz="1200" spc="-5" dirty="0">
                <a:latin typeface="Times New Roman"/>
                <a:cs typeface="Times New Roman"/>
              </a:rPr>
              <a:t>эмиттера </a:t>
            </a:r>
            <a:r>
              <a:rPr sz="1200" dirty="0">
                <a:latin typeface="Times New Roman"/>
                <a:cs typeface="Times New Roman"/>
              </a:rPr>
              <a:t>до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первоначального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значения.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Аналогично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происходит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стабилизация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режима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работы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транзистора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при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уменьшении </a:t>
            </a:r>
            <a:r>
              <a:rPr sz="1200" dirty="0">
                <a:latin typeface="Times New Roman"/>
                <a:cs typeface="Times New Roman"/>
              </a:rPr>
              <a:t>тока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-5" dirty="0">
                <a:latin typeface="Times New Roman"/>
                <a:cs typeface="Times New Roman"/>
              </a:rPr>
              <a:t> эмиттерной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цепи.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192405">
              <a:lnSpc>
                <a:spcPts val="1380"/>
              </a:lnSpc>
            </a:pPr>
            <a:r>
              <a:rPr sz="1200" spc="-5" dirty="0">
                <a:latin typeface="Times New Roman"/>
                <a:cs typeface="Times New Roman"/>
              </a:rPr>
              <a:t>Каскад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 </a:t>
            </a:r>
            <a:r>
              <a:rPr sz="1200" spc="-5" dirty="0">
                <a:latin typeface="Times New Roman"/>
                <a:cs typeface="Times New Roman"/>
              </a:rPr>
              <a:t>транзисторе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V2</a:t>
            </a:r>
            <a:r>
              <a:rPr sz="1200" dirty="0">
                <a:latin typeface="Times New Roman"/>
                <a:cs typeface="Times New Roman"/>
              </a:rPr>
              <a:t> с</a:t>
            </a:r>
            <a:r>
              <a:rPr sz="1200" spc="-5" dirty="0">
                <a:latin typeface="Times New Roman"/>
                <a:cs typeface="Times New Roman"/>
              </a:rPr>
              <a:t> головными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телефонами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В1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-5" dirty="0">
                <a:latin typeface="Times New Roman"/>
                <a:cs typeface="Times New Roman"/>
              </a:rPr>
              <a:t>коллекторной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цепи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выполняет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роль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пробника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— детектора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усилителя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колебаний НЧ.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Резистор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R4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обеспечивает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необходимый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режим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работы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транзистора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по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постоянному</a:t>
            </a:r>
            <a:r>
              <a:rPr sz="1200" spc="-3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току.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Такой </a:t>
            </a:r>
            <a:r>
              <a:rPr sz="1200" spc="-5" dirty="0">
                <a:latin typeface="Times New Roman"/>
                <a:cs typeface="Times New Roman"/>
              </a:rPr>
              <a:t>каскад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ты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уже </a:t>
            </a:r>
            <a:r>
              <a:rPr sz="1200" spc="-5" dirty="0">
                <a:latin typeface="Times New Roman"/>
                <a:cs typeface="Times New Roman"/>
              </a:rPr>
              <a:t>использовал</a:t>
            </a:r>
            <a:r>
              <a:rPr sz="1200" dirty="0">
                <a:latin typeface="Times New Roman"/>
                <a:cs typeface="Times New Roman"/>
              </a:rPr>
              <a:t> в </a:t>
            </a:r>
            <a:r>
              <a:rPr sz="1200" spc="-5" dirty="0">
                <a:latin typeface="Times New Roman"/>
                <a:cs typeface="Times New Roman"/>
              </a:rPr>
              <a:t>простейших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транзисторных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приемниках.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Чуть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позже</a:t>
            </a:r>
            <a:r>
              <a:rPr sz="1200" spc="-5" dirty="0">
                <a:latin typeface="Times New Roman"/>
                <a:cs typeface="Times New Roman"/>
              </a:rPr>
              <a:t> этот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транзистор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будет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работать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усилителе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ПЧ</a:t>
            </a:r>
            <a:r>
              <a:rPr sz="1200" dirty="0">
                <a:latin typeface="Times New Roman"/>
                <a:cs typeface="Times New Roman"/>
              </a:rPr>
              <a:t> опытного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супергетеродина.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200" b="1" spc="-5" dirty="0">
                <a:latin typeface="Times New Roman"/>
                <a:cs typeface="Times New Roman"/>
              </a:rPr>
              <a:t>Пример</a:t>
            </a:r>
            <a:r>
              <a:rPr sz="1200" b="1" spc="-35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2.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ts val="1380"/>
              </a:lnSpc>
            </a:pP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-5" dirty="0">
                <a:latin typeface="Times New Roman"/>
                <a:cs typeface="Times New Roman"/>
              </a:rPr>
              <a:t>качестве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примера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</a:t>
            </a:r>
            <a:r>
              <a:rPr sz="1200" spc="3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рисунке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52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показана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простейшая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схема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супергетеродина,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содержащая</a:t>
            </a:r>
            <a:r>
              <a:rPr sz="1200" spc="2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входной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контур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L1C1С2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индуктивно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связанный</a:t>
            </a:r>
            <a:r>
              <a:rPr sz="1200" dirty="0">
                <a:latin typeface="Times New Roman"/>
                <a:cs typeface="Times New Roman"/>
              </a:rPr>
              <a:t> с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преобразователем </a:t>
            </a:r>
            <a:r>
              <a:rPr sz="1200" dirty="0">
                <a:latin typeface="Times New Roman"/>
                <a:cs typeface="Times New Roman"/>
              </a:rPr>
              <a:t>частоты.</a:t>
            </a:r>
            <a:endParaRPr sz="120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3420" y="7324738"/>
            <a:ext cx="5468837" cy="250878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29259"/>
            <a:ext cx="42233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Times New Roman"/>
                <a:cs typeface="Times New Roman"/>
              </a:rPr>
              <a:t>Рис.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52.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Схема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электрическая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принципиальная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радиоприемника.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500" y="1135126"/>
            <a:ext cx="6628765" cy="8804910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 marR="41275">
              <a:lnSpc>
                <a:spcPts val="1380"/>
              </a:lnSpc>
              <a:spcBef>
                <a:spcPts val="195"/>
              </a:spcBef>
            </a:pPr>
            <a:r>
              <a:rPr sz="1200" spc="-5" dirty="0">
                <a:latin typeface="Times New Roman"/>
                <a:cs typeface="Times New Roman"/>
              </a:rPr>
              <a:t>Преобразователь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совмещенным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гетеродином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выполнен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транзисторе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VT1.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Гетеродинный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контур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L5С8,С10,С11,С12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индуктивно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связан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 </a:t>
            </a:r>
            <a:r>
              <a:rPr sz="1200" spc="-5" dirty="0">
                <a:latin typeface="Times New Roman"/>
                <a:cs typeface="Times New Roman"/>
              </a:rPr>
              <a:t>коллекторной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цепью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VT1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для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получения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положительной </a:t>
            </a:r>
            <a:r>
              <a:rPr sz="1200" dirty="0">
                <a:latin typeface="Times New Roman"/>
                <a:cs typeface="Times New Roman"/>
              </a:rPr>
              <a:t> обратной </a:t>
            </a:r>
            <a:r>
              <a:rPr sz="1200" spc="-5" dirty="0">
                <a:latin typeface="Times New Roman"/>
                <a:cs typeface="Times New Roman"/>
              </a:rPr>
              <a:t>связи,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необходимой</a:t>
            </a:r>
            <a:r>
              <a:rPr sz="1200" dirty="0">
                <a:latin typeface="Times New Roman"/>
                <a:cs typeface="Times New Roman"/>
              </a:rPr>
              <a:t> для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возникновения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незатухающих колебаний.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Связь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контура </a:t>
            </a:r>
            <a:r>
              <a:rPr sz="1200" spc="-5" dirty="0">
                <a:latin typeface="Times New Roman"/>
                <a:cs typeface="Times New Roman"/>
              </a:rPr>
              <a:t> гетеродина </a:t>
            </a:r>
            <a:r>
              <a:rPr sz="1200" dirty="0">
                <a:latin typeface="Times New Roman"/>
                <a:cs typeface="Times New Roman"/>
              </a:rPr>
              <a:t>с</a:t>
            </a:r>
            <a:r>
              <a:rPr sz="1200" spc="-5" dirty="0">
                <a:latin typeface="Times New Roman"/>
                <a:cs typeface="Times New Roman"/>
              </a:rPr>
              <a:t> базовой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цепью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VT1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-</a:t>
            </a:r>
            <a:r>
              <a:rPr sz="1200" spc="-5" dirty="0">
                <a:latin typeface="Times New Roman"/>
                <a:cs typeface="Times New Roman"/>
              </a:rPr>
              <a:t> автотрансформаторная.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434340">
              <a:lnSpc>
                <a:spcPts val="1380"/>
              </a:lnSpc>
            </a:pP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коллекторную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цепь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VT1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включен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полосовой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фильтр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L3C5,L6C9,С7,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настроенный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промежуточную</a:t>
            </a:r>
            <a:r>
              <a:rPr sz="1200" dirty="0">
                <a:latin typeface="Times New Roman"/>
                <a:cs typeface="Times New Roman"/>
              </a:rPr>
              <a:t> частоту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465кГц.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Связь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между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контурами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полосового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фильтра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емкостная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(С7).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 marR="5080">
              <a:lnSpc>
                <a:spcPct val="95900"/>
              </a:lnSpc>
              <a:spcBef>
                <a:spcPts val="5"/>
              </a:spcBef>
            </a:pPr>
            <a:r>
              <a:rPr sz="1200" dirty="0">
                <a:latin typeface="Times New Roman"/>
                <a:cs typeface="Times New Roman"/>
              </a:rPr>
              <a:t>Усилитель </a:t>
            </a:r>
            <a:r>
              <a:rPr sz="1200" spc="-5" dirty="0">
                <a:latin typeface="Times New Roman"/>
                <a:cs typeface="Times New Roman"/>
              </a:rPr>
              <a:t>промежуточной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частоты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однокаскадный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резонансный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транзисторе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VT2.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Колебательный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контур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L7C15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настроен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 </a:t>
            </a:r>
            <a:r>
              <a:rPr sz="1200" spc="-5" dirty="0">
                <a:latin typeface="Times New Roman"/>
                <a:cs typeface="Times New Roman"/>
              </a:rPr>
              <a:t>промежуточную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частоту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465кГц,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но </a:t>
            </a:r>
            <a:r>
              <a:rPr sz="1200" spc="-5" dirty="0">
                <a:latin typeface="Times New Roman"/>
                <a:cs typeface="Times New Roman"/>
              </a:rPr>
              <a:t>имеет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широкую </a:t>
            </a:r>
            <a:r>
              <a:rPr sz="1200" dirty="0">
                <a:latin typeface="Times New Roman"/>
                <a:cs typeface="Times New Roman"/>
              </a:rPr>
              <a:t> полосу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пропускания.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Необходимая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избирательность</a:t>
            </a:r>
            <a:r>
              <a:rPr sz="1200" spc="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по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соседнему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каналу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обеспечивается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полосовым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фильтром</a:t>
            </a:r>
            <a:r>
              <a:rPr sz="1200" spc="-5" dirty="0">
                <a:latin typeface="Times New Roman"/>
                <a:cs typeface="Times New Roman"/>
              </a:rPr>
              <a:t> L3C5,L6C9,С7.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200" spc="-5" dirty="0">
                <a:latin typeface="Times New Roman"/>
                <a:cs typeface="Times New Roman"/>
              </a:rPr>
              <a:t>Детектор </a:t>
            </a:r>
            <a:r>
              <a:rPr sz="1200" dirty="0">
                <a:latin typeface="Times New Roman"/>
                <a:cs typeface="Times New Roman"/>
              </a:rPr>
              <a:t>диодный</a:t>
            </a:r>
            <a:r>
              <a:rPr sz="1200" spc="-5" dirty="0">
                <a:latin typeface="Times New Roman"/>
                <a:cs typeface="Times New Roman"/>
              </a:rPr>
              <a:t> выполнен</a:t>
            </a:r>
            <a:r>
              <a:rPr sz="1200" dirty="0">
                <a:latin typeface="Times New Roman"/>
                <a:cs typeface="Times New Roman"/>
              </a:rPr>
              <a:t> на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диоде</a:t>
            </a:r>
            <a:r>
              <a:rPr sz="1200" spc="-5" dirty="0">
                <a:latin typeface="Times New Roman"/>
                <a:cs typeface="Times New Roman"/>
              </a:rPr>
              <a:t> VD1. Нагрузка </a:t>
            </a:r>
            <a:r>
              <a:rPr sz="1200" dirty="0">
                <a:latin typeface="Times New Roman"/>
                <a:cs typeface="Times New Roman"/>
              </a:rPr>
              <a:t>детектора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-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резистор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R9.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50">
              <a:latin typeface="Times New Roman"/>
              <a:cs typeface="Times New Roman"/>
            </a:endParaRPr>
          </a:p>
          <a:p>
            <a:pPr marL="12700" marR="555625">
              <a:lnSpc>
                <a:spcPts val="1380"/>
              </a:lnSpc>
            </a:pPr>
            <a:r>
              <a:rPr sz="1200" spc="-5" dirty="0">
                <a:latin typeface="Times New Roman"/>
                <a:cs typeface="Times New Roman"/>
              </a:rPr>
              <a:t>Радиоприемник </a:t>
            </a:r>
            <a:r>
              <a:rPr sz="1200" dirty="0">
                <a:latin typeface="Times New Roman"/>
                <a:cs typeface="Times New Roman"/>
              </a:rPr>
              <a:t>не </a:t>
            </a:r>
            <a:r>
              <a:rPr sz="1200" spc="-5" dirty="0">
                <a:latin typeface="Times New Roman"/>
                <a:cs typeface="Times New Roman"/>
              </a:rPr>
              <a:t>содержит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схем </a:t>
            </a:r>
            <a:r>
              <a:rPr sz="1200" spc="-5" dirty="0">
                <a:latin typeface="Times New Roman"/>
                <a:cs typeface="Times New Roman"/>
              </a:rPr>
              <a:t>автоматической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регулировки</a:t>
            </a:r>
            <a:r>
              <a:rPr sz="1200" spc="2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усиления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(АРУ)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усилителя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звуковой частоты.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64769">
              <a:lnSpc>
                <a:spcPts val="1380"/>
              </a:lnSpc>
            </a:pPr>
            <a:r>
              <a:rPr sz="1200" dirty="0">
                <a:latin typeface="Times New Roman"/>
                <a:cs typeface="Times New Roman"/>
              </a:rPr>
              <a:t>С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целью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повышения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устойчивости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работы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приемника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цепь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питания его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включены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развязывающие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фильтры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R10C18 и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R5C3.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400" b="1" spc="-5" dirty="0">
                <a:latin typeface="Times New Roman"/>
                <a:cs typeface="Times New Roman"/>
              </a:rPr>
              <a:t>Пример</a:t>
            </a:r>
            <a:r>
              <a:rPr sz="1400" b="1" spc="-30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3.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900">
              <a:latin typeface="Times New Roman"/>
              <a:cs typeface="Times New Roman"/>
            </a:endParaRPr>
          </a:p>
          <a:p>
            <a:pPr marL="12700" marR="430530">
              <a:lnSpc>
                <a:spcPts val="1380"/>
              </a:lnSpc>
            </a:pPr>
            <a:r>
              <a:rPr sz="1200" spc="-5" dirty="0">
                <a:latin typeface="Times New Roman"/>
                <a:cs typeface="Times New Roman"/>
              </a:rPr>
              <a:t>Приемник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перекрывает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KB-диапазон</a:t>
            </a:r>
            <a:r>
              <a:rPr sz="1200" dirty="0">
                <a:latin typeface="Times New Roman"/>
                <a:cs typeface="Times New Roman"/>
              </a:rPr>
              <a:t> от 3,5 до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16 </a:t>
            </a:r>
            <a:r>
              <a:rPr sz="1200" spc="-5" dirty="0">
                <a:latin typeface="Times New Roman"/>
                <a:cs typeface="Times New Roman"/>
              </a:rPr>
              <a:t>МГц,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охватывая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все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коротковолновые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радиовещательные</a:t>
            </a:r>
            <a:r>
              <a:rPr sz="1200" spc="3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участки.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Схема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этого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приемника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имеет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две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особенности,</a:t>
            </a:r>
            <a:r>
              <a:rPr sz="1200" spc="5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-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преобразователь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частотына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одном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транзисторе,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транзисторный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детектор.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Начнем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преобразователя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частоты.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300" spc="-5" dirty="0">
                <a:solidFill>
                  <a:srgbClr val="365F91"/>
                </a:solidFill>
                <a:latin typeface="Cambria"/>
                <a:cs typeface="Cambria"/>
              </a:rPr>
              <a:t>Принципиальная</a:t>
            </a:r>
            <a:r>
              <a:rPr sz="1300" spc="-40" dirty="0">
                <a:solidFill>
                  <a:srgbClr val="365F91"/>
                </a:solidFill>
                <a:latin typeface="Cambria"/>
                <a:cs typeface="Cambria"/>
              </a:rPr>
              <a:t> </a:t>
            </a:r>
            <a:r>
              <a:rPr sz="1300" spc="-5" dirty="0">
                <a:solidFill>
                  <a:srgbClr val="365F91"/>
                </a:solidFill>
                <a:latin typeface="Cambria"/>
                <a:cs typeface="Cambria"/>
              </a:rPr>
              <a:t>схема</a:t>
            </a:r>
            <a:endParaRPr sz="13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150">
              <a:latin typeface="Cambria"/>
              <a:cs typeface="Cambria"/>
            </a:endParaRPr>
          </a:p>
          <a:p>
            <a:pPr marL="12700" marR="308610">
              <a:lnSpc>
                <a:spcPct val="95400"/>
              </a:lnSpc>
            </a:pPr>
            <a:r>
              <a:rPr sz="1200" dirty="0">
                <a:latin typeface="Times New Roman"/>
                <a:cs typeface="Times New Roman"/>
              </a:rPr>
              <a:t>Его </a:t>
            </a:r>
            <a:r>
              <a:rPr sz="1200" spc="-5" dirty="0">
                <a:latin typeface="Times New Roman"/>
                <a:cs typeface="Times New Roman"/>
              </a:rPr>
              <a:t>смеситель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 </a:t>
            </a:r>
            <a:r>
              <a:rPr sz="1200" spc="-5" dirty="0">
                <a:latin typeface="Times New Roman"/>
                <a:cs typeface="Times New Roman"/>
              </a:rPr>
              <a:t>гетеродин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выполнены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</a:t>
            </a:r>
            <a:r>
              <a:rPr sz="1200" spc="-5" dirty="0">
                <a:latin typeface="Times New Roman"/>
                <a:cs typeface="Times New Roman"/>
              </a:rPr>
              <a:t> одном</a:t>
            </a:r>
            <a:r>
              <a:rPr sz="1200" dirty="0">
                <a:latin typeface="Times New Roman"/>
                <a:cs typeface="Times New Roman"/>
              </a:rPr>
              <a:t> и том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же</a:t>
            </a:r>
            <a:r>
              <a:rPr sz="1200" spc="-5" dirty="0">
                <a:latin typeface="Times New Roman"/>
                <a:cs typeface="Times New Roman"/>
              </a:rPr>
              <a:t> транзисторе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VТ1.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Такая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схема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преобразователя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совмещенным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гетеродином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была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очень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популярна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60-80-годы,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карманных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транзисторных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приемниках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отечественного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производства.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215900">
              <a:lnSpc>
                <a:spcPct val="95900"/>
              </a:lnSpc>
            </a:pPr>
            <a:r>
              <a:rPr sz="1200" spc="-5" dirty="0">
                <a:latin typeface="Times New Roman"/>
                <a:cs typeface="Times New Roman"/>
              </a:rPr>
              <a:t>Для </a:t>
            </a:r>
            <a:r>
              <a:rPr sz="1200" dirty="0">
                <a:latin typeface="Times New Roman"/>
                <a:cs typeface="Times New Roman"/>
              </a:rPr>
              <a:t>входного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сигнала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каскад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работает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по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схеме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 общим </a:t>
            </a:r>
            <a:r>
              <a:rPr sz="1200" spc="-5" dirty="0">
                <a:latin typeface="Times New Roman"/>
                <a:cs typeface="Times New Roman"/>
              </a:rPr>
              <a:t>эмиттером.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Для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гетеродина</a:t>
            </a:r>
            <a:r>
              <a:rPr sz="1200" spc="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-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 общим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коллектором. </a:t>
            </a:r>
            <a:r>
              <a:rPr sz="1200" spc="-5" dirty="0">
                <a:latin typeface="Times New Roman"/>
                <a:cs typeface="Times New Roman"/>
              </a:rPr>
              <a:t>Сигнал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от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входного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контура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через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катушку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связи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15" dirty="0">
                <a:latin typeface="Times New Roman"/>
                <a:cs typeface="Times New Roman"/>
              </a:rPr>
              <a:t>L2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поступает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 </a:t>
            </a:r>
            <a:r>
              <a:rPr sz="1200" spc="5" dirty="0">
                <a:latin typeface="Times New Roman"/>
                <a:cs typeface="Times New Roman"/>
              </a:rPr>
              <a:t>базу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VТ1.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Контур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гетеродина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L3-C4-C10-C2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работает</a:t>
            </a:r>
            <a:r>
              <a:rPr sz="1200" dirty="0">
                <a:latin typeface="Times New Roman"/>
                <a:cs typeface="Times New Roman"/>
              </a:rPr>
              <a:t> между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базой и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эмиттером VТ1.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50">
              <a:latin typeface="Times New Roman"/>
              <a:cs typeface="Times New Roman"/>
            </a:endParaRPr>
          </a:p>
          <a:p>
            <a:pPr marL="12700" marR="239395">
              <a:lnSpc>
                <a:spcPts val="1380"/>
              </a:lnSpc>
            </a:pPr>
            <a:r>
              <a:rPr sz="1200" spc="-5" dirty="0">
                <a:latin typeface="Times New Roman"/>
                <a:cs typeface="Times New Roman"/>
              </a:rPr>
              <a:t>Положительная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обратная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связь,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необходимая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для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генерации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осуществляется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посредством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отвода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катушки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связи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L4.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Сигнал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промежуточной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частоты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выделяется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 коллекторе </a:t>
            </a:r>
            <a:r>
              <a:rPr sz="1200" spc="-5" dirty="0">
                <a:latin typeface="Times New Roman"/>
                <a:cs typeface="Times New Roman"/>
              </a:rPr>
              <a:t>VТ</a:t>
            </a:r>
            <a:r>
              <a:rPr sz="1200" dirty="0">
                <a:latin typeface="Times New Roman"/>
                <a:cs typeface="Times New Roman"/>
              </a:rPr>
              <a:t> 1,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контуром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Т1.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Рабочая</a:t>
            </a:r>
            <a:r>
              <a:rPr sz="1200" dirty="0">
                <a:latin typeface="Times New Roman"/>
                <a:cs typeface="Times New Roman"/>
              </a:rPr>
              <a:t> точка</a:t>
            </a:r>
            <a:r>
              <a:rPr sz="1200" spc="-5" dirty="0">
                <a:latin typeface="Times New Roman"/>
                <a:cs typeface="Times New Roman"/>
              </a:rPr>
              <a:t> VТ1</a:t>
            </a:r>
            <a:r>
              <a:rPr sz="1200" dirty="0">
                <a:latin typeface="Times New Roman"/>
                <a:cs typeface="Times New Roman"/>
              </a:rPr>
              <a:t> по постоянному</a:t>
            </a:r>
            <a:r>
              <a:rPr sz="1200" spc="-40" dirty="0">
                <a:latin typeface="Times New Roman"/>
                <a:cs typeface="Times New Roman"/>
              </a:rPr>
              <a:t> </a:t>
            </a:r>
            <a:r>
              <a:rPr sz="1200" spc="5" dirty="0">
                <a:latin typeface="Times New Roman"/>
                <a:cs typeface="Times New Roman"/>
              </a:rPr>
              <a:t>току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задана резисторами</a:t>
            </a:r>
            <a:r>
              <a:rPr sz="1200" dirty="0">
                <a:latin typeface="Times New Roman"/>
                <a:cs typeface="Times New Roman"/>
              </a:rPr>
              <a:t> R4 и R5.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75565">
              <a:lnSpc>
                <a:spcPts val="1380"/>
              </a:lnSpc>
            </a:pPr>
            <a:r>
              <a:rPr sz="1200" spc="-5" dirty="0">
                <a:latin typeface="Times New Roman"/>
                <a:cs typeface="Times New Roman"/>
              </a:rPr>
              <a:t>Напряжение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промежуточной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частоты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</a:t>
            </a:r>
            <a:r>
              <a:rPr sz="1200" spc="-5" dirty="0">
                <a:latin typeface="Times New Roman"/>
                <a:cs typeface="Times New Roman"/>
              </a:rPr>
              <a:t> катушки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связи контура</a:t>
            </a:r>
            <a:r>
              <a:rPr sz="1200" dirty="0">
                <a:latin typeface="Times New Roman"/>
                <a:cs typeface="Times New Roman"/>
              </a:rPr>
              <a:t> Т1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поступает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каскад</a:t>
            </a:r>
            <a:r>
              <a:rPr sz="1200" spc="2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усиления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ПЧ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 </a:t>
            </a:r>
            <a:r>
              <a:rPr sz="1200" spc="-5" dirty="0">
                <a:latin typeface="Times New Roman"/>
                <a:cs typeface="Times New Roman"/>
              </a:rPr>
              <a:t>транзисторе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VТ2.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-5" dirty="0">
                <a:latin typeface="Times New Roman"/>
                <a:cs typeface="Times New Roman"/>
              </a:rPr>
              <a:t> данной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схеме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нет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автоматической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регулировки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усиления,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которая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обычно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бывает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радиовещательных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AM-приемниках, </a:t>
            </a:r>
            <a:r>
              <a:rPr sz="1200" dirty="0">
                <a:latin typeface="Times New Roman"/>
                <a:cs typeface="Times New Roman"/>
              </a:rPr>
              <a:t>и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изменяет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автоматически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коэффициент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усиления </a:t>
            </a:r>
            <a:r>
              <a:rPr sz="1200" dirty="0">
                <a:latin typeface="Times New Roman"/>
                <a:cs typeface="Times New Roman"/>
              </a:rPr>
              <a:t> УПЧ.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109220">
              <a:lnSpc>
                <a:spcPts val="1380"/>
              </a:lnSpc>
            </a:pPr>
            <a:r>
              <a:rPr sz="1200" spc="-5" dirty="0">
                <a:latin typeface="Times New Roman"/>
                <a:cs typeface="Times New Roman"/>
              </a:rPr>
              <a:t>Но здесь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есть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ручная</a:t>
            </a:r>
            <a:r>
              <a:rPr sz="1200" dirty="0">
                <a:latin typeface="Times New Roman"/>
                <a:cs typeface="Times New Roman"/>
              </a:rPr>
              <a:t> регулировка </a:t>
            </a:r>
            <a:r>
              <a:rPr sz="1200" spc="-5" dirty="0">
                <a:latin typeface="Times New Roman"/>
                <a:cs typeface="Times New Roman"/>
              </a:rPr>
              <a:t>коэффициента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усиления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УПЧ с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помощью </a:t>
            </a:r>
            <a:r>
              <a:rPr sz="1200" spc="-5" dirty="0">
                <a:latin typeface="Times New Roman"/>
                <a:cs typeface="Times New Roman"/>
              </a:rPr>
              <a:t>резистора</a:t>
            </a:r>
            <a:r>
              <a:rPr sz="1200" dirty="0">
                <a:latin typeface="Times New Roman"/>
                <a:cs typeface="Times New Roman"/>
              </a:rPr>
              <a:t> R2,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включенного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эмиттерной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цепи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транзистора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VТ2.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Чем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больше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сопротивление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этого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резистора,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тем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меньше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коэффициент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усиления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каскада.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29259"/>
            <a:ext cx="6621145" cy="1263650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 marR="160020">
              <a:lnSpc>
                <a:spcPts val="1380"/>
              </a:lnSpc>
              <a:spcBef>
                <a:spcPts val="195"/>
              </a:spcBef>
            </a:pPr>
            <a:r>
              <a:rPr sz="1200" spc="-5" dirty="0">
                <a:latin typeface="Times New Roman"/>
                <a:cs typeface="Times New Roman"/>
              </a:rPr>
              <a:t>Ручная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регулировка</a:t>
            </a:r>
            <a:r>
              <a:rPr sz="1200" spc="2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усиления, конечно,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более хлопотная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вещь,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но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-5" dirty="0">
                <a:latin typeface="Times New Roman"/>
                <a:cs typeface="Times New Roman"/>
              </a:rPr>
              <a:t>сложных</a:t>
            </a:r>
            <a:r>
              <a:rPr sz="1200" spc="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условиях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приема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она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все</a:t>
            </a:r>
            <a:r>
              <a:rPr sz="1200" dirty="0">
                <a:latin typeface="Times New Roman"/>
                <a:cs typeface="Times New Roman"/>
              </a:rPr>
              <a:t> же</a:t>
            </a:r>
            <a:r>
              <a:rPr sz="1200" spc="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удобнее,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потому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что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чувствительность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приемника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устанавливается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не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автоматически,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а по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желанию слушателя.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ts val="1380"/>
              </a:lnSpc>
            </a:pP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коллекторной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цепи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VT2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включен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контур</a:t>
            </a:r>
            <a:r>
              <a:rPr sz="1200" dirty="0">
                <a:latin typeface="Times New Roman"/>
                <a:cs typeface="Times New Roman"/>
              </a:rPr>
              <a:t> Т2,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настроенный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</a:t>
            </a:r>
            <a:r>
              <a:rPr sz="1200" spc="-5" dirty="0">
                <a:latin typeface="Times New Roman"/>
                <a:cs typeface="Times New Roman"/>
              </a:rPr>
              <a:t> частоту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ПЧ. </a:t>
            </a:r>
            <a:r>
              <a:rPr sz="1200" dirty="0">
                <a:latin typeface="Times New Roman"/>
                <a:cs typeface="Times New Roman"/>
              </a:rPr>
              <a:t>С </a:t>
            </a:r>
            <a:r>
              <a:rPr sz="1200" spc="-5" dirty="0">
                <a:latin typeface="Times New Roman"/>
                <a:cs typeface="Times New Roman"/>
              </a:rPr>
              <a:t>его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катушки</a:t>
            </a:r>
            <a:r>
              <a:rPr sz="1200" dirty="0">
                <a:latin typeface="Times New Roman"/>
                <a:cs typeface="Times New Roman"/>
              </a:rPr>
              <a:t> связи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сигнал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ПЧ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поступает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усилитель-амплитудный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детектор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 </a:t>
            </a:r>
            <a:r>
              <a:rPr sz="1200" spc="-5" dirty="0">
                <a:latin typeface="Times New Roman"/>
                <a:cs typeface="Times New Roman"/>
              </a:rPr>
              <a:t>транзисторе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VТЗ.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качестве детектора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работает </a:t>
            </a:r>
            <a:r>
              <a:rPr sz="1200" dirty="0">
                <a:latin typeface="Times New Roman"/>
                <a:cs typeface="Times New Roman"/>
              </a:rPr>
              <a:t>коллекторный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переход </a:t>
            </a:r>
            <a:r>
              <a:rPr sz="1200" spc="-5" dirty="0">
                <a:latin typeface="Times New Roman"/>
                <a:cs typeface="Times New Roman"/>
              </a:rPr>
              <a:t>транзистора.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500" y="7835645"/>
            <a:ext cx="6601459" cy="1087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Times New Roman"/>
                <a:cs typeface="Times New Roman"/>
              </a:rPr>
              <a:t>Рис.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1.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Принципиальная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схема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КВ </a:t>
            </a:r>
            <a:r>
              <a:rPr sz="1200" spc="-5" dirty="0">
                <a:latin typeface="Times New Roman"/>
                <a:cs typeface="Times New Roman"/>
              </a:rPr>
              <a:t>приемника-супергетеродина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6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транзисторах.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50">
              <a:latin typeface="Times New Roman"/>
              <a:cs typeface="Times New Roman"/>
            </a:endParaRPr>
          </a:p>
          <a:p>
            <a:pPr marL="12700" marR="5080">
              <a:lnSpc>
                <a:spcPts val="1380"/>
              </a:lnSpc>
            </a:pPr>
            <a:r>
              <a:rPr sz="1200" spc="-5" dirty="0">
                <a:latin typeface="Times New Roman"/>
                <a:cs typeface="Times New Roman"/>
              </a:rPr>
              <a:t>Демодулированный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сигнал</a:t>
            </a:r>
            <a:r>
              <a:rPr sz="1200" dirty="0">
                <a:latin typeface="Times New Roman"/>
                <a:cs typeface="Times New Roman"/>
              </a:rPr>
              <a:t> с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коллектора </a:t>
            </a:r>
            <a:r>
              <a:rPr sz="1200" spc="-5" dirty="0">
                <a:latin typeface="Times New Roman"/>
                <a:cs typeface="Times New Roman"/>
              </a:rPr>
              <a:t>VТЗ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поступает</a:t>
            </a:r>
            <a:r>
              <a:rPr sz="1200" spc="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</a:t>
            </a:r>
            <a:r>
              <a:rPr sz="1200" spc="2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усилитель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НЧ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через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регулятор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громкости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</a:t>
            </a:r>
            <a:r>
              <a:rPr sz="1200" spc="-5" dirty="0">
                <a:latin typeface="Times New Roman"/>
                <a:cs typeface="Times New Roman"/>
              </a:rPr>
              <a:t> переменном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резисторе</a:t>
            </a:r>
            <a:r>
              <a:rPr sz="1200" dirty="0">
                <a:latin typeface="Times New Roman"/>
                <a:cs typeface="Times New Roman"/>
              </a:rPr>
              <a:t> R10.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УНЧ двухкаскадный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</a:t>
            </a:r>
            <a:r>
              <a:rPr sz="1200" spc="-5" dirty="0">
                <a:latin typeface="Times New Roman"/>
                <a:cs typeface="Times New Roman"/>
              </a:rPr>
              <a:t> транзисторах</a:t>
            </a:r>
            <a:r>
              <a:rPr sz="1200" dirty="0">
                <a:latin typeface="Times New Roman"/>
                <a:cs typeface="Times New Roman"/>
              </a:rPr>
              <a:t> VТ4-VТ6 с двухтактным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выходным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каскадом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 </a:t>
            </a:r>
            <a:r>
              <a:rPr sz="1200" spc="-5" dirty="0">
                <a:latin typeface="Times New Roman"/>
                <a:cs typeface="Times New Roman"/>
              </a:rPr>
              <a:t>VТ5</a:t>
            </a:r>
            <a:r>
              <a:rPr sz="1200" dirty="0">
                <a:latin typeface="Times New Roman"/>
                <a:cs typeface="Times New Roman"/>
              </a:rPr>
              <a:t> и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VТ6.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Выход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-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на </a:t>
            </a:r>
            <a:r>
              <a:rPr sz="1200" spc="-5" dirty="0">
                <a:latin typeface="Times New Roman"/>
                <a:cs typeface="Times New Roman"/>
              </a:rPr>
              <a:t>миниатюрный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динамик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от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карманного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приемника 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(мощность</a:t>
            </a:r>
            <a:r>
              <a:rPr sz="1200" dirty="0">
                <a:latin typeface="Times New Roman"/>
                <a:cs typeface="Times New Roman"/>
              </a:rPr>
              <a:t> до 0.25W, </a:t>
            </a:r>
            <a:r>
              <a:rPr sz="1200" spc="-5" dirty="0">
                <a:latin typeface="Times New Roman"/>
                <a:cs typeface="Times New Roman"/>
              </a:rPr>
              <a:t>сопротивление </a:t>
            </a:r>
            <a:r>
              <a:rPr sz="1200" dirty="0">
                <a:latin typeface="Times New Roman"/>
                <a:cs typeface="Times New Roman"/>
              </a:rPr>
              <a:t>8-50 </a:t>
            </a:r>
            <a:r>
              <a:rPr sz="1200" spc="-10" dirty="0">
                <a:latin typeface="Times New Roman"/>
                <a:cs typeface="Times New Roman"/>
              </a:rPr>
              <a:t>Ом).</a:t>
            </a:r>
            <a:endParaRPr sz="12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" y="1863851"/>
            <a:ext cx="5430012" cy="58201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30784"/>
            <a:ext cx="6303010" cy="32016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7505" algn="ctr">
              <a:lnSpc>
                <a:spcPct val="100000"/>
              </a:lnSpc>
              <a:spcBef>
                <a:spcPts val="100"/>
              </a:spcBef>
            </a:pPr>
            <a:r>
              <a:rPr sz="1400" b="1" spc="60" dirty="0">
                <a:solidFill>
                  <a:srgbClr val="006FC0"/>
                </a:solidFill>
                <a:latin typeface="Times New Roman"/>
                <a:cs typeface="Times New Roman"/>
              </a:rPr>
              <a:t>ПРЕОБРАЗОВАТЕЛИ</a:t>
            </a:r>
            <a:r>
              <a:rPr sz="1400" b="1" spc="10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1400" b="1" spc="55" dirty="0">
                <a:solidFill>
                  <a:srgbClr val="006FC0"/>
                </a:solidFill>
                <a:latin typeface="Times New Roman"/>
                <a:cs typeface="Times New Roman"/>
              </a:rPr>
              <a:t>ЧАСТОТЫ</a:t>
            </a:r>
            <a:endParaRPr sz="1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050" dirty="0">
              <a:latin typeface="Times New Roman"/>
              <a:cs typeface="Times New Roman"/>
            </a:endParaRPr>
          </a:p>
          <a:p>
            <a:pPr marL="12700" marR="81915" indent="342900">
              <a:lnSpc>
                <a:spcPct val="143800"/>
              </a:lnSpc>
            </a:pPr>
            <a:r>
              <a:rPr sz="1400" spc="60" dirty="0">
                <a:latin typeface="Times New Roman"/>
                <a:cs typeface="Times New Roman"/>
              </a:rPr>
              <a:t>Преобразователем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частоты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называют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устройство,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осуществляющее </a:t>
            </a:r>
            <a:r>
              <a:rPr sz="1400" spc="6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перенос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спектра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радиосигнала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из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одной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области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частот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другую.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Так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как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сигнал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несет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себе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полезную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информацию,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заключенную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одном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или 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нескольких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его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параметрах,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то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процессе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преобразования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частоты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эта 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информация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должна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сохраняться.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Естественно,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что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реальных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условиях </a:t>
            </a:r>
            <a:r>
              <a:rPr sz="1400" spc="6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всегда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имеют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место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искажения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информации,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которые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не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должны </a:t>
            </a:r>
            <a:r>
              <a:rPr sz="1400" spc="60" dirty="0">
                <a:latin typeface="Times New Roman"/>
                <a:cs typeface="Times New Roman"/>
              </a:rPr>
              <a:t> превосходить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некоторых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допустимых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значений.</a:t>
            </a:r>
            <a:endParaRPr sz="1400" dirty="0">
              <a:latin typeface="Times New Roman"/>
              <a:cs typeface="Times New Roman"/>
            </a:endParaRPr>
          </a:p>
          <a:p>
            <a:pPr marL="12700" marR="5080" indent="342900">
              <a:lnSpc>
                <a:spcPts val="1610"/>
              </a:lnSpc>
              <a:spcBef>
                <a:spcPts val="850"/>
              </a:spcBef>
            </a:pPr>
            <a:r>
              <a:rPr sz="1400" spc="50" dirty="0">
                <a:latin typeface="Times New Roman"/>
                <a:cs typeface="Times New Roman"/>
              </a:rPr>
              <a:t>Этим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условиям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наиболее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полно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соответствует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принцип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гетеродинного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преобразования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частоты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(рис.1).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160123" y="3871745"/>
            <a:ext cx="1078230" cy="713105"/>
          </a:xfrm>
          <a:prstGeom prst="rect">
            <a:avLst/>
          </a:prstGeom>
          <a:ln w="27231">
            <a:solidFill>
              <a:srgbClr val="6F2F9F"/>
            </a:solidFill>
          </a:ln>
        </p:spPr>
        <p:txBody>
          <a:bodyPr vert="horz" wrap="square" lIns="0" tIns="148590" rIns="0" bIns="0" rtlCol="0">
            <a:spAutoFit/>
          </a:bodyPr>
          <a:lstStyle/>
          <a:p>
            <a:pPr marL="319405">
              <a:lnSpc>
                <a:spcPct val="100000"/>
              </a:lnSpc>
              <a:spcBef>
                <a:spcPts val="1170"/>
              </a:spcBef>
            </a:pPr>
            <a:r>
              <a:rPr sz="2350" spc="30" dirty="0">
                <a:latin typeface="Arial"/>
                <a:cs typeface="Arial"/>
              </a:rPr>
              <a:t>НЭ</a:t>
            </a:r>
            <a:endParaRPr sz="23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316055" y="3871745"/>
            <a:ext cx="1078230" cy="713105"/>
          </a:xfrm>
          <a:prstGeom prst="rect">
            <a:avLst/>
          </a:prstGeom>
          <a:ln w="27231">
            <a:solidFill>
              <a:srgbClr val="6F2F9F"/>
            </a:solidFill>
          </a:ln>
        </p:spPr>
        <p:txBody>
          <a:bodyPr vert="horz" wrap="square" lIns="0" tIns="148590" rIns="0" bIns="0" rtlCol="0">
            <a:spAutoFit/>
          </a:bodyPr>
          <a:lstStyle/>
          <a:p>
            <a:pPr marL="319405">
              <a:lnSpc>
                <a:spcPct val="100000"/>
              </a:lnSpc>
              <a:spcBef>
                <a:spcPts val="1170"/>
              </a:spcBef>
            </a:pPr>
            <a:r>
              <a:rPr sz="2350" spc="30" dirty="0">
                <a:latin typeface="Arial"/>
                <a:cs typeface="Arial"/>
              </a:rPr>
              <a:t>ИС</a:t>
            </a:r>
            <a:endParaRPr sz="23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160123" y="4941242"/>
            <a:ext cx="1078230" cy="713105"/>
          </a:xfrm>
          <a:prstGeom prst="rect">
            <a:avLst/>
          </a:prstGeom>
          <a:ln w="27231">
            <a:solidFill>
              <a:srgbClr val="6F2F9F"/>
            </a:solidFill>
          </a:ln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1600">
              <a:latin typeface="Times New Roman"/>
              <a:cs typeface="Times New Roman"/>
            </a:endParaRPr>
          </a:p>
          <a:p>
            <a:pPr marL="73660">
              <a:lnSpc>
                <a:spcPct val="100000"/>
              </a:lnSpc>
            </a:pPr>
            <a:r>
              <a:rPr sz="1350" b="1" spc="25" dirty="0">
                <a:latin typeface="Arial"/>
                <a:cs typeface="Arial"/>
              </a:rPr>
              <a:t>Гетеродин</a:t>
            </a:r>
            <a:endParaRPr sz="135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441495" y="4169380"/>
            <a:ext cx="718820" cy="118110"/>
            <a:chOff x="1441495" y="4169380"/>
            <a:chExt cx="718820" cy="118110"/>
          </a:xfrm>
        </p:grpSpPr>
        <p:sp>
          <p:nvSpPr>
            <p:cNvPr id="7" name="object 7"/>
            <p:cNvSpPr/>
            <p:nvPr/>
          </p:nvSpPr>
          <p:spPr>
            <a:xfrm>
              <a:off x="1441495" y="4228238"/>
              <a:ext cx="555625" cy="0"/>
            </a:xfrm>
            <a:custGeom>
              <a:avLst/>
              <a:gdLst/>
              <a:ahLst/>
              <a:cxnLst/>
              <a:rect l="l" t="t" r="r" b="b"/>
              <a:pathLst>
                <a:path w="555625">
                  <a:moveTo>
                    <a:pt x="0" y="0"/>
                  </a:moveTo>
                  <a:lnTo>
                    <a:pt x="555490" y="0"/>
                  </a:lnTo>
                </a:path>
              </a:pathLst>
            </a:custGeom>
            <a:ln w="27165">
              <a:solidFill>
                <a:srgbClr val="6F2F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982155" y="4169380"/>
              <a:ext cx="178435" cy="118110"/>
            </a:xfrm>
            <a:custGeom>
              <a:avLst/>
              <a:gdLst/>
              <a:ahLst/>
              <a:cxnLst/>
              <a:rect l="l" t="t" r="r" b="b"/>
              <a:pathLst>
                <a:path w="178435" h="118110">
                  <a:moveTo>
                    <a:pt x="0" y="0"/>
                  </a:moveTo>
                  <a:lnTo>
                    <a:pt x="0" y="117715"/>
                  </a:lnTo>
                  <a:lnTo>
                    <a:pt x="177967" y="588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F2F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3238108" y="4169380"/>
            <a:ext cx="1078230" cy="118110"/>
            <a:chOff x="3238108" y="4169380"/>
            <a:chExt cx="1078230" cy="118110"/>
          </a:xfrm>
        </p:grpSpPr>
        <p:sp>
          <p:nvSpPr>
            <p:cNvPr id="10" name="object 10"/>
            <p:cNvSpPr/>
            <p:nvPr/>
          </p:nvSpPr>
          <p:spPr>
            <a:xfrm>
              <a:off x="3238108" y="4228238"/>
              <a:ext cx="915035" cy="0"/>
            </a:xfrm>
            <a:custGeom>
              <a:avLst/>
              <a:gdLst/>
              <a:ahLst/>
              <a:cxnLst/>
              <a:rect l="l" t="t" r="r" b="b"/>
              <a:pathLst>
                <a:path w="915035">
                  <a:moveTo>
                    <a:pt x="0" y="0"/>
                  </a:moveTo>
                  <a:lnTo>
                    <a:pt x="914810" y="0"/>
                  </a:lnTo>
                </a:path>
              </a:pathLst>
            </a:custGeom>
            <a:ln w="27165">
              <a:solidFill>
                <a:srgbClr val="6F2F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138087" y="4169380"/>
              <a:ext cx="178435" cy="118110"/>
            </a:xfrm>
            <a:custGeom>
              <a:avLst/>
              <a:gdLst/>
              <a:ahLst/>
              <a:cxnLst/>
              <a:rect l="l" t="t" r="r" b="b"/>
              <a:pathLst>
                <a:path w="178435" h="118110">
                  <a:moveTo>
                    <a:pt x="0" y="0"/>
                  </a:moveTo>
                  <a:lnTo>
                    <a:pt x="0" y="117715"/>
                  </a:lnTo>
                  <a:lnTo>
                    <a:pt x="177967" y="588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F2F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5394002" y="4169380"/>
            <a:ext cx="718820" cy="118110"/>
            <a:chOff x="5394002" y="4169380"/>
            <a:chExt cx="718820" cy="118110"/>
          </a:xfrm>
        </p:grpSpPr>
        <p:sp>
          <p:nvSpPr>
            <p:cNvPr id="13" name="object 13"/>
            <p:cNvSpPr/>
            <p:nvPr/>
          </p:nvSpPr>
          <p:spPr>
            <a:xfrm>
              <a:off x="5394002" y="4228238"/>
              <a:ext cx="555625" cy="0"/>
            </a:xfrm>
            <a:custGeom>
              <a:avLst/>
              <a:gdLst/>
              <a:ahLst/>
              <a:cxnLst/>
              <a:rect l="l" t="t" r="r" b="b"/>
              <a:pathLst>
                <a:path w="555625">
                  <a:moveTo>
                    <a:pt x="0" y="0"/>
                  </a:moveTo>
                  <a:lnTo>
                    <a:pt x="555452" y="0"/>
                  </a:lnTo>
                </a:path>
              </a:pathLst>
            </a:custGeom>
            <a:ln w="27165">
              <a:solidFill>
                <a:srgbClr val="6F2F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5934623" y="4169380"/>
              <a:ext cx="178435" cy="118110"/>
            </a:xfrm>
            <a:custGeom>
              <a:avLst/>
              <a:gdLst/>
              <a:ahLst/>
              <a:cxnLst/>
              <a:rect l="l" t="t" r="r" b="b"/>
              <a:pathLst>
                <a:path w="178435" h="118110">
                  <a:moveTo>
                    <a:pt x="0" y="0"/>
                  </a:moveTo>
                  <a:lnTo>
                    <a:pt x="0" y="117715"/>
                  </a:lnTo>
                  <a:lnTo>
                    <a:pt x="177967" y="588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F2F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" name="object 15"/>
          <p:cNvGrpSpPr/>
          <p:nvPr/>
        </p:nvGrpSpPr>
        <p:grpSpPr>
          <a:xfrm>
            <a:off x="2639812" y="4584743"/>
            <a:ext cx="118745" cy="356870"/>
            <a:chOff x="2639812" y="4584743"/>
            <a:chExt cx="118745" cy="356870"/>
          </a:xfrm>
        </p:grpSpPr>
        <p:sp>
          <p:nvSpPr>
            <p:cNvPr id="16" name="object 16"/>
            <p:cNvSpPr/>
            <p:nvPr/>
          </p:nvSpPr>
          <p:spPr>
            <a:xfrm>
              <a:off x="2699134" y="4584743"/>
              <a:ext cx="0" cy="356870"/>
            </a:xfrm>
            <a:custGeom>
              <a:avLst/>
              <a:gdLst/>
              <a:ahLst/>
              <a:cxnLst/>
              <a:rect l="l" t="t" r="r" b="b"/>
              <a:pathLst>
                <a:path h="356870">
                  <a:moveTo>
                    <a:pt x="0" y="356505"/>
                  </a:moveTo>
                  <a:lnTo>
                    <a:pt x="0" y="0"/>
                  </a:lnTo>
                </a:path>
                <a:path h="356870">
                  <a:moveTo>
                    <a:pt x="0" y="161859"/>
                  </a:moveTo>
                  <a:lnTo>
                    <a:pt x="0" y="356505"/>
                  </a:lnTo>
                </a:path>
              </a:pathLst>
            </a:custGeom>
            <a:ln w="27272">
              <a:solidFill>
                <a:srgbClr val="6F2F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639812" y="4584743"/>
              <a:ext cx="118745" cy="177165"/>
            </a:xfrm>
            <a:custGeom>
              <a:avLst/>
              <a:gdLst/>
              <a:ahLst/>
              <a:cxnLst/>
              <a:rect l="l" t="t" r="r" b="b"/>
              <a:pathLst>
                <a:path w="118744" h="177164">
                  <a:moveTo>
                    <a:pt x="59322" y="0"/>
                  </a:moveTo>
                  <a:lnTo>
                    <a:pt x="0" y="176573"/>
                  </a:lnTo>
                  <a:lnTo>
                    <a:pt x="118645" y="176573"/>
                  </a:lnTo>
                  <a:lnTo>
                    <a:pt x="59322" y="0"/>
                  </a:lnTo>
                  <a:close/>
                </a:path>
              </a:pathLst>
            </a:custGeom>
            <a:solidFill>
              <a:srgbClr val="6F2F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2361962" y="4591825"/>
            <a:ext cx="213995" cy="2971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sz="1750" b="1" spc="10" dirty="0">
                <a:latin typeface="Arial"/>
                <a:cs typeface="Arial"/>
              </a:rPr>
              <a:t>f</a:t>
            </a:r>
            <a:r>
              <a:rPr sz="1725" b="1" spc="15" baseline="-12077" dirty="0">
                <a:latin typeface="Arial"/>
                <a:cs typeface="Arial"/>
              </a:rPr>
              <a:t>г</a:t>
            </a:r>
            <a:endParaRPr sz="1725" baseline="-12077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637557" y="3857611"/>
            <a:ext cx="332740" cy="2971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sz="2625" b="1" spc="15" baseline="7936" dirty="0">
                <a:latin typeface="Arial"/>
                <a:cs typeface="Arial"/>
              </a:rPr>
              <a:t>f</a:t>
            </a:r>
            <a:r>
              <a:rPr sz="1150" b="1" spc="10" dirty="0">
                <a:latin typeface="Arial"/>
                <a:cs typeface="Arial"/>
              </a:rPr>
              <a:t>пр</a:t>
            </a:r>
            <a:endParaRPr sz="115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453325" y="3826296"/>
            <a:ext cx="234950" cy="2971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sz="1750" b="1" spc="10" dirty="0">
                <a:latin typeface="Arial"/>
                <a:cs typeface="Arial"/>
              </a:rPr>
              <a:t>f</a:t>
            </a:r>
            <a:r>
              <a:rPr sz="1725" b="1" spc="15" baseline="-12077" dirty="0">
                <a:latin typeface="Arial"/>
                <a:cs typeface="Arial"/>
              </a:rPr>
              <a:t>с</a:t>
            </a:r>
            <a:endParaRPr sz="1725" baseline="-12077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06400" y="5777864"/>
            <a:ext cx="6640195" cy="42271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95250" algn="ctr">
              <a:lnSpc>
                <a:spcPct val="100000"/>
              </a:lnSpc>
              <a:spcBef>
                <a:spcPts val="105"/>
              </a:spcBef>
            </a:pPr>
            <a:r>
              <a:rPr sz="1400" spc="55" dirty="0">
                <a:latin typeface="Times New Roman"/>
                <a:cs typeface="Times New Roman"/>
              </a:rPr>
              <a:t>Рис.1.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Гетеродинный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преобразователь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частоты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100">
              <a:latin typeface="Times New Roman"/>
              <a:cs typeface="Times New Roman"/>
            </a:endParaRPr>
          </a:p>
          <a:p>
            <a:pPr marL="50800" marR="222250" indent="342900">
              <a:lnSpc>
                <a:spcPct val="143600"/>
              </a:lnSpc>
            </a:pP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таком </a:t>
            </a:r>
            <a:r>
              <a:rPr sz="1400" spc="60" dirty="0">
                <a:latin typeface="Times New Roman"/>
                <a:cs typeface="Times New Roman"/>
              </a:rPr>
              <a:t>преобразователе </a:t>
            </a:r>
            <a:r>
              <a:rPr sz="1400" spc="55" dirty="0">
                <a:latin typeface="Times New Roman"/>
                <a:cs typeface="Times New Roman"/>
              </a:rPr>
              <a:t>частоты сигнал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колебания </a:t>
            </a:r>
            <a:r>
              <a:rPr sz="1400" spc="60" dirty="0">
                <a:latin typeface="Times New Roman"/>
                <a:cs typeface="Times New Roman"/>
              </a:rPr>
              <a:t>маломощного </a:t>
            </a:r>
            <a:r>
              <a:rPr sz="1400" spc="6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вспомогательного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генератора,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называемого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гетеродином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(Г),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одновременно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воздействуют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на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нелинейный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элемент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(НЭ)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(или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30" dirty="0">
                <a:latin typeface="Times New Roman"/>
                <a:cs typeface="Times New Roman"/>
              </a:rPr>
              <a:t>на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элемент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переменным </a:t>
            </a:r>
            <a:r>
              <a:rPr sz="1400" spc="6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параметром).</a:t>
            </a:r>
            <a:endParaRPr sz="1400">
              <a:latin typeface="Times New Roman"/>
              <a:cs typeface="Times New Roman"/>
            </a:endParaRPr>
          </a:p>
          <a:p>
            <a:pPr marL="50800" marR="638810" indent="342900">
              <a:lnSpc>
                <a:spcPct val="143600"/>
              </a:lnSpc>
              <a:spcBef>
                <a:spcPts val="15"/>
              </a:spcBef>
            </a:pP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результате </a:t>
            </a:r>
            <a:r>
              <a:rPr sz="1400" spc="30" dirty="0">
                <a:latin typeface="Times New Roman"/>
                <a:cs typeface="Times New Roman"/>
              </a:rPr>
              <a:t>на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выходе </a:t>
            </a:r>
            <a:r>
              <a:rPr sz="1400" spc="55" dirty="0">
                <a:latin typeface="Times New Roman"/>
                <a:cs typeface="Times New Roman"/>
              </a:rPr>
              <a:t>нелинейного элемента (часто </a:t>
            </a:r>
            <a:r>
              <a:rPr sz="1400" spc="60" dirty="0">
                <a:latin typeface="Times New Roman"/>
                <a:cs typeface="Times New Roman"/>
              </a:rPr>
              <a:t>называемого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смесителем)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появляется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множество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комбинационных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составляющих </a:t>
            </a:r>
            <a:r>
              <a:rPr sz="1400" spc="6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токов/напряжений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частотами: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200">
              <a:latin typeface="Times New Roman"/>
              <a:cs typeface="Times New Roman"/>
            </a:endParaRPr>
          </a:p>
          <a:p>
            <a:pPr marL="393700">
              <a:lnSpc>
                <a:spcPct val="100000"/>
              </a:lnSpc>
              <a:tabLst>
                <a:tab pos="2235200" algn="l"/>
              </a:tabLst>
            </a:pPr>
            <a:r>
              <a:rPr sz="1400" spc="35" dirty="0">
                <a:latin typeface="Times New Roman"/>
                <a:cs typeface="Times New Roman"/>
              </a:rPr>
              <a:t>f</a:t>
            </a:r>
            <a:r>
              <a:rPr sz="1350" spc="52" baseline="-9259" dirty="0">
                <a:latin typeface="Times New Roman"/>
                <a:cs typeface="Times New Roman"/>
              </a:rPr>
              <a:t>к</a:t>
            </a:r>
            <a:r>
              <a:rPr sz="1350" spc="390" baseline="-925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=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|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±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30" dirty="0">
                <a:latin typeface="Times New Roman"/>
                <a:cs typeface="Times New Roman"/>
              </a:rPr>
              <a:t>f</a:t>
            </a:r>
            <a:r>
              <a:rPr sz="1350" spc="44" baseline="-9259" dirty="0">
                <a:latin typeface="Times New Roman"/>
                <a:cs typeface="Times New Roman"/>
              </a:rPr>
              <a:t>г</a:t>
            </a:r>
            <a:r>
              <a:rPr sz="1350" spc="397" baseline="-925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±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f</a:t>
            </a:r>
            <a:r>
              <a:rPr sz="1350" spc="52" baseline="-9259" dirty="0">
                <a:latin typeface="Times New Roman"/>
                <a:cs typeface="Times New Roman"/>
              </a:rPr>
              <a:t>c</a:t>
            </a:r>
            <a:r>
              <a:rPr sz="1350" spc="390" baseline="-925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|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,	</a:t>
            </a:r>
            <a:r>
              <a:rPr sz="1400" spc="50" dirty="0">
                <a:latin typeface="Times New Roman"/>
                <a:cs typeface="Times New Roman"/>
              </a:rPr>
              <a:t>где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=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m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=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0,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1,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2,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…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050">
              <a:latin typeface="Times New Roman"/>
              <a:cs typeface="Times New Roman"/>
            </a:endParaRPr>
          </a:p>
          <a:p>
            <a:pPr marL="50800" marR="43180" indent="342900">
              <a:lnSpc>
                <a:spcPct val="143600"/>
              </a:lnSpc>
            </a:pPr>
            <a:r>
              <a:rPr sz="1400" spc="50" dirty="0">
                <a:latin typeface="Times New Roman"/>
                <a:cs typeface="Times New Roman"/>
              </a:rPr>
              <a:t>Одна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из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этих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комбинационных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частот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используется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качестве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новой </a:t>
            </a:r>
            <a:r>
              <a:rPr sz="1400" spc="6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несущей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частоты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выходного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сигнала.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Эта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частота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называется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промежуточной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19100" y="335381"/>
            <a:ext cx="6466205" cy="6381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 marR="30480">
              <a:lnSpc>
                <a:spcPct val="143600"/>
              </a:lnSpc>
              <a:spcBef>
                <a:spcPts val="95"/>
              </a:spcBef>
            </a:pPr>
            <a:r>
              <a:rPr sz="1400" spc="55" dirty="0">
                <a:latin typeface="Times New Roman"/>
                <a:cs typeface="Times New Roman"/>
              </a:rPr>
              <a:t>частотой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(f</a:t>
            </a:r>
            <a:r>
              <a:rPr sz="1350" spc="82" baseline="-9259" dirty="0">
                <a:latin typeface="Times New Roman"/>
                <a:cs typeface="Times New Roman"/>
              </a:rPr>
              <a:t>пр</a:t>
            </a:r>
            <a:r>
              <a:rPr sz="1400" spc="55" dirty="0">
                <a:latin typeface="Times New Roman"/>
                <a:cs typeface="Times New Roman"/>
              </a:rPr>
              <a:t>).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Для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её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выделения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качестве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нагрузки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смесителя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используют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различные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типы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избирательных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систем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(ИС).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14115" y="3453510"/>
            <a:ext cx="47752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Рис.</a:t>
            </a:r>
            <a:r>
              <a:rPr sz="1400" spc="-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2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4500" y="8483955"/>
            <a:ext cx="6639559" cy="1558925"/>
          </a:xfrm>
          <a:prstGeom prst="rect">
            <a:avLst/>
          </a:prstGeom>
        </p:spPr>
        <p:txBody>
          <a:bodyPr vert="horz" wrap="square" lIns="0" tIns="105410" rIns="0" bIns="0" rtlCol="0">
            <a:spAutoFit/>
          </a:bodyPr>
          <a:lstStyle/>
          <a:p>
            <a:pPr marL="3282315">
              <a:lnSpc>
                <a:spcPct val="100000"/>
              </a:lnSpc>
              <a:spcBef>
                <a:spcPts val="830"/>
              </a:spcBef>
            </a:pPr>
            <a:r>
              <a:rPr sz="1400" dirty="0">
                <a:latin typeface="Times New Roman"/>
                <a:cs typeface="Times New Roman"/>
              </a:rPr>
              <a:t>Рис.</a:t>
            </a:r>
            <a:r>
              <a:rPr sz="1400" spc="-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3</a:t>
            </a:r>
            <a:endParaRPr sz="1400">
              <a:latin typeface="Times New Roman"/>
              <a:cs typeface="Times New Roman"/>
            </a:endParaRPr>
          </a:p>
          <a:p>
            <a:pPr marL="12700" marR="5080" indent="342900">
              <a:lnSpc>
                <a:spcPct val="143600"/>
              </a:lnSpc>
            </a:pPr>
            <a:r>
              <a:rPr sz="1400" dirty="0">
                <a:latin typeface="Times New Roman"/>
                <a:cs typeface="Times New Roman"/>
              </a:rPr>
              <a:t>С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точки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зрения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минимизации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искажений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информации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при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преобразовании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частоты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улучшения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избирательности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при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наличии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мешающих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сигналов, </a:t>
            </a:r>
            <a:r>
              <a:rPr sz="1400" spc="60" dirty="0">
                <a:latin typeface="Times New Roman"/>
                <a:cs typeface="Times New Roman"/>
              </a:rPr>
              <a:t> преобразователь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частоты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для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сигнала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должен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быть</a:t>
            </a:r>
            <a:r>
              <a:rPr sz="1400" spc="204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линейным,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т.е.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нем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не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sz="1400" spc="55" dirty="0">
                <a:latin typeface="Times New Roman"/>
                <a:cs typeface="Times New Roman"/>
              </a:rPr>
              <a:t>должны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порождаться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гармоники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частоты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сигнала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</a:t>
            </a:r>
            <a:r>
              <a:rPr sz="1400" spc="-21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m=1).</a:t>
            </a:r>
            <a:endParaRPr sz="1400">
              <a:latin typeface="Times New Roman"/>
              <a:cs typeface="Times New Roman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13895" y="1079012"/>
            <a:ext cx="2679168" cy="198878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84779" y="3788664"/>
            <a:ext cx="5030320" cy="2045208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609931" y="5961126"/>
            <a:ext cx="2629451" cy="237629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3700" y="335381"/>
            <a:ext cx="6730365" cy="9369425"/>
          </a:xfrm>
          <a:prstGeom prst="rect">
            <a:avLst/>
          </a:prstGeom>
        </p:spPr>
        <p:txBody>
          <a:bodyPr vert="horz" wrap="square" lIns="0" tIns="105410" rIns="0" bIns="0" rtlCol="0">
            <a:spAutoFit/>
          </a:bodyPr>
          <a:lstStyle/>
          <a:p>
            <a:pPr marL="406400">
              <a:lnSpc>
                <a:spcPct val="100000"/>
              </a:lnSpc>
              <a:spcBef>
                <a:spcPts val="830"/>
              </a:spcBef>
            </a:pPr>
            <a:r>
              <a:rPr sz="1400" spc="45" dirty="0">
                <a:latin typeface="Times New Roman"/>
                <a:cs typeface="Times New Roman"/>
              </a:rPr>
              <a:t>Это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условие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может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выполняться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достаточно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точно,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если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сигнал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является</a:t>
            </a:r>
            <a:endParaRPr sz="1400">
              <a:latin typeface="Times New Roman"/>
              <a:cs typeface="Times New Roman"/>
            </a:endParaRPr>
          </a:p>
          <a:p>
            <a:pPr marL="63500" marR="679450">
              <a:lnSpc>
                <a:spcPts val="2410"/>
              </a:lnSpc>
              <a:spcBef>
                <a:spcPts val="204"/>
              </a:spcBef>
            </a:pPr>
            <a:r>
              <a:rPr sz="1400" spc="55" dirty="0">
                <a:latin typeface="Times New Roman"/>
                <a:cs typeface="Times New Roman"/>
              </a:rPr>
              <a:t>«малым».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При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этом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его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размах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захватывает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лишь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небольшой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участок </a:t>
            </a:r>
            <a:r>
              <a:rPr sz="1400" spc="60" dirty="0">
                <a:latin typeface="Times New Roman"/>
                <a:cs typeface="Times New Roman"/>
              </a:rPr>
              <a:t> характеристики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преобразовательного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элемента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200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её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можно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считать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для</a:t>
            </a:r>
            <a:endParaRPr sz="1400">
              <a:latin typeface="Times New Roman"/>
              <a:cs typeface="Times New Roman"/>
            </a:endParaRPr>
          </a:p>
          <a:p>
            <a:pPr marL="63500">
              <a:lnSpc>
                <a:spcPct val="100000"/>
              </a:lnSpc>
              <a:spcBef>
                <a:spcPts val="545"/>
              </a:spcBef>
            </a:pPr>
            <a:r>
              <a:rPr sz="1400" spc="60" dirty="0">
                <a:latin typeface="Times New Roman"/>
                <a:cs typeface="Times New Roman"/>
              </a:rPr>
              <a:t>напряжения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сигнала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линейной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на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этом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участке.</a:t>
            </a:r>
            <a:endParaRPr sz="1400">
              <a:latin typeface="Times New Roman"/>
              <a:cs typeface="Times New Roman"/>
            </a:endParaRPr>
          </a:p>
          <a:p>
            <a:pPr marL="63500" marR="457834" indent="342900">
              <a:lnSpc>
                <a:spcPct val="143600"/>
              </a:lnSpc>
            </a:pPr>
            <a:r>
              <a:rPr sz="1400" spc="30" dirty="0">
                <a:latin typeface="Times New Roman"/>
                <a:cs typeface="Times New Roman"/>
              </a:rPr>
              <a:t>По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отношению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к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колебаниям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гетеродина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нелинейность </a:t>
            </a:r>
            <a:r>
              <a:rPr sz="1400" spc="6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преобразовательного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элемента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должна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проявлять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себя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возможно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сильнее.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Обычно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это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приводит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к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необходимости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иметь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значительную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амплитуду</a:t>
            </a:r>
            <a:endParaRPr sz="1400">
              <a:latin typeface="Times New Roman"/>
              <a:cs typeface="Times New Roman"/>
            </a:endParaRPr>
          </a:p>
          <a:p>
            <a:pPr marL="63500" marR="459740">
              <a:lnSpc>
                <a:spcPct val="143600"/>
              </a:lnSpc>
              <a:spcBef>
                <a:spcPts val="10"/>
              </a:spcBef>
            </a:pPr>
            <a:r>
              <a:rPr sz="1400" spc="60" dirty="0">
                <a:latin typeface="Times New Roman"/>
                <a:cs typeface="Times New Roman"/>
              </a:rPr>
              <a:t>гетеродинного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напряжения.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Таким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образом,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11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подавляющем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большинстве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случаев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выполняется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условие: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00">
              <a:latin typeface="Times New Roman"/>
              <a:cs typeface="Times New Roman"/>
            </a:endParaRPr>
          </a:p>
          <a:p>
            <a:pPr marL="2965450">
              <a:lnSpc>
                <a:spcPct val="100000"/>
              </a:lnSpc>
            </a:pPr>
            <a:r>
              <a:rPr sz="1600" spc="65" dirty="0">
                <a:latin typeface="Times New Roman"/>
                <a:cs typeface="Times New Roman"/>
              </a:rPr>
              <a:t>U</a:t>
            </a:r>
            <a:r>
              <a:rPr sz="1575" spc="97" baseline="-7936" dirty="0">
                <a:latin typeface="Times New Roman"/>
                <a:cs typeface="Times New Roman"/>
              </a:rPr>
              <a:t>c</a:t>
            </a:r>
            <a:r>
              <a:rPr sz="1600" spc="65" dirty="0">
                <a:latin typeface="Times New Roman"/>
                <a:cs typeface="Times New Roman"/>
              </a:rPr>
              <a:t>(t)&lt;&lt;U</a:t>
            </a:r>
            <a:r>
              <a:rPr sz="1575" spc="97" baseline="-7936" dirty="0">
                <a:latin typeface="Times New Roman"/>
                <a:cs typeface="Times New Roman"/>
              </a:rPr>
              <a:t>г</a:t>
            </a:r>
            <a:r>
              <a:rPr sz="1600" spc="65" dirty="0">
                <a:latin typeface="Times New Roman"/>
                <a:cs typeface="Times New Roman"/>
              </a:rPr>
              <a:t>(t).</a:t>
            </a:r>
            <a:endParaRPr sz="1600">
              <a:latin typeface="Times New Roman"/>
              <a:cs typeface="Times New Roman"/>
            </a:endParaRPr>
          </a:p>
          <a:p>
            <a:pPr marL="63500" marR="120650" indent="342900">
              <a:lnSpc>
                <a:spcPct val="143800"/>
              </a:lnSpc>
              <a:spcBef>
                <a:spcPts val="135"/>
              </a:spcBef>
            </a:pPr>
            <a:r>
              <a:rPr sz="1400" spc="35" dirty="0">
                <a:latin typeface="Times New Roman"/>
                <a:cs typeface="Times New Roman"/>
              </a:rPr>
              <a:t>До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тех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пор,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пока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выполняется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это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неравенство,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свойства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преобразователя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частоты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не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зависят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от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амплитуды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сигнала,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а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определяются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свойствами </a:t>
            </a:r>
            <a:r>
              <a:rPr sz="1400" spc="60" dirty="0">
                <a:latin typeface="Times New Roman"/>
                <a:cs typeface="Times New Roman"/>
              </a:rPr>
              <a:t> преобразовательного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элемента,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амплитудной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гетеродинного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напряжения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 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стабильностью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его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колебаний.</a:t>
            </a:r>
            <a:endParaRPr sz="1400">
              <a:latin typeface="Times New Roman"/>
              <a:cs typeface="Times New Roman"/>
            </a:endParaRPr>
          </a:p>
          <a:p>
            <a:pPr marL="63500" marR="326390" indent="342900">
              <a:lnSpc>
                <a:spcPct val="143600"/>
              </a:lnSpc>
              <a:spcBef>
                <a:spcPts val="5"/>
              </a:spcBef>
            </a:pPr>
            <a:r>
              <a:rPr sz="1400" spc="50" dirty="0">
                <a:latin typeface="Times New Roman"/>
                <a:cs typeface="Times New Roman"/>
              </a:rPr>
              <a:t>Роль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нелинейных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или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параметрических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элементов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современных </a:t>
            </a:r>
            <a:r>
              <a:rPr sz="1400" spc="60" dirty="0">
                <a:latin typeface="Times New Roman"/>
                <a:cs typeface="Times New Roman"/>
              </a:rPr>
              <a:t> преобразователях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частоты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выполняют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биполярные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полевые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транзисторы,</a:t>
            </a:r>
            <a:endParaRPr sz="1400">
              <a:latin typeface="Times New Roman"/>
              <a:cs typeface="Times New Roman"/>
            </a:endParaRPr>
          </a:p>
          <a:p>
            <a:pPr marL="63500">
              <a:lnSpc>
                <a:spcPct val="100000"/>
              </a:lnSpc>
              <a:spcBef>
                <a:spcPts val="745"/>
              </a:spcBef>
            </a:pPr>
            <a:r>
              <a:rPr sz="1400" spc="55" dirty="0">
                <a:latin typeface="Times New Roman"/>
                <a:cs typeface="Times New Roman"/>
              </a:rPr>
              <a:t>диоды.</a:t>
            </a:r>
            <a:endParaRPr sz="1400">
              <a:latin typeface="Times New Roman"/>
              <a:cs typeface="Times New Roman"/>
            </a:endParaRPr>
          </a:p>
          <a:p>
            <a:pPr marL="63500" marR="55880" indent="342900">
              <a:lnSpc>
                <a:spcPct val="143600"/>
              </a:lnSpc>
            </a:pP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качестве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избирательной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системы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используются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одиночные </a:t>
            </a:r>
            <a:r>
              <a:rPr sz="1400" spc="60" dirty="0">
                <a:latin typeface="Times New Roman"/>
                <a:cs typeface="Times New Roman"/>
              </a:rPr>
              <a:t> колебательные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контуры,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двухконтурные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фильтры</a:t>
            </a:r>
            <a:r>
              <a:rPr sz="1400" spc="18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фильтры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сосредоточенной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избирательности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различного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вида.</a:t>
            </a:r>
            <a:endParaRPr sz="1400">
              <a:latin typeface="Times New Roman"/>
              <a:cs typeface="Times New Roman"/>
            </a:endParaRPr>
          </a:p>
          <a:p>
            <a:pPr marL="63500" marR="950594" indent="342900">
              <a:lnSpc>
                <a:spcPct val="143700"/>
              </a:lnSpc>
              <a:spcBef>
                <a:spcPts val="5"/>
              </a:spcBef>
            </a:pPr>
            <a:r>
              <a:rPr sz="1400" spc="60" dirty="0">
                <a:latin typeface="Times New Roman"/>
                <a:cs typeface="Times New Roman"/>
              </a:rPr>
              <a:t>Преобразователь </a:t>
            </a:r>
            <a:r>
              <a:rPr sz="1400" spc="55" dirty="0">
                <a:latin typeface="Times New Roman"/>
                <a:cs typeface="Times New Roman"/>
              </a:rPr>
              <a:t>частоты </a:t>
            </a:r>
            <a:r>
              <a:rPr sz="1400" spc="60" dirty="0">
                <a:latin typeface="Times New Roman"/>
                <a:cs typeface="Times New Roman"/>
              </a:rPr>
              <a:t>характеризуется </a:t>
            </a:r>
            <a:r>
              <a:rPr sz="1400" spc="55" dirty="0">
                <a:latin typeface="Times New Roman"/>
                <a:cs typeface="Times New Roman"/>
              </a:rPr>
              <a:t>рядом</a:t>
            </a:r>
            <a:r>
              <a:rPr sz="1400" spc="60" dirty="0">
                <a:latin typeface="Times New Roman"/>
                <a:cs typeface="Times New Roman"/>
              </a:rPr>
              <a:t> </a:t>
            </a:r>
            <a:r>
              <a:rPr sz="1400" i="1" spc="60" dirty="0">
                <a:latin typeface="Times New Roman"/>
                <a:cs typeface="Times New Roman"/>
              </a:rPr>
              <a:t>качественных </a:t>
            </a:r>
            <a:r>
              <a:rPr sz="1400" i="1" spc="-335" dirty="0">
                <a:latin typeface="Times New Roman"/>
                <a:cs typeface="Times New Roman"/>
              </a:rPr>
              <a:t> </a:t>
            </a:r>
            <a:r>
              <a:rPr sz="1400" i="1" spc="60" dirty="0">
                <a:latin typeface="Times New Roman"/>
                <a:cs typeface="Times New Roman"/>
              </a:rPr>
              <a:t>показателей</a:t>
            </a:r>
            <a:r>
              <a:rPr sz="1400" spc="60" dirty="0">
                <a:latin typeface="Times New Roman"/>
                <a:cs typeface="Times New Roman"/>
              </a:rPr>
              <a:t>,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основные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из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которых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следующие: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050">
              <a:latin typeface="Times New Roman"/>
              <a:cs typeface="Times New Roman"/>
            </a:endParaRPr>
          </a:p>
          <a:p>
            <a:pPr marL="63500" marR="223520" indent="228600">
              <a:lnSpc>
                <a:spcPct val="151800"/>
              </a:lnSpc>
            </a:pPr>
            <a:r>
              <a:rPr sz="1400" dirty="0">
                <a:latin typeface="Symbol"/>
                <a:cs typeface="Symbol"/>
              </a:rPr>
              <a:t></a:t>
            </a:r>
            <a:r>
              <a:rPr sz="1400" spc="270" dirty="0">
                <a:latin typeface="Times New Roman"/>
                <a:cs typeface="Times New Roman"/>
              </a:rPr>
              <a:t> </a:t>
            </a:r>
            <a:r>
              <a:rPr sz="1400" i="1" spc="60" dirty="0">
                <a:latin typeface="Times New Roman"/>
                <a:cs typeface="Times New Roman"/>
              </a:rPr>
              <a:t>коэффициент</a:t>
            </a:r>
            <a:r>
              <a:rPr sz="1400" i="1" spc="114" dirty="0">
                <a:latin typeface="Times New Roman"/>
                <a:cs typeface="Times New Roman"/>
              </a:rPr>
              <a:t> </a:t>
            </a:r>
            <a:r>
              <a:rPr sz="1400" i="1" spc="60" dirty="0">
                <a:latin typeface="Times New Roman"/>
                <a:cs typeface="Times New Roman"/>
              </a:rPr>
              <a:t>преобразования</a:t>
            </a:r>
            <a:r>
              <a:rPr sz="1400" i="1" spc="130" dirty="0">
                <a:latin typeface="Times New Roman"/>
                <a:cs typeface="Times New Roman"/>
              </a:rPr>
              <a:t> </a:t>
            </a:r>
            <a:r>
              <a:rPr sz="1400" i="1" spc="60" dirty="0">
                <a:latin typeface="Times New Roman"/>
                <a:cs typeface="Times New Roman"/>
              </a:rPr>
              <a:t>(К</a:t>
            </a:r>
            <a:r>
              <a:rPr sz="1350" i="1" spc="89" baseline="-9259" dirty="0">
                <a:latin typeface="Times New Roman"/>
                <a:cs typeface="Times New Roman"/>
              </a:rPr>
              <a:t>п</a:t>
            </a:r>
            <a:r>
              <a:rPr sz="1400" i="1" spc="60" dirty="0">
                <a:latin typeface="Times New Roman"/>
                <a:cs typeface="Times New Roman"/>
              </a:rPr>
              <a:t>),</a:t>
            </a:r>
            <a:r>
              <a:rPr sz="1400" i="1" spc="12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являющийся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отношением </a:t>
            </a:r>
            <a:r>
              <a:rPr sz="1400" spc="6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комплексных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амплитуд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напряжения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промежуточной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частоты</a:t>
            </a:r>
            <a:r>
              <a:rPr sz="1400" spc="215" dirty="0">
                <a:latin typeface="Times New Roman"/>
                <a:cs typeface="Times New Roman"/>
              </a:rPr>
              <a:t> </a:t>
            </a:r>
            <a:r>
              <a:rPr sz="1400" spc="-70" dirty="0">
                <a:latin typeface="Cambria Math"/>
                <a:cs typeface="Cambria Math"/>
              </a:rPr>
              <a:t>(𝑈</a:t>
            </a:r>
            <a:r>
              <a:rPr sz="2100" spc="-104" baseline="9920" dirty="0">
                <a:latin typeface="Cambria Math"/>
                <a:cs typeface="Cambria Math"/>
              </a:rPr>
              <a:t>̇ </a:t>
            </a:r>
            <a:r>
              <a:rPr sz="1400" spc="-5" dirty="0">
                <a:latin typeface="Cambria Math"/>
                <a:cs typeface="Cambria Math"/>
              </a:rPr>
              <a:t>п)</a:t>
            </a:r>
            <a:r>
              <a:rPr sz="1400" spc="110" dirty="0">
                <a:latin typeface="Cambria Math"/>
                <a:cs typeface="Cambria Math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частоты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сигнала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-70" dirty="0">
                <a:latin typeface="Cambria Math"/>
                <a:cs typeface="Cambria Math"/>
              </a:rPr>
              <a:t>(𝑈</a:t>
            </a:r>
            <a:r>
              <a:rPr sz="2100" spc="-104" baseline="9920" dirty="0">
                <a:latin typeface="Cambria Math"/>
                <a:cs typeface="Cambria Math"/>
              </a:rPr>
              <a:t>̇ </a:t>
            </a:r>
            <a:r>
              <a:rPr sz="1400" spc="-5" dirty="0">
                <a:latin typeface="Cambria Math"/>
                <a:cs typeface="Cambria Math"/>
              </a:rPr>
              <a:t>с)</a:t>
            </a:r>
            <a:r>
              <a:rPr sz="1400" spc="-5" dirty="0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  <a:p>
            <a:pPr marL="2964180">
              <a:lnSpc>
                <a:spcPct val="100000"/>
              </a:lnSpc>
              <a:spcBef>
                <a:spcPts val="900"/>
              </a:spcBef>
            </a:pPr>
            <a:r>
              <a:rPr sz="1400" spc="-215" dirty="0">
                <a:latin typeface="Cambria Math"/>
                <a:cs typeface="Cambria Math"/>
              </a:rPr>
              <a:t>𝐾</a:t>
            </a:r>
            <a:r>
              <a:rPr sz="2100" baseline="9920" dirty="0">
                <a:latin typeface="Cambria Math"/>
                <a:cs typeface="Cambria Math"/>
              </a:rPr>
              <a:t>̇</a:t>
            </a:r>
            <a:r>
              <a:rPr sz="2100" spc="-67" baseline="992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п</a:t>
            </a:r>
            <a:r>
              <a:rPr sz="1400" spc="7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=</a:t>
            </a:r>
            <a:r>
              <a:rPr sz="1400" spc="70" dirty="0">
                <a:latin typeface="Cambria Math"/>
                <a:cs typeface="Cambria Math"/>
              </a:rPr>
              <a:t> </a:t>
            </a:r>
            <a:r>
              <a:rPr sz="1400" spc="-215" dirty="0">
                <a:latin typeface="Cambria Math"/>
                <a:cs typeface="Cambria Math"/>
              </a:rPr>
              <a:t>𝑈</a:t>
            </a:r>
            <a:r>
              <a:rPr sz="2100" baseline="9920" dirty="0">
                <a:latin typeface="Cambria Math"/>
                <a:cs typeface="Cambria Math"/>
              </a:rPr>
              <a:t>̇</a:t>
            </a:r>
            <a:r>
              <a:rPr sz="2100" spc="-104" baseline="9920" dirty="0">
                <a:latin typeface="Cambria Math"/>
                <a:cs typeface="Cambria Math"/>
              </a:rPr>
              <a:t> </a:t>
            </a:r>
            <a:r>
              <a:rPr sz="1400" spc="-5" dirty="0">
                <a:latin typeface="Cambria Math"/>
                <a:cs typeface="Cambria Math"/>
              </a:rPr>
              <a:t>п/</a:t>
            </a:r>
            <a:r>
              <a:rPr sz="1400" spc="-215" dirty="0">
                <a:latin typeface="Cambria Math"/>
                <a:cs typeface="Cambria Math"/>
              </a:rPr>
              <a:t>𝑈</a:t>
            </a:r>
            <a:r>
              <a:rPr sz="2100" baseline="9920" dirty="0">
                <a:latin typeface="Cambria Math"/>
                <a:cs typeface="Cambria Math"/>
              </a:rPr>
              <a:t>̇</a:t>
            </a:r>
            <a:r>
              <a:rPr sz="2100" spc="-104" baseline="992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𝑐</a:t>
            </a:r>
            <a:r>
              <a:rPr sz="1400" spc="4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;</a:t>
            </a:r>
            <a:endParaRPr sz="1400">
              <a:latin typeface="Cambria Math"/>
              <a:cs typeface="Cambria Math"/>
            </a:endParaRPr>
          </a:p>
          <a:p>
            <a:pPr marL="292100">
              <a:lnSpc>
                <a:spcPct val="100000"/>
              </a:lnSpc>
              <a:spcBef>
                <a:spcPts val="840"/>
              </a:spcBef>
            </a:pPr>
            <a:r>
              <a:rPr sz="1400" dirty="0">
                <a:latin typeface="Symbol"/>
                <a:cs typeface="Symbol"/>
              </a:rPr>
              <a:t></a:t>
            </a:r>
            <a:r>
              <a:rPr sz="1400" dirty="0">
                <a:latin typeface="Times New Roman"/>
                <a:cs typeface="Times New Roman"/>
              </a:rPr>
              <a:t>  </a:t>
            </a:r>
            <a:r>
              <a:rPr sz="1400" spc="-80" dirty="0">
                <a:latin typeface="Times New Roman"/>
                <a:cs typeface="Times New Roman"/>
              </a:rPr>
              <a:t> </a:t>
            </a:r>
            <a:r>
              <a:rPr sz="1400" i="1" spc="70" dirty="0">
                <a:latin typeface="Times New Roman"/>
                <a:cs typeface="Times New Roman"/>
              </a:rPr>
              <a:t>в</a:t>
            </a:r>
            <a:r>
              <a:rPr sz="1400" i="1" spc="55" dirty="0">
                <a:latin typeface="Times New Roman"/>
                <a:cs typeface="Times New Roman"/>
              </a:rPr>
              <a:t>х</a:t>
            </a:r>
            <a:r>
              <a:rPr sz="1400" i="1" spc="75" dirty="0">
                <a:latin typeface="Times New Roman"/>
                <a:cs typeface="Times New Roman"/>
              </a:rPr>
              <a:t>о</a:t>
            </a:r>
            <a:r>
              <a:rPr sz="1400" i="1" spc="65" dirty="0">
                <a:latin typeface="Times New Roman"/>
                <a:cs typeface="Times New Roman"/>
              </a:rPr>
              <a:t>д</a:t>
            </a:r>
            <a:r>
              <a:rPr sz="1400" i="1" spc="55" dirty="0">
                <a:latin typeface="Times New Roman"/>
                <a:cs typeface="Times New Roman"/>
              </a:rPr>
              <a:t>н</a:t>
            </a:r>
            <a:r>
              <a:rPr sz="1400" i="1" spc="75" dirty="0">
                <a:latin typeface="Times New Roman"/>
                <a:cs typeface="Times New Roman"/>
              </a:rPr>
              <a:t>о</a:t>
            </a:r>
            <a:r>
              <a:rPr sz="1400" i="1" dirty="0">
                <a:latin typeface="Times New Roman"/>
                <a:cs typeface="Times New Roman"/>
              </a:rPr>
              <a:t>е</a:t>
            </a:r>
            <a:r>
              <a:rPr sz="1400" i="1" spc="125" dirty="0">
                <a:latin typeface="Times New Roman"/>
                <a:cs typeface="Times New Roman"/>
              </a:rPr>
              <a:t> </a:t>
            </a:r>
            <a:r>
              <a:rPr sz="1400" i="1" spc="55" dirty="0">
                <a:latin typeface="Times New Roman"/>
                <a:cs typeface="Times New Roman"/>
              </a:rPr>
              <a:t>с</a:t>
            </a:r>
            <a:r>
              <a:rPr sz="1400" i="1" spc="75" dirty="0">
                <a:latin typeface="Times New Roman"/>
                <a:cs typeface="Times New Roman"/>
              </a:rPr>
              <a:t>о</a:t>
            </a:r>
            <a:r>
              <a:rPr sz="1400" i="1" spc="60" dirty="0">
                <a:latin typeface="Times New Roman"/>
                <a:cs typeface="Times New Roman"/>
              </a:rPr>
              <a:t>пр</a:t>
            </a:r>
            <a:r>
              <a:rPr sz="1400" i="1" spc="75" dirty="0">
                <a:latin typeface="Times New Roman"/>
                <a:cs typeface="Times New Roman"/>
              </a:rPr>
              <a:t>о</a:t>
            </a:r>
            <a:r>
              <a:rPr sz="1400" i="1" spc="50" dirty="0">
                <a:latin typeface="Times New Roman"/>
                <a:cs typeface="Times New Roman"/>
              </a:rPr>
              <a:t>т</a:t>
            </a:r>
            <a:r>
              <a:rPr sz="1400" i="1" spc="75" dirty="0">
                <a:latin typeface="Times New Roman"/>
                <a:cs typeface="Times New Roman"/>
              </a:rPr>
              <a:t>и</a:t>
            </a:r>
            <a:r>
              <a:rPr sz="1400" i="1" spc="60" dirty="0">
                <a:latin typeface="Times New Roman"/>
                <a:cs typeface="Times New Roman"/>
              </a:rPr>
              <a:t>в</a:t>
            </a:r>
            <a:r>
              <a:rPr sz="1400" i="1" spc="70" dirty="0">
                <a:latin typeface="Times New Roman"/>
                <a:cs typeface="Times New Roman"/>
              </a:rPr>
              <a:t>ле</a:t>
            </a:r>
            <a:r>
              <a:rPr sz="1400" i="1" spc="55" dirty="0">
                <a:latin typeface="Times New Roman"/>
                <a:cs typeface="Times New Roman"/>
              </a:rPr>
              <a:t>н</a:t>
            </a:r>
            <a:r>
              <a:rPr sz="1400" i="1" spc="75" dirty="0">
                <a:latin typeface="Times New Roman"/>
                <a:cs typeface="Times New Roman"/>
              </a:rPr>
              <a:t>и</a:t>
            </a:r>
            <a:r>
              <a:rPr sz="1400" i="1" dirty="0">
                <a:latin typeface="Times New Roman"/>
                <a:cs typeface="Times New Roman"/>
              </a:rPr>
              <a:t>е</a:t>
            </a:r>
            <a:r>
              <a:rPr sz="1400" i="1" spc="155" dirty="0">
                <a:latin typeface="Times New Roman"/>
                <a:cs typeface="Times New Roman"/>
              </a:rPr>
              <a:t> </a:t>
            </a:r>
            <a:r>
              <a:rPr sz="1400" spc="-55" dirty="0">
                <a:latin typeface="Cambria Math"/>
                <a:cs typeface="Cambria Math"/>
              </a:rPr>
              <a:t>𝑍</a:t>
            </a:r>
            <a:r>
              <a:rPr sz="2100" baseline="9920" dirty="0">
                <a:latin typeface="Cambria Math"/>
                <a:cs typeface="Cambria Math"/>
              </a:rPr>
              <a:t>̇</a:t>
            </a:r>
            <a:r>
              <a:rPr sz="2100" spc="127" baseline="9920" dirty="0">
                <a:latin typeface="Cambria Math"/>
                <a:cs typeface="Cambria Math"/>
              </a:rPr>
              <a:t> </a:t>
            </a:r>
            <a:r>
              <a:rPr sz="1400" spc="-5" dirty="0">
                <a:latin typeface="Cambria Math"/>
                <a:cs typeface="Cambria Math"/>
              </a:rPr>
              <a:t>в</a:t>
            </a:r>
            <a:r>
              <a:rPr sz="1400" dirty="0">
                <a:latin typeface="Cambria Math"/>
                <a:cs typeface="Cambria Math"/>
              </a:rPr>
              <a:t>х</a:t>
            </a:r>
            <a:r>
              <a:rPr sz="1400" spc="8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=</a:t>
            </a:r>
            <a:r>
              <a:rPr sz="1400" spc="70" dirty="0">
                <a:latin typeface="Cambria Math"/>
                <a:cs typeface="Cambria Math"/>
              </a:rPr>
              <a:t> </a:t>
            </a:r>
            <a:r>
              <a:rPr sz="1400" spc="-215" dirty="0">
                <a:latin typeface="Cambria Math"/>
                <a:cs typeface="Cambria Math"/>
              </a:rPr>
              <a:t>𝑈</a:t>
            </a:r>
            <a:r>
              <a:rPr sz="2100" baseline="9920" dirty="0">
                <a:latin typeface="Cambria Math"/>
                <a:cs typeface="Cambria Math"/>
              </a:rPr>
              <a:t>̇</a:t>
            </a:r>
            <a:r>
              <a:rPr sz="2100" spc="-104" baseline="9920" dirty="0">
                <a:latin typeface="Cambria Math"/>
                <a:cs typeface="Cambria Math"/>
              </a:rPr>
              <a:t> </a:t>
            </a:r>
            <a:r>
              <a:rPr sz="1400" spc="35" dirty="0">
                <a:latin typeface="Cambria Math"/>
                <a:cs typeface="Cambria Math"/>
              </a:rPr>
              <a:t>𝑐</a:t>
            </a:r>
            <a:r>
              <a:rPr sz="1400" spc="5" dirty="0">
                <a:latin typeface="Cambria Math"/>
                <a:cs typeface="Cambria Math"/>
              </a:rPr>
              <a:t>/</a:t>
            </a:r>
            <a:r>
              <a:rPr sz="1400" spc="45" dirty="0">
                <a:latin typeface="Cambria Math"/>
                <a:cs typeface="Cambria Math"/>
              </a:rPr>
              <a:t>𝐼</a:t>
            </a:r>
            <a:r>
              <a:rPr sz="1400" spc="-635" dirty="0">
                <a:latin typeface="Cambria Math"/>
                <a:cs typeface="Cambria Math"/>
              </a:rPr>
              <a:t>𝑐</a:t>
            </a:r>
            <a:r>
              <a:rPr sz="2100" baseline="9920" dirty="0">
                <a:latin typeface="Cambria Math"/>
                <a:cs typeface="Cambria Math"/>
              </a:rPr>
              <a:t>̇ </a:t>
            </a:r>
            <a:r>
              <a:rPr sz="2100" spc="82" baseline="992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;</a:t>
            </a:r>
            <a:endParaRPr sz="1400">
              <a:latin typeface="Cambria Math"/>
              <a:cs typeface="Cambria Math"/>
            </a:endParaRPr>
          </a:p>
          <a:p>
            <a:pPr marL="330200">
              <a:lnSpc>
                <a:spcPct val="100000"/>
              </a:lnSpc>
              <a:spcBef>
                <a:spcPts val="880"/>
              </a:spcBef>
            </a:pPr>
            <a:r>
              <a:rPr sz="1400" dirty="0">
                <a:latin typeface="Symbol"/>
                <a:cs typeface="Symbol"/>
              </a:rPr>
              <a:t>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i="1" spc="70" dirty="0">
                <a:latin typeface="Times New Roman"/>
                <a:cs typeface="Times New Roman"/>
              </a:rPr>
              <a:t>в</a:t>
            </a:r>
            <a:r>
              <a:rPr sz="1400" i="1" spc="65" dirty="0">
                <a:latin typeface="Times New Roman"/>
                <a:cs typeface="Times New Roman"/>
              </a:rPr>
              <a:t>ы</a:t>
            </a:r>
            <a:r>
              <a:rPr sz="1400" i="1" spc="55" dirty="0">
                <a:latin typeface="Times New Roman"/>
                <a:cs typeface="Times New Roman"/>
              </a:rPr>
              <a:t>х</a:t>
            </a:r>
            <a:r>
              <a:rPr sz="1400" i="1" spc="75" dirty="0">
                <a:latin typeface="Times New Roman"/>
                <a:cs typeface="Times New Roman"/>
              </a:rPr>
              <a:t>о</a:t>
            </a:r>
            <a:r>
              <a:rPr sz="1400" i="1" spc="65" dirty="0">
                <a:latin typeface="Times New Roman"/>
                <a:cs typeface="Times New Roman"/>
              </a:rPr>
              <a:t>д</a:t>
            </a:r>
            <a:r>
              <a:rPr sz="1400" i="1" spc="55" dirty="0">
                <a:latin typeface="Times New Roman"/>
                <a:cs typeface="Times New Roman"/>
              </a:rPr>
              <a:t>н</a:t>
            </a:r>
            <a:r>
              <a:rPr sz="1400" i="1" spc="60" dirty="0">
                <a:latin typeface="Times New Roman"/>
                <a:cs typeface="Times New Roman"/>
              </a:rPr>
              <a:t>о</a:t>
            </a:r>
            <a:r>
              <a:rPr sz="1400" i="1" dirty="0">
                <a:latin typeface="Times New Roman"/>
                <a:cs typeface="Times New Roman"/>
              </a:rPr>
              <a:t>е</a:t>
            </a:r>
            <a:r>
              <a:rPr sz="1400" i="1" spc="140" dirty="0">
                <a:latin typeface="Times New Roman"/>
                <a:cs typeface="Times New Roman"/>
              </a:rPr>
              <a:t> </a:t>
            </a:r>
            <a:r>
              <a:rPr sz="1400" i="1" spc="55" dirty="0">
                <a:latin typeface="Times New Roman"/>
                <a:cs typeface="Times New Roman"/>
              </a:rPr>
              <a:t>с</a:t>
            </a:r>
            <a:r>
              <a:rPr sz="1400" i="1" spc="60" dirty="0">
                <a:latin typeface="Times New Roman"/>
                <a:cs typeface="Times New Roman"/>
              </a:rPr>
              <a:t>опр</a:t>
            </a:r>
            <a:r>
              <a:rPr sz="1400" i="1" spc="75" dirty="0">
                <a:latin typeface="Times New Roman"/>
                <a:cs typeface="Times New Roman"/>
              </a:rPr>
              <a:t>о</a:t>
            </a:r>
            <a:r>
              <a:rPr sz="1400" i="1" spc="60" dirty="0">
                <a:latin typeface="Times New Roman"/>
                <a:cs typeface="Times New Roman"/>
              </a:rPr>
              <a:t>ти</a:t>
            </a:r>
            <a:r>
              <a:rPr sz="1400" i="1" spc="70" dirty="0">
                <a:latin typeface="Times New Roman"/>
                <a:cs typeface="Times New Roman"/>
              </a:rPr>
              <a:t>в</a:t>
            </a:r>
            <a:r>
              <a:rPr sz="1400" i="1" spc="55" dirty="0">
                <a:latin typeface="Times New Roman"/>
                <a:cs typeface="Times New Roman"/>
              </a:rPr>
              <a:t>л</a:t>
            </a:r>
            <a:r>
              <a:rPr sz="1400" i="1" spc="70" dirty="0">
                <a:latin typeface="Times New Roman"/>
                <a:cs typeface="Times New Roman"/>
              </a:rPr>
              <a:t>е</a:t>
            </a:r>
            <a:r>
              <a:rPr sz="1400" i="1" spc="55" dirty="0">
                <a:latin typeface="Times New Roman"/>
                <a:cs typeface="Times New Roman"/>
              </a:rPr>
              <a:t>н</a:t>
            </a:r>
            <a:r>
              <a:rPr sz="1400" i="1" spc="75" dirty="0">
                <a:latin typeface="Times New Roman"/>
                <a:cs typeface="Times New Roman"/>
              </a:rPr>
              <a:t>и</a:t>
            </a:r>
            <a:r>
              <a:rPr sz="1400" i="1" dirty="0">
                <a:latin typeface="Times New Roman"/>
                <a:cs typeface="Times New Roman"/>
              </a:rPr>
              <a:t>е</a:t>
            </a:r>
            <a:r>
              <a:rPr sz="1400" i="1" spc="160" dirty="0">
                <a:latin typeface="Times New Roman"/>
                <a:cs typeface="Times New Roman"/>
              </a:rPr>
              <a:t> </a:t>
            </a:r>
            <a:r>
              <a:rPr sz="1400" spc="-55" dirty="0">
                <a:latin typeface="Cambria Math"/>
                <a:cs typeface="Cambria Math"/>
              </a:rPr>
              <a:t>𝑍</a:t>
            </a:r>
            <a:r>
              <a:rPr sz="2100" baseline="9920" dirty="0">
                <a:latin typeface="Cambria Math"/>
                <a:cs typeface="Cambria Math"/>
              </a:rPr>
              <a:t>̇</a:t>
            </a:r>
            <a:r>
              <a:rPr sz="2100" spc="127" baseline="992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вых</a:t>
            </a:r>
            <a:r>
              <a:rPr sz="1400" spc="7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=</a:t>
            </a:r>
            <a:r>
              <a:rPr sz="1400" spc="70" dirty="0">
                <a:latin typeface="Cambria Math"/>
                <a:cs typeface="Cambria Math"/>
              </a:rPr>
              <a:t> </a:t>
            </a:r>
            <a:r>
              <a:rPr sz="1400" spc="-210" dirty="0">
                <a:latin typeface="Cambria Math"/>
                <a:cs typeface="Cambria Math"/>
              </a:rPr>
              <a:t>𝑈</a:t>
            </a:r>
            <a:r>
              <a:rPr sz="2100" baseline="9920" dirty="0">
                <a:latin typeface="Cambria Math"/>
                <a:cs typeface="Cambria Math"/>
              </a:rPr>
              <a:t>̇</a:t>
            </a:r>
            <a:r>
              <a:rPr sz="2100" spc="-104" baseline="9920" dirty="0">
                <a:latin typeface="Cambria Math"/>
                <a:cs typeface="Cambria Math"/>
              </a:rPr>
              <a:t> </a:t>
            </a:r>
            <a:r>
              <a:rPr sz="1400" spc="-5" dirty="0">
                <a:latin typeface="Cambria Math"/>
                <a:cs typeface="Cambria Math"/>
              </a:rPr>
              <a:t>п/</a:t>
            </a:r>
            <a:r>
              <a:rPr sz="1400" spc="40" dirty="0">
                <a:latin typeface="Cambria Math"/>
                <a:cs typeface="Cambria Math"/>
              </a:rPr>
              <a:t>𝐼</a:t>
            </a:r>
            <a:r>
              <a:rPr sz="1400" spc="-785" dirty="0">
                <a:latin typeface="Cambria Math"/>
                <a:cs typeface="Cambria Math"/>
              </a:rPr>
              <a:t>п</a:t>
            </a:r>
            <a:r>
              <a:rPr sz="2100" baseline="9920" dirty="0">
                <a:latin typeface="Cambria Math"/>
                <a:cs typeface="Cambria Math"/>
              </a:rPr>
              <a:t>̇  </a:t>
            </a:r>
            <a:r>
              <a:rPr sz="2100" spc="-217" baseline="992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.</a:t>
            </a:r>
            <a:endParaRPr sz="14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19100" y="335381"/>
            <a:ext cx="6701155" cy="3127375"/>
          </a:xfrm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8100" marR="30480" indent="359410">
              <a:lnSpc>
                <a:spcPct val="145500"/>
              </a:lnSpc>
              <a:spcBef>
                <a:spcPts val="65"/>
              </a:spcBef>
            </a:pPr>
            <a:r>
              <a:rPr sz="1400" spc="55" dirty="0">
                <a:latin typeface="Times New Roman"/>
                <a:cs typeface="Times New Roman"/>
              </a:rPr>
              <a:t>Несмотря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на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большое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разнообразие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используемых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нелинейных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элементов,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избирательных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систем,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возможно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построение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единой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теории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для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описания </a:t>
            </a:r>
            <a:r>
              <a:rPr sz="1400" spc="6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основных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процессов,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происходящих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любом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преобразователе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частоты.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Эта </a:t>
            </a:r>
            <a:r>
              <a:rPr sz="1400" spc="5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теория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носит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название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общей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теории</a:t>
            </a:r>
            <a:r>
              <a:rPr sz="1400" spc="155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преобразования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частоты.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Она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построена </a:t>
            </a:r>
            <a:r>
              <a:rPr sz="1400" spc="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</a:t>
            </a:r>
            <a:r>
              <a:rPr sz="1400" spc="75" dirty="0">
                <a:latin typeface="Times New Roman"/>
                <a:cs typeface="Times New Roman"/>
              </a:rPr>
              <a:t>р</a:t>
            </a:r>
            <a:r>
              <a:rPr sz="1400" spc="55" dirty="0">
                <a:latin typeface="Times New Roman"/>
                <a:cs typeface="Times New Roman"/>
              </a:rPr>
              <a:t>е</a:t>
            </a:r>
            <a:r>
              <a:rPr sz="1400" spc="60" dirty="0">
                <a:latin typeface="Times New Roman"/>
                <a:cs typeface="Times New Roman"/>
              </a:rPr>
              <a:t>д</a:t>
            </a:r>
            <a:r>
              <a:rPr sz="1400" spc="75" dirty="0">
                <a:latin typeface="Times New Roman"/>
                <a:cs typeface="Times New Roman"/>
              </a:rPr>
              <a:t>по</a:t>
            </a:r>
            <a:r>
              <a:rPr sz="1400" spc="50" dirty="0">
                <a:latin typeface="Times New Roman"/>
                <a:cs typeface="Times New Roman"/>
              </a:rPr>
              <a:t>л</a:t>
            </a:r>
            <a:r>
              <a:rPr sz="1400" spc="60" dirty="0">
                <a:latin typeface="Times New Roman"/>
                <a:cs typeface="Times New Roman"/>
              </a:rPr>
              <a:t>о</a:t>
            </a:r>
            <a:r>
              <a:rPr sz="1400" spc="70" dirty="0">
                <a:latin typeface="Times New Roman"/>
                <a:cs typeface="Times New Roman"/>
              </a:rPr>
              <a:t>ж</a:t>
            </a:r>
            <a:r>
              <a:rPr sz="1400" spc="55" dirty="0">
                <a:latin typeface="Times New Roman"/>
                <a:cs typeface="Times New Roman"/>
              </a:rPr>
              <a:t>е</a:t>
            </a:r>
            <a:r>
              <a:rPr sz="1400" spc="60" dirty="0">
                <a:latin typeface="Times New Roman"/>
                <a:cs typeface="Times New Roman"/>
              </a:rPr>
              <a:t>н</a:t>
            </a:r>
            <a:r>
              <a:rPr sz="1400" spc="75" dirty="0">
                <a:latin typeface="Times New Roman"/>
                <a:cs typeface="Times New Roman"/>
              </a:rPr>
              <a:t>и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«</a:t>
            </a:r>
            <a:r>
              <a:rPr sz="1400" spc="70" dirty="0">
                <a:latin typeface="Times New Roman"/>
                <a:cs typeface="Times New Roman"/>
              </a:rPr>
              <a:t>ма</a:t>
            </a:r>
            <a:r>
              <a:rPr sz="1400" spc="65" dirty="0">
                <a:latin typeface="Times New Roman"/>
                <a:cs typeface="Times New Roman"/>
              </a:rPr>
              <a:t>л</a:t>
            </a:r>
            <a:r>
              <a:rPr sz="1400" spc="60" dirty="0">
                <a:latin typeface="Times New Roman"/>
                <a:cs typeface="Times New Roman"/>
              </a:rPr>
              <a:t>о</a:t>
            </a:r>
            <a:r>
              <a:rPr sz="1400" spc="70" dirty="0">
                <a:latin typeface="Times New Roman"/>
                <a:cs typeface="Times New Roman"/>
              </a:rPr>
              <a:t>с</a:t>
            </a:r>
            <a:r>
              <a:rPr sz="1400" spc="55" dirty="0">
                <a:latin typeface="Times New Roman"/>
                <a:cs typeface="Times New Roman"/>
              </a:rPr>
              <a:t>т</a:t>
            </a:r>
            <a:r>
              <a:rPr sz="1400" spc="75" dirty="0">
                <a:latin typeface="Times New Roman"/>
                <a:cs typeface="Times New Roman"/>
              </a:rPr>
              <a:t>и</a:t>
            </a:r>
            <a:r>
              <a:rPr sz="1400" dirty="0">
                <a:latin typeface="Times New Roman"/>
                <a:cs typeface="Times New Roman"/>
              </a:rPr>
              <a:t>»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с</a:t>
            </a:r>
            <a:r>
              <a:rPr sz="1400" spc="75" dirty="0">
                <a:latin typeface="Times New Roman"/>
                <a:cs typeface="Times New Roman"/>
              </a:rPr>
              <a:t>и</a:t>
            </a:r>
            <a:r>
              <a:rPr sz="1400" spc="55" dirty="0">
                <a:latin typeface="Times New Roman"/>
                <a:cs typeface="Times New Roman"/>
              </a:rPr>
              <a:t>г</a:t>
            </a:r>
            <a:r>
              <a:rPr sz="1400" spc="75" dirty="0">
                <a:latin typeface="Times New Roman"/>
                <a:cs typeface="Times New Roman"/>
              </a:rPr>
              <a:t>н</a:t>
            </a:r>
            <a:r>
              <a:rPr sz="1400" spc="70" dirty="0">
                <a:latin typeface="Times New Roman"/>
                <a:cs typeface="Times New Roman"/>
              </a:rPr>
              <a:t>а</a:t>
            </a:r>
            <a:r>
              <a:rPr sz="1400" spc="50" dirty="0">
                <a:latin typeface="Times New Roman"/>
                <a:cs typeface="Times New Roman"/>
              </a:rPr>
              <a:t>л</a:t>
            </a:r>
            <a:r>
              <a:rPr sz="1400" dirty="0">
                <a:latin typeface="Times New Roman"/>
                <a:cs typeface="Times New Roman"/>
              </a:rPr>
              <a:t>а </a:t>
            </a:r>
            <a:r>
              <a:rPr sz="1400" spc="-165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Cambria Math"/>
                <a:cs typeface="Cambria Math"/>
              </a:rPr>
              <a:t>(</a:t>
            </a:r>
            <a:r>
              <a:rPr sz="1400" spc="-215" dirty="0">
                <a:latin typeface="Cambria Math"/>
                <a:cs typeface="Cambria Math"/>
              </a:rPr>
              <a:t>𝑈</a:t>
            </a:r>
            <a:r>
              <a:rPr sz="2100" baseline="9920" dirty="0">
                <a:latin typeface="Cambria Math"/>
                <a:cs typeface="Cambria Math"/>
              </a:rPr>
              <a:t>̇</a:t>
            </a:r>
            <a:r>
              <a:rPr sz="2100" spc="-104" baseline="992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𝑐 </a:t>
            </a:r>
            <a:r>
              <a:rPr sz="1400" spc="114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&lt;&lt; </a:t>
            </a:r>
            <a:r>
              <a:rPr sz="1400" spc="70" dirty="0">
                <a:latin typeface="Cambria Math"/>
                <a:cs typeface="Cambria Math"/>
              </a:rPr>
              <a:t> </a:t>
            </a:r>
            <a:r>
              <a:rPr sz="1400" spc="-215" dirty="0">
                <a:latin typeface="Cambria Math"/>
                <a:cs typeface="Cambria Math"/>
              </a:rPr>
              <a:t>𝑈</a:t>
            </a:r>
            <a:r>
              <a:rPr sz="2100" baseline="9920" dirty="0">
                <a:latin typeface="Cambria Math"/>
                <a:cs typeface="Cambria Math"/>
              </a:rPr>
              <a:t>̇</a:t>
            </a:r>
            <a:r>
              <a:rPr sz="2100" spc="-104" baseline="9920" dirty="0">
                <a:latin typeface="Cambria Math"/>
                <a:cs typeface="Cambria Math"/>
              </a:rPr>
              <a:t> </a:t>
            </a:r>
            <a:r>
              <a:rPr sz="1400" spc="-5" dirty="0">
                <a:latin typeface="Cambria Math"/>
                <a:cs typeface="Cambria Math"/>
              </a:rPr>
              <a:t>г</a:t>
            </a:r>
            <a:r>
              <a:rPr sz="1400" dirty="0">
                <a:latin typeface="Cambria Math"/>
                <a:cs typeface="Cambria Math"/>
              </a:rPr>
              <a:t>)</a:t>
            </a:r>
            <a:r>
              <a:rPr sz="1400" spc="105" dirty="0">
                <a:latin typeface="Cambria Math"/>
                <a:cs typeface="Cambria Math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б</a:t>
            </a:r>
            <a:r>
              <a:rPr sz="1400" spc="70" dirty="0">
                <a:latin typeface="Times New Roman"/>
                <a:cs typeface="Times New Roman"/>
              </a:rPr>
              <a:t>е</a:t>
            </a:r>
            <a:r>
              <a:rPr sz="1400" spc="55" dirty="0">
                <a:latin typeface="Times New Roman"/>
                <a:cs typeface="Times New Roman"/>
              </a:rPr>
              <a:t>з</a:t>
            </a:r>
            <a:r>
              <a:rPr sz="1400" spc="60" dirty="0">
                <a:latin typeface="Times New Roman"/>
                <a:cs typeface="Times New Roman"/>
              </a:rPr>
              <a:t>ы</a:t>
            </a:r>
            <a:r>
              <a:rPr sz="1400" spc="75" dirty="0">
                <a:latin typeface="Times New Roman"/>
                <a:cs typeface="Times New Roman"/>
              </a:rPr>
              <a:t>н</a:t>
            </a:r>
            <a:r>
              <a:rPr sz="1400" spc="55" dirty="0">
                <a:latin typeface="Times New Roman"/>
                <a:cs typeface="Times New Roman"/>
              </a:rPr>
              <a:t>е</a:t>
            </a:r>
            <a:r>
              <a:rPr sz="1400" spc="60" dirty="0">
                <a:latin typeface="Times New Roman"/>
                <a:cs typeface="Times New Roman"/>
              </a:rPr>
              <a:t>рц</a:t>
            </a:r>
            <a:r>
              <a:rPr sz="1400" spc="75" dirty="0">
                <a:latin typeface="Times New Roman"/>
                <a:cs typeface="Times New Roman"/>
              </a:rPr>
              <a:t>и</a:t>
            </a:r>
            <a:r>
              <a:rPr sz="1400" spc="60" dirty="0">
                <a:latin typeface="Times New Roman"/>
                <a:cs typeface="Times New Roman"/>
              </a:rPr>
              <a:t>онн</a:t>
            </a:r>
            <a:r>
              <a:rPr sz="1400" spc="75" dirty="0">
                <a:latin typeface="Times New Roman"/>
                <a:cs typeface="Times New Roman"/>
              </a:rPr>
              <a:t>о</a:t>
            </a:r>
            <a:r>
              <a:rPr sz="1400" spc="70" dirty="0">
                <a:latin typeface="Times New Roman"/>
                <a:cs typeface="Times New Roman"/>
              </a:rPr>
              <a:t>с</a:t>
            </a:r>
            <a:r>
              <a:rPr sz="1400" spc="55" dirty="0">
                <a:latin typeface="Times New Roman"/>
                <a:cs typeface="Times New Roman"/>
              </a:rPr>
              <a:t>т</a:t>
            </a:r>
            <a:r>
              <a:rPr sz="1400" dirty="0">
                <a:latin typeface="Times New Roman"/>
                <a:cs typeface="Times New Roman"/>
              </a:rPr>
              <a:t>и  </a:t>
            </a:r>
            <a:r>
              <a:rPr sz="1400" spc="60" dirty="0">
                <a:latin typeface="Times New Roman"/>
                <a:cs typeface="Times New Roman"/>
              </a:rPr>
              <a:t>преобразовательного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элемента.</a:t>
            </a:r>
            <a:endParaRPr sz="1400">
              <a:latin typeface="Times New Roman"/>
              <a:cs typeface="Times New Roman"/>
            </a:endParaRPr>
          </a:p>
          <a:p>
            <a:pPr marL="38100" marR="194310" indent="359410">
              <a:lnSpc>
                <a:spcPct val="143600"/>
              </a:lnSpc>
            </a:pP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общем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случае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смеситель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любого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преобразователя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частоты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можно </a:t>
            </a:r>
            <a:r>
              <a:rPr sz="1400" spc="5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рассматривать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как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нелинейный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шестиполюсник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(рис.</a:t>
            </a:r>
            <a:r>
              <a:rPr sz="1400" spc="19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4),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на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выходе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которого</a:t>
            </a:r>
            <a:endParaRPr sz="1400">
              <a:latin typeface="Times New Roman"/>
              <a:cs typeface="Times New Roman"/>
            </a:endParaRPr>
          </a:p>
          <a:p>
            <a:pPr marL="38100" marR="391795">
              <a:lnSpc>
                <a:spcPct val="145200"/>
              </a:lnSpc>
              <a:spcBef>
                <a:spcPts val="90"/>
              </a:spcBef>
            </a:pPr>
            <a:r>
              <a:rPr sz="1400" spc="60" dirty="0">
                <a:latin typeface="Times New Roman"/>
                <a:cs typeface="Times New Roman"/>
              </a:rPr>
              <a:t>включена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избирательная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нагрузка</a:t>
            </a:r>
            <a:r>
              <a:rPr sz="1400" spc="190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Cambria Math"/>
                <a:cs typeface="Cambria Math"/>
              </a:rPr>
              <a:t>𝑍</a:t>
            </a:r>
            <a:r>
              <a:rPr sz="2100" spc="-37" baseline="9920" dirty="0">
                <a:latin typeface="Cambria Math"/>
                <a:cs typeface="Cambria Math"/>
              </a:rPr>
              <a:t>̇</a:t>
            </a:r>
            <a:r>
              <a:rPr sz="1400" spc="-25" dirty="0">
                <a:latin typeface="Cambria Math"/>
                <a:cs typeface="Cambria Math"/>
              </a:rPr>
              <a:t>н</a:t>
            </a:r>
            <a:r>
              <a:rPr sz="1400" spc="-25" dirty="0">
                <a:latin typeface="Times New Roman"/>
                <a:cs typeface="Times New Roman"/>
              </a:rPr>
              <a:t>,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настроенная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на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выбранное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значение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промежуточной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частоты.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000" y="5931788"/>
            <a:ext cx="6786245" cy="42773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58115">
              <a:lnSpc>
                <a:spcPct val="100000"/>
              </a:lnSpc>
              <a:spcBef>
                <a:spcPts val="105"/>
              </a:spcBef>
            </a:pPr>
            <a:r>
              <a:rPr sz="1400" spc="55" dirty="0">
                <a:latin typeface="Times New Roman"/>
                <a:cs typeface="Times New Roman"/>
              </a:rPr>
              <a:t>Рис.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4.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Смеситель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преобразователя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частоты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как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нелинейный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шестиполюсник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50">
              <a:latin typeface="Times New Roman"/>
              <a:cs typeface="Times New Roman"/>
            </a:endParaRPr>
          </a:p>
          <a:p>
            <a:pPr marL="76200" marR="121285" indent="359410">
              <a:lnSpc>
                <a:spcPct val="144300"/>
              </a:lnSpc>
            </a:pPr>
            <a:r>
              <a:rPr sz="1400" spc="45" dirty="0">
                <a:latin typeface="Times New Roman"/>
                <a:cs typeface="Times New Roman"/>
              </a:rPr>
              <a:t>Для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безынерционного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преобразовательного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элемента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выходной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ток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 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каждый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момент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времени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определяется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мгновенными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значениями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напряжений:</a:t>
            </a:r>
            <a:endParaRPr sz="1400">
              <a:latin typeface="Times New Roman"/>
              <a:cs typeface="Times New Roman"/>
            </a:endParaRPr>
          </a:p>
          <a:p>
            <a:pPr marL="488950">
              <a:lnSpc>
                <a:spcPct val="100000"/>
              </a:lnSpc>
              <a:spcBef>
                <a:spcPts val="735"/>
              </a:spcBef>
            </a:pPr>
            <a:r>
              <a:rPr sz="1400" i="1" spc="55" dirty="0">
                <a:latin typeface="Times New Roman"/>
                <a:cs typeface="Times New Roman"/>
              </a:rPr>
              <a:t>U</a:t>
            </a:r>
            <a:r>
              <a:rPr sz="1350" i="1" spc="82" baseline="-9259" dirty="0">
                <a:latin typeface="Times New Roman"/>
                <a:cs typeface="Times New Roman"/>
              </a:rPr>
              <a:t>с</a:t>
            </a:r>
            <a:r>
              <a:rPr sz="1400" i="1" spc="55" dirty="0">
                <a:latin typeface="Times New Roman"/>
                <a:cs typeface="Times New Roman"/>
              </a:rPr>
              <a:t>(t),</a:t>
            </a:r>
            <a:r>
              <a:rPr sz="1400" i="1" spc="120" dirty="0">
                <a:latin typeface="Times New Roman"/>
                <a:cs typeface="Times New Roman"/>
              </a:rPr>
              <a:t> </a:t>
            </a:r>
            <a:r>
              <a:rPr sz="1400" i="1" spc="55" dirty="0">
                <a:latin typeface="Times New Roman"/>
                <a:cs typeface="Times New Roman"/>
              </a:rPr>
              <a:t>U</a:t>
            </a:r>
            <a:r>
              <a:rPr sz="1350" i="1" spc="82" baseline="-9259" dirty="0">
                <a:latin typeface="Times New Roman"/>
                <a:cs typeface="Times New Roman"/>
              </a:rPr>
              <a:t>п</a:t>
            </a:r>
            <a:r>
              <a:rPr sz="1400" i="1" spc="55" dirty="0">
                <a:latin typeface="Times New Roman"/>
                <a:cs typeface="Times New Roman"/>
              </a:rPr>
              <a:t>(t),</a:t>
            </a:r>
            <a:r>
              <a:rPr sz="1400" i="1" spc="125" dirty="0">
                <a:latin typeface="Times New Roman"/>
                <a:cs typeface="Times New Roman"/>
              </a:rPr>
              <a:t> </a:t>
            </a:r>
            <a:r>
              <a:rPr sz="1400" i="1" spc="55" dirty="0">
                <a:latin typeface="Times New Roman"/>
                <a:cs typeface="Times New Roman"/>
              </a:rPr>
              <a:t>U</a:t>
            </a:r>
            <a:r>
              <a:rPr sz="1350" spc="82" baseline="-9259" dirty="0">
                <a:latin typeface="Times New Roman"/>
                <a:cs typeface="Times New Roman"/>
              </a:rPr>
              <a:t>г</a:t>
            </a:r>
            <a:r>
              <a:rPr sz="1400" i="1" spc="55" dirty="0">
                <a:latin typeface="Times New Roman"/>
                <a:cs typeface="Times New Roman"/>
              </a:rPr>
              <a:t>(t), </a:t>
            </a:r>
            <a:r>
              <a:rPr sz="1400" i="1" spc="1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endParaRPr sz="1400">
              <a:latin typeface="Times New Roman"/>
              <a:cs typeface="Times New Roman"/>
            </a:endParaRPr>
          </a:p>
          <a:p>
            <a:pPr marL="435609">
              <a:lnSpc>
                <a:spcPct val="100000"/>
              </a:lnSpc>
              <a:spcBef>
                <a:spcPts val="730"/>
              </a:spcBef>
            </a:pPr>
            <a:r>
              <a:rPr sz="1400" i="1" spc="50" dirty="0">
                <a:latin typeface="Times New Roman"/>
                <a:cs typeface="Times New Roman"/>
              </a:rPr>
              <a:t>i</a:t>
            </a:r>
            <a:r>
              <a:rPr sz="1350" i="1" spc="75" baseline="-9259" dirty="0">
                <a:latin typeface="Times New Roman"/>
                <a:cs typeface="Times New Roman"/>
              </a:rPr>
              <a:t>вых</a:t>
            </a:r>
            <a:r>
              <a:rPr sz="1350" i="1" spc="202" baseline="-9259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=</a:t>
            </a:r>
            <a:r>
              <a:rPr sz="1400" i="1" spc="110" dirty="0">
                <a:latin typeface="Times New Roman"/>
                <a:cs typeface="Times New Roman"/>
              </a:rPr>
              <a:t> </a:t>
            </a:r>
            <a:r>
              <a:rPr sz="1400" i="1" spc="50" dirty="0">
                <a:latin typeface="Times New Roman"/>
                <a:cs typeface="Times New Roman"/>
              </a:rPr>
              <a:t>f(U</a:t>
            </a:r>
            <a:r>
              <a:rPr sz="1350" i="1" spc="75" baseline="-9259" dirty="0">
                <a:latin typeface="Times New Roman"/>
                <a:cs typeface="Times New Roman"/>
              </a:rPr>
              <a:t>с</a:t>
            </a:r>
            <a:r>
              <a:rPr sz="1400" i="1" spc="50" dirty="0">
                <a:latin typeface="Times New Roman"/>
                <a:cs typeface="Times New Roman"/>
              </a:rPr>
              <a:t>,</a:t>
            </a:r>
            <a:r>
              <a:rPr sz="1400" i="1" spc="120" dirty="0">
                <a:latin typeface="Times New Roman"/>
                <a:cs typeface="Times New Roman"/>
              </a:rPr>
              <a:t> </a:t>
            </a:r>
            <a:r>
              <a:rPr sz="1400" i="1" spc="45" dirty="0">
                <a:latin typeface="Times New Roman"/>
                <a:cs typeface="Times New Roman"/>
              </a:rPr>
              <a:t>U</a:t>
            </a:r>
            <a:r>
              <a:rPr sz="1350" i="1" spc="67" baseline="-9259" dirty="0">
                <a:latin typeface="Times New Roman"/>
                <a:cs typeface="Times New Roman"/>
              </a:rPr>
              <a:t>п</a:t>
            </a:r>
            <a:r>
              <a:rPr sz="1400" i="1" spc="45" dirty="0">
                <a:latin typeface="Times New Roman"/>
                <a:cs typeface="Times New Roman"/>
              </a:rPr>
              <a:t>,</a:t>
            </a:r>
            <a:r>
              <a:rPr sz="1400" i="1" spc="125" dirty="0">
                <a:latin typeface="Times New Roman"/>
                <a:cs typeface="Times New Roman"/>
              </a:rPr>
              <a:t> </a:t>
            </a:r>
            <a:r>
              <a:rPr sz="1400" i="1" spc="70" dirty="0">
                <a:latin typeface="Times New Roman"/>
                <a:cs typeface="Times New Roman"/>
              </a:rPr>
              <a:t>U</a:t>
            </a:r>
            <a:r>
              <a:rPr sz="1350" spc="104" baseline="-9259" dirty="0">
                <a:latin typeface="Times New Roman"/>
                <a:cs typeface="Times New Roman"/>
              </a:rPr>
              <a:t>г</a:t>
            </a:r>
            <a:r>
              <a:rPr sz="1400" i="1" spc="70" dirty="0">
                <a:latin typeface="Times New Roman"/>
                <a:cs typeface="Times New Roman"/>
              </a:rPr>
              <a:t>).</a:t>
            </a:r>
            <a:endParaRPr sz="1400">
              <a:latin typeface="Times New Roman"/>
              <a:cs typeface="Times New Roman"/>
            </a:endParaRPr>
          </a:p>
          <a:p>
            <a:pPr marL="76200" marR="68580" indent="359410">
              <a:lnSpc>
                <a:spcPct val="144300"/>
              </a:lnSpc>
              <a:spcBef>
                <a:spcPts val="110"/>
              </a:spcBef>
            </a:pPr>
            <a:r>
              <a:rPr sz="1400" spc="45" dirty="0">
                <a:latin typeface="Times New Roman"/>
                <a:cs typeface="Times New Roman"/>
              </a:rPr>
              <a:t>Так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как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амплитуды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напряжений</a:t>
            </a:r>
            <a:r>
              <a:rPr sz="1400" spc="185" dirty="0">
                <a:latin typeface="Times New Roman"/>
                <a:cs typeface="Times New Roman"/>
              </a:rPr>
              <a:t> </a:t>
            </a:r>
            <a:r>
              <a:rPr sz="1400" spc="-110" dirty="0">
                <a:latin typeface="Cambria Math"/>
                <a:cs typeface="Cambria Math"/>
              </a:rPr>
              <a:t>𝑈</a:t>
            </a:r>
            <a:r>
              <a:rPr sz="2100" spc="-165" baseline="9920" dirty="0">
                <a:latin typeface="Cambria Math"/>
                <a:cs typeface="Cambria Math"/>
              </a:rPr>
              <a:t>̇</a:t>
            </a:r>
            <a:r>
              <a:rPr sz="2100" spc="-104" baseline="992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𝑐</a:t>
            </a:r>
            <a:r>
              <a:rPr sz="1400" spc="160" dirty="0">
                <a:latin typeface="Cambria Math"/>
                <a:cs typeface="Cambria Math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-110" dirty="0">
                <a:latin typeface="Cambria Math"/>
                <a:cs typeface="Cambria Math"/>
              </a:rPr>
              <a:t>𝑈</a:t>
            </a:r>
            <a:r>
              <a:rPr sz="2100" spc="-165" baseline="9920" dirty="0">
                <a:latin typeface="Cambria Math"/>
                <a:cs typeface="Cambria Math"/>
              </a:rPr>
              <a:t>̇</a:t>
            </a:r>
            <a:r>
              <a:rPr sz="2100" spc="-104" baseline="992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п</a:t>
            </a:r>
            <a:r>
              <a:rPr sz="1400" spc="114" dirty="0">
                <a:latin typeface="Cambria Math"/>
                <a:cs typeface="Cambria Math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малы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30" dirty="0">
                <a:latin typeface="Times New Roman"/>
                <a:cs typeface="Times New Roman"/>
              </a:rPr>
              <a:t>по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сравнению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амплитудой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напряжения гетеродина, </a:t>
            </a:r>
            <a:r>
              <a:rPr sz="1400" spc="30" dirty="0">
                <a:latin typeface="Times New Roman"/>
                <a:cs typeface="Times New Roman"/>
              </a:rPr>
              <a:t>то  </a:t>
            </a:r>
            <a:r>
              <a:rPr sz="1400" spc="55" dirty="0">
                <a:latin typeface="Times New Roman"/>
                <a:cs typeface="Times New Roman"/>
              </a:rPr>
              <a:t>выражения </a:t>
            </a:r>
            <a:r>
              <a:rPr sz="1400" spc="45" dirty="0">
                <a:latin typeface="Times New Roman"/>
                <a:cs typeface="Times New Roman"/>
              </a:rPr>
              <a:t>для  </a:t>
            </a:r>
            <a:r>
              <a:rPr sz="1400" i="1" spc="50" dirty="0">
                <a:latin typeface="Times New Roman"/>
                <a:cs typeface="Times New Roman"/>
              </a:rPr>
              <a:t>i</a:t>
            </a:r>
            <a:r>
              <a:rPr sz="1350" i="1" spc="75" baseline="-9259" dirty="0">
                <a:latin typeface="Times New Roman"/>
                <a:cs typeface="Times New Roman"/>
              </a:rPr>
              <a:t>вых  </a:t>
            </a:r>
            <a:r>
              <a:rPr sz="1400" spc="50" dirty="0">
                <a:latin typeface="Times New Roman"/>
                <a:cs typeface="Times New Roman"/>
              </a:rPr>
              <a:t>можно </a:t>
            </a:r>
            <a:r>
              <a:rPr sz="1400" spc="60" dirty="0">
                <a:latin typeface="Times New Roman"/>
                <a:cs typeface="Times New Roman"/>
              </a:rPr>
              <a:t>разложить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35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двойной </a:t>
            </a:r>
            <a:r>
              <a:rPr sz="1400" spc="6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ряд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Тейлора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точке,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задаваемой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мгновенными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значениями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напряжения</a:t>
            </a:r>
            <a:r>
              <a:rPr sz="1400" spc="240" dirty="0">
                <a:latin typeface="Times New Roman"/>
                <a:cs typeface="Times New Roman"/>
              </a:rPr>
              <a:t> </a:t>
            </a:r>
            <a:r>
              <a:rPr sz="1400" i="1" spc="65" dirty="0">
                <a:latin typeface="Times New Roman"/>
                <a:cs typeface="Times New Roman"/>
              </a:rPr>
              <a:t>U</a:t>
            </a:r>
            <a:r>
              <a:rPr sz="1350" spc="97" baseline="-9259" dirty="0">
                <a:latin typeface="Times New Roman"/>
                <a:cs typeface="Times New Roman"/>
              </a:rPr>
              <a:t>г</a:t>
            </a:r>
            <a:r>
              <a:rPr sz="1400" i="1" spc="65" dirty="0">
                <a:latin typeface="Times New Roman"/>
                <a:cs typeface="Times New Roman"/>
              </a:rPr>
              <a:t>(t).</a:t>
            </a:r>
            <a:endParaRPr sz="1400">
              <a:latin typeface="Times New Roman"/>
              <a:cs typeface="Times New Roman"/>
            </a:endParaRPr>
          </a:p>
          <a:p>
            <a:pPr marL="76200" marR="203835" indent="359410">
              <a:lnSpc>
                <a:spcPct val="143600"/>
              </a:lnSpc>
              <a:spcBef>
                <a:spcPts val="10"/>
              </a:spcBef>
            </a:pPr>
            <a:r>
              <a:rPr sz="1400" spc="55" dirty="0">
                <a:latin typeface="Times New Roman"/>
                <a:cs typeface="Times New Roman"/>
              </a:rPr>
              <a:t>Такой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подход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позволяет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представить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преобразующий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элемент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совместно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гетеродином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виде </a:t>
            </a:r>
            <a:r>
              <a:rPr sz="1400" spc="60" dirty="0">
                <a:latin typeface="Times New Roman"/>
                <a:cs typeface="Times New Roman"/>
              </a:rPr>
              <a:t>квазилинейного четырехполюсника, характеризуемого </a:t>
            </a:r>
            <a:r>
              <a:rPr sz="1400" spc="6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четырьмя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параметрами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(преобразовательными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параметрами).</a:t>
            </a:r>
            <a:endParaRPr sz="1400">
              <a:latin typeface="Times New Roman"/>
              <a:cs typeface="Times New Roman"/>
            </a:endParaRPr>
          </a:p>
          <a:p>
            <a:pPr marL="435609">
              <a:lnSpc>
                <a:spcPct val="100000"/>
              </a:lnSpc>
              <a:spcBef>
                <a:spcPts val="875"/>
              </a:spcBef>
              <a:tabLst>
                <a:tab pos="659765" algn="l"/>
              </a:tabLst>
            </a:pPr>
            <a:r>
              <a:rPr sz="1400" spc="40" dirty="0">
                <a:latin typeface="Cambria Math"/>
                <a:cs typeface="Cambria Math"/>
              </a:rPr>
              <a:t>𝐼</a:t>
            </a:r>
            <a:r>
              <a:rPr sz="1400" spc="-785" dirty="0">
                <a:latin typeface="Cambria Math"/>
                <a:cs typeface="Cambria Math"/>
              </a:rPr>
              <a:t>п</a:t>
            </a:r>
            <a:r>
              <a:rPr sz="2100" baseline="9920" dirty="0">
                <a:latin typeface="Cambria Math"/>
                <a:cs typeface="Cambria Math"/>
              </a:rPr>
              <a:t>̇	</a:t>
            </a:r>
            <a:r>
              <a:rPr sz="1400" dirty="0">
                <a:latin typeface="Cambria Math"/>
                <a:cs typeface="Cambria Math"/>
              </a:rPr>
              <a:t>=</a:t>
            </a:r>
            <a:r>
              <a:rPr sz="1400" spc="7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0,5</a:t>
            </a:r>
            <a:r>
              <a:rPr sz="1400" spc="-45" dirty="0">
                <a:latin typeface="Cambria Math"/>
                <a:cs typeface="Cambria Math"/>
              </a:rPr>
              <a:t>𝐺</a:t>
            </a:r>
            <a:r>
              <a:rPr sz="1500" spc="22" baseline="-16666" dirty="0">
                <a:latin typeface="Cambria Math"/>
                <a:cs typeface="Cambria Math"/>
              </a:rPr>
              <a:t>21</a:t>
            </a:r>
            <a:r>
              <a:rPr sz="1500" spc="75" baseline="-16666" dirty="0">
                <a:latin typeface="Cambria Math"/>
                <a:cs typeface="Cambria Math"/>
              </a:rPr>
              <a:t>п</a:t>
            </a:r>
            <a:r>
              <a:rPr sz="1400" spc="-215" dirty="0">
                <a:latin typeface="Cambria Math"/>
                <a:cs typeface="Cambria Math"/>
              </a:rPr>
              <a:t>𝑈</a:t>
            </a:r>
            <a:r>
              <a:rPr sz="2100" baseline="9920" dirty="0">
                <a:latin typeface="Cambria Math"/>
                <a:cs typeface="Cambria Math"/>
              </a:rPr>
              <a:t>̇</a:t>
            </a:r>
            <a:r>
              <a:rPr sz="2100" spc="-104" baseline="992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𝑐</a:t>
            </a:r>
            <a:r>
              <a:rPr sz="1400" spc="4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+</a:t>
            </a:r>
            <a:r>
              <a:rPr sz="1400" spc="-5" dirty="0">
                <a:latin typeface="Cambria Math"/>
                <a:cs typeface="Cambria Math"/>
              </a:rPr>
              <a:t> </a:t>
            </a:r>
            <a:r>
              <a:rPr sz="1400" spc="-30" dirty="0">
                <a:latin typeface="Cambria Math"/>
                <a:cs typeface="Cambria Math"/>
              </a:rPr>
              <a:t>𝐺</a:t>
            </a:r>
            <a:r>
              <a:rPr sz="1500" spc="22" baseline="-16666" dirty="0">
                <a:latin typeface="Cambria Math"/>
                <a:cs typeface="Cambria Math"/>
              </a:rPr>
              <a:t>22</a:t>
            </a:r>
            <a:r>
              <a:rPr sz="1500" spc="277" baseline="-16666" dirty="0">
                <a:latin typeface="Cambria Math"/>
                <a:cs typeface="Cambria Math"/>
              </a:rPr>
              <a:t>𝑜</a:t>
            </a:r>
            <a:r>
              <a:rPr sz="1400" spc="-215" dirty="0">
                <a:latin typeface="Cambria Math"/>
                <a:cs typeface="Cambria Math"/>
              </a:rPr>
              <a:t>𝑈</a:t>
            </a:r>
            <a:r>
              <a:rPr sz="2100" baseline="9920" dirty="0">
                <a:latin typeface="Cambria Math"/>
                <a:cs typeface="Cambria Math"/>
              </a:rPr>
              <a:t>̇</a:t>
            </a:r>
            <a:r>
              <a:rPr sz="2100" spc="-104" baseline="992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п</a:t>
            </a:r>
            <a:endParaRPr sz="1400">
              <a:latin typeface="Cambria Math"/>
              <a:cs typeface="Cambria Math"/>
            </a:endParaRPr>
          </a:p>
          <a:p>
            <a:pPr marL="435609">
              <a:lnSpc>
                <a:spcPct val="100000"/>
              </a:lnSpc>
              <a:spcBef>
                <a:spcPts val="855"/>
              </a:spcBef>
              <a:tabLst>
                <a:tab pos="656590" algn="l"/>
              </a:tabLst>
            </a:pPr>
            <a:r>
              <a:rPr sz="1400" spc="-90" dirty="0">
                <a:latin typeface="Cambria Math"/>
                <a:cs typeface="Cambria Math"/>
              </a:rPr>
              <a:t>𝐼</a:t>
            </a:r>
            <a:r>
              <a:rPr sz="1500" spc="-405" baseline="-16666" dirty="0">
                <a:latin typeface="Cambria Math"/>
                <a:cs typeface="Cambria Math"/>
              </a:rPr>
              <a:t>𝑐</a:t>
            </a:r>
            <a:r>
              <a:rPr sz="2100" baseline="9920" dirty="0">
                <a:latin typeface="Cambria Math"/>
                <a:cs typeface="Cambria Math"/>
              </a:rPr>
              <a:t>̇	</a:t>
            </a:r>
            <a:r>
              <a:rPr sz="1400" dirty="0">
                <a:latin typeface="Cambria Math"/>
                <a:cs typeface="Cambria Math"/>
              </a:rPr>
              <a:t>=</a:t>
            </a:r>
            <a:r>
              <a:rPr sz="1400" spc="8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0,5</a:t>
            </a:r>
            <a:r>
              <a:rPr sz="1400" spc="-85" dirty="0">
                <a:latin typeface="Cambria Math"/>
                <a:cs typeface="Cambria Math"/>
              </a:rPr>
              <a:t>𝐺</a:t>
            </a:r>
            <a:r>
              <a:rPr sz="1500" spc="22" baseline="-16666" dirty="0">
                <a:latin typeface="Cambria Math"/>
                <a:cs typeface="Cambria Math"/>
              </a:rPr>
              <a:t>12</a:t>
            </a:r>
            <a:r>
              <a:rPr sz="1500" spc="75" baseline="-16666" dirty="0">
                <a:latin typeface="Cambria Math"/>
                <a:cs typeface="Cambria Math"/>
              </a:rPr>
              <a:t>п</a:t>
            </a:r>
            <a:r>
              <a:rPr sz="1400" spc="-215" dirty="0">
                <a:latin typeface="Cambria Math"/>
                <a:cs typeface="Cambria Math"/>
              </a:rPr>
              <a:t>𝑈</a:t>
            </a:r>
            <a:r>
              <a:rPr sz="2100" baseline="9920" dirty="0">
                <a:latin typeface="Cambria Math"/>
                <a:cs typeface="Cambria Math"/>
              </a:rPr>
              <a:t>̇</a:t>
            </a:r>
            <a:r>
              <a:rPr sz="2100" spc="-104" baseline="992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п</a:t>
            </a:r>
            <a:r>
              <a:rPr sz="1400" spc="-5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+</a:t>
            </a:r>
            <a:r>
              <a:rPr sz="1400" spc="-5" dirty="0">
                <a:latin typeface="Cambria Math"/>
                <a:cs typeface="Cambria Math"/>
              </a:rPr>
              <a:t> </a:t>
            </a:r>
            <a:r>
              <a:rPr sz="1400" spc="-70" dirty="0">
                <a:latin typeface="Cambria Math"/>
                <a:cs typeface="Cambria Math"/>
              </a:rPr>
              <a:t>𝐺</a:t>
            </a:r>
            <a:r>
              <a:rPr sz="1500" spc="22" baseline="-16666" dirty="0">
                <a:latin typeface="Cambria Math"/>
                <a:cs typeface="Cambria Math"/>
              </a:rPr>
              <a:t>11</a:t>
            </a:r>
            <a:r>
              <a:rPr sz="1500" spc="277" baseline="-16666" dirty="0">
                <a:latin typeface="Cambria Math"/>
                <a:cs typeface="Cambria Math"/>
              </a:rPr>
              <a:t>𝑜</a:t>
            </a:r>
            <a:r>
              <a:rPr sz="1400" spc="-215" dirty="0">
                <a:latin typeface="Cambria Math"/>
                <a:cs typeface="Cambria Math"/>
              </a:rPr>
              <a:t>𝑈</a:t>
            </a:r>
            <a:r>
              <a:rPr sz="2100" baseline="9920" dirty="0">
                <a:latin typeface="Cambria Math"/>
                <a:cs typeface="Cambria Math"/>
              </a:rPr>
              <a:t>̇</a:t>
            </a:r>
            <a:r>
              <a:rPr sz="2100" spc="-104" baseline="992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𝑐</a:t>
            </a:r>
            <a:r>
              <a:rPr sz="1400" spc="135" dirty="0">
                <a:latin typeface="Cambria Math"/>
                <a:cs typeface="Cambria Math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,</a:t>
            </a:r>
            <a:endParaRPr sz="14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14855" y="3558539"/>
            <a:ext cx="4470400" cy="2235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1000" y="335381"/>
            <a:ext cx="6659245" cy="53663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6200" marR="420370" indent="335280">
              <a:lnSpc>
                <a:spcPct val="143600"/>
              </a:lnSpc>
              <a:spcBef>
                <a:spcPts val="95"/>
              </a:spcBef>
            </a:pPr>
            <a:r>
              <a:rPr sz="1400" spc="-15" dirty="0">
                <a:latin typeface="Times New Roman"/>
                <a:cs typeface="Times New Roman"/>
              </a:rPr>
              <a:t>Приведенные уравнения </a:t>
            </a:r>
            <a:r>
              <a:rPr sz="1400" spc="-20" dirty="0">
                <a:latin typeface="Times New Roman"/>
                <a:cs typeface="Times New Roman"/>
              </a:rPr>
              <a:t>полностью </a:t>
            </a:r>
            <a:r>
              <a:rPr sz="1400" spc="-15" dirty="0">
                <a:latin typeface="Times New Roman"/>
                <a:cs typeface="Times New Roman"/>
              </a:rPr>
              <a:t>описывают поведение </a:t>
            </a:r>
            <a:r>
              <a:rPr sz="1400" spc="-5" dirty="0">
                <a:latin typeface="Times New Roman"/>
                <a:cs typeface="Times New Roman"/>
              </a:rPr>
              <a:t>преобразователя 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частоты</a:t>
            </a:r>
            <a:r>
              <a:rPr sz="1400" spc="25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как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линейного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четырехполюсника</a:t>
            </a:r>
            <a:r>
              <a:rPr sz="1400" spc="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</a:t>
            </a:r>
            <a:r>
              <a:rPr sz="1400" spc="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характеристическими</a:t>
            </a:r>
            <a:r>
              <a:rPr sz="1400" spc="-15" dirty="0">
                <a:latin typeface="Times New Roman"/>
                <a:cs typeface="Times New Roman"/>
              </a:rPr>
              <a:t> параметрами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15" dirty="0">
                <a:latin typeface="Times New Roman"/>
                <a:cs typeface="Times New Roman"/>
              </a:rPr>
              <a:t>короткого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замыкания:</a:t>
            </a:r>
            <a:endParaRPr sz="1400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  <a:spcBef>
                <a:spcPts val="855"/>
              </a:spcBef>
              <a:tabLst>
                <a:tab pos="435609" algn="l"/>
              </a:tabLst>
            </a:pPr>
            <a:r>
              <a:rPr sz="1400" dirty="0">
                <a:latin typeface="Symbol"/>
                <a:cs typeface="Symbol"/>
              </a:rPr>
              <a:t>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-5" dirty="0">
                <a:latin typeface="Times New Roman"/>
                <a:cs typeface="Times New Roman"/>
              </a:rPr>
              <a:t>крутизной преобразователя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35" dirty="0">
                <a:latin typeface="Cambria Math"/>
                <a:cs typeface="Cambria Math"/>
              </a:rPr>
              <a:t>𝑆</a:t>
            </a:r>
            <a:r>
              <a:rPr sz="1500" spc="-52" baseline="-16666" dirty="0">
                <a:latin typeface="Cambria Math"/>
                <a:cs typeface="Cambria Math"/>
              </a:rPr>
              <a:t>п</a:t>
            </a:r>
            <a:r>
              <a:rPr sz="1500" spc="60" baseline="-16666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=</a:t>
            </a:r>
            <a:r>
              <a:rPr sz="1400" spc="75" dirty="0">
                <a:latin typeface="Cambria Math"/>
                <a:cs typeface="Cambria Math"/>
              </a:rPr>
              <a:t> </a:t>
            </a:r>
            <a:r>
              <a:rPr sz="1400" spc="5" dirty="0">
                <a:latin typeface="Cambria Math"/>
                <a:cs typeface="Cambria Math"/>
              </a:rPr>
              <a:t>0,5𝐺</a:t>
            </a:r>
            <a:r>
              <a:rPr sz="1500" spc="7" baseline="-16666" dirty="0">
                <a:latin typeface="Cambria Math"/>
                <a:cs typeface="Cambria Math"/>
              </a:rPr>
              <a:t>21п</a:t>
            </a:r>
            <a:r>
              <a:rPr sz="1400" spc="5" dirty="0">
                <a:latin typeface="Cambria Math"/>
                <a:cs typeface="Cambria Math"/>
              </a:rPr>
              <a:t>;</a:t>
            </a:r>
            <a:endParaRPr sz="1400">
              <a:latin typeface="Cambria Math"/>
              <a:cs typeface="Cambria Math"/>
            </a:endParaRPr>
          </a:p>
          <a:p>
            <a:pPr marL="76200">
              <a:lnSpc>
                <a:spcPct val="100000"/>
              </a:lnSpc>
              <a:spcBef>
                <a:spcPts val="850"/>
              </a:spcBef>
              <a:tabLst>
                <a:tab pos="435609" algn="l"/>
              </a:tabLst>
            </a:pPr>
            <a:r>
              <a:rPr sz="1400" dirty="0">
                <a:latin typeface="Symbol"/>
                <a:cs typeface="Symbol"/>
              </a:rPr>
              <a:t>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-5" dirty="0">
                <a:latin typeface="Times New Roman"/>
                <a:cs typeface="Times New Roman"/>
              </a:rPr>
              <a:t>внутренней проводимостью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Cambria Math"/>
                <a:cs typeface="Cambria Math"/>
              </a:rPr>
              <a:t>𝐺</a:t>
            </a:r>
            <a:r>
              <a:rPr sz="1500" spc="-7" baseline="-16666" dirty="0">
                <a:latin typeface="Cambria Math"/>
                <a:cs typeface="Cambria Math"/>
              </a:rPr>
              <a:t>𝑖п</a:t>
            </a:r>
            <a:r>
              <a:rPr sz="1500" spc="7" baseline="-16666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=</a:t>
            </a:r>
            <a:r>
              <a:rPr sz="1400" spc="75" dirty="0">
                <a:latin typeface="Cambria Math"/>
                <a:cs typeface="Cambria Math"/>
              </a:rPr>
              <a:t> </a:t>
            </a:r>
            <a:r>
              <a:rPr sz="1400" spc="10" dirty="0">
                <a:latin typeface="Cambria Math"/>
                <a:cs typeface="Cambria Math"/>
              </a:rPr>
              <a:t>𝐺</a:t>
            </a:r>
            <a:r>
              <a:rPr sz="1500" spc="15" baseline="-16666" dirty="0">
                <a:latin typeface="Cambria Math"/>
                <a:cs typeface="Cambria Math"/>
              </a:rPr>
              <a:t>22о</a:t>
            </a:r>
            <a:r>
              <a:rPr sz="1400" spc="10" dirty="0">
                <a:latin typeface="Cambria Math"/>
                <a:cs typeface="Cambria Math"/>
              </a:rPr>
              <a:t>;</a:t>
            </a:r>
            <a:endParaRPr sz="1400">
              <a:latin typeface="Cambria Math"/>
              <a:cs typeface="Cambria Math"/>
            </a:endParaRPr>
          </a:p>
          <a:p>
            <a:pPr marL="76200">
              <a:lnSpc>
                <a:spcPct val="100000"/>
              </a:lnSpc>
              <a:spcBef>
                <a:spcPts val="875"/>
              </a:spcBef>
              <a:tabLst>
                <a:tab pos="435609" algn="l"/>
              </a:tabLst>
            </a:pPr>
            <a:r>
              <a:rPr sz="1400" dirty="0">
                <a:latin typeface="Symbol"/>
                <a:cs typeface="Symbol"/>
              </a:rPr>
              <a:t>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-5" dirty="0">
                <a:latin typeface="Times New Roman"/>
                <a:cs typeface="Times New Roman"/>
              </a:rPr>
              <a:t>крутизной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обратного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преобразования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15" dirty="0">
                <a:latin typeface="Cambria Math"/>
                <a:cs typeface="Cambria Math"/>
              </a:rPr>
              <a:t>𝑆</a:t>
            </a:r>
            <a:r>
              <a:rPr sz="1500" spc="-22" baseline="-16666" dirty="0">
                <a:latin typeface="Cambria Math"/>
                <a:cs typeface="Cambria Math"/>
              </a:rPr>
              <a:t>обрп</a:t>
            </a:r>
            <a:r>
              <a:rPr sz="1500" spc="352" baseline="-16666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=</a:t>
            </a:r>
            <a:r>
              <a:rPr sz="1400" spc="75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0,5𝐺</a:t>
            </a:r>
            <a:r>
              <a:rPr sz="1500" baseline="-16666" dirty="0">
                <a:latin typeface="Cambria Math"/>
                <a:cs typeface="Cambria Math"/>
              </a:rPr>
              <a:t>12п</a:t>
            </a:r>
            <a:r>
              <a:rPr sz="1400" dirty="0">
                <a:latin typeface="Cambria Math"/>
                <a:cs typeface="Cambria Math"/>
              </a:rPr>
              <a:t>;</a:t>
            </a:r>
            <a:endParaRPr sz="1400">
              <a:latin typeface="Cambria Math"/>
              <a:cs typeface="Cambria Math"/>
            </a:endParaRPr>
          </a:p>
          <a:p>
            <a:pPr marL="76200">
              <a:lnSpc>
                <a:spcPct val="100000"/>
              </a:lnSpc>
              <a:spcBef>
                <a:spcPts val="1035"/>
              </a:spcBef>
              <a:tabLst>
                <a:tab pos="435609" algn="l"/>
              </a:tabLst>
            </a:pPr>
            <a:r>
              <a:rPr sz="1400" dirty="0">
                <a:latin typeface="Symbol"/>
                <a:cs typeface="Symbol"/>
              </a:rPr>
              <a:t>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-5" dirty="0">
                <a:latin typeface="Times New Roman"/>
                <a:cs typeface="Times New Roman"/>
              </a:rPr>
              <a:t>входной проводимостью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преобразователя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Cambria Math"/>
                <a:cs typeface="Cambria Math"/>
              </a:rPr>
              <a:t>𝐺</a:t>
            </a:r>
            <a:r>
              <a:rPr sz="1500" spc="-15" baseline="-16666" dirty="0">
                <a:latin typeface="Cambria Math"/>
                <a:cs typeface="Cambria Math"/>
              </a:rPr>
              <a:t>11п</a:t>
            </a:r>
            <a:r>
              <a:rPr sz="1500" spc="322" baseline="-16666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=</a:t>
            </a:r>
            <a:r>
              <a:rPr sz="1400" spc="75" dirty="0">
                <a:latin typeface="Cambria Math"/>
                <a:cs typeface="Cambria Math"/>
              </a:rPr>
              <a:t> </a:t>
            </a:r>
            <a:r>
              <a:rPr sz="1400" spc="20" dirty="0">
                <a:latin typeface="Cambria Math"/>
                <a:cs typeface="Cambria Math"/>
              </a:rPr>
              <a:t>𝐺</a:t>
            </a:r>
            <a:r>
              <a:rPr sz="1500" spc="30" baseline="-16666" dirty="0">
                <a:latin typeface="Cambria Math"/>
                <a:cs typeface="Cambria Math"/>
              </a:rPr>
              <a:t>11𝑜</a:t>
            </a:r>
            <a:r>
              <a:rPr sz="1400" spc="20" dirty="0">
                <a:latin typeface="Cambria Math"/>
                <a:cs typeface="Cambria Math"/>
              </a:rPr>
              <a:t>.</a:t>
            </a:r>
            <a:endParaRPr sz="140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050">
              <a:latin typeface="Cambria Math"/>
              <a:cs typeface="Cambria Math"/>
            </a:endParaRPr>
          </a:p>
          <a:p>
            <a:pPr marL="76200" marR="948055" indent="359410">
              <a:lnSpc>
                <a:spcPct val="143600"/>
              </a:lnSpc>
            </a:pPr>
            <a:r>
              <a:rPr sz="1400" spc="50" dirty="0">
                <a:latin typeface="Times New Roman"/>
                <a:cs typeface="Times New Roman"/>
              </a:rPr>
              <a:t>Таким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образом,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114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первом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приближении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можно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считать,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что </a:t>
            </a:r>
            <a:r>
              <a:rPr sz="1400" spc="5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преобразователь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частоты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осуществляет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математическую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операцию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перемножения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напряжений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сигнала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гетеродина.</a:t>
            </a:r>
            <a:endParaRPr sz="1400">
              <a:latin typeface="Times New Roman"/>
              <a:cs typeface="Times New Roman"/>
            </a:endParaRPr>
          </a:p>
          <a:p>
            <a:pPr marL="76200" marR="394970" indent="359410">
              <a:lnSpc>
                <a:spcPts val="2420"/>
              </a:lnSpc>
              <a:spcBef>
                <a:spcPts val="195"/>
              </a:spcBef>
            </a:pPr>
            <a:r>
              <a:rPr sz="1400" spc="60" dirty="0">
                <a:latin typeface="Times New Roman"/>
                <a:cs typeface="Times New Roman"/>
              </a:rPr>
              <a:t>Эквивалентные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схемы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преобразовательного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усилительного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каскада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одинаковы.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Отличие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состоит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только</a:t>
            </a:r>
            <a:r>
              <a:rPr sz="1400" spc="1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значении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параметров.</a:t>
            </a:r>
            <a:endParaRPr sz="1400">
              <a:latin typeface="Times New Roman"/>
              <a:cs typeface="Times New Roman"/>
            </a:endParaRPr>
          </a:p>
          <a:p>
            <a:pPr marL="435609">
              <a:lnSpc>
                <a:spcPct val="100000"/>
              </a:lnSpc>
              <a:spcBef>
                <a:spcPts val="530"/>
              </a:spcBef>
            </a:pP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14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случае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45" dirty="0">
                <a:latin typeface="Times New Roman"/>
                <a:cs typeface="Times New Roman"/>
              </a:rPr>
              <a:t>если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можно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пренебречь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обратным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преобразованием</a:t>
            </a:r>
            <a:r>
              <a:rPr sz="1400" spc="13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частоты,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30" dirty="0">
                <a:latin typeface="Times New Roman"/>
                <a:cs typeface="Times New Roman"/>
              </a:rPr>
              <a:t>то</a:t>
            </a:r>
            <a:endParaRPr sz="1400">
              <a:latin typeface="Times New Roman"/>
              <a:cs typeface="Times New Roman"/>
            </a:endParaRPr>
          </a:p>
          <a:p>
            <a:pPr marL="500380" algn="ctr">
              <a:lnSpc>
                <a:spcPct val="100000"/>
              </a:lnSpc>
              <a:spcBef>
                <a:spcPts val="865"/>
              </a:spcBef>
            </a:pPr>
            <a:r>
              <a:rPr sz="1400" spc="-15" dirty="0">
                <a:latin typeface="Cambria Math"/>
                <a:cs typeface="Cambria Math"/>
              </a:rPr>
              <a:t>I</a:t>
            </a:r>
            <a:r>
              <a:rPr sz="2100" spc="-22" baseline="9920" dirty="0">
                <a:latin typeface="Cambria Math"/>
                <a:cs typeface="Cambria Math"/>
              </a:rPr>
              <a:t>̇</a:t>
            </a:r>
            <a:r>
              <a:rPr sz="1500" spc="-22" baseline="-16666" dirty="0">
                <a:latin typeface="Cambria Math"/>
                <a:cs typeface="Cambria Math"/>
              </a:rPr>
              <a:t>п</a:t>
            </a:r>
            <a:r>
              <a:rPr sz="1500" spc="97" baseline="-16666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=</a:t>
            </a:r>
            <a:r>
              <a:rPr sz="1400" spc="430" dirty="0">
                <a:latin typeface="Cambria Math"/>
                <a:cs typeface="Cambria Math"/>
              </a:rPr>
              <a:t> </a:t>
            </a:r>
            <a:r>
              <a:rPr sz="1400" spc="-60" dirty="0">
                <a:latin typeface="Cambria Math"/>
                <a:cs typeface="Cambria Math"/>
              </a:rPr>
              <a:t>S</a:t>
            </a:r>
            <a:r>
              <a:rPr sz="2100" spc="-89" baseline="11904" dirty="0">
                <a:latin typeface="Cambria Math"/>
                <a:cs typeface="Cambria Math"/>
              </a:rPr>
              <a:t>̇</a:t>
            </a:r>
            <a:r>
              <a:rPr sz="1500" spc="-89" baseline="-16666" dirty="0">
                <a:latin typeface="Cambria Math"/>
                <a:cs typeface="Cambria Math"/>
              </a:rPr>
              <a:t>𝑛</a:t>
            </a:r>
            <a:r>
              <a:rPr sz="1400" spc="-60" dirty="0">
                <a:latin typeface="Cambria Math"/>
                <a:cs typeface="Cambria Math"/>
              </a:rPr>
              <a:t>U</a:t>
            </a:r>
            <a:r>
              <a:rPr sz="2100" spc="-89" baseline="9920" dirty="0">
                <a:latin typeface="Cambria Math"/>
                <a:cs typeface="Cambria Math"/>
              </a:rPr>
              <a:t>̇</a:t>
            </a:r>
            <a:r>
              <a:rPr sz="2100" spc="-44" baseline="9920" dirty="0">
                <a:latin typeface="Cambria Math"/>
                <a:cs typeface="Cambria Math"/>
              </a:rPr>
              <a:t> </a:t>
            </a:r>
            <a:r>
              <a:rPr sz="1500" spc="75" baseline="-16666" dirty="0">
                <a:latin typeface="Cambria Math"/>
                <a:cs typeface="Cambria Math"/>
              </a:rPr>
              <a:t>c</a:t>
            </a:r>
            <a:r>
              <a:rPr sz="1400" spc="50" dirty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900">
              <a:latin typeface="Times New Roman"/>
              <a:cs typeface="Times New Roman"/>
            </a:endParaRPr>
          </a:p>
          <a:p>
            <a:pPr marL="435609">
              <a:lnSpc>
                <a:spcPct val="100000"/>
              </a:lnSpc>
              <a:tabLst>
                <a:tab pos="2662555" algn="l"/>
              </a:tabLst>
            </a:pPr>
            <a:r>
              <a:rPr sz="1400" spc="-5" dirty="0">
                <a:latin typeface="Times New Roman"/>
                <a:cs typeface="Times New Roman"/>
              </a:rPr>
              <a:t>Крутизна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преобразования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-204" dirty="0">
                <a:latin typeface="Cambria Math"/>
                <a:cs typeface="Cambria Math"/>
              </a:rPr>
              <a:t>𝑆</a:t>
            </a:r>
            <a:r>
              <a:rPr sz="1500" spc="-307" baseline="-16666" dirty="0">
                <a:latin typeface="Cambria Math"/>
                <a:cs typeface="Cambria Math"/>
              </a:rPr>
              <a:t>п</a:t>
            </a:r>
            <a:r>
              <a:rPr sz="2100" spc="-307" baseline="11904" dirty="0">
                <a:latin typeface="Cambria Math"/>
                <a:cs typeface="Cambria Math"/>
              </a:rPr>
              <a:t>̇	</a:t>
            </a:r>
            <a:r>
              <a:rPr sz="1400" spc="-5" dirty="0">
                <a:latin typeface="Times New Roman"/>
                <a:cs typeface="Times New Roman"/>
              </a:rPr>
              <a:t>является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важнейшим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параметром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преобразователя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816986" y="6094856"/>
            <a:ext cx="423545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100" baseline="11904" dirty="0">
                <a:latin typeface="Cambria Math"/>
                <a:cs typeface="Cambria Math"/>
              </a:rPr>
              <a:t>̇  </a:t>
            </a:r>
            <a:r>
              <a:rPr sz="2100" spc="37" baseline="11904" dirty="0">
                <a:latin typeface="Cambria Math"/>
                <a:cs typeface="Cambria Math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,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достаточной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для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spc="-15" dirty="0">
                <a:latin typeface="Times New Roman"/>
                <a:cs typeface="Times New Roman"/>
              </a:rPr>
              <a:t>инженерной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практики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spc="-15" dirty="0">
                <a:latin typeface="Times New Roman"/>
                <a:cs typeface="Times New Roman"/>
              </a:rPr>
              <a:t>точностью,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9580" y="5662650"/>
            <a:ext cx="6552565" cy="22542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370" marR="30480">
              <a:lnSpc>
                <a:spcPct val="151400"/>
              </a:lnSpc>
              <a:spcBef>
                <a:spcPts val="100"/>
              </a:spcBef>
              <a:tabLst>
                <a:tab pos="5285740" algn="l"/>
              </a:tabLst>
            </a:pPr>
            <a:r>
              <a:rPr sz="1400" spc="-5" dirty="0">
                <a:latin typeface="Times New Roman"/>
                <a:cs typeface="Times New Roman"/>
              </a:rPr>
              <a:t>частоты,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определяющим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эффективность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его </a:t>
            </a:r>
            <a:r>
              <a:rPr sz="1400" spc="-10" dirty="0">
                <a:latin typeface="Times New Roman"/>
                <a:cs typeface="Times New Roman"/>
              </a:rPr>
              <a:t>работы.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практически	важных</a:t>
            </a:r>
            <a:r>
              <a:rPr sz="1400" spc="-5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случаях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все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операции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по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вычислению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310" dirty="0">
                <a:latin typeface="Cambria Math"/>
                <a:cs typeface="Cambria Math"/>
              </a:rPr>
              <a:t>𝑆</a:t>
            </a:r>
            <a:r>
              <a:rPr sz="1500" spc="-465" baseline="-16666" dirty="0">
                <a:latin typeface="Cambria Math"/>
                <a:cs typeface="Cambria Math"/>
              </a:rPr>
              <a:t>п</a:t>
            </a:r>
            <a:endParaRPr sz="1500" baseline="-16666">
              <a:latin typeface="Cambria Math"/>
              <a:cs typeface="Cambria Math"/>
            </a:endParaRPr>
          </a:p>
          <a:p>
            <a:pPr marL="39370">
              <a:lnSpc>
                <a:spcPct val="100000"/>
              </a:lnSpc>
              <a:spcBef>
                <a:spcPts val="755"/>
              </a:spcBef>
            </a:pPr>
            <a:r>
              <a:rPr sz="1400" spc="-15" dirty="0">
                <a:latin typeface="Times New Roman"/>
                <a:cs typeface="Times New Roman"/>
              </a:rPr>
              <a:t>могут </a:t>
            </a:r>
            <a:r>
              <a:rPr sz="1400" spc="-10" dirty="0">
                <a:latin typeface="Times New Roman"/>
                <a:cs typeface="Times New Roman"/>
              </a:rPr>
              <a:t>быть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spc="-15" dirty="0">
                <a:latin typeface="Times New Roman"/>
                <a:cs typeface="Times New Roman"/>
              </a:rPr>
              <a:t>выполнены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spc="-15" dirty="0">
                <a:latin typeface="Times New Roman"/>
                <a:cs typeface="Times New Roman"/>
              </a:rPr>
              <a:t>аналитически.</a:t>
            </a:r>
            <a:endParaRPr sz="1400">
              <a:latin typeface="Times New Roman"/>
              <a:cs typeface="Times New Roman"/>
            </a:endParaRPr>
          </a:p>
          <a:p>
            <a:pPr marL="38100" marR="59690" indent="297180">
              <a:lnSpc>
                <a:spcPct val="143600"/>
              </a:lnSpc>
              <a:spcBef>
                <a:spcPts val="180"/>
              </a:spcBef>
            </a:pPr>
            <a:r>
              <a:rPr sz="1400" spc="-5" dirty="0">
                <a:latin typeface="Times New Roman"/>
                <a:cs typeface="Times New Roman"/>
              </a:rPr>
              <a:t>При </a:t>
            </a:r>
            <a:r>
              <a:rPr sz="1400" spc="-10" dirty="0">
                <a:latin typeface="Times New Roman"/>
                <a:cs typeface="Times New Roman"/>
              </a:rPr>
              <a:t>этом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применяют различные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способы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аппроксимации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зависимости</a:t>
            </a:r>
            <a:r>
              <a:rPr sz="1400" spc="60" dirty="0">
                <a:latin typeface="Times New Roman"/>
                <a:cs typeface="Times New Roman"/>
              </a:rPr>
              <a:t> </a:t>
            </a:r>
            <a:r>
              <a:rPr sz="1400" spc="15" dirty="0">
                <a:latin typeface="Times New Roman"/>
                <a:cs typeface="Times New Roman"/>
              </a:rPr>
              <a:t>крутизны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15" dirty="0">
                <a:latin typeface="Times New Roman"/>
                <a:cs typeface="Times New Roman"/>
              </a:rPr>
              <a:t>активного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прибора</a:t>
            </a:r>
            <a:r>
              <a:rPr sz="1400" spc="3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от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напряжения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гетеродина.</a:t>
            </a:r>
            <a:endParaRPr sz="1400">
              <a:latin typeface="Times New Roman"/>
              <a:cs typeface="Times New Roman"/>
            </a:endParaRPr>
          </a:p>
          <a:p>
            <a:pPr marL="38100" marR="196850" indent="297180">
              <a:lnSpc>
                <a:spcPct val="144300"/>
              </a:lnSpc>
              <a:spcBef>
                <a:spcPts val="170"/>
              </a:spcBef>
            </a:pP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частности,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при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линейной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аппроксимации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зависимости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крутизны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активного 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прибора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от </a:t>
            </a:r>
            <a:r>
              <a:rPr sz="1400" spc="-5" dirty="0">
                <a:latin typeface="Times New Roman"/>
                <a:cs typeface="Times New Roman"/>
              </a:rPr>
              <a:t>напряжения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гетеродина,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получены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следующие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15" dirty="0">
                <a:latin typeface="Times New Roman"/>
                <a:cs typeface="Times New Roman"/>
              </a:rPr>
              <a:t>расчетные</a:t>
            </a:r>
            <a:r>
              <a:rPr sz="1400" spc="-40" dirty="0">
                <a:latin typeface="Times New Roman"/>
                <a:cs typeface="Times New Roman"/>
              </a:rPr>
              <a:t> </a:t>
            </a:r>
            <a:r>
              <a:rPr sz="1400" spc="-30" dirty="0">
                <a:latin typeface="Times New Roman"/>
                <a:cs typeface="Times New Roman"/>
              </a:rPr>
              <a:t>соотношения: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19100" y="8012429"/>
            <a:ext cx="1548765" cy="951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7945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Cambria Math"/>
                <a:cs typeface="Cambria Math"/>
              </a:rPr>
              <a:t>𝑆</a:t>
            </a:r>
            <a:r>
              <a:rPr sz="1500" spc="-7" baseline="-16666" dirty="0">
                <a:latin typeface="Cambria Math"/>
                <a:cs typeface="Cambria Math"/>
              </a:rPr>
              <a:t>п</a:t>
            </a:r>
            <a:r>
              <a:rPr sz="2100" spc="-7" baseline="1984" dirty="0">
                <a:latin typeface="Cambria Math"/>
                <a:cs typeface="Cambria Math"/>
              </a:rPr>
              <a:t>(</a:t>
            </a:r>
            <a:r>
              <a:rPr sz="1400" spc="-5" dirty="0">
                <a:latin typeface="Cambria Math"/>
                <a:cs typeface="Cambria Math"/>
              </a:rPr>
              <a:t>1</a:t>
            </a:r>
            <a:r>
              <a:rPr sz="2100" spc="-7" baseline="1984" dirty="0">
                <a:latin typeface="Cambria Math"/>
                <a:cs typeface="Cambria Math"/>
              </a:rPr>
              <a:t>)</a:t>
            </a:r>
            <a:r>
              <a:rPr sz="2100" spc="67" baseline="1984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=</a:t>
            </a:r>
            <a:r>
              <a:rPr sz="1400" spc="365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0,27</a:t>
            </a:r>
            <a:r>
              <a:rPr sz="1400" spc="-25" dirty="0">
                <a:latin typeface="Cambria Math"/>
                <a:cs typeface="Cambria Math"/>
              </a:rPr>
              <a:t> </a:t>
            </a:r>
            <a:r>
              <a:rPr sz="1400" spc="30" dirty="0">
                <a:latin typeface="Cambria Math"/>
                <a:cs typeface="Cambria Math"/>
              </a:rPr>
              <a:t>𝑆</a:t>
            </a:r>
            <a:r>
              <a:rPr sz="1500" spc="44" baseline="-16666" dirty="0">
                <a:latin typeface="Cambria Math"/>
                <a:cs typeface="Cambria Math"/>
              </a:rPr>
              <a:t>𝑚𝑎𝑥,</a:t>
            </a:r>
            <a:endParaRPr sz="1500" baseline="-16666">
              <a:latin typeface="Cambria Math"/>
              <a:cs typeface="Cambria Math"/>
            </a:endParaRPr>
          </a:p>
          <a:p>
            <a:pPr marL="67945">
              <a:lnSpc>
                <a:spcPct val="100000"/>
              </a:lnSpc>
              <a:spcBef>
                <a:spcPts val="1130"/>
              </a:spcBef>
            </a:pPr>
            <a:r>
              <a:rPr sz="1400" spc="-5" dirty="0">
                <a:latin typeface="Cambria Math"/>
                <a:cs typeface="Cambria Math"/>
              </a:rPr>
              <a:t>𝑆</a:t>
            </a:r>
            <a:r>
              <a:rPr sz="1500" spc="-7" baseline="-16666" dirty="0">
                <a:latin typeface="Cambria Math"/>
                <a:cs typeface="Cambria Math"/>
              </a:rPr>
              <a:t>п</a:t>
            </a:r>
            <a:r>
              <a:rPr sz="2100" spc="-7" baseline="1984" dirty="0">
                <a:latin typeface="Cambria Math"/>
                <a:cs typeface="Cambria Math"/>
              </a:rPr>
              <a:t>(</a:t>
            </a:r>
            <a:r>
              <a:rPr sz="1400" spc="-5" dirty="0">
                <a:latin typeface="Cambria Math"/>
                <a:cs typeface="Cambria Math"/>
              </a:rPr>
              <a:t>2</a:t>
            </a:r>
            <a:r>
              <a:rPr sz="2100" spc="-7" baseline="1984" dirty="0">
                <a:latin typeface="Cambria Math"/>
                <a:cs typeface="Cambria Math"/>
              </a:rPr>
              <a:t>)</a:t>
            </a:r>
            <a:r>
              <a:rPr sz="2100" spc="67" baseline="1984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=</a:t>
            </a:r>
            <a:r>
              <a:rPr sz="1400" spc="365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0,14</a:t>
            </a:r>
            <a:r>
              <a:rPr sz="1400" spc="-25" dirty="0">
                <a:latin typeface="Cambria Math"/>
                <a:cs typeface="Cambria Math"/>
              </a:rPr>
              <a:t> </a:t>
            </a:r>
            <a:r>
              <a:rPr sz="1400" spc="30" dirty="0">
                <a:latin typeface="Cambria Math"/>
                <a:cs typeface="Cambria Math"/>
              </a:rPr>
              <a:t>𝑆</a:t>
            </a:r>
            <a:r>
              <a:rPr sz="1500" spc="44" baseline="-16666" dirty="0">
                <a:latin typeface="Cambria Math"/>
                <a:cs typeface="Cambria Math"/>
              </a:rPr>
              <a:t>𝑚𝑎𝑥,</a:t>
            </a:r>
            <a:endParaRPr sz="1500" baseline="-16666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1115"/>
              </a:spcBef>
            </a:pPr>
            <a:r>
              <a:rPr sz="1400" dirty="0">
                <a:latin typeface="Cambria Math"/>
                <a:cs typeface="Cambria Math"/>
              </a:rPr>
              <a:t>𝑆</a:t>
            </a:r>
            <a:r>
              <a:rPr sz="1500" baseline="-16666" dirty="0">
                <a:latin typeface="Cambria Math"/>
                <a:cs typeface="Cambria Math"/>
              </a:rPr>
              <a:t>п</a:t>
            </a:r>
            <a:r>
              <a:rPr sz="2100" baseline="1984" dirty="0">
                <a:latin typeface="Cambria Math"/>
                <a:cs typeface="Cambria Math"/>
              </a:rPr>
              <a:t>(</a:t>
            </a:r>
            <a:r>
              <a:rPr sz="1400" dirty="0">
                <a:latin typeface="Cambria Math"/>
                <a:cs typeface="Cambria Math"/>
              </a:rPr>
              <a:t>3</a:t>
            </a:r>
            <a:r>
              <a:rPr sz="2100" baseline="1984" dirty="0">
                <a:latin typeface="Cambria Math"/>
                <a:cs typeface="Cambria Math"/>
              </a:rPr>
              <a:t>)</a:t>
            </a:r>
            <a:r>
              <a:rPr sz="2100" spc="75" baseline="1984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=</a:t>
            </a:r>
            <a:r>
              <a:rPr sz="1400" spc="5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0,1</a:t>
            </a:r>
            <a:r>
              <a:rPr sz="1400" spc="-10" dirty="0">
                <a:latin typeface="Cambria Math"/>
                <a:cs typeface="Cambria Math"/>
              </a:rPr>
              <a:t> </a:t>
            </a:r>
            <a:r>
              <a:rPr sz="1400" spc="30" dirty="0">
                <a:latin typeface="Cambria Math"/>
                <a:cs typeface="Cambria Math"/>
              </a:rPr>
              <a:t>𝑆</a:t>
            </a:r>
            <a:r>
              <a:rPr sz="1500" spc="44" baseline="-16666" dirty="0">
                <a:latin typeface="Cambria Math"/>
                <a:cs typeface="Cambria Math"/>
              </a:rPr>
              <a:t>𝑚𝑎𝑥,</a:t>
            </a:r>
            <a:endParaRPr sz="1500" baseline="-16666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85085" y="8012429"/>
            <a:ext cx="1052195" cy="951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260">
              <a:lnSpc>
                <a:spcPct val="100000"/>
              </a:lnSpc>
              <a:spcBef>
                <a:spcPts val="100"/>
              </a:spcBef>
            </a:pPr>
            <a:r>
              <a:rPr sz="1400" spc="25" dirty="0">
                <a:latin typeface="Cambria Math"/>
                <a:cs typeface="Cambria Math"/>
              </a:rPr>
              <a:t>𝜃</a:t>
            </a:r>
            <a:r>
              <a:rPr sz="1500" spc="37" baseline="-16666" dirty="0">
                <a:latin typeface="Cambria Math"/>
                <a:cs typeface="Cambria Math"/>
              </a:rPr>
              <a:t>𝑜𝑝𝑡</a:t>
            </a:r>
            <a:r>
              <a:rPr sz="1500" spc="337" baseline="-16666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=</a:t>
            </a:r>
            <a:r>
              <a:rPr sz="1400" spc="50" dirty="0">
                <a:latin typeface="Cambria Math"/>
                <a:cs typeface="Cambria Math"/>
              </a:rPr>
              <a:t> </a:t>
            </a:r>
            <a:r>
              <a:rPr sz="1400" spc="25" dirty="0">
                <a:latin typeface="Cambria Math"/>
                <a:cs typeface="Cambria Math"/>
              </a:rPr>
              <a:t>120</a:t>
            </a:r>
            <a:r>
              <a:rPr sz="1500" spc="37" baseline="27777" dirty="0">
                <a:latin typeface="Cambria Math"/>
                <a:cs typeface="Cambria Math"/>
              </a:rPr>
              <a:t>𝑜</a:t>
            </a:r>
            <a:r>
              <a:rPr sz="1400" spc="25" dirty="0">
                <a:latin typeface="Cambria Math"/>
                <a:cs typeface="Cambria Math"/>
              </a:rPr>
              <a:t>,</a:t>
            </a:r>
            <a:endParaRPr sz="1400">
              <a:latin typeface="Cambria Math"/>
              <a:cs typeface="Cambria Math"/>
            </a:endParaRPr>
          </a:p>
          <a:p>
            <a:pPr marL="48260">
              <a:lnSpc>
                <a:spcPct val="100000"/>
              </a:lnSpc>
              <a:spcBef>
                <a:spcPts val="1130"/>
              </a:spcBef>
            </a:pPr>
            <a:r>
              <a:rPr sz="1400" spc="25" dirty="0">
                <a:latin typeface="Cambria Math"/>
                <a:cs typeface="Cambria Math"/>
              </a:rPr>
              <a:t>𝜃</a:t>
            </a:r>
            <a:r>
              <a:rPr sz="1500" spc="37" baseline="-16666" dirty="0">
                <a:latin typeface="Cambria Math"/>
                <a:cs typeface="Cambria Math"/>
              </a:rPr>
              <a:t>𝑜𝑝𝑡</a:t>
            </a:r>
            <a:r>
              <a:rPr sz="1500" spc="307" baseline="-16666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=</a:t>
            </a:r>
            <a:r>
              <a:rPr sz="1400" spc="40" dirty="0">
                <a:latin typeface="Cambria Math"/>
                <a:cs typeface="Cambria Math"/>
              </a:rPr>
              <a:t> </a:t>
            </a:r>
            <a:r>
              <a:rPr sz="1400" spc="35" dirty="0">
                <a:latin typeface="Cambria Math"/>
                <a:cs typeface="Cambria Math"/>
              </a:rPr>
              <a:t>60</a:t>
            </a:r>
            <a:r>
              <a:rPr sz="1500" spc="52" baseline="27777" dirty="0">
                <a:latin typeface="Cambria Math"/>
                <a:cs typeface="Cambria Math"/>
              </a:rPr>
              <a:t>𝑜</a:t>
            </a:r>
            <a:r>
              <a:rPr sz="1400" spc="35" dirty="0">
                <a:latin typeface="Cambria Math"/>
                <a:cs typeface="Cambria Math"/>
              </a:rPr>
              <a:t>,</a:t>
            </a:r>
            <a:endParaRPr sz="14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1115"/>
              </a:spcBef>
            </a:pPr>
            <a:r>
              <a:rPr sz="1400" spc="25" dirty="0">
                <a:latin typeface="Cambria Math"/>
                <a:cs typeface="Cambria Math"/>
              </a:rPr>
              <a:t>𝜃</a:t>
            </a:r>
            <a:r>
              <a:rPr sz="1500" spc="37" baseline="-16666" dirty="0">
                <a:latin typeface="Cambria Math"/>
                <a:cs typeface="Cambria Math"/>
              </a:rPr>
              <a:t>𝑜𝑝𝑡</a:t>
            </a:r>
            <a:r>
              <a:rPr sz="1500" spc="300" baseline="-16666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=</a:t>
            </a:r>
            <a:r>
              <a:rPr sz="1400" spc="45" dirty="0">
                <a:latin typeface="Cambria Math"/>
                <a:cs typeface="Cambria Math"/>
              </a:rPr>
              <a:t> </a:t>
            </a:r>
            <a:r>
              <a:rPr sz="1400" spc="35" dirty="0">
                <a:latin typeface="Cambria Math"/>
                <a:cs typeface="Cambria Math"/>
              </a:rPr>
              <a:t>40</a:t>
            </a:r>
            <a:r>
              <a:rPr sz="1500" spc="52" baseline="27777" dirty="0">
                <a:latin typeface="Cambria Math"/>
                <a:cs typeface="Cambria Math"/>
              </a:rPr>
              <a:t>𝑜</a:t>
            </a:r>
            <a:r>
              <a:rPr sz="1400" spc="35" dirty="0">
                <a:latin typeface="Cambria Math"/>
                <a:cs typeface="Cambria Math"/>
              </a:rPr>
              <a:t>.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19100" y="8956141"/>
            <a:ext cx="6601459" cy="981710"/>
          </a:xfrm>
          <a:prstGeom prst="rect">
            <a:avLst/>
          </a:prstGeom>
        </p:spPr>
        <p:txBody>
          <a:bodyPr vert="horz" wrap="square" lIns="0" tIns="113030" rIns="0" bIns="0" rtlCol="0">
            <a:spAutoFit/>
          </a:bodyPr>
          <a:lstStyle/>
          <a:p>
            <a:pPr marL="397510">
              <a:lnSpc>
                <a:spcPct val="100000"/>
              </a:lnSpc>
              <a:spcBef>
                <a:spcPts val="890"/>
              </a:spcBef>
            </a:pPr>
            <a:r>
              <a:rPr sz="1400" spc="-5" dirty="0">
                <a:latin typeface="Times New Roman"/>
                <a:cs typeface="Times New Roman"/>
              </a:rPr>
              <a:t>Здесь </a:t>
            </a:r>
            <a:r>
              <a:rPr sz="1400" dirty="0">
                <a:latin typeface="Cambria Math"/>
                <a:cs typeface="Cambria Math"/>
              </a:rPr>
              <a:t>𝑆</a:t>
            </a:r>
            <a:r>
              <a:rPr sz="1500" baseline="-16666" dirty="0">
                <a:latin typeface="Cambria Math"/>
                <a:cs typeface="Cambria Math"/>
              </a:rPr>
              <a:t>п</a:t>
            </a:r>
            <a:r>
              <a:rPr sz="2100" baseline="1984" dirty="0">
                <a:latin typeface="Cambria Math"/>
                <a:cs typeface="Cambria Math"/>
              </a:rPr>
              <a:t>(</a:t>
            </a:r>
            <a:r>
              <a:rPr sz="1400" dirty="0">
                <a:latin typeface="Cambria Math"/>
                <a:cs typeface="Cambria Math"/>
              </a:rPr>
              <a:t>1</a:t>
            </a:r>
            <a:r>
              <a:rPr sz="2100" baseline="1984" dirty="0">
                <a:latin typeface="Cambria Math"/>
                <a:cs typeface="Cambria Math"/>
              </a:rPr>
              <a:t>)</a:t>
            </a:r>
            <a:r>
              <a:rPr sz="2100" spc="-135" baseline="1984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…</a:t>
            </a:r>
            <a:r>
              <a:rPr sz="1400" spc="-75" dirty="0">
                <a:latin typeface="Cambria Math"/>
                <a:cs typeface="Cambria Math"/>
              </a:rPr>
              <a:t> </a:t>
            </a:r>
            <a:r>
              <a:rPr sz="1400" spc="-5" dirty="0">
                <a:latin typeface="Cambria Math"/>
                <a:cs typeface="Cambria Math"/>
              </a:rPr>
              <a:t>𝑆</a:t>
            </a:r>
            <a:r>
              <a:rPr sz="1500" spc="-7" baseline="-16666" dirty="0">
                <a:latin typeface="Cambria Math"/>
                <a:cs typeface="Cambria Math"/>
              </a:rPr>
              <a:t>п</a:t>
            </a:r>
            <a:r>
              <a:rPr sz="2100" spc="-7" baseline="1984" dirty="0">
                <a:latin typeface="Cambria Math"/>
                <a:cs typeface="Cambria Math"/>
              </a:rPr>
              <a:t>(</a:t>
            </a:r>
            <a:r>
              <a:rPr sz="1400" spc="-5" dirty="0">
                <a:latin typeface="Cambria Math"/>
                <a:cs typeface="Cambria Math"/>
              </a:rPr>
              <a:t>3</a:t>
            </a:r>
            <a:r>
              <a:rPr sz="2100" spc="-7" baseline="1984" dirty="0">
                <a:latin typeface="Cambria Math"/>
                <a:cs typeface="Cambria Math"/>
              </a:rPr>
              <a:t>)</a:t>
            </a:r>
            <a:r>
              <a:rPr sz="2100" spc="52" baseline="1984" dirty="0">
                <a:latin typeface="Cambria Math"/>
                <a:cs typeface="Cambria Math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- крутизна </a:t>
            </a:r>
            <a:r>
              <a:rPr sz="1400" spc="-5" dirty="0">
                <a:latin typeface="Times New Roman"/>
                <a:cs typeface="Times New Roman"/>
              </a:rPr>
              <a:t>преобразования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1, </a:t>
            </a:r>
            <a:r>
              <a:rPr sz="1400" spc="-5" dirty="0">
                <a:latin typeface="Times New Roman"/>
                <a:cs typeface="Times New Roman"/>
              </a:rPr>
              <a:t>2, </a:t>
            </a:r>
            <a:r>
              <a:rPr sz="1400" dirty="0">
                <a:latin typeface="Times New Roman"/>
                <a:cs typeface="Times New Roman"/>
              </a:rPr>
              <a:t>3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гармонике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гетеродина,</a:t>
            </a:r>
            <a:r>
              <a:rPr sz="1400" dirty="0">
                <a:latin typeface="Times New Roman"/>
                <a:cs typeface="Times New Roman"/>
              </a:rPr>
              <a:t> а</a:t>
            </a:r>
            <a:endParaRPr sz="1400">
              <a:latin typeface="Times New Roman"/>
              <a:cs typeface="Times New Roman"/>
            </a:endParaRPr>
          </a:p>
          <a:p>
            <a:pPr marL="38100" marR="648970">
              <a:lnSpc>
                <a:spcPts val="2580"/>
              </a:lnSpc>
            </a:pPr>
            <a:r>
              <a:rPr sz="1400" spc="30" dirty="0">
                <a:latin typeface="Cambria Math"/>
                <a:cs typeface="Cambria Math"/>
              </a:rPr>
              <a:t>𝜃</a:t>
            </a:r>
            <a:r>
              <a:rPr sz="1500" spc="44" baseline="-16666" dirty="0">
                <a:latin typeface="Cambria Math"/>
                <a:cs typeface="Cambria Math"/>
              </a:rPr>
              <a:t>𝑜𝑝𝑡</a:t>
            </a:r>
            <a:r>
              <a:rPr sz="2100" spc="44" baseline="1984" dirty="0">
                <a:latin typeface="Cambria Math"/>
                <a:cs typeface="Cambria Math"/>
              </a:rPr>
              <a:t>(</a:t>
            </a:r>
            <a:r>
              <a:rPr sz="1400" spc="30" dirty="0">
                <a:latin typeface="Cambria Math"/>
                <a:cs typeface="Cambria Math"/>
              </a:rPr>
              <a:t>1</a:t>
            </a:r>
            <a:r>
              <a:rPr sz="2100" spc="44" baseline="1984" dirty="0">
                <a:latin typeface="Cambria Math"/>
                <a:cs typeface="Cambria Math"/>
              </a:rPr>
              <a:t>) </a:t>
            </a:r>
            <a:r>
              <a:rPr sz="1400" dirty="0">
                <a:latin typeface="Cambria Math"/>
                <a:cs typeface="Cambria Math"/>
              </a:rPr>
              <a:t>… </a:t>
            </a:r>
            <a:r>
              <a:rPr sz="1400" spc="30" dirty="0">
                <a:latin typeface="Cambria Math"/>
                <a:cs typeface="Cambria Math"/>
              </a:rPr>
              <a:t>𝜃</a:t>
            </a:r>
            <a:r>
              <a:rPr sz="1500" spc="44" baseline="-16666" dirty="0">
                <a:latin typeface="Cambria Math"/>
                <a:cs typeface="Cambria Math"/>
              </a:rPr>
              <a:t>𝑜𝑝𝑡</a:t>
            </a:r>
            <a:r>
              <a:rPr sz="1400" spc="30" dirty="0">
                <a:latin typeface="Cambria Math"/>
                <a:cs typeface="Cambria Math"/>
              </a:rPr>
              <a:t>(3) </a:t>
            </a:r>
            <a:r>
              <a:rPr sz="1400" dirty="0">
                <a:latin typeface="Times New Roman"/>
                <a:cs typeface="Times New Roman"/>
              </a:rPr>
              <a:t>- </a:t>
            </a:r>
            <a:r>
              <a:rPr sz="1400" spc="-5" dirty="0">
                <a:latin typeface="Times New Roman"/>
                <a:cs typeface="Times New Roman"/>
              </a:rPr>
              <a:t>соответствующие оптимальные </a:t>
            </a:r>
            <a:r>
              <a:rPr sz="1400" dirty="0">
                <a:latin typeface="Times New Roman"/>
                <a:cs typeface="Times New Roman"/>
              </a:rPr>
              <a:t>углы </a:t>
            </a:r>
            <a:r>
              <a:rPr sz="1400" spc="5" dirty="0">
                <a:latin typeface="Times New Roman"/>
                <a:cs typeface="Times New Roman"/>
              </a:rPr>
              <a:t>отсечки </a:t>
            </a:r>
            <a:r>
              <a:rPr sz="1400" dirty="0">
                <a:latin typeface="Times New Roman"/>
                <a:cs typeface="Times New Roman"/>
              </a:rPr>
              <a:t>напряжения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гетеродина.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38912" y="1301749"/>
            <a:ext cx="6685915" cy="204470"/>
          </a:xfrm>
          <a:custGeom>
            <a:avLst/>
            <a:gdLst/>
            <a:ahLst/>
            <a:cxnLst/>
            <a:rect l="l" t="t" r="r" b="b"/>
            <a:pathLst>
              <a:path w="6685915" h="204469">
                <a:moveTo>
                  <a:pt x="6685788" y="0"/>
                </a:moveTo>
                <a:lnTo>
                  <a:pt x="0" y="0"/>
                </a:lnTo>
                <a:lnTo>
                  <a:pt x="0" y="204216"/>
                </a:lnTo>
                <a:lnTo>
                  <a:pt x="6685788" y="204216"/>
                </a:lnTo>
                <a:lnTo>
                  <a:pt x="668578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06400" y="332333"/>
            <a:ext cx="6711950" cy="11798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 marR="886460" indent="359410">
              <a:lnSpc>
                <a:spcPct val="144300"/>
              </a:lnSpc>
              <a:spcBef>
                <a:spcPts val="95"/>
              </a:spcBef>
            </a:pPr>
            <a:r>
              <a:rPr sz="1400" spc="-10" dirty="0">
                <a:latin typeface="Times New Roman"/>
                <a:cs typeface="Times New Roman"/>
              </a:rPr>
              <a:t>Данные </a:t>
            </a:r>
            <a:r>
              <a:rPr sz="1400" spc="-15" dirty="0">
                <a:latin typeface="Times New Roman"/>
                <a:cs typeface="Times New Roman"/>
              </a:rPr>
              <a:t>соотношения </a:t>
            </a:r>
            <a:r>
              <a:rPr sz="1400" dirty="0">
                <a:latin typeface="Times New Roman"/>
                <a:cs typeface="Times New Roman"/>
              </a:rPr>
              <a:t>с </a:t>
            </a:r>
            <a:r>
              <a:rPr sz="1400" spc="-10" dirty="0">
                <a:latin typeface="Times New Roman"/>
                <a:cs typeface="Times New Roman"/>
              </a:rPr>
              <a:t>большой </a:t>
            </a:r>
            <a:r>
              <a:rPr sz="1400" spc="-15" dirty="0">
                <a:latin typeface="Times New Roman"/>
                <a:cs typeface="Times New Roman"/>
              </a:rPr>
              <a:t>точностью </a:t>
            </a:r>
            <a:r>
              <a:rPr sz="1400" spc="-10" dirty="0">
                <a:latin typeface="Times New Roman"/>
                <a:cs typeface="Times New Roman"/>
              </a:rPr>
              <a:t>описывают </a:t>
            </a:r>
            <a:r>
              <a:rPr sz="1400" spc="-15" dirty="0">
                <a:latin typeface="Times New Roman"/>
                <a:cs typeface="Times New Roman"/>
              </a:rPr>
              <a:t>работу </a:t>
            </a:r>
            <a:r>
              <a:rPr sz="1400" dirty="0">
                <a:latin typeface="Times New Roman"/>
                <a:cs typeface="Times New Roman"/>
              </a:rPr>
              <a:t>полевых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транзисторов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5" dirty="0">
                <a:latin typeface="Times New Roman"/>
                <a:cs typeface="Times New Roman"/>
              </a:rPr>
              <a:t> режиме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преобразования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частоты.</a:t>
            </a:r>
            <a:endParaRPr sz="1400">
              <a:latin typeface="Times New Roman"/>
              <a:cs typeface="Times New Roman"/>
            </a:endParaRPr>
          </a:p>
          <a:p>
            <a:pPr marL="410209">
              <a:lnSpc>
                <a:spcPts val="1650"/>
              </a:lnSpc>
              <a:spcBef>
                <a:spcPts val="940"/>
              </a:spcBef>
            </a:pPr>
            <a:r>
              <a:rPr sz="1400" spc="-5" dirty="0">
                <a:latin typeface="Times New Roman"/>
                <a:cs typeface="Times New Roman"/>
              </a:rPr>
              <a:t>Графики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зависимостей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Cambria Math"/>
                <a:cs typeface="Cambria Math"/>
              </a:rPr>
              <a:t>𝑆</a:t>
            </a:r>
            <a:r>
              <a:rPr sz="1500" spc="30" baseline="-16666" dirty="0">
                <a:latin typeface="Cambria Math"/>
                <a:cs typeface="Cambria Math"/>
              </a:rPr>
              <a:t>п</a:t>
            </a:r>
            <a:r>
              <a:rPr sz="1400" spc="20" dirty="0">
                <a:latin typeface="Cambria Math"/>
                <a:cs typeface="Cambria Math"/>
              </a:rPr>
              <a:t>/𝑆</a:t>
            </a:r>
            <a:r>
              <a:rPr sz="1500" spc="30" baseline="-16666" dirty="0">
                <a:latin typeface="Cambria Math"/>
                <a:cs typeface="Cambria Math"/>
              </a:rPr>
              <a:t>𝑚𝑎𝑥 </a:t>
            </a:r>
            <a:r>
              <a:rPr sz="1500" spc="104" baseline="-16666" dirty="0">
                <a:latin typeface="Cambria Math"/>
                <a:cs typeface="Cambria Math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для</a:t>
            </a:r>
            <a:r>
              <a:rPr sz="1400" spc="3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=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1,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2, 3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от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угла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отсечки</a:t>
            </a:r>
            <a:r>
              <a:rPr sz="1400" spc="-5" dirty="0">
                <a:latin typeface="Times New Roman"/>
                <a:cs typeface="Times New Roman"/>
              </a:rPr>
              <a:t> приведены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на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рис.</a:t>
            </a:r>
            <a:endParaRPr sz="1400">
              <a:latin typeface="Times New Roman"/>
              <a:cs typeface="Times New Roman"/>
            </a:endParaRPr>
          </a:p>
          <a:p>
            <a:pPr marL="50800">
              <a:lnSpc>
                <a:spcPts val="1650"/>
              </a:lnSpc>
            </a:pPr>
            <a:r>
              <a:rPr sz="1400" dirty="0">
                <a:latin typeface="Times New Roman"/>
                <a:cs typeface="Times New Roman"/>
              </a:rPr>
              <a:t>5.</a:t>
            </a:r>
            <a:endParaRPr sz="1400">
              <a:latin typeface="Times New Roman"/>
              <a:cs typeface="Times New Roman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664463" y="6312359"/>
            <a:ext cx="5774690" cy="1411605"/>
            <a:chOff x="664463" y="6312359"/>
            <a:chExt cx="5774690" cy="1411605"/>
          </a:xfrm>
        </p:grpSpPr>
        <p:sp>
          <p:nvSpPr>
            <p:cNvPr id="5" name="object 5"/>
            <p:cNvSpPr/>
            <p:nvPr/>
          </p:nvSpPr>
          <p:spPr>
            <a:xfrm>
              <a:off x="713128" y="6626756"/>
              <a:ext cx="529590" cy="1019810"/>
            </a:xfrm>
            <a:custGeom>
              <a:avLst/>
              <a:gdLst/>
              <a:ahLst/>
              <a:cxnLst/>
              <a:rect l="l" t="t" r="r" b="b"/>
              <a:pathLst>
                <a:path w="529590" h="1019809">
                  <a:moveTo>
                    <a:pt x="0" y="1019414"/>
                  </a:moveTo>
                  <a:lnTo>
                    <a:pt x="2331" y="1019414"/>
                  </a:lnTo>
                  <a:lnTo>
                    <a:pt x="4662" y="1019414"/>
                  </a:lnTo>
                  <a:lnTo>
                    <a:pt x="4662" y="1013349"/>
                  </a:lnTo>
                  <a:lnTo>
                    <a:pt x="6993" y="1013349"/>
                  </a:lnTo>
                  <a:lnTo>
                    <a:pt x="9325" y="1013349"/>
                  </a:lnTo>
                  <a:lnTo>
                    <a:pt x="11656" y="1013349"/>
                  </a:lnTo>
                  <a:lnTo>
                    <a:pt x="13987" y="1013349"/>
                  </a:lnTo>
                  <a:lnTo>
                    <a:pt x="13987" y="1007275"/>
                  </a:lnTo>
                  <a:lnTo>
                    <a:pt x="16318" y="1007275"/>
                  </a:lnTo>
                  <a:lnTo>
                    <a:pt x="18650" y="1007275"/>
                  </a:lnTo>
                  <a:lnTo>
                    <a:pt x="20981" y="1007275"/>
                  </a:lnTo>
                  <a:lnTo>
                    <a:pt x="20981" y="1001210"/>
                  </a:lnTo>
                  <a:lnTo>
                    <a:pt x="23312" y="1001210"/>
                  </a:lnTo>
                  <a:lnTo>
                    <a:pt x="25643" y="1001210"/>
                  </a:lnTo>
                  <a:lnTo>
                    <a:pt x="27975" y="1001210"/>
                  </a:lnTo>
                  <a:lnTo>
                    <a:pt x="27975" y="995145"/>
                  </a:lnTo>
                  <a:lnTo>
                    <a:pt x="30298" y="995145"/>
                  </a:lnTo>
                  <a:lnTo>
                    <a:pt x="32629" y="995145"/>
                  </a:lnTo>
                  <a:lnTo>
                    <a:pt x="32629" y="989072"/>
                  </a:lnTo>
                  <a:lnTo>
                    <a:pt x="34960" y="989072"/>
                  </a:lnTo>
                  <a:lnTo>
                    <a:pt x="37291" y="989072"/>
                  </a:lnTo>
                  <a:lnTo>
                    <a:pt x="39623" y="983007"/>
                  </a:lnTo>
                  <a:lnTo>
                    <a:pt x="41954" y="983007"/>
                  </a:lnTo>
                  <a:lnTo>
                    <a:pt x="44285" y="976934"/>
                  </a:lnTo>
                  <a:lnTo>
                    <a:pt x="46616" y="976934"/>
                  </a:lnTo>
                  <a:lnTo>
                    <a:pt x="46616" y="970869"/>
                  </a:lnTo>
                  <a:lnTo>
                    <a:pt x="48948" y="970869"/>
                  </a:lnTo>
                  <a:lnTo>
                    <a:pt x="51279" y="970869"/>
                  </a:lnTo>
                  <a:lnTo>
                    <a:pt x="51279" y="964804"/>
                  </a:lnTo>
                  <a:lnTo>
                    <a:pt x="53610" y="964804"/>
                  </a:lnTo>
                  <a:lnTo>
                    <a:pt x="53610" y="958731"/>
                  </a:lnTo>
                  <a:lnTo>
                    <a:pt x="55941" y="958731"/>
                  </a:lnTo>
                  <a:lnTo>
                    <a:pt x="55941" y="952666"/>
                  </a:lnTo>
                  <a:lnTo>
                    <a:pt x="58273" y="952666"/>
                  </a:lnTo>
                  <a:lnTo>
                    <a:pt x="60604" y="952666"/>
                  </a:lnTo>
                  <a:lnTo>
                    <a:pt x="60604" y="946601"/>
                  </a:lnTo>
                  <a:lnTo>
                    <a:pt x="62935" y="946601"/>
                  </a:lnTo>
                  <a:lnTo>
                    <a:pt x="62935" y="940528"/>
                  </a:lnTo>
                  <a:lnTo>
                    <a:pt x="65266" y="940528"/>
                  </a:lnTo>
                  <a:lnTo>
                    <a:pt x="65266" y="934462"/>
                  </a:lnTo>
                  <a:lnTo>
                    <a:pt x="67598" y="934462"/>
                  </a:lnTo>
                  <a:lnTo>
                    <a:pt x="67598" y="928397"/>
                  </a:lnTo>
                  <a:lnTo>
                    <a:pt x="69929" y="928397"/>
                  </a:lnTo>
                  <a:lnTo>
                    <a:pt x="69929" y="922324"/>
                  </a:lnTo>
                  <a:lnTo>
                    <a:pt x="72260" y="922324"/>
                  </a:lnTo>
                  <a:lnTo>
                    <a:pt x="72260" y="916259"/>
                  </a:lnTo>
                  <a:lnTo>
                    <a:pt x="74591" y="916259"/>
                  </a:lnTo>
                  <a:lnTo>
                    <a:pt x="74591" y="910186"/>
                  </a:lnTo>
                  <a:lnTo>
                    <a:pt x="76923" y="910186"/>
                  </a:lnTo>
                  <a:lnTo>
                    <a:pt x="76923" y="904121"/>
                  </a:lnTo>
                  <a:lnTo>
                    <a:pt x="79254" y="904121"/>
                  </a:lnTo>
                  <a:lnTo>
                    <a:pt x="79254" y="898056"/>
                  </a:lnTo>
                  <a:lnTo>
                    <a:pt x="81585" y="898056"/>
                  </a:lnTo>
                  <a:lnTo>
                    <a:pt x="81585" y="891983"/>
                  </a:lnTo>
                  <a:lnTo>
                    <a:pt x="83916" y="891983"/>
                  </a:lnTo>
                  <a:lnTo>
                    <a:pt x="83916" y="885918"/>
                  </a:lnTo>
                  <a:lnTo>
                    <a:pt x="86248" y="885918"/>
                  </a:lnTo>
                  <a:lnTo>
                    <a:pt x="86248" y="879853"/>
                  </a:lnTo>
                  <a:lnTo>
                    <a:pt x="86248" y="873780"/>
                  </a:lnTo>
                  <a:lnTo>
                    <a:pt x="88579" y="873780"/>
                  </a:lnTo>
                  <a:lnTo>
                    <a:pt x="88579" y="867715"/>
                  </a:lnTo>
                  <a:lnTo>
                    <a:pt x="90910" y="867715"/>
                  </a:lnTo>
                  <a:lnTo>
                    <a:pt x="90910" y="861641"/>
                  </a:lnTo>
                  <a:lnTo>
                    <a:pt x="93241" y="855576"/>
                  </a:lnTo>
                  <a:lnTo>
                    <a:pt x="93241" y="849511"/>
                  </a:lnTo>
                  <a:lnTo>
                    <a:pt x="95573" y="849511"/>
                  </a:lnTo>
                  <a:lnTo>
                    <a:pt x="95573" y="843438"/>
                  </a:lnTo>
                  <a:lnTo>
                    <a:pt x="97904" y="837373"/>
                  </a:lnTo>
                  <a:lnTo>
                    <a:pt x="97904" y="831308"/>
                  </a:lnTo>
                  <a:lnTo>
                    <a:pt x="100235" y="831308"/>
                  </a:lnTo>
                  <a:lnTo>
                    <a:pt x="100235" y="825235"/>
                  </a:lnTo>
                  <a:lnTo>
                    <a:pt x="102558" y="825235"/>
                  </a:lnTo>
                  <a:lnTo>
                    <a:pt x="102558" y="819170"/>
                  </a:lnTo>
                  <a:lnTo>
                    <a:pt x="102558" y="813097"/>
                  </a:lnTo>
                  <a:lnTo>
                    <a:pt x="104890" y="813097"/>
                  </a:lnTo>
                  <a:lnTo>
                    <a:pt x="104890" y="807032"/>
                  </a:lnTo>
                  <a:lnTo>
                    <a:pt x="107221" y="800967"/>
                  </a:lnTo>
                  <a:lnTo>
                    <a:pt x="107221" y="794893"/>
                  </a:lnTo>
                  <a:lnTo>
                    <a:pt x="109552" y="788828"/>
                  </a:lnTo>
                  <a:lnTo>
                    <a:pt x="109552" y="782763"/>
                  </a:lnTo>
                  <a:lnTo>
                    <a:pt x="111883" y="782763"/>
                  </a:lnTo>
                  <a:lnTo>
                    <a:pt x="111883" y="776690"/>
                  </a:lnTo>
                  <a:lnTo>
                    <a:pt x="111883" y="770625"/>
                  </a:lnTo>
                  <a:lnTo>
                    <a:pt x="114215" y="770625"/>
                  </a:lnTo>
                  <a:lnTo>
                    <a:pt x="114215" y="764552"/>
                  </a:lnTo>
                  <a:lnTo>
                    <a:pt x="114215" y="758487"/>
                  </a:lnTo>
                  <a:lnTo>
                    <a:pt x="116546" y="758487"/>
                  </a:lnTo>
                  <a:lnTo>
                    <a:pt x="116546" y="752422"/>
                  </a:lnTo>
                  <a:lnTo>
                    <a:pt x="116546" y="746349"/>
                  </a:lnTo>
                  <a:lnTo>
                    <a:pt x="118877" y="746349"/>
                  </a:lnTo>
                  <a:lnTo>
                    <a:pt x="118877" y="740284"/>
                  </a:lnTo>
                  <a:lnTo>
                    <a:pt x="118877" y="734219"/>
                  </a:lnTo>
                  <a:lnTo>
                    <a:pt x="121208" y="734219"/>
                  </a:lnTo>
                  <a:lnTo>
                    <a:pt x="121208" y="728146"/>
                  </a:lnTo>
                  <a:lnTo>
                    <a:pt x="121208" y="722080"/>
                  </a:lnTo>
                  <a:lnTo>
                    <a:pt x="123540" y="722080"/>
                  </a:lnTo>
                  <a:lnTo>
                    <a:pt x="123540" y="716015"/>
                  </a:lnTo>
                  <a:lnTo>
                    <a:pt x="125871" y="709942"/>
                  </a:lnTo>
                  <a:lnTo>
                    <a:pt x="125871" y="703877"/>
                  </a:lnTo>
                  <a:lnTo>
                    <a:pt x="125871" y="697804"/>
                  </a:lnTo>
                  <a:lnTo>
                    <a:pt x="128202" y="697804"/>
                  </a:lnTo>
                  <a:lnTo>
                    <a:pt x="128202" y="691739"/>
                  </a:lnTo>
                  <a:lnTo>
                    <a:pt x="128202" y="685674"/>
                  </a:lnTo>
                  <a:lnTo>
                    <a:pt x="130533" y="685674"/>
                  </a:lnTo>
                  <a:lnTo>
                    <a:pt x="130533" y="679601"/>
                  </a:lnTo>
                  <a:lnTo>
                    <a:pt x="130533" y="673536"/>
                  </a:lnTo>
                  <a:lnTo>
                    <a:pt x="132865" y="667471"/>
                  </a:lnTo>
                  <a:lnTo>
                    <a:pt x="132865" y="661398"/>
                  </a:lnTo>
                  <a:lnTo>
                    <a:pt x="135196" y="655333"/>
                  </a:lnTo>
                  <a:lnTo>
                    <a:pt x="135196" y="649259"/>
                  </a:lnTo>
                  <a:lnTo>
                    <a:pt x="137527" y="643194"/>
                  </a:lnTo>
                  <a:lnTo>
                    <a:pt x="137527" y="637129"/>
                  </a:lnTo>
                  <a:lnTo>
                    <a:pt x="137527" y="631056"/>
                  </a:lnTo>
                  <a:lnTo>
                    <a:pt x="139858" y="624991"/>
                  </a:lnTo>
                  <a:lnTo>
                    <a:pt x="139858" y="618926"/>
                  </a:lnTo>
                  <a:lnTo>
                    <a:pt x="142190" y="612853"/>
                  </a:lnTo>
                  <a:lnTo>
                    <a:pt x="142190" y="606788"/>
                  </a:lnTo>
                  <a:lnTo>
                    <a:pt x="142190" y="600715"/>
                  </a:lnTo>
                  <a:lnTo>
                    <a:pt x="144521" y="600715"/>
                  </a:lnTo>
                  <a:lnTo>
                    <a:pt x="144521" y="594650"/>
                  </a:lnTo>
                  <a:lnTo>
                    <a:pt x="144521" y="588585"/>
                  </a:lnTo>
                  <a:lnTo>
                    <a:pt x="146852" y="582511"/>
                  </a:lnTo>
                  <a:lnTo>
                    <a:pt x="146852" y="576446"/>
                  </a:lnTo>
                  <a:lnTo>
                    <a:pt x="149183" y="570381"/>
                  </a:lnTo>
                  <a:lnTo>
                    <a:pt x="149183" y="564308"/>
                  </a:lnTo>
                  <a:lnTo>
                    <a:pt x="149183" y="558243"/>
                  </a:lnTo>
                  <a:lnTo>
                    <a:pt x="151515" y="552178"/>
                  </a:lnTo>
                  <a:lnTo>
                    <a:pt x="151515" y="546105"/>
                  </a:lnTo>
                  <a:lnTo>
                    <a:pt x="153846" y="540040"/>
                  </a:lnTo>
                  <a:lnTo>
                    <a:pt x="153846" y="533967"/>
                  </a:lnTo>
                  <a:lnTo>
                    <a:pt x="153846" y="527902"/>
                  </a:lnTo>
                  <a:lnTo>
                    <a:pt x="156177" y="521837"/>
                  </a:lnTo>
                  <a:lnTo>
                    <a:pt x="156177" y="515764"/>
                  </a:lnTo>
                  <a:lnTo>
                    <a:pt x="156177" y="509699"/>
                  </a:lnTo>
                  <a:lnTo>
                    <a:pt x="158508" y="509699"/>
                  </a:lnTo>
                  <a:lnTo>
                    <a:pt x="158508" y="503633"/>
                  </a:lnTo>
                  <a:lnTo>
                    <a:pt x="158508" y="497560"/>
                  </a:lnTo>
                  <a:lnTo>
                    <a:pt x="160840" y="491503"/>
                  </a:lnTo>
                  <a:lnTo>
                    <a:pt x="160840" y="485446"/>
                  </a:lnTo>
                  <a:lnTo>
                    <a:pt x="160840" y="479389"/>
                  </a:lnTo>
                  <a:lnTo>
                    <a:pt x="163171" y="473252"/>
                  </a:lnTo>
                  <a:lnTo>
                    <a:pt x="163171" y="467195"/>
                  </a:lnTo>
                  <a:lnTo>
                    <a:pt x="165502" y="461138"/>
                  </a:lnTo>
                  <a:lnTo>
                    <a:pt x="165502" y="455081"/>
                  </a:lnTo>
                  <a:lnTo>
                    <a:pt x="165502" y="449024"/>
                  </a:lnTo>
                  <a:lnTo>
                    <a:pt x="167833" y="442967"/>
                  </a:lnTo>
                  <a:lnTo>
                    <a:pt x="167833" y="436910"/>
                  </a:lnTo>
                  <a:lnTo>
                    <a:pt x="167833" y="430853"/>
                  </a:lnTo>
                  <a:lnTo>
                    <a:pt x="170165" y="430853"/>
                  </a:lnTo>
                  <a:lnTo>
                    <a:pt x="170165" y="424715"/>
                  </a:lnTo>
                  <a:lnTo>
                    <a:pt x="170165" y="418658"/>
                  </a:lnTo>
                  <a:lnTo>
                    <a:pt x="172488" y="412601"/>
                  </a:lnTo>
                  <a:lnTo>
                    <a:pt x="172488" y="406544"/>
                  </a:lnTo>
                  <a:lnTo>
                    <a:pt x="172488" y="400487"/>
                  </a:lnTo>
                  <a:lnTo>
                    <a:pt x="174819" y="394430"/>
                  </a:lnTo>
                  <a:lnTo>
                    <a:pt x="174819" y="388373"/>
                  </a:lnTo>
                  <a:lnTo>
                    <a:pt x="174819" y="382235"/>
                  </a:lnTo>
                  <a:lnTo>
                    <a:pt x="177150" y="382235"/>
                  </a:lnTo>
                  <a:lnTo>
                    <a:pt x="177150" y="376178"/>
                  </a:lnTo>
                  <a:lnTo>
                    <a:pt x="177150" y="370121"/>
                  </a:lnTo>
                  <a:lnTo>
                    <a:pt x="177150" y="364064"/>
                  </a:lnTo>
                  <a:lnTo>
                    <a:pt x="179482" y="364064"/>
                  </a:lnTo>
                  <a:lnTo>
                    <a:pt x="179482" y="358007"/>
                  </a:lnTo>
                  <a:lnTo>
                    <a:pt x="179482" y="351950"/>
                  </a:lnTo>
                  <a:lnTo>
                    <a:pt x="181813" y="345894"/>
                  </a:lnTo>
                  <a:lnTo>
                    <a:pt x="181813" y="339756"/>
                  </a:lnTo>
                  <a:lnTo>
                    <a:pt x="181813" y="333699"/>
                  </a:lnTo>
                  <a:lnTo>
                    <a:pt x="184144" y="327642"/>
                  </a:lnTo>
                  <a:lnTo>
                    <a:pt x="184144" y="321585"/>
                  </a:lnTo>
                  <a:lnTo>
                    <a:pt x="186475" y="315528"/>
                  </a:lnTo>
                  <a:lnTo>
                    <a:pt x="186475" y="309471"/>
                  </a:lnTo>
                  <a:lnTo>
                    <a:pt x="186475" y="303414"/>
                  </a:lnTo>
                  <a:lnTo>
                    <a:pt x="188807" y="303414"/>
                  </a:lnTo>
                  <a:lnTo>
                    <a:pt x="188807" y="297276"/>
                  </a:lnTo>
                  <a:lnTo>
                    <a:pt x="188807" y="291219"/>
                  </a:lnTo>
                  <a:lnTo>
                    <a:pt x="188807" y="285162"/>
                  </a:lnTo>
                  <a:lnTo>
                    <a:pt x="191138" y="285162"/>
                  </a:lnTo>
                  <a:lnTo>
                    <a:pt x="191138" y="279105"/>
                  </a:lnTo>
                  <a:lnTo>
                    <a:pt x="191138" y="273048"/>
                  </a:lnTo>
                  <a:lnTo>
                    <a:pt x="193469" y="273048"/>
                  </a:lnTo>
                  <a:lnTo>
                    <a:pt x="193469" y="266991"/>
                  </a:lnTo>
                  <a:lnTo>
                    <a:pt x="193469" y="260934"/>
                  </a:lnTo>
                  <a:lnTo>
                    <a:pt x="193469" y="254877"/>
                  </a:lnTo>
                  <a:lnTo>
                    <a:pt x="195800" y="254877"/>
                  </a:lnTo>
                  <a:lnTo>
                    <a:pt x="195800" y="248740"/>
                  </a:lnTo>
                  <a:lnTo>
                    <a:pt x="195800" y="242683"/>
                  </a:lnTo>
                  <a:lnTo>
                    <a:pt x="198132" y="236626"/>
                  </a:lnTo>
                  <a:lnTo>
                    <a:pt x="198132" y="230569"/>
                  </a:lnTo>
                  <a:lnTo>
                    <a:pt x="200463" y="224512"/>
                  </a:lnTo>
                  <a:lnTo>
                    <a:pt x="200463" y="218455"/>
                  </a:lnTo>
                  <a:lnTo>
                    <a:pt x="200463" y="212398"/>
                  </a:lnTo>
                  <a:lnTo>
                    <a:pt x="202794" y="212398"/>
                  </a:lnTo>
                  <a:lnTo>
                    <a:pt x="202794" y="206260"/>
                  </a:lnTo>
                  <a:lnTo>
                    <a:pt x="202794" y="200203"/>
                  </a:lnTo>
                  <a:lnTo>
                    <a:pt x="205125" y="194146"/>
                  </a:lnTo>
                  <a:lnTo>
                    <a:pt x="205125" y="188089"/>
                  </a:lnTo>
                  <a:lnTo>
                    <a:pt x="205125" y="182032"/>
                  </a:lnTo>
                  <a:lnTo>
                    <a:pt x="207457" y="182032"/>
                  </a:lnTo>
                  <a:lnTo>
                    <a:pt x="207457" y="175975"/>
                  </a:lnTo>
                  <a:lnTo>
                    <a:pt x="207457" y="169918"/>
                  </a:lnTo>
                  <a:lnTo>
                    <a:pt x="209788" y="169918"/>
                  </a:lnTo>
                  <a:lnTo>
                    <a:pt x="209788" y="163780"/>
                  </a:lnTo>
                  <a:lnTo>
                    <a:pt x="209788" y="157723"/>
                  </a:lnTo>
                  <a:lnTo>
                    <a:pt x="212119" y="157723"/>
                  </a:lnTo>
                  <a:lnTo>
                    <a:pt x="212119" y="151666"/>
                  </a:lnTo>
                  <a:lnTo>
                    <a:pt x="212119" y="145609"/>
                  </a:lnTo>
                  <a:lnTo>
                    <a:pt x="214450" y="145609"/>
                  </a:lnTo>
                  <a:lnTo>
                    <a:pt x="214450" y="139552"/>
                  </a:lnTo>
                  <a:lnTo>
                    <a:pt x="214450" y="133495"/>
                  </a:lnTo>
                  <a:lnTo>
                    <a:pt x="216782" y="133495"/>
                  </a:lnTo>
                  <a:lnTo>
                    <a:pt x="216782" y="127438"/>
                  </a:lnTo>
                  <a:lnTo>
                    <a:pt x="216782" y="121381"/>
                  </a:lnTo>
                  <a:lnTo>
                    <a:pt x="219113" y="115244"/>
                  </a:lnTo>
                  <a:lnTo>
                    <a:pt x="219113" y="109187"/>
                  </a:lnTo>
                  <a:lnTo>
                    <a:pt x="221444" y="109187"/>
                  </a:lnTo>
                  <a:lnTo>
                    <a:pt x="221444" y="103130"/>
                  </a:lnTo>
                  <a:lnTo>
                    <a:pt x="223775" y="97073"/>
                  </a:lnTo>
                  <a:lnTo>
                    <a:pt x="223775" y="91016"/>
                  </a:lnTo>
                  <a:lnTo>
                    <a:pt x="226107" y="84959"/>
                  </a:lnTo>
                  <a:lnTo>
                    <a:pt x="226107" y="78902"/>
                  </a:lnTo>
                  <a:lnTo>
                    <a:pt x="228438" y="78902"/>
                  </a:lnTo>
                  <a:lnTo>
                    <a:pt x="228438" y="72764"/>
                  </a:lnTo>
                  <a:lnTo>
                    <a:pt x="228438" y="66707"/>
                  </a:lnTo>
                  <a:lnTo>
                    <a:pt x="230769" y="66707"/>
                  </a:lnTo>
                  <a:lnTo>
                    <a:pt x="230769" y="60650"/>
                  </a:lnTo>
                  <a:lnTo>
                    <a:pt x="233100" y="60650"/>
                  </a:lnTo>
                  <a:lnTo>
                    <a:pt x="233100" y="54593"/>
                  </a:lnTo>
                  <a:lnTo>
                    <a:pt x="235432" y="48536"/>
                  </a:lnTo>
                  <a:lnTo>
                    <a:pt x="235432" y="42479"/>
                  </a:lnTo>
                  <a:lnTo>
                    <a:pt x="237763" y="42479"/>
                  </a:lnTo>
                  <a:lnTo>
                    <a:pt x="237763" y="36422"/>
                  </a:lnTo>
                  <a:lnTo>
                    <a:pt x="240094" y="36422"/>
                  </a:lnTo>
                  <a:lnTo>
                    <a:pt x="240094" y="30284"/>
                  </a:lnTo>
                  <a:lnTo>
                    <a:pt x="242425" y="30284"/>
                  </a:lnTo>
                  <a:lnTo>
                    <a:pt x="242425" y="24227"/>
                  </a:lnTo>
                  <a:lnTo>
                    <a:pt x="244749" y="24227"/>
                  </a:lnTo>
                  <a:lnTo>
                    <a:pt x="244749" y="18170"/>
                  </a:lnTo>
                  <a:lnTo>
                    <a:pt x="247080" y="18170"/>
                  </a:lnTo>
                  <a:lnTo>
                    <a:pt x="247080" y="12113"/>
                  </a:lnTo>
                  <a:lnTo>
                    <a:pt x="249411" y="12113"/>
                  </a:lnTo>
                  <a:lnTo>
                    <a:pt x="251742" y="6056"/>
                  </a:lnTo>
                  <a:lnTo>
                    <a:pt x="254074" y="6056"/>
                  </a:lnTo>
                  <a:lnTo>
                    <a:pt x="256405" y="0"/>
                  </a:lnTo>
                  <a:lnTo>
                    <a:pt x="258736" y="0"/>
                  </a:lnTo>
                  <a:lnTo>
                    <a:pt x="270392" y="0"/>
                  </a:lnTo>
                  <a:lnTo>
                    <a:pt x="272724" y="6056"/>
                  </a:lnTo>
                  <a:lnTo>
                    <a:pt x="275055" y="6056"/>
                  </a:lnTo>
                  <a:lnTo>
                    <a:pt x="277386" y="12113"/>
                  </a:lnTo>
                  <a:lnTo>
                    <a:pt x="279717" y="12113"/>
                  </a:lnTo>
                  <a:lnTo>
                    <a:pt x="279717" y="18170"/>
                  </a:lnTo>
                  <a:lnTo>
                    <a:pt x="282049" y="18170"/>
                  </a:lnTo>
                  <a:lnTo>
                    <a:pt x="282049" y="24227"/>
                  </a:lnTo>
                  <a:lnTo>
                    <a:pt x="284380" y="24227"/>
                  </a:lnTo>
                  <a:lnTo>
                    <a:pt x="284380" y="30284"/>
                  </a:lnTo>
                  <a:lnTo>
                    <a:pt x="286711" y="30284"/>
                  </a:lnTo>
                  <a:lnTo>
                    <a:pt x="286711" y="36422"/>
                  </a:lnTo>
                  <a:lnTo>
                    <a:pt x="289042" y="36422"/>
                  </a:lnTo>
                  <a:lnTo>
                    <a:pt x="289042" y="42479"/>
                  </a:lnTo>
                  <a:lnTo>
                    <a:pt x="291374" y="42479"/>
                  </a:lnTo>
                  <a:lnTo>
                    <a:pt x="291374" y="48536"/>
                  </a:lnTo>
                  <a:lnTo>
                    <a:pt x="293705" y="54593"/>
                  </a:lnTo>
                  <a:lnTo>
                    <a:pt x="293705" y="60650"/>
                  </a:lnTo>
                  <a:lnTo>
                    <a:pt x="296036" y="60650"/>
                  </a:lnTo>
                  <a:lnTo>
                    <a:pt x="296036" y="66707"/>
                  </a:lnTo>
                  <a:lnTo>
                    <a:pt x="298367" y="66707"/>
                  </a:lnTo>
                  <a:lnTo>
                    <a:pt x="298367" y="72764"/>
                  </a:lnTo>
                  <a:lnTo>
                    <a:pt x="298367" y="78902"/>
                  </a:lnTo>
                  <a:lnTo>
                    <a:pt x="300699" y="78902"/>
                  </a:lnTo>
                  <a:lnTo>
                    <a:pt x="300699" y="84959"/>
                  </a:lnTo>
                  <a:lnTo>
                    <a:pt x="303030" y="91016"/>
                  </a:lnTo>
                  <a:lnTo>
                    <a:pt x="303030" y="97073"/>
                  </a:lnTo>
                  <a:lnTo>
                    <a:pt x="305361" y="103130"/>
                  </a:lnTo>
                  <a:lnTo>
                    <a:pt x="305361" y="109187"/>
                  </a:lnTo>
                  <a:lnTo>
                    <a:pt x="307692" y="109187"/>
                  </a:lnTo>
                  <a:lnTo>
                    <a:pt x="307692" y="115244"/>
                  </a:lnTo>
                  <a:lnTo>
                    <a:pt x="310024" y="121381"/>
                  </a:lnTo>
                  <a:lnTo>
                    <a:pt x="310024" y="127438"/>
                  </a:lnTo>
                  <a:lnTo>
                    <a:pt x="310024" y="133495"/>
                  </a:lnTo>
                  <a:lnTo>
                    <a:pt x="312355" y="133495"/>
                  </a:lnTo>
                  <a:lnTo>
                    <a:pt x="312355" y="139552"/>
                  </a:lnTo>
                  <a:lnTo>
                    <a:pt x="312355" y="145609"/>
                  </a:lnTo>
                  <a:lnTo>
                    <a:pt x="314686" y="145609"/>
                  </a:lnTo>
                  <a:lnTo>
                    <a:pt x="314686" y="151666"/>
                  </a:lnTo>
                  <a:lnTo>
                    <a:pt x="314686" y="157723"/>
                  </a:lnTo>
                  <a:lnTo>
                    <a:pt x="317009" y="157723"/>
                  </a:lnTo>
                  <a:lnTo>
                    <a:pt x="317009" y="163780"/>
                  </a:lnTo>
                  <a:lnTo>
                    <a:pt x="317009" y="169918"/>
                  </a:lnTo>
                  <a:lnTo>
                    <a:pt x="319341" y="169918"/>
                  </a:lnTo>
                  <a:lnTo>
                    <a:pt x="319341" y="175975"/>
                  </a:lnTo>
                  <a:lnTo>
                    <a:pt x="319341" y="182032"/>
                  </a:lnTo>
                  <a:lnTo>
                    <a:pt x="321672" y="182032"/>
                  </a:lnTo>
                  <a:lnTo>
                    <a:pt x="321672" y="188089"/>
                  </a:lnTo>
                  <a:lnTo>
                    <a:pt x="321672" y="194146"/>
                  </a:lnTo>
                  <a:lnTo>
                    <a:pt x="324003" y="200203"/>
                  </a:lnTo>
                  <a:lnTo>
                    <a:pt x="324003" y="206260"/>
                  </a:lnTo>
                  <a:lnTo>
                    <a:pt x="324003" y="212398"/>
                  </a:lnTo>
                  <a:lnTo>
                    <a:pt x="326334" y="212398"/>
                  </a:lnTo>
                  <a:lnTo>
                    <a:pt x="326334" y="218455"/>
                  </a:lnTo>
                  <a:lnTo>
                    <a:pt x="326334" y="224512"/>
                  </a:lnTo>
                  <a:lnTo>
                    <a:pt x="328666" y="230569"/>
                  </a:lnTo>
                  <a:lnTo>
                    <a:pt x="328666" y="236626"/>
                  </a:lnTo>
                  <a:lnTo>
                    <a:pt x="330997" y="242683"/>
                  </a:lnTo>
                  <a:lnTo>
                    <a:pt x="330997" y="248740"/>
                  </a:lnTo>
                  <a:lnTo>
                    <a:pt x="330997" y="254877"/>
                  </a:lnTo>
                  <a:lnTo>
                    <a:pt x="333328" y="254877"/>
                  </a:lnTo>
                  <a:lnTo>
                    <a:pt x="333328" y="260934"/>
                  </a:lnTo>
                  <a:lnTo>
                    <a:pt x="333328" y="266991"/>
                  </a:lnTo>
                  <a:lnTo>
                    <a:pt x="333328" y="273048"/>
                  </a:lnTo>
                  <a:lnTo>
                    <a:pt x="335659" y="273048"/>
                  </a:lnTo>
                  <a:lnTo>
                    <a:pt x="335659" y="279105"/>
                  </a:lnTo>
                  <a:lnTo>
                    <a:pt x="335659" y="285162"/>
                  </a:lnTo>
                  <a:lnTo>
                    <a:pt x="337991" y="285162"/>
                  </a:lnTo>
                  <a:lnTo>
                    <a:pt x="337991" y="291219"/>
                  </a:lnTo>
                  <a:lnTo>
                    <a:pt x="337991" y="297276"/>
                  </a:lnTo>
                  <a:lnTo>
                    <a:pt x="337991" y="303414"/>
                  </a:lnTo>
                  <a:lnTo>
                    <a:pt x="340322" y="303414"/>
                  </a:lnTo>
                  <a:lnTo>
                    <a:pt x="340322" y="309471"/>
                  </a:lnTo>
                  <a:lnTo>
                    <a:pt x="340322" y="315528"/>
                  </a:lnTo>
                  <a:lnTo>
                    <a:pt x="342653" y="321585"/>
                  </a:lnTo>
                  <a:lnTo>
                    <a:pt x="342653" y="327642"/>
                  </a:lnTo>
                  <a:lnTo>
                    <a:pt x="344984" y="333699"/>
                  </a:lnTo>
                  <a:lnTo>
                    <a:pt x="344984" y="339756"/>
                  </a:lnTo>
                  <a:lnTo>
                    <a:pt x="344984" y="345894"/>
                  </a:lnTo>
                  <a:lnTo>
                    <a:pt x="347316" y="351950"/>
                  </a:lnTo>
                  <a:lnTo>
                    <a:pt x="347316" y="358007"/>
                  </a:lnTo>
                  <a:lnTo>
                    <a:pt x="347316" y="364064"/>
                  </a:lnTo>
                  <a:lnTo>
                    <a:pt x="349647" y="364064"/>
                  </a:lnTo>
                  <a:lnTo>
                    <a:pt x="349647" y="370121"/>
                  </a:lnTo>
                  <a:lnTo>
                    <a:pt x="349647" y="376178"/>
                  </a:lnTo>
                  <a:lnTo>
                    <a:pt x="349647" y="382235"/>
                  </a:lnTo>
                  <a:lnTo>
                    <a:pt x="351978" y="382235"/>
                  </a:lnTo>
                  <a:lnTo>
                    <a:pt x="351978" y="388373"/>
                  </a:lnTo>
                  <a:lnTo>
                    <a:pt x="351978" y="394430"/>
                  </a:lnTo>
                  <a:lnTo>
                    <a:pt x="354309" y="400487"/>
                  </a:lnTo>
                  <a:lnTo>
                    <a:pt x="354309" y="406544"/>
                  </a:lnTo>
                  <a:lnTo>
                    <a:pt x="354309" y="412601"/>
                  </a:lnTo>
                  <a:lnTo>
                    <a:pt x="356641" y="418658"/>
                  </a:lnTo>
                  <a:lnTo>
                    <a:pt x="356641" y="424715"/>
                  </a:lnTo>
                  <a:lnTo>
                    <a:pt x="356641" y="430853"/>
                  </a:lnTo>
                  <a:lnTo>
                    <a:pt x="358972" y="430853"/>
                  </a:lnTo>
                  <a:lnTo>
                    <a:pt x="358972" y="436910"/>
                  </a:lnTo>
                  <a:lnTo>
                    <a:pt x="358972" y="442967"/>
                  </a:lnTo>
                  <a:lnTo>
                    <a:pt x="361303" y="449024"/>
                  </a:lnTo>
                  <a:lnTo>
                    <a:pt x="361303" y="455081"/>
                  </a:lnTo>
                  <a:lnTo>
                    <a:pt x="361303" y="461138"/>
                  </a:lnTo>
                  <a:lnTo>
                    <a:pt x="363634" y="467195"/>
                  </a:lnTo>
                  <a:lnTo>
                    <a:pt x="363634" y="473252"/>
                  </a:lnTo>
                  <a:lnTo>
                    <a:pt x="365966" y="479389"/>
                  </a:lnTo>
                  <a:lnTo>
                    <a:pt x="365966" y="485446"/>
                  </a:lnTo>
                  <a:lnTo>
                    <a:pt x="365966" y="491503"/>
                  </a:lnTo>
                  <a:lnTo>
                    <a:pt x="368297" y="497560"/>
                  </a:lnTo>
                  <a:lnTo>
                    <a:pt x="368297" y="503633"/>
                  </a:lnTo>
                  <a:lnTo>
                    <a:pt x="368297" y="509699"/>
                  </a:lnTo>
                  <a:lnTo>
                    <a:pt x="370628" y="509699"/>
                  </a:lnTo>
                  <a:lnTo>
                    <a:pt x="370628" y="515764"/>
                  </a:lnTo>
                  <a:lnTo>
                    <a:pt x="370628" y="521837"/>
                  </a:lnTo>
                  <a:lnTo>
                    <a:pt x="372959" y="527902"/>
                  </a:lnTo>
                  <a:lnTo>
                    <a:pt x="372959" y="533967"/>
                  </a:lnTo>
                  <a:lnTo>
                    <a:pt x="372959" y="540040"/>
                  </a:lnTo>
                  <a:lnTo>
                    <a:pt x="375291" y="546105"/>
                  </a:lnTo>
                  <a:lnTo>
                    <a:pt x="375291" y="552178"/>
                  </a:lnTo>
                  <a:lnTo>
                    <a:pt x="377622" y="558243"/>
                  </a:lnTo>
                  <a:lnTo>
                    <a:pt x="377622" y="564308"/>
                  </a:lnTo>
                  <a:lnTo>
                    <a:pt x="377622" y="570381"/>
                  </a:lnTo>
                  <a:lnTo>
                    <a:pt x="379953" y="576446"/>
                  </a:lnTo>
                  <a:lnTo>
                    <a:pt x="379953" y="582511"/>
                  </a:lnTo>
                  <a:lnTo>
                    <a:pt x="382284" y="588585"/>
                  </a:lnTo>
                  <a:lnTo>
                    <a:pt x="382284" y="594650"/>
                  </a:lnTo>
                  <a:lnTo>
                    <a:pt x="382284" y="600715"/>
                  </a:lnTo>
                  <a:lnTo>
                    <a:pt x="384616" y="600715"/>
                  </a:lnTo>
                  <a:lnTo>
                    <a:pt x="384616" y="606788"/>
                  </a:lnTo>
                  <a:lnTo>
                    <a:pt x="384616" y="612853"/>
                  </a:lnTo>
                  <a:lnTo>
                    <a:pt x="386939" y="618926"/>
                  </a:lnTo>
                  <a:lnTo>
                    <a:pt x="386939" y="624991"/>
                  </a:lnTo>
                  <a:lnTo>
                    <a:pt x="389270" y="631056"/>
                  </a:lnTo>
                  <a:lnTo>
                    <a:pt x="389270" y="637129"/>
                  </a:lnTo>
                  <a:lnTo>
                    <a:pt x="389270" y="643194"/>
                  </a:lnTo>
                  <a:lnTo>
                    <a:pt x="391601" y="649259"/>
                  </a:lnTo>
                  <a:lnTo>
                    <a:pt x="391601" y="655333"/>
                  </a:lnTo>
                  <a:lnTo>
                    <a:pt x="393933" y="661398"/>
                  </a:lnTo>
                  <a:lnTo>
                    <a:pt x="393933" y="667471"/>
                  </a:lnTo>
                  <a:lnTo>
                    <a:pt x="396264" y="673536"/>
                  </a:lnTo>
                  <a:lnTo>
                    <a:pt x="396264" y="679601"/>
                  </a:lnTo>
                  <a:lnTo>
                    <a:pt x="396264" y="685674"/>
                  </a:lnTo>
                  <a:lnTo>
                    <a:pt x="398595" y="685674"/>
                  </a:lnTo>
                  <a:lnTo>
                    <a:pt x="398595" y="691739"/>
                  </a:lnTo>
                  <a:lnTo>
                    <a:pt x="398595" y="697804"/>
                  </a:lnTo>
                  <a:lnTo>
                    <a:pt x="400926" y="697804"/>
                  </a:lnTo>
                  <a:lnTo>
                    <a:pt x="400926" y="703877"/>
                  </a:lnTo>
                  <a:lnTo>
                    <a:pt x="400926" y="709942"/>
                  </a:lnTo>
                  <a:lnTo>
                    <a:pt x="403258" y="716015"/>
                  </a:lnTo>
                  <a:lnTo>
                    <a:pt x="403258" y="722080"/>
                  </a:lnTo>
                  <a:lnTo>
                    <a:pt x="405589" y="722080"/>
                  </a:lnTo>
                  <a:lnTo>
                    <a:pt x="405589" y="728146"/>
                  </a:lnTo>
                  <a:lnTo>
                    <a:pt x="405589" y="734219"/>
                  </a:lnTo>
                  <a:lnTo>
                    <a:pt x="407920" y="734219"/>
                  </a:lnTo>
                  <a:lnTo>
                    <a:pt x="407920" y="740284"/>
                  </a:lnTo>
                  <a:lnTo>
                    <a:pt x="407920" y="746349"/>
                  </a:lnTo>
                  <a:lnTo>
                    <a:pt x="410251" y="746349"/>
                  </a:lnTo>
                  <a:lnTo>
                    <a:pt x="410251" y="752422"/>
                  </a:lnTo>
                  <a:lnTo>
                    <a:pt x="410251" y="758487"/>
                  </a:lnTo>
                  <a:lnTo>
                    <a:pt x="412583" y="758487"/>
                  </a:lnTo>
                  <a:lnTo>
                    <a:pt x="412583" y="764552"/>
                  </a:lnTo>
                  <a:lnTo>
                    <a:pt x="412583" y="770625"/>
                  </a:lnTo>
                  <a:lnTo>
                    <a:pt x="414914" y="770625"/>
                  </a:lnTo>
                  <a:lnTo>
                    <a:pt x="414914" y="776690"/>
                  </a:lnTo>
                  <a:lnTo>
                    <a:pt x="414914" y="782763"/>
                  </a:lnTo>
                  <a:lnTo>
                    <a:pt x="417245" y="782763"/>
                  </a:lnTo>
                  <a:lnTo>
                    <a:pt x="417245" y="788828"/>
                  </a:lnTo>
                  <a:lnTo>
                    <a:pt x="419576" y="794893"/>
                  </a:lnTo>
                  <a:lnTo>
                    <a:pt x="419576" y="800967"/>
                  </a:lnTo>
                  <a:lnTo>
                    <a:pt x="421908" y="807032"/>
                  </a:lnTo>
                  <a:lnTo>
                    <a:pt x="421908" y="813097"/>
                  </a:lnTo>
                  <a:lnTo>
                    <a:pt x="424239" y="813097"/>
                  </a:lnTo>
                  <a:lnTo>
                    <a:pt x="424239" y="819170"/>
                  </a:lnTo>
                  <a:lnTo>
                    <a:pt x="424239" y="825235"/>
                  </a:lnTo>
                  <a:lnTo>
                    <a:pt x="426570" y="825235"/>
                  </a:lnTo>
                  <a:lnTo>
                    <a:pt x="426570" y="831308"/>
                  </a:lnTo>
                  <a:lnTo>
                    <a:pt x="428901" y="831308"/>
                  </a:lnTo>
                  <a:lnTo>
                    <a:pt x="428901" y="837373"/>
                  </a:lnTo>
                  <a:lnTo>
                    <a:pt x="431233" y="843438"/>
                  </a:lnTo>
                  <a:lnTo>
                    <a:pt x="431233" y="849511"/>
                  </a:lnTo>
                  <a:lnTo>
                    <a:pt x="433564" y="849511"/>
                  </a:lnTo>
                  <a:lnTo>
                    <a:pt x="433564" y="855576"/>
                  </a:lnTo>
                  <a:lnTo>
                    <a:pt x="435895" y="861641"/>
                  </a:lnTo>
                  <a:lnTo>
                    <a:pt x="435895" y="867715"/>
                  </a:lnTo>
                  <a:lnTo>
                    <a:pt x="438226" y="867715"/>
                  </a:lnTo>
                  <a:lnTo>
                    <a:pt x="438226" y="873780"/>
                  </a:lnTo>
                  <a:lnTo>
                    <a:pt x="440558" y="873780"/>
                  </a:lnTo>
                  <a:lnTo>
                    <a:pt x="440558" y="879853"/>
                  </a:lnTo>
                  <a:lnTo>
                    <a:pt x="440558" y="885918"/>
                  </a:lnTo>
                  <a:lnTo>
                    <a:pt x="442889" y="885918"/>
                  </a:lnTo>
                  <a:lnTo>
                    <a:pt x="442889" y="891983"/>
                  </a:lnTo>
                  <a:lnTo>
                    <a:pt x="445220" y="891983"/>
                  </a:lnTo>
                  <a:lnTo>
                    <a:pt x="445220" y="898056"/>
                  </a:lnTo>
                  <a:lnTo>
                    <a:pt x="447551" y="898056"/>
                  </a:lnTo>
                  <a:lnTo>
                    <a:pt x="447551" y="904121"/>
                  </a:lnTo>
                  <a:lnTo>
                    <a:pt x="449883" y="904121"/>
                  </a:lnTo>
                  <a:lnTo>
                    <a:pt x="449883" y="910186"/>
                  </a:lnTo>
                  <a:lnTo>
                    <a:pt x="452214" y="910186"/>
                  </a:lnTo>
                  <a:lnTo>
                    <a:pt x="452214" y="916259"/>
                  </a:lnTo>
                  <a:lnTo>
                    <a:pt x="454545" y="916259"/>
                  </a:lnTo>
                  <a:lnTo>
                    <a:pt x="454545" y="922324"/>
                  </a:lnTo>
                  <a:lnTo>
                    <a:pt x="456876" y="922324"/>
                  </a:lnTo>
                  <a:lnTo>
                    <a:pt x="456876" y="928397"/>
                  </a:lnTo>
                  <a:lnTo>
                    <a:pt x="459200" y="928397"/>
                  </a:lnTo>
                  <a:lnTo>
                    <a:pt x="459200" y="934462"/>
                  </a:lnTo>
                  <a:lnTo>
                    <a:pt x="461531" y="934462"/>
                  </a:lnTo>
                  <a:lnTo>
                    <a:pt x="461531" y="940528"/>
                  </a:lnTo>
                  <a:lnTo>
                    <a:pt x="463862" y="940528"/>
                  </a:lnTo>
                  <a:lnTo>
                    <a:pt x="463862" y="946601"/>
                  </a:lnTo>
                  <a:lnTo>
                    <a:pt x="466193" y="946601"/>
                  </a:lnTo>
                  <a:lnTo>
                    <a:pt x="466193" y="952666"/>
                  </a:lnTo>
                  <a:lnTo>
                    <a:pt x="468525" y="952666"/>
                  </a:lnTo>
                  <a:lnTo>
                    <a:pt x="470856" y="952666"/>
                  </a:lnTo>
                  <a:lnTo>
                    <a:pt x="470856" y="958731"/>
                  </a:lnTo>
                  <a:lnTo>
                    <a:pt x="473187" y="958731"/>
                  </a:lnTo>
                  <a:lnTo>
                    <a:pt x="473187" y="964804"/>
                  </a:lnTo>
                  <a:lnTo>
                    <a:pt x="475518" y="964804"/>
                  </a:lnTo>
                  <a:lnTo>
                    <a:pt x="475518" y="970869"/>
                  </a:lnTo>
                  <a:lnTo>
                    <a:pt x="477850" y="970869"/>
                  </a:lnTo>
                  <a:lnTo>
                    <a:pt x="480181" y="970869"/>
                  </a:lnTo>
                  <a:lnTo>
                    <a:pt x="480181" y="976934"/>
                  </a:lnTo>
                  <a:lnTo>
                    <a:pt x="482512" y="976934"/>
                  </a:lnTo>
                  <a:lnTo>
                    <a:pt x="484843" y="983007"/>
                  </a:lnTo>
                  <a:lnTo>
                    <a:pt x="487175" y="983007"/>
                  </a:lnTo>
                  <a:lnTo>
                    <a:pt x="489506" y="989072"/>
                  </a:lnTo>
                  <a:lnTo>
                    <a:pt x="491837" y="989072"/>
                  </a:lnTo>
                  <a:lnTo>
                    <a:pt x="494168" y="989072"/>
                  </a:lnTo>
                  <a:lnTo>
                    <a:pt x="494168" y="995145"/>
                  </a:lnTo>
                  <a:lnTo>
                    <a:pt x="496500" y="995145"/>
                  </a:lnTo>
                  <a:lnTo>
                    <a:pt x="498831" y="995145"/>
                  </a:lnTo>
                  <a:lnTo>
                    <a:pt x="498831" y="1001210"/>
                  </a:lnTo>
                  <a:lnTo>
                    <a:pt x="501162" y="1001210"/>
                  </a:lnTo>
                  <a:lnTo>
                    <a:pt x="503493" y="1001210"/>
                  </a:lnTo>
                  <a:lnTo>
                    <a:pt x="505825" y="1001210"/>
                  </a:lnTo>
                  <a:lnTo>
                    <a:pt x="505825" y="1007275"/>
                  </a:lnTo>
                  <a:lnTo>
                    <a:pt x="508156" y="1007275"/>
                  </a:lnTo>
                  <a:lnTo>
                    <a:pt x="510487" y="1007275"/>
                  </a:lnTo>
                  <a:lnTo>
                    <a:pt x="512818" y="1007275"/>
                  </a:lnTo>
                  <a:lnTo>
                    <a:pt x="512818" y="1013349"/>
                  </a:lnTo>
                  <a:lnTo>
                    <a:pt x="515150" y="1013349"/>
                  </a:lnTo>
                  <a:lnTo>
                    <a:pt x="517481" y="1013349"/>
                  </a:lnTo>
                  <a:lnTo>
                    <a:pt x="519812" y="1013349"/>
                  </a:lnTo>
                  <a:lnTo>
                    <a:pt x="522143" y="1013349"/>
                  </a:lnTo>
                  <a:lnTo>
                    <a:pt x="522143" y="1019414"/>
                  </a:lnTo>
                  <a:lnTo>
                    <a:pt x="524475" y="1019414"/>
                  </a:lnTo>
                  <a:lnTo>
                    <a:pt x="526806" y="1019414"/>
                  </a:lnTo>
                  <a:lnTo>
                    <a:pt x="529137" y="1019414"/>
                  </a:lnTo>
                </a:path>
              </a:pathLst>
            </a:custGeom>
            <a:ln w="2430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02346" y="6416297"/>
              <a:ext cx="5632450" cy="1270000"/>
            </a:xfrm>
            <a:custGeom>
              <a:avLst/>
              <a:gdLst/>
              <a:ahLst/>
              <a:cxnLst/>
              <a:rect l="l" t="t" r="r" b="b"/>
              <a:pathLst>
                <a:path w="5632450" h="1270000">
                  <a:moveTo>
                    <a:pt x="0" y="0"/>
                  </a:moveTo>
                  <a:lnTo>
                    <a:pt x="0" y="1269575"/>
                  </a:lnTo>
                  <a:lnTo>
                    <a:pt x="5632151" y="1269575"/>
                  </a:lnTo>
                </a:path>
              </a:pathLst>
            </a:custGeom>
            <a:ln w="174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64451" y="6312369"/>
              <a:ext cx="5774690" cy="1411605"/>
            </a:xfrm>
            <a:custGeom>
              <a:avLst/>
              <a:gdLst/>
              <a:ahLst/>
              <a:cxnLst/>
              <a:rect l="l" t="t" r="r" b="b"/>
              <a:pathLst>
                <a:path w="5774690" h="1411604">
                  <a:moveTo>
                    <a:pt x="75768" y="113385"/>
                  </a:moveTo>
                  <a:lnTo>
                    <a:pt x="37884" y="0"/>
                  </a:lnTo>
                  <a:lnTo>
                    <a:pt x="0" y="113385"/>
                  </a:lnTo>
                  <a:lnTo>
                    <a:pt x="75768" y="113385"/>
                  </a:lnTo>
                  <a:close/>
                </a:path>
                <a:path w="5774690" h="1411604">
                  <a:moveTo>
                    <a:pt x="5774220" y="1373505"/>
                  </a:moveTo>
                  <a:lnTo>
                    <a:pt x="5660568" y="1335709"/>
                  </a:lnTo>
                  <a:lnTo>
                    <a:pt x="5660568" y="1411300"/>
                  </a:lnTo>
                  <a:lnTo>
                    <a:pt x="5774220" y="13735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77693" y="6632813"/>
              <a:ext cx="0" cy="1053465"/>
            </a:xfrm>
            <a:custGeom>
              <a:avLst/>
              <a:gdLst/>
              <a:ahLst/>
              <a:cxnLst/>
              <a:rect l="l" t="t" r="r" b="b"/>
              <a:pathLst>
                <a:path h="1053465">
                  <a:moveTo>
                    <a:pt x="0" y="1053058"/>
                  </a:moveTo>
                  <a:lnTo>
                    <a:pt x="0" y="0"/>
                  </a:lnTo>
                </a:path>
              </a:pathLst>
            </a:custGeom>
            <a:ln w="17484">
              <a:solidFill>
                <a:srgbClr val="1736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779409" y="6770186"/>
              <a:ext cx="1034415" cy="916305"/>
            </a:xfrm>
            <a:custGeom>
              <a:avLst/>
              <a:gdLst/>
              <a:ahLst/>
              <a:cxnLst/>
              <a:rect l="l" t="t" r="r" b="b"/>
              <a:pathLst>
                <a:path w="1034414" h="916304">
                  <a:moveTo>
                    <a:pt x="0" y="915686"/>
                  </a:moveTo>
                  <a:lnTo>
                    <a:pt x="2104" y="915686"/>
                  </a:lnTo>
                  <a:lnTo>
                    <a:pt x="4209" y="915686"/>
                  </a:lnTo>
                  <a:lnTo>
                    <a:pt x="4209" y="910243"/>
                  </a:lnTo>
                  <a:lnTo>
                    <a:pt x="6394" y="910243"/>
                  </a:lnTo>
                  <a:lnTo>
                    <a:pt x="8499" y="910243"/>
                  </a:lnTo>
                  <a:lnTo>
                    <a:pt x="10603" y="910243"/>
                  </a:lnTo>
                  <a:lnTo>
                    <a:pt x="12789" y="910243"/>
                  </a:lnTo>
                  <a:lnTo>
                    <a:pt x="12789" y="904791"/>
                  </a:lnTo>
                  <a:lnTo>
                    <a:pt x="14894" y="904791"/>
                  </a:lnTo>
                  <a:lnTo>
                    <a:pt x="16998" y="904791"/>
                  </a:lnTo>
                  <a:lnTo>
                    <a:pt x="19103" y="904791"/>
                  </a:lnTo>
                  <a:lnTo>
                    <a:pt x="19103" y="899340"/>
                  </a:lnTo>
                  <a:lnTo>
                    <a:pt x="21288" y="899340"/>
                  </a:lnTo>
                  <a:lnTo>
                    <a:pt x="23393" y="899340"/>
                  </a:lnTo>
                  <a:lnTo>
                    <a:pt x="25498" y="899340"/>
                  </a:lnTo>
                  <a:lnTo>
                    <a:pt x="25498" y="893889"/>
                  </a:lnTo>
                  <a:lnTo>
                    <a:pt x="27683" y="893889"/>
                  </a:lnTo>
                  <a:lnTo>
                    <a:pt x="29788" y="893889"/>
                  </a:lnTo>
                  <a:lnTo>
                    <a:pt x="29788" y="888438"/>
                  </a:lnTo>
                  <a:lnTo>
                    <a:pt x="31892" y="888438"/>
                  </a:lnTo>
                  <a:lnTo>
                    <a:pt x="34078" y="888438"/>
                  </a:lnTo>
                  <a:lnTo>
                    <a:pt x="36182" y="882986"/>
                  </a:lnTo>
                  <a:lnTo>
                    <a:pt x="38287" y="882986"/>
                  </a:lnTo>
                  <a:lnTo>
                    <a:pt x="40392" y="877535"/>
                  </a:lnTo>
                  <a:lnTo>
                    <a:pt x="42577" y="877535"/>
                  </a:lnTo>
                  <a:lnTo>
                    <a:pt x="42577" y="872084"/>
                  </a:lnTo>
                  <a:lnTo>
                    <a:pt x="44682" y="872084"/>
                  </a:lnTo>
                  <a:lnTo>
                    <a:pt x="46786" y="872084"/>
                  </a:lnTo>
                  <a:lnTo>
                    <a:pt x="46786" y="866632"/>
                  </a:lnTo>
                  <a:lnTo>
                    <a:pt x="48972" y="866632"/>
                  </a:lnTo>
                  <a:lnTo>
                    <a:pt x="48972" y="861181"/>
                  </a:lnTo>
                  <a:lnTo>
                    <a:pt x="51077" y="861181"/>
                  </a:lnTo>
                  <a:lnTo>
                    <a:pt x="51077" y="855730"/>
                  </a:lnTo>
                  <a:lnTo>
                    <a:pt x="53181" y="855730"/>
                  </a:lnTo>
                  <a:lnTo>
                    <a:pt x="55367" y="855730"/>
                  </a:lnTo>
                  <a:lnTo>
                    <a:pt x="55367" y="850279"/>
                  </a:lnTo>
                  <a:lnTo>
                    <a:pt x="57471" y="850279"/>
                  </a:lnTo>
                  <a:lnTo>
                    <a:pt x="57471" y="844835"/>
                  </a:lnTo>
                  <a:lnTo>
                    <a:pt x="59576" y="844835"/>
                  </a:lnTo>
                  <a:lnTo>
                    <a:pt x="59576" y="839384"/>
                  </a:lnTo>
                  <a:lnTo>
                    <a:pt x="61681" y="839384"/>
                  </a:lnTo>
                  <a:lnTo>
                    <a:pt x="61681" y="833933"/>
                  </a:lnTo>
                  <a:lnTo>
                    <a:pt x="63866" y="833933"/>
                  </a:lnTo>
                  <a:lnTo>
                    <a:pt x="63866" y="828481"/>
                  </a:lnTo>
                  <a:lnTo>
                    <a:pt x="65971" y="828481"/>
                  </a:lnTo>
                  <a:lnTo>
                    <a:pt x="65971" y="823030"/>
                  </a:lnTo>
                  <a:lnTo>
                    <a:pt x="68075" y="823030"/>
                  </a:lnTo>
                  <a:lnTo>
                    <a:pt x="68075" y="817579"/>
                  </a:lnTo>
                  <a:lnTo>
                    <a:pt x="70261" y="817579"/>
                  </a:lnTo>
                  <a:lnTo>
                    <a:pt x="70261" y="812128"/>
                  </a:lnTo>
                  <a:lnTo>
                    <a:pt x="72365" y="812128"/>
                  </a:lnTo>
                  <a:lnTo>
                    <a:pt x="72365" y="806676"/>
                  </a:lnTo>
                  <a:lnTo>
                    <a:pt x="74470" y="806676"/>
                  </a:lnTo>
                  <a:lnTo>
                    <a:pt x="74470" y="801225"/>
                  </a:lnTo>
                  <a:lnTo>
                    <a:pt x="76656" y="801225"/>
                  </a:lnTo>
                  <a:lnTo>
                    <a:pt x="76656" y="795774"/>
                  </a:lnTo>
                  <a:lnTo>
                    <a:pt x="78760" y="795774"/>
                  </a:lnTo>
                  <a:lnTo>
                    <a:pt x="78760" y="790322"/>
                  </a:lnTo>
                  <a:lnTo>
                    <a:pt x="78760" y="784871"/>
                  </a:lnTo>
                  <a:lnTo>
                    <a:pt x="80865" y="784871"/>
                  </a:lnTo>
                  <a:lnTo>
                    <a:pt x="80865" y="779428"/>
                  </a:lnTo>
                  <a:lnTo>
                    <a:pt x="82969" y="779428"/>
                  </a:lnTo>
                  <a:lnTo>
                    <a:pt x="82969" y="773977"/>
                  </a:lnTo>
                  <a:lnTo>
                    <a:pt x="85155" y="768525"/>
                  </a:lnTo>
                  <a:lnTo>
                    <a:pt x="85155" y="763074"/>
                  </a:lnTo>
                  <a:lnTo>
                    <a:pt x="87260" y="763074"/>
                  </a:lnTo>
                  <a:lnTo>
                    <a:pt x="87260" y="757623"/>
                  </a:lnTo>
                  <a:lnTo>
                    <a:pt x="89364" y="752172"/>
                  </a:lnTo>
                  <a:lnTo>
                    <a:pt x="89364" y="746720"/>
                  </a:lnTo>
                  <a:lnTo>
                    <a:pt x="91550" y="746720"/>
                  </a:lnTo>
                  <a:lnTo>
                    <a:pt x="91550" y="741269"/>
                  </a:lnTo>
                  <a:lnTo>
                    <a:pt x="93654" y="741269"/>
                  </a:lnTo>
                  <a:lnTo>
                    <a:pt x="93654" y="735818"/>
                  </a:lnTo>
                  <a:lnTo>
                    <a:pt x="93654" y="730366"/>
                  </a:lnTo>
                  <a:lnTo>
                    <a:pt x="95759" y="730366"/>
                  </a:lnTo>
                  <a:lnTo>
                    <a:pt x="95759" y="724915"/>
                  </a:lnTo>
                  <a:lnTo>
                    <a:pt x="97944" y="719464"/>
                  </a:lnTo>
                  <a:lnTo>
                    <a:pt x="97944" y="714021"/>
                  </a:lnTo>
                  <a:lnTo>
                    <a:pt x="100049" y="708569"/>
                  </a:lnTo>
                  <a:lnTo>
                    <a:pt x="100049" y="703118"/>
                  </a:lnTo>
                  <a:lnTo>
                    <a:pt x="102154" y="703118"/>
                  </a:lnTo>
                  <a:lnTo>
                    <a:pt x="102154" y="697667"/>
                  </a:lnTo>
                  <a:lnTo>
                    <a:pt x="102154" y="692216"/>
                  </a:lnTo>
                  <a:lnTo>
                    <a:pt x="104258" y="692216"/>
                  </a:lnTo>
                  <a:lnTo>
                    <a:pt x="104258" y="686764"/>
                  </a:lnTo>
                  <a:lnTo>
                    <a:pt x="104258" y="681313"/>
                  </a:lnTo>
                  <a:lnTo>
                    <a:pt x="106444" y="681313"/>
                  </a:lnTo>
                  <a:lnTo>
                    <a:pt x="106444" y="675862"/>
                  </a:lnTo>
                  <a:lnTo>
                    <a:pt x="106444" y="670410"/>
                  </a:lnTo>
                  <a:lnTo>
                    <a:pt x="108548" y="670410"/>
                  </a:lnTo>
                  <a:lnTo>
                    <a:pt x="108548" y="664959"/>
                  </a:lnTo>
                  <a:lnTo>
                    <a:pt x="108548" y="659508"/>
                  </a:lnTo>
                  <a:lnTo>
                    <a:pt x="110653" y="659508"/>
                  </a:lnTo>
                  <a:lnTo>
                    <a:pt x="110653" y="654057"/>
                  </a:lnTo>
                  <a:lnTo>
                    <a:pt x="110653" y="648613"/>
                  </a:lnTo>
                  <a:lnTo>
                    <a:pt x="112839" y="648613"/>
                  </a:lnTo>
                  <a:lnTo>
                    <a:pt x="112839" y="643162"/>
                  </a:lnTo>
                  <a:lnTo>
                    <a:pt x="114943" y="637711"/>
                  </a:lnTo>
                  <a:lnTo>
                    <a:pt x="114943" y="632260"/>
                  </a:lnTo>
                  <a:lnTo>
                    <a:pt x="114943" y="626808"/>
                  </a:lnTo>
                  <a:lnTo>
                    <a:pt x="117048" y="626808"/>
                  </a:lnTo>
                  <a:lnTo>
                    <a:pt x="117048" y="621357"/>
                  </a:lnTo>
                  <a:lnTo>
                    <a:pt x="117048" y="615906"/>
                  </a:lnTo>
                  <a:lnTo>
                    <a:pt x="119233" y="615906"/>
                  </a:lnTo>
                  <a:lnTo>
                    <a:pt x="119233" y="610454"/>
                  </a:lnTo>
                  <a:lnTo>
                    <a:pt x="119233" y="605003"/>
                  </a:lnTo>
                  <a:lnTo>
                    <a:pt x="121338" y="599552"/>
                  </a:lnTo>
                  <a:lnTo>
                    <a:pt x="121338" y="594101"/>
                  </a:lnTo>
                  <a:lnTo>
                    <a:pt x="123443" y="588649"/>
                  </a:lnTo>
                  <a:lnTo>
                    <a:pt x="123443" y="583206"/>
                  </a:lnTo>
                  <a:lnTo>
                    <a:pt x="125547" y="577755"/>
                  </a:lnTo>
                  <a:lnTo>
                    <a:pt x="125547" y="572303"/>
                  </a:lnTo>
                  <a:lnTo>
                    <a:pt x="125547" y="566852"/>
                  </a:lnTo>
                  <a:lnTo>
                    <a:pt x="127733" y="561401"/>
                  </a:lnTo>
                  <a:lnTo>
                    <a:pt x="127733" y="555950"/>
                  </a:lnTo>
                  <a:lnTo>
                    <a:pt x="129837" y="550498"/>
                  </a:lnTo>
                  <a:lnTo>
                    <a:pt x="129837" y="545047"/>
                  </a:lnTo>
                  <a:lnTo>
                    <a:pt x="129837" y="539596"/>
                  </a:lnTo>
                  <a:lnTo>
                    <a:pt x="131942" y="539596"/>
                  </a:lnTo>
                  <a:lnTo>
                    <a:pt x="131942" y="534144"/>
                  </a:lnTo>
                  <a:lnTo>
                    <a:pt x="131942" y="528693"/>
                  </a:lnTo>
                  <a:lnTo>
                    <a:pt x="134127" y="523242"/>
                  </a:lnTo>
                  <a:lnTo>
                    <a:pt x="134127" y="517799"/>
                  </a:lnTo>
                  <a:lnTo>
                    <a:pt x="136232" y="512347"/>
                  </a:lnTo>
                  <a:lnTo>
                    <a:pt x="136232" y="506896"/>
                  </a:lnTo>
                  <a:lnTo>
                    <a:pt x="136232" y="501445"/>
                  </a:lnTo>
                  <a:lnTo>
                    <a:pt x="138337" y="495994"/>
                  </a:lnTo>
                  <a:lnTo>
                    <a:pt x="138337" y="490542"/>
                  </a:lnTo>
                  <a:lnTo>
                    <a:pt x="140522" y="485091"/>
                  </a:lnTo>
                  <a:lnTo>
                    <a:pt x="140522" y="479640"/>
                  </a:lnTo>
                  <a:lnTo>
                    <a:pt x="140522" y="474188"/>
                  </a:lnTo>
                  <a:lnTo>
                    <a:pt x="142627" y="468737"/>
                  </a:lnTo>
                  <a:lnTo>
                    <a:pt x="142627" y="463286"/>
                  </a:lnTo>
                  <a:lnTo>
                    <a:pt x="142627" y="457843"/>
                  </a:lnTo>
                  <a:lnTo>
                    <a:pt x="144731" y="457843"/>
                  </a:lnTo>
                  <a:lnTo>
                    <a:pt x="144731" y="452391"/>
                  </a:lnTo>
                  <a:lnTo>
                    <a:pt x="144731" y="446940"/>
                  </a:lnTo>
                  <a:lnTo>
                    <a:pt x="146836" y="441489"/>
                  </a:lnTo>
                  <a:lnTo>
                    <a:pt x="146836" y="436038"/>
                  </a:lnTo>
                  <a:lnTo>
                    <a:pt x="146836" y="430586"/>
                  </a:lnTo>
                  <a:lnTo>
                    <a:pt x="149022" y="425135"/>
                  </a:lnTo>
                  <a:lnTo>
                    <a:pt x="149022" y="419684"/>
                  </a:lnTo>
                  <a:lnTo>
                    <a:pt x="151126" y="414232"/>
                  </a:lnTo>
                  <a:lnTo>
                    <a:pt x="151126" y="408781"/>
                  </a:lnTo>
                  <a:lnTo>
                    <a:pt x="151126" y="403330"/>
                  </a:lnTo>
                  <a:lnTo>
                    <a:pt x="153231" y="397879"/>
                  </a:lnTo>
                  <a:lnTo>
                    <a:pt x="153231" y="392435"/>
                  </a:lnTo>
                  <a:lnTo>
                    <a:pt x="153231" y="386984"/>
                  </a:lnTo>
                  <a:lnTo>
                    <a:pt x="155416" y="386984"/>
                  </a:lnTo>
                  <a:lnTo>
                    <a:pt x="155416" y="381533"/>
                  </a:lnTo>
                  <a:lnTo>
                    <a:pt x="155416" y="376082"/>
                  </a:lnTo>
                  <a:lnTo>
                    <a:pt x="157521" y="370630"/>
                  </a:lnTo>
                  <a:lnTo>
                    <a:pt x="157521" y="365179"/>
                  </a:lnTo>
                  <a:lnTo>
                    <a:pt x="157521" y="359728"/>
                  </a:lnTo>
                  <a:lnTo>
                    <a:pt x="159626" y="354293"/>
                  </a:lnTo>
                  <a:lnTo>
                    <a:pt x="159626" y="348801"/>
                  </a:lnTo>
                  <a:lnTo>
                    <a:pt x="159626" y="343390"/>
                  </a:lnTo>
                  <a:lnTo>
                    <a:pt x="161811" y="343390"/>
                  </a:lnTo>
                  <a:lnTo>
                    <a:pt x="161811" y="337898"/>
                  </a:lnTo>
                  <a:lnTo>
                    <a:pt x="161811" y="332487"/>
                  </a:lnTo>
                  <a:lnTo>
                    <a:pt x="161811" y="326996"/>
                  </a:lnTo>
                  <a:lnTo>
                    <a:pt x="163916" y="326996"/>
                  </a:lnTo>
                  <a:lnTo>
                    <a:pt x="163916" y="321585"/>
                  </a:lnTo>
                  <a:lnTo>
                    <a:pt x="163916" y="316093"/>
                  </a:lnTo>
                  <a:lnTo>
                    <a:pt x="166020" y="310682"/>
                  </a:lnTo>
                  <a:lnTo>
                    <a:pt x="166020" y="305191"/>
                  </a:lnTo>
                  <a:lnTo>
                    <a:pt x="166020" y="299780"/>
                  </a:lnTo>
                  <a:lnTo>
                    <a:pt x="168125" y="294288"/>
                  </a:lnTo>
                  <a:lnTo>
                    <a:pt x="168125" y="288877"/>
                  </a:lnTo>
                  <a:lnTo>
                    <a:pt x="170310" y="283385"/>
                  </a:lnTo>
                  <a:lnTo>
                    <a:pt x="170310" y="277975"/>
                  </a:lnTo>
                  <a:lnTo>
                    <a:pt x="170310" y="272483"/>
                  </a:lnTo>
                  <a:lnTo>
                    <a:pt x="172415" y="272483"/>
                  </a:lnTo>
                  <a:lnTo>
                    <a:pt x="172415" y="267072"/>
                  </a:lnTo>
                  <a:lnTo>
                    <a:pt x="172415" y="261580"/>
                  </a:lnTo>
                  <a:lnTo>
                    <a:pt x="172415" y="256169"/>
                  </a:lnTo>
                  <a:lnTo>
                    <a:pt x="174520" y="256169"/>
                  </a:lnTo>
                  <a:lnTo>
                    <a:pt x="174520" y="250678"/>
                  </a:lnTo>
                  <a:lnTo>
                    <a:pt x="174520" y="245267"/>
                  </a:lnTo>
                  <a:lnTo>
                    <a:pt x="176705" y="245267"/>
                  </a:lnTo>
                  <a:lnTo>
                    <a:pt x="176705" y="239775"/>
                  </a:lnTo>
                  <a:lnTo>
                    <a:pt x="176705" y="234364"/>
                  </a:lnTo>
                  <a:lnTo>
                    <a:pt x="176705" y="228953"/>
                  </a:lnTo>
                  <a:lnTo>
                    <a:pt x="178810" y="228953"/>
                  </a:lnTo>
                  <a:lnTo>
                    <a:pt x="178810" y="223462"/>
                  </a:lnTo>
                  <a:lnTo>
                    <a:pt x="178810" y="218051"/>
                  </a:lnTo>
                  <a:lnTo>
                    <a:pt x="180914" y="212559"/>
                  </a:lnTo>
                  <a:lnTo>
                    <a:pt x="180914" y="207148"/>
                  </a:lnTo>
                  <a:lnTo>
                    <a:pt x="183100" y="201657"/>
                  </a:lnTo>
                  <a:lnTo>
                    <a:pt x="183100" y="196246"/>
                  </a:lnTo>
                  <a:lnTo>
                    <a:pt x="183100" y="190754"/>
                  </a:lnTo>
                  <a:lnTo>
                    <a:pt x="185205" y="190754"/>
                  </a:lnTo>
                  <a:lnTo>
                    <a:pt x="185205" y="185343"/>
                  </a:lnTo>
                  <a:lnTo>
                    <a:pt x="185205" y="179851"/>
                  </a:lnTo>
                  <a:lnTo>
                    <a:pt x="187309" y="174441"/>
                  </a:lnTo>
                  <a:lnTo>
                    <a:pt x="187309" y="168949"/>
                  </a:lnTo>
                  <a:lnTo>
                    <a:pt x="187309" y="163538"/>
                  </a:lnTo>
                  <a:lnTo>
                    <a:pt x="189414" y="163538"/>
                  </a:lnTo>
                  <a:lnTo>
                    <a:pt x="189414" y="158046"/>
                  </a:lnTo>
                  <a:lnTo>
                    <a:pt x="189414" y="152635"/>
                  </a:lnTo>
                  <a:lnTo>
                    <a:pt x="191599" y="152635"/>
                  </a:lnTo>
                  <a:lnTo>
                    <a:pt x="191599" y="147144"/>
                  </a:lnTo>
                  <a:lnTo>
                    <a:pt x="191599" y="141733"/>
                  </a:lnTo>
                  <a:lnTo>
                    <a:pt x="193704" y="141733"/>
                  </a:lnTo>
                  <a:lnTo>
                    <a:pt x="193704" y="136241"/>
                  </a:lnTo>
                  <a:lnTo>
                    <a:pt x="193704" y="130830"/>
                  </a:lnTo>
                  <a:lnTo>
                    <a:pt x="195808" y="130830"/>
                  </a:lnTo>
                  <a:lnTo>
                    <a:pt x="195808" y="125339"/>
                  </a:lnTo>
                  <a:lnTo>
                    <a:pt x="195808" y="119928"/>
                  </a:lnTo>
                  <a:lnTo>
                    <a:pt x="197994" y="119928"/>
                  </a:lnTo>
                  <a:lnTo>
                    <a:pt x="197994" y="114436"/>
                  </a:lnTo>
                  <a:lnTo>
                    <a:pt x="197994" y="109025"/>
                  </a:lnTo>
                  <a:lnTo>
                    <a:pt x="200099" y="103533"/>
                  </a:lnTo>
                  <a:lnTo>
                    <a:pt x="200099" y="98123"/>
                  </a:lnTo>
                  <a:lnTo>
                    <a:pt x="202203" y="98123"/>
                  </a:lnTo>
                  <a:lnTo>
                    <a:pt x="202203" y="92631"/>
                  </a:lnTo>
                  <a:lnTo>
                    <a:pt x="204389" y="87220"/>
                  </a:lnTo>
                  <a:lnTo>
                    <a:pt x="204389" y="81728"/>
                  </a:lnTo>
                  <a:lnTo>
                    <a:pt x="206493" y="76317"/>
                  </a:lnTo>
                  <a:lnTo>
                    <a:pt x="206493" y="70826"/>
                  </a:lnTo>
                  <a:lnTo>
                    <a:pt x="208598" y="70826"/>
                  </a:lnTo>
                  <a:lnTo>
                    <a:pt x="208598" y="65415"/>
                  </a:lnTo>
                  <a:lnTo>
                    <a:pt x="208598" y="59923"/>
                  </a:lnTo>
                  <a:lnTo>
                    <a:pt x="210703" y="59923"/>
                  </a:lnTo>
                  <a:lnTo>
                    <a:pt x="210703" y="54512"/>
                  </a:lnTo>
                  <a:lnTo>
                    <a:pt x="212888" y="54512"/>
                  </a:lnTo>
                  <a:lnTo>
                    <a:pt x="212888" y="49021"/>
                  </a:lnTo>
                  <a:lnTo>
                    <a:pt x="214993" y="43610"/>
                  </a:lnTo>
                  <a:lnTo>
                    <a:pt x="214993" y="38118"/>
                  </a:lnTo>
                  <a:lnTo>
                    <a:pt x="217097" y="38118"/>
                  </a:lnTo>
                  <a:lnTo>
                    <a:pt x="217097" y="32707"/>
                  </a:lnTo>
                  <a:lnTo>
                    <a:pt x="219283" y="32707"/>
                  </a:lnTo>
                  <a:lnTo>
                    <a:pt x="219283" y="27216"/>
                  </a:lnTo>
                  <a:lnTo>
                    <a:pt x="221388" y="27216"/>
                  </a:lnTo>
                  <a:lnTo>
                    <a:pt x="221388" y="21805"/>
                  </a:lnTo>
                  <a:lnTo>
                    <a:pt x="223492" y="21805"/>
                  </a:lnTo>
                  <a:lnTo>
                    <a:pt x="223492" y="16313"/>
                  </a:lnTo>
                  <a:lnTo>
                    <a:pt x="225678" y="16313"/>
                  </a:lnTo>
                  <a:lnTo>
                    <a:pt x="225678" y="10902"/>
                  </a:lnTo>
                  <a:lnTo>
                    <a:pt x="227782" y="10902"/>
                  </a:lnTo>
                  <a:lnTo>
                    <a:pt x="229887" y="5410"/>
                  </a:lnTo>
                  <a:lnTo>
                    <a:pt x="231991" y="5410"/>
                  </a:lnTo>
                  <a:lnTo>
                    <a:pt x="234177" y="0"/>
                  </a:lnTo>
                  <a:lnTo>
                    <a:pt x="236282" y="0"/>
                  </a:lnTo>
                  <a:lnTo>
                    <a:pt x="246967" y="0"/>
                  </a:lnTo>
                  <a:lnTo>
                    <a:pt x="249071" y="5410"/>
                  </a:lnTo>
                  <a:lnTo>
                    <a:pt x="251176" y="5410"/>
                  </a:lnTo>
                  <a:lnTo>
                    <a:pt x="253280" y="10902"/>
                  </a:lnTo>
                  <a:lnTo>
                    <a:pt x="255466" y="10902"/>
                  </a:lnTo>
                  <a:lnTo>
                    <a:pt x="255466" y="16313"/>
                  </a:lnTo>
                  <a:lnTo>
                    <a:pt x="257570" y="16313"/>
                  </a:lnTo>
                  <a:lnTo>
                    <a:pt x="257570" y="21805"/>
                  </a:lnTo>
                  <a:lnTo>
                    <a:pt x="259675" y="21805"/>
                  </a:lnTo>
                  <a:lnTo>
                    <a:pt x="259675" y="27216"/>
                  </a:lnTo>
                  <a:lnTo>
                    <a:pt x="261861" y="27216"/>
                  </a:lnTo>
                  <a:lnTo>
                    <a:pt x="261861" y="32707"/>
                  </a:lnTo>
                  <a:lnTo>
                    <a:pt x="263965" y="32707"/>
                  </a:lnTo>
                  <a:lnTo>
                    <a:pt x="263965" y="38118"/>
                  </a:lnTo>
                  <a:lnTo>
                    <a:pt x="266070" y="38118"/>
                  </a:lnTo>
                  <a:lnTo>
                    <a:pt x="266070" y="43610"/>
                  </a:lnTo>
                  <a:lnTo>
                    <a:pt x="268255" y="49021"/>
                  </a:lnTo>
                  <a:lnTo>
                    <a:pt x="268255" y="54512"/>
                  </a:lnTo>
                  <a:lnTo>
                    <a:pt x="270360" y="54512"/>
                  </a:lnTo>
                  <a:lnTo>
                    <a:pt x="270360" y="59923"/>
                  </a:lnTo>
                  <a:lnTo>
                    <a:pt x="272465" y="59923"/>
                  </a:lnTo>
                  <a:lnTo>
                    <a:pt x="272465" y="65415"/>
                  </a:lnTo>
                  <a:lnTo>
                    <a:pt x="272465" y="70826"/>
                  </a:lnTo>
                  <a:lnTo>
                    <a:pt x="274569" y="70826"/>
                  </a:lnTo>
                  <a:lnTo>
                    <a:pt x="274569" y="76317"/>
                  </a:lnTo>
                  <a:lnTo>
                    <a:pt x="276755" y="81728"/>
                  </a:lnTo>
                  <a:lnTo>
                    <a:pt x="276755" y="87220"/>
                  </a:lnTo>
                  <a:lnTo>
                    <a:pt x="278859" y="92631"/>
                  </a:lnTo>
                  <a:lnTo>
                    <a:pt x="278859" y="98123"/>
                  </a:lnTo>
                  <a:lnTo>
                    <a:pt x="280964" y="98123"/>
                  </a:lnTo>
                  <a:lnTo>
                    <a:pt x="280964" y="103533"/>
                  </a:lnTo>
                  <a:lnTo>
                    <a:pt x="283149" y="109025"/>
                  </a:lnTo>
                  <a:lnTo>
                    <a:pt x="283149" y="114436"/>
                  </a:lnTo>
                  <a:lnTo>
                    <a:pt x="283149" y="119928"/>
                  </a:lnTo>
                  <a:lnTo>
                    <a:pt x="285254" y="119928"/>
                  </a:lnTo>
                  <a:lnTo>
                    <a:pt x="285254" y="125339"/>
                  </a:lnTo>
                  <a:lnTo>
                    <a:pt x="285254" y="130830"/>
                  </a:lnTo>
                  <a:lnTo>
                    <a:pt x="287359" y="130830"/>
                  </a:lnTo>
                  <a:lnTo>
                    <a:pt x="287359" y="136241"/>
                  </a:lnTo>
                  <a:lnTo>
                    <a:pt x="287359" y="141733"/>
                  </a:lnTo>
                  <a:lnTo>
                    <a:pt x="289544" y="141733"/>
                  </a:lnTo>
                  <a:lnTo>
                    <a:pt x="289544" y="147144"/>
                  </a:lnTo>
                  <a:lnTo>
                    <a:pt x="289544" y="152635"/>
                  </a:lnTo>
                  <a:lnTo>
                    <a:pt x="291649" y="152635"/>
                  </a:lnTo>
                  <a:lnTo>
                    <a:pt x="291649" y="158046"/>
                  </a:lnTo>
                  <a:lnTo>
                    <a:pt x="291649" y="163538"/>
                  </a:lnTo>
                  <a:lnTo>
                    <a:pt x="293753" y="163538"/>
                  </a:lnTo>
                  <a:lnTo>
                    <a:pt x="293753" y="168949"/>
                  </a:lnTo>
                  <a:lnTo>
                    <a:pt x="293753" y="174441"/>
                  </a:lnTo>
                  <a:lnTo>
                    <a:pt x="295858" y="179851"/>
                  </a:lnTo>
                  <a:lnTo>
                    <a:pt x="295858" y="185343"/>
                  </a:lnTo>
                  <a:lnTo>
                    <a:pt x="295858" y="190754"/>
                  </a:lnTo>
                  <a:lnTo>
                    <a:pt x="298044" y="190754"/>
                  </a:lnTo>
                  <a:lnTo>
                    <a:pt x="298044" y="196246"/>
                  </a:lnTo>
                  <a:lnTo>
                    <a:pt x="298044" y="201657"/>
                  </a:lnTo>
                  <a:lnTo>
                    <a:pt x="300148" y="207148"/>
                  </a:lnTo>
                  <a:lnTo>
                    <a:pt x="300148" y="212559"/>
                  </a:lnTo>
                  <a:lnTo>
                    <a:pt x="302253" y="218051"/>
                  </a:lnTo>
                  <a:lnTo>
                    <a:pt x="302253" y="223462"/>
                  </a:lnTo>
                  <a:lnTo>
                    <a:pt x="302253" y="228953"/>
                  </a:lnTo>
                  <a:lnTo>
                    <a:pt x="304438" y="228953"/>
                  </a:lnTo>
                  <a:lnTo>
                    <a:pt x="304438" y="234364"/>
                  </a:lnTo>
                  <a:lnTo>
                    <a:pt x="304438" y="239775"/>
                  </a:lnTo>
                  <a:lnTo>
                    <a:pt x="304438" y="245267"/>
                  </a:lnTo>
                  <a:lnTo>
                    <a:pt x="306543" y="245267"/>
                  </a:lnTo>
                  <a:lnTo>
                    <a:pt x="306543" y="250678"/>
                  </a:lnTo>
                  <a:lnTo>
                    <a:pt x="306543" y="256169"/>
                  </a:lnTo>
                  <a:lnTo>
                    <a:pt x="308648" y="256169"/>
                  </a:lnTo>
                  <a:lnTo>
                    <a:pt x="308648" y="261580"/>
                  </a:lnTo>
                  <a:lnTo>
                    <a:pt x="308648" y="267072"/>
                  </a:lnTo>
                  <a:lnTo>
                    <a:pt x="308648" y="272483"/>
                  </a:lnTo>
                  <a:lnTo>
                    <a:pt x="310752" y="272483"/>
                  </a:lnTo>
                  <a:lnTo>
                    <a:pt x="310752" y="277975"/>
                  </a:lnTo>
                  <a:lnTo>
                    <a:pt x="310752" y="283385"/>
                  </a:lnTo>
                  <a:lnTo>
                    <a:pt x="312938" y="288877"/>
                  </a:lnTo>
                  <a:lnTo>
                    <a:pt x="312938" y="294288"/>
                  </a:lnTo>
                  <a:lnTo>
                    <a:pt x="315042" y="299780"/>
                  </a:lnTo>
                  <a:lnTo>
                    <a:pt x="315042" y="305191"/>
                  </a:lnTo>
                  <a:lnTo>
                    <a:pt x="315042" y="310682"/>
                  </a:lnTo>
                  <a:lnTo>
                    <a:pt x="317147" y="316093"/>
                  </a:lnTo>
                  <a:lnTo>
                    <a:pt x="317147" y="321585"/>
                  </a:lnTo>
                  <a:lnTo>
                    <a:pt x="317147" y="326996"/>
                  </a:lnTo>
                  <a:lnTo>
                    <a:pt x="319332" y="326996"/>
                  </a:lnTo>
                  <a:lnTo>
                    <a:pt x="319332" y="332487"/>
                  </a:lnTo>
                  <a:lnTo>
                    <a:pt x="319332" y="337898"/>
                  </a:lnTo>
                  <a:lnTo>
                    <a:pt x="319332" y="343390"/>
                  </a:lnTo>
                  <a:lnTo>
                    <a:pt x="321437" y="343390"/>
                  </a:lnTo>
                  <a:lnTo>
                    <a:pt x="321437" y="348801"/>
                  </a:lnTo>
                  <a:lnTo>
                    <a:pt x="321437" y="354293"/>
                  </a:lnTo>
                  <a:lnTo>
                    <a:pt x="323542" y="359728"/>
                  </a:lnTo>
                  <a:lnTo>
                    <a:pt x="323542" y="365179"/>
                  </a:lnTo>
                  <a:lnTo>
                    <a:pt x="323542" y="370630"/>
                  </a:lnTo>
                  <a:lnTo>
                    <a:pt x="325727" y="376082"/>
                  </a:lnTo>
                  <a:lnTo>
                    <a:pt x="325727" y="381533"/>
                  </a:lnTo>
                  <a:lnTo>
                    <a:pt x="325727" y="386984"/>
                  </a:lnTo>
                  <a:lnTo>
                    <a:pt x="327832" y="386984"/>
                  </a:lnTo>
                  <a:lnTo>
                    <a:pt x="327832" y="392435"/>
                  </a:lnTo>
                  <a:lnTo>
                    <a:pt x="327832" y="397879"/>
                  </a:lnTo>
                  <a:lnTo>
                    <a:pt x="329936" y="403330"/>
                  </a:lnTo>
                  <a:lnTo>
                    <a:pt x="329936" y="408781"/>
                  </a:lnTo>
                  <a:lnTo>
                    <a:pt x="329936" y="414232"/>
                  </a:lnTo>
                  <a:lnTo>
                    <a:pt x="332041" y="419684"/>
                  </a:lnTo>
                  <a:lnTo>
                    <a:pt x="332041" y="425135"/>
                  </a:lnTo>
                  <a:lnTo>
                    <a:pt x="334227" y="430586"/>
                  </a:lnTo>
                  <a:lnTo>
                    <a:pt x="334227" y="436038"/>
                  </a:lnTo>
                  <a:lnTo>
                    <a:pt x="334227" y="441489"/>
                  </a:lnTo>
                  <a:lnTo>
                    <a:pt x="336331" y="446940"/>
                  </a:lnTo>
                  <a:lnTo>
                    <a:pt x="336331" y="452391"/>
                  </a:lnTo>
                  <a:lnTo>
                    <a:pt x="336331" y="457843"/>
                  </a:lnTo>
                  <a:lnTo>
                    <a:pt x="338436" y="457843"/>
                  </a:lnTo>
                  <a:lnTo>
                    <a:pt x="338436" y="463286"/>
                  </a:lnTo>
                  <a:lnTo>
                    <a:pt x="338436" y="468737"/>
                  </a:lnTo>
                  <a:lnTo>
                    <a:pt x="340621" y="474188"/>
                  </a:lnTo>
                  <a:lnTo>
                    <a:pt x="340621" y="479640"/>
                  </a:lnTo>
                  <a:lnTo>
                    <a:pt x="340621" y="485091"/>
                  </a:lnTo>
                  <a:lnTo>
                    <a:pt x="342726" y="490542"/>
                  </a:lnTo>
                  <a:lnTo>
                    <a:pt x="342726" y="495994"/>
                  </a:lnTo>
                  <a:lnTo>
                    <a:pt x="344831" y="501445"/>
                  </a:lnTo>
                  <a:lnTo>
                    <a:pt x="344831" y="506896"/>
                  </a:lnTo>
                  <a:lnTo>
                    <a:pt x="344831" y="512347"/>
                  </a:lnTo>
                  <a:lnTo>
                    <a:pt x="347016" y="517799"/>
                  </a:lnTo>
                  <a:lnTo>
                    <a:pt x="347016" y="523242"/>
                  </a:lnTo>
                  <a:lnTo>
                    <a:pt x="349121" y="528693"/>
                  </a:lnTo>
                  <a:lnTo>
                    <a:pt x="349121" y="534144"/>
                  </a:lnTo>
                  <a:lnTo>
                    <a:pt x="349121" y="539596"/>
                  </a:lnTo>
                  <a:lnTo>
                    <a:pt x="351225" y="539596"/>
                  </a:lnTo>
                  <a:lnTo>
                    <a:pt x="351225" y="545047"/>
                  </a:lnTo>
                  <a:lnTo>
                    <a:pt x="351225" y="550498"/>
                  </a:lnTo>
                  <a:lnTo>
                    <a:pt x="353330" y="555950"/>
                  </a:lnTo>
                  <a:lnTo>
                    <a:pt x="353330" y="561401"/>
                  </a:lnTo>
                  <a:lnTo>
                    <a:pt x="355515" y="566852"/>
                  </a:lnTo>
                  <a:lnTo>
                    <a:pt x="355515" y="572303"/>
                  </a:lnTo>
                  <a:lnTo>
                    <a:pt x="355515" y="577755"/>
                  </a:lnTo>
                  <a:lnTo>
                    <a:pt x="357620" y="583206"/>
                  </a:lnTo>
                  <a:lnTo>
                    <a:pt x="357620" y="588649"/>
                  </a:lnTo>
                  <a:lnTo>
                    <a:pt x="359725" y="594101"/>
                  </a:lnTo>
                  <a:lnTo>
                    <a:pt x="359725" y="599552"/>
                  </a:lnTo>
                  <a:lnTo>
                    <a:pt x="361910" y="605003"/>
                  </a:lnTo>
                  <a:lnTo>
                    <a:pt x="361910" y="610454"/>
                  </a:lnTo>
                  <a:lnTo>
                    <a:pt x="361910" y="615906"/>
                  </a:lnTo>
                  <a:lnTo>
                    <a:pt x="364015" y="615906"/>
                  </a:lnTo>
                  <a:lnTo>
                    <a:pt x="364015" y="621357"/>
                  </a:lnTo>
                  <a:lnTo>
                    <a:pt x="364015" y="626808"/>
                  </a:lnTo>
                  <a:lnTo>
                    <a:pt x="366119" y="626808"/>
                  </a:lnTo>
                  <a:lnTo>
                    <a:pt x="366119" y="632260"/>
                  </a:lnTo>
                  <a:lnTo>
                    <a:pt x="366119" y="637711"/>
                  </a:lnTo>
                  <a:lnTo>
                    <a:pt x="368305" y="643162"/>
                  </a:lnTo>
                  <a:lnTo>
                    <a:pt x="368305" y="648613"/>
                  </a:lnTo>
                  <a:lnTo>
                    <a:pt x="370410" y="648613"/>
                  </a:lnTo>
                  <a:lnTo>
                    <a:pt x="370410" y="654057"/>
                  </a:lnTo>
                  <a:lnTo>
                    <a:pt x="370410" y="659508"/>
                  </a:lnTo>
                  <a:lnTo>
                    <a:pt x="372514" y="659508"/>
                  </a:lnTo>
                  <a:lnTo>
                    <a:pt x="372514" y="664959"/>
                  </a:lnTo>
                  <a:lnTo>
                    <a:pt x="372514" y="670410"/>
                  </a:lnTo>
                  <a:lnTo>
                    <a:pt x="374619" y="670410"/>
                  </a:lnTo>
                  <a:lnTo>
                    <a:pt x="374619" y="675862"/>
                  </a:lnTo>
                  <a:lnTo>
                    <a:pt x="374619" y="681313"/>
                  </a:lnTo>
                  <a:lnTo>
                    <a:pt x="376804" y="681313"/>
                  </a:lnTo>
                  <a:lnTo>
                    <a:pt x="376804" y="686764"/>
                  </a:lnTo>
                  <a:lnTo>
                    <a:pt x="376804" y="692216"/>
                  </a:lnTo>
                  <a:lnTo>
                    <a:pt x="378909" y="692216"/>
                  </a:lnTo>
                  <a:lnTo>
                    <a:pt x="378909" y="697667"/>
                  </a:lnTo>
                  <a:lnTo>
                    <a:pt x="378909" y="703118"/>
                  </a:lnTo>
                  <a:lnTo>
                    <a:pt x="381014" y="703118"/>
                  </a:lnTo>
                  <a:lnTo>
                    <a:pt x="381014" y="708569"/>
                  </a:lnTo>
                  <a:lnTo>
                    <a:pt x="383199" y="714021"/>
                  </a:lnTo>
                  <a:lnTo>
                    <a:pt x="383199" y="719464"/>
                  </a:lnTo>
                  <a:lnTo>
                    <a:pt x="385304" y="724915"/>
                  </a:lnTo>
                  <a:lnTo>
                    <a:pt x="385304" y="730366"/>
                  </a:lnTo>
                  <a:lnTo>
                    <a:pt x="387408" y="730366"/>
                  </a:lnTo>
                  <a:lnTo>
                    <a:pt x="387408" y="735818"/>
                  </a:lnTo>
                  <a:lnTo>
                    <a:pt x="387408" y="741269"/>
                  </a:lnTo>
                  <a:lnTo>
                    <a:pt x="389594" y="741269"/>
                  </a:lnTo>
                  <a:lnTo>
                    <a:pt x="389594" y="746720"/>
                  </a:lnTo>
                  <a:lnTo>
                    <a:pt x="391698" y="746720"/>
                  </a:lnTo>
                  <a:lnTo>
                    <a:pt x="391698" y="752172"/>
                  </a:lnTo>
                  <a:lnTo>
                    <a:pt x="393803" y="757623"/>
                  </a:lnTo>
                  <a:lnTo>
                    <a:pt x="393803" y="763074"/>
                  </a:lnTo>
                  <a:lnTo>
                    <a:pt x="395908" y="763074"/>
                  </a:lnTo>
                  <a:lnTo>
                    <a:pt x="395908" y="768525"/>
                  </a:lnTo>
                  <a:lnTo>
                    <a:pt x="398093" y="773977"/>
                  </a:lnTo>
                  <a:lnTo>
                    <a:pt x="398093" y="779428"/>
                  </a:lnTo>
                  <a:lnTo>
                    <a:pt x="400198" y="779428"/>
                  </a:lnTo>
                  <a:lnTo>
                    <a:pt x="400198" y="784871"/>
                  </a:lnTo>
                  <a:lnTo>
                    <a:pt x="402302" y="784871"/>
                  </a:lnTo>
                  <a:lnTo>
                    <a:pt x="402302" y="790322"/>
                  </a:lnTo>
                  <a:lnTo>
                    <a:pt x="402302" y="795774"/>
                  </a:lnTo>
                  <a:lnTo>
                    <a:pt x="404488" y="795774"/>
                  </a:lnTo>
                  <a:lnTo>
                    <a:pt x="404488" y="801225"/>
                  </a:lnTo>
                  <a:lnTo>
                    <a:pt x="406593" y="801225"/>
                  </a:lnTo>
                  <a:lnTo>
                    <a:pt x="406593" y="806676"/>
                  </a:lnTo>
                  <a:lnTo>
                    <a:pt x="408697" y="806676"/>
                  </a:lnTo>
                  <a:lnTo>
                    <a:pt x="408697" y="812128"/>
                  </a:lnTo>
                  <a:lnTo>
                    <a:pt x="410883" y="812128"/>
                  </a:lnTo>
                  <a:lnTo>
                    <a:pt x="410883" y="817579"/>
                  </a:lnTo>
                  <a:lnTo>
                    <a:pt x="412987" y="817579"/>
                  </a:lnTo>
                  <a:lnTo>
                    <a:pt x="412987" y="823030"/>
                  </a:lnTo>
                  <a:lnTo>
                    <a:pt x="415092" y="823030"/>
                  </a:lnTo>
                  <a:lnTo>
                    <a:pt x="415092" y="828481"/>
                  </a:lnTo>
                  <a:lnTo>
                    <a:pt x="417196" y="828481"/>
                  </a:lnTo>
                  <a:lnTo>
                    <a:pt x="417196" y="833933"/>
                  </a:lnTo>
                  <a:lnTo>
                    <a:pt x="419382" y="833933"/>
                  </a:lnTo>
                  <a:lnTo>
                    <a:pt x="419382" y="839384"/>
                  </a:lnTo>
                  <a:lnTo>
                    <a:pt x="421487" y="839384"/>
                  </a:lnTo>
                  <a:lnTo>
                    <a:pt x="421487" y="844835"/>
                  </a:lnTo>
                  <a:lnTo>
                    <a:pt x="423591" y="844835"/>
                  </a:lnTo>
                  <a:lnTo>
                    <a:pt x="423591" y="850279"/>
                  </a:lnTo>
                  <a:lnTo>
                    <a:pt x="425777" y="850279"/>
                  </a:lnTo>
                  <a:lnTo>
                    <a:pt x="425777" y="855730"/>
                  </a:lnTo>
                  <a:lnTo>
                    <a:pt x="427881" y="855730"/>
                  </a:lnTo>
                  <a:lnTo>
                    <a:pt x="429986" y="855730"/>
                  </a:lnTo>
                  <a:lnTo>
                    <a:pt x="429986" y="861181"/>
                  </a:lnTo>
                  <a:lnTo>
                    <a:pt x="432172" y="861181"/>
                  </a:lnTo>
                  <a:lnTo>
                    <a:pt x="432172" y="866632"/>
                  </a:lnTo>
                  <a:lnTo>
                    <a:pt x="434276" y="866632"/>
                  </a:lnTo>
                  <a:lnTo>
                    <a:pt x="434276" y="872084"/>
                  </a:lnTo>
                  <a:lnTo>
                    <a:pt x="436381" y="872084"/>
                  </a:lnTo>
                  <a:lnTo>
                    <a:pt x="438485" y="872084"/>
                  </a:lnTo>
                  <a:lnTo>
                    <a:pt x="438485" y="877535"/>
                  </a:lnTo>
                  <a:lnTo>
                    <a:pt x="440671" y="877535"/>
                  </a:lnTo>
                  <a:lnTo>
                    <a:pt x="442776" y="882986"/>
                  </a:lnTo>
                  <a:lnTo>
                    <a:pt x="444880" y="882986"/>
                  </a:lnTo>
                  <a:lnTo>
                    <a:pt x="447066" y="888438"/>
                  </a:lnTo>
                  <a:lnTo>
                    <a:pt x="449170" y="888438"/>
                  </a:lnTo>
                  <a:lnTo>
                    <a:pt x="451275" y="888438"/>
                  </a:lnTo>
                  <a:lnTo>
                    <a:pt x="451275" y="893889"/>
                  </a:lnTo>
                  <a:lnTo>
                    <a:pt x="453460" y="893889"/>
                  </a:lnTo>
                  <a:lnTo>
                    <a:pt x="455565" y="893889"/>
                  </a:lnTo>
                  <a:lnTo>
                    <a:pt x="455565" y="899340"/>
                  </a:lnTo>
                  <a:lnTo>
                    <a:pt x="457670" y="899340"/>
                  </a:lnTo>
                  <a:lnTo>
                    <a:pt x="459774" y="899340"/>
                  </a:lnTo>
                  <a:lnTo>
                    <a:pt x="461960" y="899340"/>
                  </a:lnTo>
                  <a:lnTo>
                    <a:pt x="461960" y="904791"/>
                  </a:lnTo>
                  <a:lnTo>
                    <a:pt x="464064" y="904791"/>
                  </a:lnTo>
                  <a:lnTo>
                    <a:pt x="466169" y="904791"/>
                  </a:lnTo>
                  <a:lnTo>
                    <a:pt x="468355" y="904791"/>
                  </a:lnTo>
                  <a:lnTo>
                    <a:pt x="468355" y="910243"/>
                  </a:lnTo>
                  <a:lnTo>
                    <a:pt x="470459" y="910243"/>
                  </a:lnTo>
                  <a:lnTo>
                    <a:pt x="472564" y="910243"/>
                  </a:lnTo>
                  <a:lnTo>
                    <a:pt x="474749" y="910243"/>
                  </a:lnTo>
                  <a:lnTo>
                    <a:pt x="476854" y="910243"/>
                  </a:lnTo>
                  <a:lnTo>
                    <a:pt x="476854" y="915686"/>
                  </a:lnTo>
                  <a:lnTo>
                    <a:pt x="478958" y="915686"/>
                  </a:lnTo>
                  <a:lnTo>
                    <a:pt x="481063" y="915686"/>
                  </a:lnTo>
                  <a:lnTo>
                    <a:pt x="483249" y="915686"/>
                  </a:lnTo>
                </a:path>
                <a:path w="1034414" h="916304">
                  <a:moveTo>
                    <a:pt x="550677" y="915686"/>
                  </a:moveTo>
                  <a:lnTo>
                    <a:pt x="552781" y="915686"/>
                  </a:lnTo>
                  <a:lnTo>
                    <a:pt x="554967" y="915686"/>
                  </a:lnTo>
                  <a:lnTo>
                    <a:pt x="554967" y="910243"/>
                  </a:lnTo>
                  <a:lnTo>
                    <a:pt x="557072" y="910243"/>
                  </a:lnTo>
                  <a:lnTo>
                    <a:pt x="559176" y="910243"/>
                  </a:lnTo>
                  <a:lnTo>
                    <a:pt x="561281" y="910243"/>
                  </a:lnTo>
                  <a:lnTo>
                    <a:pt x="563466" y="910243"/>
                  </a:lnTo>
                  <a:lnTo>
                    <a:pt x="563466" y="904791"/>
                  </a:lnTo>
                  <a:lnTo>
                    <a:pt x="565571" y="904791"/>
                  </a:lnTo>
                  <a:lnTo>
                    <a:pt x="567676" y="904791"/>
                  </a:lnTo>
                  <a:lnTo>
                    <a:pt x="569861" y="904791"/>
                  </a:lnTo>
                  <a:lnTo>
                    <a:pt x="569861" y="899340"/>
                  </a:lnTo>
                  <a:lnTo>
                    <a:pt x="571966" y="899340"/>
                  </a:lnTo>
                  <a:lnTo>
                    <a:pt x="574070" y="899340"/>
                  </a:lnTo>
                  <a:lnTo>
                    <a:pt x="576256" y="899340"/>
                  </a:lnTo>
                  <a:lnTo>
                    <a:pt x="576256" y="893889"/>
                  </a:lnTo>
                  <a:lnTo>
                    <a:pt x="578360" y="893889"/>
                  </a:lnTo>
                  <a:lnTo>
                    <a:pt x="580465" y="893889"/>
                  </a:lnTo>
                  <a:lnTo>
                    <a:pt x="580465" y="888438"/>
                  </a:lnTo>
                  <a:lnTo>
                    <a:pt x="582570" y="888438"/>
                  </a:lnTo>
                  <a:lnTo>
                    <a:pt x="584755" y="888438"/>
                  </a:lnTo>
                  <a:lnTo>
                    <a:pt x="586860" y="882986"/>
                  </a:lnTo>
                  <a:lnTo>
                    <a:pt x="588964" y="882986"/>
                  </a:lnTo>
                  <a:lnTo>
                    <a:pt x="591150" y="877535"/>
                  </a:lnTo>
                  <a:lnTo>
                    <a:pt x="593255" y="877535"/>
                  </a:lnTo>
                  <a:lnTo>
                    <a:pt x="593255" y="872084"/>
                  </a:lnTo>
                  <a:lnTo>
                    <a:pt x="595359" y="872084"/>
                  </a:lnTo>
                  <a:lnTo>
                    <a:pt x="597545" y="872084"/>
                  </a:lnTo>
                  <a:lnTo>
                    <a:pt x="597545" y="866632"/>
                  </a:lnTo>
                  <a:lnTo>
                    <a:pt x="599649" y="866632"/>
                  </a:lnTo>
                  <a:lnTo>
                    <a:pt x="599649" y="861181"/>
                  </a:lnTo>
                  <a:lnTo>
                    <a:pt x="601754" y="861181"/>
                  </a:lnTo>
                  <a:lnTo>
                    <a:pt x="601754" y="855730"/>
                  </a:lnTo>
                  <a:lnTo>
                    <a:pt x="603859" y="855730"/>
                  </a:lnTo>
                  <a:lnTo>
                    <a:pt x="606044" y="855730"/>
                  </a:lnTo>
                  <a:lnTo>
                    <a:pt x="606044" y="850279"/>
                  </a:lnTo>
                  <a:lnTo>
                    <a:pt x="608149" y="850279"/>
                  </a:lnTo>
                  <a:lnTo>
                    <a:pt x="608149" y="844835"/>
                  </a:lnTo>
                  <a:lnTo>
                    <a:pt x="610253" y="844835"/>
                  </a:lnTo>
                  <a:lnTo>
                    <a:pt x="610253" y="839384"/>
                  </a:lnTo>
                  <a:lnTo>
                    <a:pt x="612439" y="839384"/>
                  </a:lnTo>
                  <a:lnTo>
                    <a:pt x="612439" y="833933"/>
                  </a:lnTo>
                  <a:lnTo>
                    <a:pt x="614543" y="833933"/>
                  </a:lnTo>
                  <a:lnTo>
                    <a:pt x="614543" y="828481"/>
                  </a:lnTo>
                  <a:lnTo>
                    <a:pt x="616648" y="828481"/>
                  </a:lnTo>
                  <a:lnTo>
                    <a:pt x="616648" y="823030"/>
                  </a:lnTo>
                  <a:lnTo>
                    <a:pt x="618834" y="823030"/>
                  </a:lnTo>
                  <a:lnTo>
                    <a:pt x="618834" y="817579"/>
                  </a:lnTo>
                  <a:lnTo>
                    <a:pt x="620938" y="817579"/>
                  </a:lnTo>
                  <a:lnTo>
                    <a:pt x="620938" y="812128"/>
                  </a:lnTo>
                  <a:lnTo>
                    <a:pt x="623043" y="812128"/>
                  </a:lnTo>
                  <a:lnTo>
                    <a:pt x="623043" y="806676"/>
                  </a:lnTo>
                  <a:lnTo>
                    <a:pt x="625147" y="806676"/>
                  </a:lnTo>
                  <a:lnTo>
                    <a:pt x="625147" y="801225"/>
                  </a:lnTo>
                  <a:lnTo>
                    <a:pt x="627333" y="801225"/>
                  </a:lnTo>
                  <a:lnTo>
                    <a:pt x="627333" y="795774"/>
                  </a:lnTo>
                  <a:lnTo>
                    <a:pt x="629438" y="795774"/>
                  </a:lnTo>
                  <a:lnTo>
                    <a:pt x="629438" y="790322"/>
                  </a:lnTo>
                  <a:lnTo>
                    <a:pt x="629438" y="784871"/>
                  </a:lnTo>
                  <a:lnTo>
                    <a:pt x="631542" y="784871"/>
                  </a:lnTo>
                  <a:lnTo>
                    <a:pt x="631542" y="779428"/>
                  </a:lnTo>
                  <a:lnTo>
                    <a:pt x="633728" y="779428"/>
                  </a:lnTo>
                  <a:lnTo>
                    <a:pt x="633728" y="773977"/>
                  </a:lnTo>
                  <a:lnTo>
                    <a:pt x="635832" y="768525"/>
                  </a:lnTo>
                  <a:lnTo>
                    <a:pt x="635832" y="763074"/>
                  </a:lnTo>
                  <a:lnTo>
                    <a:pt x="637937" y="763074"/>
                  </a:lnTo>
                  <a:lnTo>
                    <a:pt x="637937" y="757623"/>
                  </a:lnTo>
                  <a:lnTo>
                    <a:pt x="640122" y="752172"/>
                  </a:lnTo>
                  <a:lnTo>
                    <a:pt x="640122" y="746720"/>
                  </a:lnTo>
                  <a:lnTo>
                    <a:pt x="642227" y="746720"/>
                  </a:lnTo>
                  <a:lnTo>
                    <a:pt x="642227" y="741269"/>
                  </a:lnTo>
                  <a:lnTo>
                    <a:pt x="644332" y="741269"/>
                  </a:lnTo>
                  <a:lnTo>
                    <a:pt x="644332" y="735818"/>
                  </a:lnTo>
                  <a:lnTo>
                    <a:pt x="644332" y="730366"/>
                  </a:lnTo>
                  <a:lnTo>
                    <a:pt x="646436" y="730366"/>
                  </a:lnTo>
                  <a:lnTo>
                    <a:pt x="646436" y="724915"/>
                  </a:lnTo>
                  <a:lnTo>
                    <a:pt x="648622" y="719464"/>
                  </a:lnTo>
                  <a:lnTo>
                    <a:pt x="648622" y="714021"/>
                  </a:lnTo>
                  <a:lnTo>
                    <a:pt x="650726" y="708569"/>
                  </a:lnTo>
                  <a:lnTo>
                    <a:pt x="650726" y="703118"/>
                  </a:lnTo>
                  <a:lnTo>
                    <a:pt x="652831" y="703118"/>
                  </a:lnTo>
                  <a:lnTo>
                    <a:pt x="652831" y="697667"/>
                  </a:lnTo>
                  <a:lnTo>
                    <a:pt x="652831" y="692216"/>
                  </a:lnTo>
                  <a:lnTo>
                    <a:pt x="655017" y="692216"/>
                  </a:lnTo>
                  <a:lnTo>
                    <a:pt x="655017" y="686764"/>
                  </a:lnTo>
                  <a:lnTo>
                    <a:pt x="655017" y="681313"/>
                  </a:lnTo>
                  <a:lnTo>
                    <a:pt x="657121" y="681313"/>
                  </a:lnTo>
                  <a:lnTo>
                    <a:pt x="657121" y="675862"/>
                  </a:lnTo>
                  <a:lnTo>
                    <a:pt x="657121" y="670410"/>
                  </a:lnTo>
                  <a:lnTo>
                    <a:pt x="659226" y="670410"/>
                  </a:lnTo>
                  <a:lnTo>
                    <a:pt x="659226" y="664959"/>
                  </a:lnTo>
                  <a:lnTo>
                    <a:pt x="659226" y="659508"/>
                  </a:lnTo>
                  <a:lnTo>
                    <a:pt x="661411" y="659508"/>
                  </a:lnTo>
                  <a:lnTo>
                    <a:pt x="661411" y="654057"/>
                  </a:lnTo>
                  <a:lnTo>
                    <a:pt x="661411" y="648613"/>
                  </a:lnTo>
                  <a:lnTo>
                    <a:pt x="663516" y="648613"/>
                  </a:lnTo>
                  <a:lnTo>
                    <a:pt x="663516" y="643162"/>
                  </a:lnTo>
                  <a:lnTo>
                    <a:pt x="665621" y="637711"/>
                  </a:lnTo>
                  <a:lnTo>
                    <a:pt x="665621" y="632260"/>
                  </a:lnTo>
                  <a:lnTo>
                    <a:pt x="665621" y="626808"/>
                  </a:lnTo>
                  <a:lnTo>
                    <a:pt x="667725" y="626808"/>
                  </a:lnTo>
                  <a:lnTo>
                    <a:pt x="667725" y="621357"/>
                  </a:lnTo>
                  <a:lnTo>
                    <a:pt x="667725" y="615906"/>
                  </a:lnTo>
                  <a:lnTo>
                    <a:pt x="669911" y="615906"/>
                  </a:lnTo>
                  <a:lnTo>
                    <a:pt x="669911" y="610454"/>
                  </a:lnTo>
                  <a:lnTo>
                    <a:pt x="669911" y="605003"/>
                  </a:lnTo>
                  <a:lnTo>
                    <a:pt x="672015" y="599552"/>
                  </a:lnTo>
                  <a:lnTo>
                    <a:pt x="672015" y="594101"/>
                  </a:lnTo>
                  <a:lnTo>
                    <a:pt x="674120" y="588649"/>
                  </a:lnTo>
                  <a:lnTo>
                    <a:pt x="674120" y="583206"/>
                  </a:lnTo>
                  <a:lnTo>
                    <a:pt x="676305" y="577755"/>
                  </a:lnTo>
                  <a:lnTo>
                    <a:pt x="676305" y="572303"/>
                  </a:lnTo>
                  <a:lnTo>
                    <a:pt x="676305" y="566852"/>
                  </a:lnTo>
                  <a:lnTo>
                    <a:pt x="678410" y="561401"/>
                  </a:lnTo>
                  <a:lnTo>
                    <a:pt x="678410" y="555950"/>
                  </a:lnTo>
                  <a:lnTo>
                    <a:pt x="680515" y="550498"/>
                  </a:lnTo>
                  <a:lnTo>
                    <a:pt x="680515" y="545047"/>
                  </a:lnTo>
                  <a:lnTo>
                    <a:pt x="680515" y="539596"/>
                  </a:lnTo>
                  <a:lnTo>
                    <a:pt x="682700" y="539596"/>
                  </a:lnTo>
                  <a:lnTo>
                    <a:pt x="682700" y="534144"/>
                  </a:lnTo>
                  <a:lnTo>
                    <a:pt x="682700" y="528693"/>
                  </a:lnTo>
                  <a:lnTo>
                    <a:pt x="684805" y="523242"/>
                  </a:lnTo>
                  <a:lnTo>
                    <a:pt x="684805" y="517799"/>
                  </a:lnTo>
                  <a:lnTo>
                    <a:pt x="686909" y="512347"/>
                  </a:lnTo>
                  <a:lnTo>
                    <a:pt x="686909" y="506896"/>
                  </a:lnTo>
                  <a:lnTo>
                    <a:pt x="686909" y="501445"/>
                  </a:lnTo>
                  <a:lnTo>
                    <a:pt x="689014" y="495994"/>
                  </a:lnTo>
                  <a:lnTo>
                    <a:pt x="689014" y="490542"/>
                  </a:lnTo>
                  <a:lnTo>
                    <a:pt x="691200" y="485091"/>
                  </a:lnTo>
                  <a:lnTo>
                    <a:pt x="691200" y="479640"/>
                  </a:lnTo>
                  <a:lnTo>
                    <a:pt x="691200" y="474188"/>
                  </a:lnTo>
                  <a:lnTo>
                    <a:pt x="693304" y="468737"/>
                  </a:lnTo>
                  <a:lnTo>
                    <a:pt x="693304" y="463286"/>
                  </a:lnTo>
                  <a:lnTo>
                    <a:pt x="693304" y="457843"/>
                  </a:lnTo>
                  <a:lnTo>
                    <a:pt x="695409" y="457843"/>
                  </a:lnTo>
                  <a:lnTo>
                    <a:pt x="695409" y="452391"/>
                  </a:lnTo>
                  <a:lnTo>
                    <a:pt x="695409" y="446940"/>
                  </a:lnTo>
                  <a:lnTo>
                    <a:pt x="697594" y="441489"/>
                  </a:lnTo>
                  <a:lnTo>
                    <a:pt x="697594" y="436038"/>
                  </a:lnTo>
                  <a:lnTo>
                    <a:pt x="697594" y="430586"/>
                  </a:lnTo>
                  <a:lnTo>
                    <a:pt x="699699" y="425135"/>
                  </a:lnTo>
                  <a:lnTo>
                    <a:pt x="699699" y="419684"/>
                  </a:lnTo>
                  <a:lnTo>
                    <a:pt x="701804" y="414232"/>
                  </a:lnTo>
                  <a:lnTo>
                    <a:pt x="701804" y="408781"/>
                  </a:lnTo>
                  <a:lnTo>
                    <a:pt x="701804" y="403330"/>
                  </a:lnTo>
                  <a:lnTo>
                    <a:pt x="703989" y="397879"/>
                  </a:lnTo>
                  <a:lnTo>
                    <a:pt x="703989" y="392435"/>
                  </a:lnTo>
                  <a:lnTo>
                    <a:pt x="703989" y="386984"/>
                  </a:lnTo>
                  <a:lnTo>
                    <a:pt x="706094" y="386984"/>
                  </a:lnTo>
                  <a:lnTo>
                    <a:pt x="706094" y="381533"/>
                  </a:lnTo>
                  <a:lnTo>
                    <a:pt x="706094" y="376082"/>
                  </a:lnTo>
                  <a:lnTo>
                    <a:pt x="708198" y="370630"/>
                  </a:lnTo>
                  <a:lnTo>
                    <a:pt x="708198" y="365179"/>
                  </a:lnTo>
                  <a:lnTo>
                    <a:pt x="708198" y="359728"/>
                  </a:lnTo>
                  <a:lnTo>
                    <a:pt x="710303" y="354293"/>
                  </a:lnTo>
                  <a:lnTo>
                    <a:pt x="710303" y="348801"/>
                  </a:lnTo>
                  <a:lnTo>
                    <a:pt x="710303" y="343390"/>
                  </a:lnTo>
                  <a:lnTo>
                    <a:pt x="712488" y="343390"/>
                  </a:lnTo>
                  <a:lnTo>
                    <a:pt x="712488" y="337898"/>
                  </a:lnTo>
                  <a:lnTo>
                    <a:pt x="712488" y="332487"/>
                  </a:lnTo>
                  <a:lnTo>
                    <a:pt x="712488" y="326996"/>
                  </a:lnTo>
                  <a:lnTo>
                    <a:pt x="714593" y="326996"/>
                  </a:lnTo>
                  <a:lnTo>
                    <a:pt x="714593" y="321585"/>
                  </a:lnTo>
                  <a:lnTo>
                    <a:pt x="714593" y="316093"/>
                  </a:lnTo>
                  <a:lnTo>
                    <a:pt x="716698" y="310682"/>
                  </a:lnTo>
                  <a:lnTo>
                    <a:pt x="716698" y="305191"/>
                  </a:lnTo>
                  <a:lnTo>
                    <a:pt x="716698" y="299780"/>
                  </a:lnTo>
                  <a:lnTo>
                    <a:pt x="718883" y="294288"/>
                  </a:lnTo>
                  <a:lnTo>
                    <a:pt x="718883" y="288877"/>
                  </a:lnTo>
                  <a:lnTo>
                    <a:pt x="720988" y="283385"/>
                  </a:lnTo>
                  <a:lnTo>
                    <a:pt x="720988" y="277975"/>
                  </a:lnTo>
                  <a:lnTo>
                    <a:pt x="720988" y="272483"/>
                  </a:lnTo>
                  <a:lnTo>
                    <a:pt x="723092" y="272483"/>
                  </a:lnTo>
                  <a:lnTo>
                    <a:pt x="723092" y="267072"/>
                  </a:lnTo>
                  <a:lnTo>
                    <a:pt x="723092" y="261580"/>
                  </a:lnTo>
                  <a:lnTo>
                    <a:pt x="723092" y="256169"/>
                  </a:lnTo>
                  <a:lnTo>
                    <a:pt x="725197" y="256169"/>
                  </a:lnTo>
                  <a:lnTo>
                    <a:pt x="725197" y="250678"/>
                  </a:lnTo>
                  <a:lnTo>
                    <a:pt x="725197" y="245267"/>
                  </a:lnTo>
                  <a:lnTo>
                    <a:pt x="727383" y="245267"/>
                  </a:lnTo>
                  <a:lnTo>
                    <a:pt x="727383" y="239775"/>
                  </a:lnTo>
                  <a:lnTo>
                    <a:pt x="727383" y="234364"/>
                  </a:lnTo>
                  <a:lnTo>
                    <a:pt x="727383" y="228953"/>
                  </a:lnTo>
                  <a:lnTo>
                    <a:pt x="729487" y="228953"/>
                  </a:lnTo>
                  <a:lnTo>
                    <a:pt x="729487" y="223462"/>
                  </a:lnTo>
                  <a:lnTo>
                    <a:pt x="729487" y="218051"/>
                  </a:lnTo>
                  <a:lnTo>
                    <a:pt x="731592" y="212559"/>
                  </a:lnTo>
                  <a:lnTo>
                    <a:pt x="731592" y="207148"/>
                  </a:lnTo>
                  <a:lnTo>
                    <a:pt x="733777" y="201657"/>
                  </a:lnTo>
                  <a:lnTo>
                    <a:pt x="733777" y="196246"/>
                  </a:lnTo>
                  <a:lnTo>
                    <a:pt x="733777" y="190754"/>
                  </a:lnTo>
                  <a:lnTo>
                    <a:pt x="735882" y="190754"/>
                  </a:lnTo>
                  <a:lnTo>
                    <a:pt x="735882" y="185343"/>
                  </a:lnTo>
                  <a:lnTo>
                    <a:pt x="735882" y="179851"/>
                  </a:lnTo>
                  <a:lnTo>
                    <a:pt x="737986" y="174441"/>
                  </a:lnTo>
                  <a:lnTo>
                    <a:pt x="737986" y="168949"/>
                  </a:lnTo>
                  <a:lnTo>
                    <a:pt x="737986" y="163538"/>
                  </a:lnTo>
                  <a:lnTo>
                    <a:pt x="740172" y="163538"/>
                  </a:lnTo>
                  <a:lnTo>
                    <a:pt x="740172" y="158046"/>
                  </a:lnTo>
                  <a:lnTo>
                    <a:pt x="740172" y="152635"/>
                  </a:lnTo>
                  <a:lnTo>
                    <a:pt x="742277" y="152635"/>
                  </a:lnTo>
                  <a:lnTo>
                    <a:pt x="742277" y="147144"/>
                  </a:lnTo>
                  <a:lnTo>
                    <a:pt x="742277" y="141733"/>
                  </a:lnTo>
                  <a:lnTo>
                    <a:pt x="744381" y="141733"/>
                  </a:lnTo>
                  <a:lnTo>
                    <a:pt x="744381" y="136241"/>
                  </a:lnTo>
                  <a:lnTo>
                    <a:pt x="744381" y="130830"/>
                  </a:lnTo>
                  <a:lnTo>
                    <a:pt x="746486" y="130830"/>
                  </a:lnTo>
                  <a:lnTo>
                    <a:pt x="746486" y="125339"/>
                  </a:lnTo>
                  <a:lnTo>
                    <a:pt x="746486" y="119928"/>
                  </a:lnTo>
                  <a:lnTo>
                    <a:pt x="748671" y="119928"/>
                  </a:lnTo>
                  <a:lnTo>
                    <a:pt x="748671" y="114436"/>
                  </a:lnTo>
                  <a:lnTo>
                    <a:pt x="748671" y="109025"/>
                  </a:lnTo>
                  <a:lnTo>
                    <a:pt x="750776" y="103533"/>
                  </a:lnTo>
                  <a:lnTo>
                    <a:pt x="750776" y="98123"/>
                  </a:lnTo>
                  <a:lnTo>
                    <a:pt x="752881" y="98123"/>
                  </a:lnTo>
                  <a:lnTo>
                    <a:pt x="752881" y="92631"/>
                  </a:lnTo>
                  <a:lnTo>
                    <a:pt x="755066" y="87220"/>
                  </a:lnTo>
                  <a:lnTo>
                    <a:pt x="755066" y="81728"/>
                  </a:lnTo>
                  <a:lnTo>
                    <a:pt x="757171" y="76317"/>
                  </a:lnTo>
                  <a:lnTo>
                    <a:pt x="757171" y="70826"/>
                  </a:lnTo>
                  <a:lnTo>
                    <a:pt x="759275" y="70826"/>
                  </a:lnTo>
                  <a:lnTo>
                    <a:pt x="759275" y="65415"/>
                  </a:lnTo>
                  <a:lnTo>
                    <a:pt x="759275" y="59923"/>
                  </a:lnTo>
                  <a:lnTo>
                    <a:pt x="761461" y="59923"/>
                  </a:lnTo>
                  <a:lnTo>
                    <a:pt x="761461" y="54512"/>
                  </a:lnTo>
                  <a:lnTo>
                    <a:pt x="763566" y="54512"/>
                  </a:lnTo>
                  <a:lnTo>
                    <a:pt x="763566" y="49021"/>
                  </a:lnTo>
                  <a:lnTo>
                    <a:pt x="765670" y="43610"/>
                  </a:lnTo>
                  <a:lnTo>
                    <a:pt x="765670" y="38118"/>
                  </a:lnTo>
                  <a:lnTo>
                    <a:pt x="767775" y="38118"/>
                  </a:lnTo>
                  <a:lnTo>
                    <a:pt x="767775" y="32707"/>
                  </a:lnTo>
                  <a:lnTo>
                    <a:pt x="769960" y="32707"/>
                  </a:lnTo>
                  <a:lnTo>
                    <a:pt x="769960" y="27216"/>
                  </a:lnTo>
                  <a:lnTo>
                    <a:pt x="772065" y="27216"/>
                  </a:lnTo>
                  <a:lnTo>
                    <a:pt x="772065" y="21805"/>
                  </a:lnTo>
                  <a:lnTo>
                    <a:pt x="774169" y="21805"/>
                  </a:lnTo>
                  <a:lnTo>
                    <a:pt x="774169" y="16313"/>
                  </a:lnTo>
                  <a:lnTo>
                    <a:pt x="776355" y="16313"/>
                  </a:lnTo>
                  <a:lnTo>
                    <a:pt x="776355" y="10902"/>
                  </a:lnTo>
                  <a:lnTo>
                    <a:pt x="778460" y="10902"/>
                  </a:lnTo>
                  <a:lnTo>
                    <a:pt x="780564" y="5410"/>
                  </a:lnTo>
                  <a:lnTo>
                    <a:pt x="782750" y="5410"/>
                  </a:lnTo>
                  <a:lnTo>
                    <a:pt x="784854" y="0"/>
                  </a:lnTo>
                  <a:lnTo>
                    <a:pt x="786959" y="0"/>
                  </a:lnTo>
                  <a:lnTo>
                    <a:pt x="797644" y="0"/>
                  </a:lnTo>
                  <a:lnTo>
                    <a:pt x="799748" y="5410"/>
                  </a:lnTo>
                  <a:lnTo>
                    <a:pt x="801853" y="5410"/>
                  </a:lnTo>
                  <a:lnTo>
                    <a:pt x="804039" y="10902"/>
                  </a:lnTo>
                  <a:lnTo>
                    <a:pt x="806143" y="10902"/>
                  </a:lnTo>
                  <a:lnTo>
                    <a:pt x="806143" y="16313"/>
                  </a:lnTo>
                  <a:lnTo>
                    <a:pt x="808248" y="16313"/>
                  </a:lnTo>
                  <a:lnTo>
                    <a:pt x="808248" y="21805"/>
                  </a:lnTo>
                  <a:lnTo>
                    <a:pt x="810352" y="21805"/>
                  </a:lnTo>
                  <a:lnTo>
                    <a:pt x="810352" y="27216"/>
                  </a:lnTo>
                  <a:lnTo>
                    <a:pt x="812538" y="27216"/>
                  </a:lnTo>
                  <a:lnTo>
                    <a:pt x="812538" y="32707"/>
                  </a:lnTo>
                  <a:lnTo>
                    <a:pt x="814643" y="32707"/>
                  </a:lnTo>
                  <a:lnTo>
                    <a:pt x="814643" y="38118"/>
                  </a:lnTo>
                  <a:lnTo>
                    <a:pt x="816747" y="38118"/>
                  </a:lnTo>
                  <a:lnTo>
                    <a:pt x="816747" y="43610"/>
                  </a:lnTo>
                  <a:lnTo>
                    <a:pt x="818933" y="49021"/>
                  </a:lnTo>
                  <a:lnTo>
                    <a:pt x="818933" y="54512"/>
                  </a:lnTo>
                  <a:lnTo>
                    <a:pt x="821037" y="54512"/>
                  </a:lnTo>
                  <a:lnTo>
                    <a:pt x="821037" y="59923"/>
                  </a:lnTo>
                  <a:lnTo>
                    <a:pt x="823142" y="59923"/>
                  </a:lnTo>
                  <a:lnTo>
                    <a:pt x="823142" y="65415"/>
                  </a:lnTo>
                  <a:lnTo>
                    <a:pt x="823142" y="70826"/>
                  </a:lnTo>
                  <a:lnTo>
                    <a:pt x="825328" y="70826"/>
                  </a:lnTo>
                  <a:lnTo>
                    <a:pt x="825328" y="76317"/>
                  </a:lnTo>
                  <a:lnTo>
                    <a:pt x="827432" y="81728"/>
                  </a:lnTo>
                  <a:lnTo>
                    <a:pt x="827432" y="87220"/>
                  </a:lnTo>
                  <a:lnTo>
                    <a:pt x="829537" y="92631"/>
                  </a:lnTo>
                  <a:lnTo>
                    <a:pt x="829537" y="98123"/>
                  </a:lnTo>
                  <a:lnTo>
                    <a:pt x="831641" y="98123"/>
                  </a:lnTo>
                  <a:lnTo>
                    <a:pt x="831641" y="103533"/>
                  </a:lnTo>
                  <a:lnTo>
                    <a:pt x="833827" y="109025"/>
                  </a:lnTo>
                  <a:lnTo>
                    <a:pt x="833827" y="114436"/>
                  </a:lnTo>
                  <a:lnTo>
                    <a:pt x="833827" y="119928"/>
                  </a:lnTo>
                  <a:lnTo>
                    <a:pt x="835931" y="119928"/>
                  </a:lnTo>
                  <a:lnTo>
                    <a:pt x="835931" y="125339"/>
                  </a:lnTo>
                  <a:lnTo>
                    <a:pt x="835931" y="130830"/>
                  </a:lnTo>
                  <a:lnTo>
                    <a:pt x="838036" y="130830"/>
                  </a:lnTo>
                  <a:lnTo>
                    <a:pt x="838036" y="136241"/>
                  </a:lnTo>
                  <a:lnTo>
                    <a:pt x="838036" y="141733"/>
                  </a:lnTo>
                  <a:lnTo>
                    <a:pt x="840222" y="141733"/>
                  </a:lnTo>
                  <a:lnTo>
                    <a:pt x="840222" y="147144"/>
                  </a:lnTo>
                  <a:lnTo>
                    <a:pt x="840222" y="152635"/>
                  </a:lnTo>
                  <a:lnTo>
                    <a:pt x="842326" y="152635"/>
                  </a:lnTo>
                  <a:lnTo>
                    <a:pt x="842326" y="158046"/>
                  </a:lnTo>
                  <a:lnTo>
                    <a:pt x="842326" y="163538"/>
                  </a:lnTo>
                  <a:lnTo>
                    <a:pt x="844431" y="163538"/>
                  </a:lnTo>
                  <a:lnTo>
                    <a:pt x="844431" y="168949"/>
                  </a:lnTo>
                  <a:lnTo>
                    <a:pt x="844431" y="174441"/>
                  </a:lnTo>
                  <a:lnTo>
                    <a:pt x="846616" y="179851"/>
                  </a:lnTo>
                  <a:lnTo>
                    <a:pt x="846616" y="185343"/>
                  </a:lnTo>
                  <a:lnTo>
                    <a:pt x="846616" y="190754"/>
                  </a:lnTo>
                  <a:lnTo>
                    <a:pt x="848721" y="190754"/>
                  </a:lnTo>
                  <a:lnTo>
                    <a:pt x="848721" y="196246"/>
                  </a:lnTo>
                  <a:lnTo>
                    <a:pt x="848721" y="201657"/>
                  </a:lnTo>
                  <a:lnTo>
                    <a:pt x="850826" y="207148"/>
                  </a:lnTo>
                  <a:lnTo>
                    <a:pt x="850826" y="212559"/>
                  </a:lnTo>
                  <a:lnTo>
                    <a:pt x="852930" y="218051"/>
                  </a:lnTo>
                  <a:lnTo>
                    <a:pt x="852930" y="223462"/>
                  </a:lnTo>
                  <a:lnTo>
                    <a:pt x="852930" y="228953"/>
                  </a:lnTo>
                  <a:lnTo>
                    <a:pt x="855116" y="228953"/>
                  </a:lnTo>
                  <a:lnTo>
                    <a:pt x="855116" y="234364"/>
                  </a:lnTo>
                  <a:lnTo>
                    <a:pt x="855116" y="239775"/>
                  </a:lnTo>
                  <a:lnTo>
                    <a:pt x="855116" y="245267"/>
                  </a:lnTo>
                  <a:lnTo>
                    <a:pt x="857220" y="245267"/>
                  </a:lnTo>
                  <a:lnTo>
                    <a:pt x="857220" y="250678"/>
                  </a:lnTo>
                  <a:lnTo>
                    <a:pt x="857220" y="256169"/>
                  </a:lnTo>
                  <a:lnTo>
                    <a:pt x="859325" y="256169"/>
                  </a:lnTo>
                  <a:lnTo>
                    <a:pt x="859325" y="261580"/>
                  </a:lnTo>
                  <a:lnTo>
                    <a:pt x="859325" y="267072"/>
                  </a:lnTo>
                  <a:lnTo>
                    <a:pt x="859325" y="272483"/>
                  </a:lnTo>
                  <a:lnTo>
                    <a:pt x="861510" y="272483"/>
                  </a:lnTo>
                  <a:lnTo>
                    <a:pt x="861510" y="277975"/>
                  </a:lnTo>
                  <a:lnTo>
                    <a:pt x="861510" y="283385"/>
                  </a:lnTo>
                  <a:lnTo>
                    <a:pt x="863615" y="288877"/>
                  </a:lnTo>
                  <a:lnTo>
                    <a:pt x="863615" y="294288"/>
                  </a:lnTo>
                  <a:lnTo>
                    <a:pt x="865720" y="299780"/>
                  </a:lnTo>
                  <a:lnTo>
                    <a:pt x="865720" y="305191"/>
                  </a:lnTo>
                  <a:lnTo>
                    <a:pt x="865720" y="310682"/>
                  </a:lnTo>
                  <a:lnTo>
                    <a:pt x="867905" y="316093"/>
                  </a:lnTo>
                  <a:lnTo>
                    <a:pt x="867905" y="321585"/>
                  </a:lnTo>
                  <a:lnTo>
                    <a:pt x="867905" y="326996"/>
                  </a:lnTo>
                  <a:lnTo>
                    <a:pt x="870010" y="326996"/>
                  </a:lnTo>
                  <a:lnTo>
                    <a:pt x="870010" y="332487"/>
                  </a:lnTo>
                  <a:lnTo>
                    <a:pt x="870010" y="337898"/>
                  </a:lnTo>
                  <a:lnTo>
                    <a:pt x="870010" y="343390"/>
                  </a:lnTo>
                  <a:lnTo>
                    <a:pt x="872114" y="343390"/>
                  </a:lnTo>
                  <a:lnTo>
                    <a:pt x="872114" y="348801"/>
                  </a:lnTo>
                  <a:lnTo>
                    <a:pt x="872114" y="354293"/>
                  </a:lnTo>
                  <a:lnTo>
                    <a:pt x="874219" y="359728"/>
                  </a:lnTo>
                  <a:lnTo>
                    <a:pt x="874219" y="365179"/>
                  </a:lnTo>
                  <a:lnTo>
                    <a:pt x="874219" y="370630"/>
                  </a:lnTo>
                  <a:lnTo>
                    <a:pt x="876405" y="376082"/>
                  </a:lnTo>
                  <a:lnTo>
                    <a:pt x="876405" y="381533"/>
                  </a:lnTo>
                  <a:lnTo>
                    <a:pt x="876405" y="386984"/>
                  </a:lnTo>
                  <a:lnTo>
                    <a:pt x="878509" y="386984"/>
                  </a:lnTo>
                  <a:lnTo>
                    <a:pt x="878509" y="392435"/>
                  </a:lnTo>
                  <a:lnTo>
                    <a:pt x="878509" y="397879"/>
                  </a:lnTo>
                  <a:lnTo>
                    <a:pt x="880614" y="403330"/>
                  </a:lnTo>
                  <a:lnTo>
                    <a:pt x="880614" y="408781"/>
                  </a:lnTo>
                  <a:lnTo>
                    <a:pt x="880614" y="414232"/>
                  </a:lnTo>
                  <a:lnTo>
                    <a:pt x="882799" y="419684"/>
                  </a:lnTo>
                  <a:lnTo>
                    <a:pt x="882799" y="425135"/>
                  </a:lnTo>
                  <a:lnTo>
                    <a:pt x="884904" y="430586"/>
                  </a:lnTo>
                  <a:lnTo>
                    <a:pt x="884904" y="436038"/>
                  </a:lnTo>
                  <a:lnTo>
                    <a:pt x="884904" y="441489"/>
                  </a:lnTo>
                  <a:lnTo>
                    <a:pt x="887009" y="446940"/>
                  </a:lnTo>
                  <a:lnTo>
                    <a:pt x="887009" y="452391"/>
                  </a:lnTo>
                  <a:lnTo>
                    <a:pt x="887009" y="457843"/>
                  </a:lnTo>
                  <a:lnTo>
                    <a:pt x="889194" y="457843"/>
                  </a:lnTo>
                  <a:lnTo>
                    <a:pt x="889194" y="463286"/>
                  </a:lnTo>
                  <a:lnTo>
                    <a:pt x="889194" y="468737"/>
                  </a:lnTo>
                  <a:lnTo>
                    <a:pt x="891299" y="474188"/>
                  </a:lnTo>
                  <a:lnTo>
                    <a:pt x="891299" y="479640"/>
                  </a:lnTo>
                  <a:lnTo>
                    <a:pt x="891299" y="485091"/>
                  </a:lnTo>
                  <a:lnTo>
                    <a:pt x="893403" y="490542"/>
                  </a:lnTo>
                  <a:lnTo>
                    <a:pt x="893403" y="495994"/>
                  </a:lnTo>
                  <a:lnTo>
                    <a:pt x="895508" y="501445"/>
                  </a:lnTo>
                  <a:lnTo>
                    <a:pt x="895508" y="506896"/>
                  </a:lnTo>
                  <a:lnTo>
                    <a:pt x="895508" y="512347"/>
                  </a:lnTo>
                  <a:lnTo>
                    <a:pt x="897693" y="517799"/>
                  </a:lnTo>
                  <a:lnTo>
                    <a:pt x="897693" y="523242"/>
                  </a:lnTo>
                  <a:lnTo>
                    <a:pt x="899798" y="528693"/>
                  </a:lnTo>
                  <a:lnTo>
                    <a:pt x="899798" y="534144"/>
                  </a:lnTo>
                  <a:lnTo>
                    <a:pt x="899798" y="539596"/>
                  </a:lnTo>
                  <a:lnTo>
                    <a:pt x="901903" y="539596"/>
                  </a:lnTo>
                  <a:lnTo>
                    <a:pt x="901903" y="545047"/>
                  </a:lnTo>
                  <a:lnTo>
                    <a:pt x="901903" y="550498"/>
                  </a:lnTo>
                  <a:lnTo>
                    <a:pt x="904088" y="555950"/>
                  </a:lnTo>
                  <a:lnTo>
                    <a:pt x="904088" y="561401"/>
                  </a:lnTo>
                  <a:lnTo>
                    <a:pt x="906193" y="566852"/>
                  </a:lnTo>
                  <a:lnTo>
                    <a:pt x="906193" y="572303"/>
                  </a:lnTo>
                  <a:lnTo>
                    <a:pt x="906193" y="577755"/>
                  </a:lnTo>
                  <a:lnTo>
                    <a:pt x="908297" y="583206"/>
                  </a:lnTo>
                  <a:lnTo>
                    <a:pt x="908297" y="588649"/>
                  </a:lnTo>
                  <a:lnTo>
                    <a:pt x="910483" y="594101"/>
                  </a:lnTo>
                  <a:lnTo>
                    <a:pt x="910483" y="599552"/>
                  </a:lnTo>
                  <a:lnTo>
                    <a:pt x="912588" y="605003"/>
                  </a:lnTo>
                  <a:lnTo>
                    <a:pt x="912588" y="610454"/>
                  </a:lnTo>
                  <a:lnTo>
                    <a:pt x="912588" y="615906"/>
                  </a:lnTo>
                  <a:lnTo>
                    <a:pt x="914692" y="615906"/>
                  </a:lnTo>
                  <a:lnTo>
                    <a:pt x="914692" y="621357"/>
                  </a:lnTo>
                  <a:lnTo>
                    <a:pt x="914692" y="626808"/>
                  </a:lnTo>
                  <a:lnTo>
                    <a:pt x="916797" y="626808"/>
                  </a:lnTo>
                  <a:lnTo>
                    <a:pt x="916797" y="632260"/>
                  </a:lnTo>
                  <a:lnTo>
                    <a:pt x="916797" y="637711"/>
                  </a:lnTo>
                  <a:lnTo>
                    <a:pt x="918982" y="643162"/>
                  </a:lnTo>
                  <a:lnTo>
                    <a:pt x="918982" y="648613"/>
                  </a:lnTo>
                  <a:lnTo>
                    <a:pt x="921087" y="648613"/>
                  </a:lnTo>
                  <a:lnTo>
                    <a:pt x="921087" y="654057"/>
                  </a:lnTo>
                  <a:lnTo>
                    <a:pt x="921087" y="659508"/>
                  </a:lnTo>
                  <a:lnTo>
                    <a:pt x="923192" y="659508"/>
                  </a:lnTo>
                  <a:lnTo>
                    <a:pt x="923192" y="664959"/>
                  </a:lnTo>
                  <a:lnTo>
                    <a:pt x="923192" y="670410"/>
                  </a:lnTo>
                  <a:lnTo>
                    <a:pt x="925377" y="670410"/>
                  </a:lnTo>
                  <a:lnTo>
                    <a:pt x="925377" y="675862"/>
                  </a:lnTo>
                  <a:lnTo>
                    <a:pt x="925377" y="681313"/>
                  </a:lnTo>
                  <a:lnTo>
                    <a:pt x="927482" y="681313"/>
                  </a:lnTo>
                  <a:lnTo>
                    <a:pt x="927482" y="686764"/>
                  </a:lnTo>
                  <a:lnTo>
                    <a:pt x="927482" y="692216"/>
                  </a:lnTo>
                  <a:lnTo>
                    <a:pt x="929586" y="692216"/>
                  </a:lnTo>
                  <a:lnTo>
                    <a:pt x="929586" y="697667"/>
                  </a:lnTo>
                  <a:lnTo>
                    <a:pt x="929586" y="703118"/>
                  </a:lnTo>
                  <a:lnTo>
                    <a:pt x="931772" y="703118"/>
                  </a:lnTo>
                  <a:lnTo>
                    <a:pt x="931772" y="708569"/>
                  </a:lnTo>
                  <a:lnTo>
                    <a:pt x="933876" y="714021"/>
                  </a:lnTo>
                  <a:lnTo>
                    <a:pt x="933876" y="719464"/>
                  </a:lnTo>
                  <a:lnTo>
                    <a:pt x="935981" y="724915"/>
                  </a:lnTo>
                  <a:lnTo>
                    <a:pt x="935981" y="730366"/>
                  </a:lnTo>
                  <a:lnTo>
                    <a:pt x="938086" y="730366"/>
                  </a:lnTo>
                  <a:lnTo>
                    <a:pt x="938086" y="735818"/>
                  </a:lnTo>
                  <a:lnTo>
                    <a:pt x="938086" y="741269"/>
                  </a:lnTo>
                  <a:lnTo>
                    <a:pt x="940271" y="741269"/>
                  </a:lnTo>
                  <a:lnTo>
                    <a:pt x="940271" y="746720"/>
                  </a:lnTo>
                  <a:lnTo>
                    <a:pt x="942376" y="746720"/>
                  </a:lnTo>
                  <a:lnTo>
                    <a:pt x="942376" y="752172"/>
                  </a:lnTo>
                  <a:lnTo>
                    <a:pt x="944480" y="757623"/>
                  </a:lnTo>
                  <a:lnTo>
                    <a:pt x="944480" y="763074"/>
                  </a:lnTo>
                  <a:lnTo>
                    <a:pt x="946666" y="763074"/>
                  </a:lnTo>
                  <a:lnTo>
                    <a:pt x="946666" y="768525"/>
                  </a:lnTo>
                  <a:lnTo>
                    <a:pt x="948771" y="773977"/>
                  </a:lnTo>
                  <a:lnTo>
                    <a:pt x="948771" y="779428"/>
                  </a:lnTo>
                  <a:lnTo>
                    <a:pt x="950875" y="779428"/>
                  </a:lnTo>
                  <a:lnTo>
                    <a:pt x="950875" y="784871"/>
                  </a:lnTo>
                  <a:lnTo>
                    <a:pt x="953061" y="784871"/>
                  </a:lnTo>
                  <a:lnTo>
                    <a:pt x="953061" y="790322"/>
                  </a:lnTo>
                  <a:lnTo>
                    <a:pt x="953061" y="795774"/>
                  </a:lnTo>
                  <a:lnTo>
                    <a:pt x="955165" y="795774"/>
                  </a:lnTo>
                  <a:lnTo>
                    <a:pt x="955165" y="801225"/>
                  </a:lnTo>
                  <a:lnTo>
                    <a:pt x="957270" y="801225"/>
                  </a:lnTo>
                  <a:lnTo>
                    <a:pt x="957270" y="806676"/>
                  </a:lnTo>
                  <a:lnTo>
                    <a:pt x="959374" y="806676"/>
                  </a:lnTo>
                  <a:lnTo>
                    <a:pt x="959374" y="812128"/>
                  </a:lnTo>
                  <a:lnTo>
                    <a:pt x="961560" y="812128"/>
                  </a:lnTo>
                  <a:lnTo>
                    <a:pt x="961560" y="817579"/>
                  </a:lnTo>
                  <a:lnTo>
                    <a:pt x="963665" y="817579"/>
                  </a:lnTo>
                  <a:lnTo>
                    <a:pt x="963665" y="823030"/>
                  </a:lnTo>
                  <a:lnTo>
                    <a:pt x="965769" y="823030"/>
                  </a:lnTo>
                  <a:lnTo>
                    <a:pt x="965769" y="828481"/>
                  </a:lnTo>
                  <a:lnTo>
                    <a:pt x="967955" y="828481"/>
                  </a:lnTo>
                  <a:lnTo>
                    <a:pt x="967955" y="833933"/>
                  </a:lnTo>
                  <a:lnTo>
                    <a:pt x="970059" y="833933"/>
                  </a:lnTo>
                  <a:lnTo>
                    <a:pt x="970059" y="839384"/>
                  </a:lnTo>
                  <a:lnTo>
                    <a:pt x="972164" y="839384"/>
                  </a:lnTo>
                  <a:lnTo>
                    <a:pt x="972164" y="844835"/>
                  </a:lnTo>
                  <a:lnTo>
                    <a:pt x="974350" y="844835"/>
                  </a:lnTo>
                  <a:lnTo>
                    <a:pt x="974350" y="850279"/>
                  </a:lnTo>
                  <a:lnTo>
                    <a:pt x="976454" y="850279"/>
                  </a:lnTo>
                  <a:lnTo>
                    <a:pt x="976454" y="855730"/>
                  </a:lnTo>
                  <a:lnTo>
                    <a:pt x="978559" y="855730"/>
                  </a:lnTo>
                  <a:lnTo>
                    <a:pt x="980663" y="855730"/>
                  </a:lnTo>
                  <a:lnTo>
                    <a:pt x="980663" y="861181"/>
                  </a:lnTo>
                  <a:lnTo>
                    <a:pt x="982849" y="861181"/>
                  </a:lnTo>
                  <a:lnTo>
                    <a:pt x="982849" y="866632"/>
                  </a:lnTo>
                  <a:lnTo>
                    <a:pt x="984954" y="866632"/>
                  </a:lnTo>
                  <a:lnTo>
                    <a:pt x="984954" y="872084"/>
                  </a:lnTo>
                  <a:lnTo>
                    <a:pt x="987058" y="872084"/>
                  </a:lnTo>
                  <a:lnTo>
                    <a:pt x="989244" y="872084"/>
                  </a:lnTo>
                  <a:lnTo>
                    <a:pt x="989244" y="877535"/>
                  </a:lnTo>
                  <a:lnTo>
                    <a:pt x="991348" y="877535"/>
                  </a:lnTo>
                  <a:lnTo>
                    <a:pt x="993453" y="882986"/>
                  </a:lnTo>
                  <a:lnTo>
                    <a:pt x="995638" y="882986"/>
                  </a:lnTo>
                  <a:lnTo>
                    <a:pt x="997743" y="888438"/>
                  </a:lnTo>
                  <a:lnTo>
                    <a:pt x="999848" y="888438"/>
                  </a:lnTo>
                  <a:lnTo>
                    <a:pt x="1001952" y="888438"/>
                  </a:lnTo>
                  <a:lnTo>
                    <a:pt x="1001952" y="893889"/>
                  </a:lnTo>
                  <a:lnTo>
                    <a:pt x="1004138" y="893889"/>
                  </a:lnTo>
                  <a:lnTo>
                    <a:pt x="1006242" y="893889"/>
                  </a:lnTo>
                  <a:lnTo>
                    <a:pt x="1006242" y="899340"/>
                  </a:lnTo>
                  <a:lnTo>
                    <a:pt x="1008347" y="899340"/>
                  </a:lnTo>
                  <a:lnTo>
                    <a:pt x="1010533" y="899340"/>
                  </a:lnTo>
                  <a:lnTo>
                    <a:pt x="1012637" y="899340"/>
                  </a:lnTo>
                  <a:lnTo>
                    <a:pt x="1012637" y="904791"/>
                  </a:lnTo>
                  <a:lnTo>
                    <a:pt x="1014742" y="904791"/>
                  </a:lnTo>
                  <a:lnTo>
                    <a:pt x="1016846" y="904791"/>
                  </a:lnTo>
                  <a:lnTo>
                    <a:pt x="1019032" y="904791"/>
                  </a:lnTo>
                  <a:lnTo>
                    <a:pt x="1019032" y="910243"/>
                  </a:lnTo>
                  <a:lnTo>
                    <a:pt x="1021136" y="910243"/>
                  </a:lnTo>
                  <a:lnTo>
                    <a:pt x="1023241" y="910243"/>
                  </a:lnTo>
                  <a:lnTo>
                    <a:pt x="1025427" y="910243"/>
                  </a:lnTo>
                  <a:lnTo>
                    <a:pt x="1027531" y="910243"/>
                  </a:lnTo>
                  <a:lnTo>
                    <a:pt x="1027531" y="915686"/>
                  </a:lnTo>
                  <a:lnTo>
                    <a:pt x="1029636" y="915686"/>
                  </a:lnTo>
                  <a:lnTo>
                    <a:pt x="1031821" y="915686"/>
                  </a:lnTo>
                  <a:lnTo>
                    <a:pt x="1033926" y="915686"/>
                  </a:lnTo>
                </a:path>
              </a:pathLst>
            </a:custGeom>
            <a:ln w="242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033176" y="6655749"/>
              <a:ext cx="537845" cy="1030605"/>
            </a:xfrm>
            <a:custGeom>
              <a:avLst/>
              <a:gdLst/>
              <a:ahLst/>
              <a:cxnLst/>
              <a:rect l="l" t="t" r="r" b="b"/>
              <a:pathLst>
                <a:path w="537844" h="1030604">
                  <a:moveTo>
                    <a:pt x="0" y="1030122"/>
                  </a:moveTo>
                  <a:lnTo>
                    <a:pt x="0" y="114436"/>
                  </a:lnTo>
                </a:path>
                <a:path w="537844" h="1030604">
                  <a:moveTo>
                    <a:pt x="537564" y="1030122"/>
                  </a:moveTo>
                  <a:lnTo>
                    <a:pt x="537564" y="114436"/>
                  </a:lnTo>
                </a:path>
                <a:path w="537844" h="1030604">
                  <a:moveTo>
                    <a:pt x="275379" y="1030122"/>
                  </a:moveTo>
                  <a:lnTo>
                    <a:pt x="275379" y="0"/>
                  </a:lnTo>
                </a:path>
              </a:pathLst>
            </a:custGeom>
            <a:ln w="17464">
              <a:solidFill>
                <a:srgbClr val="1736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385545" y="6994052"/>
              <a:ext cx="1034415" cy="692150"/>
            </a:xfrm>
            <a:custGeom>
              <a:avLst/>
              <a:gdLst/>
              <a:ahLst/>
              <a:cxnLst/>
              <a:rect l="l" t="t" r="r" b="b"/>
              <a:pathLst>
                <a:path w="1034414" h="692150">
                  <a:moveTo>
                    <a:pt x="0" y="691820"/>
                  </a:moveTo>
                  <a:lnTo>
                    <a:pt x="2185" y="691820"/>
                  </a:lnTo>
                  <a:lnTo>
                    <a:pt x="4290" y="691820"/>
                  </a:lnTo>
                  <a:lnTo>
                    <a:pt x="4290" y="687701"/>
                  </a:lnTo>
                  <a:lnTo>
                    <a:pt x="6394" y="687701"/>
                  </a:lnTo>
                  <a:lnTo>
                    <a:pt x="8580" y="687701"/>
                  </a:lnTo>
                  <a:lnTo>
                    <a:pt x="10684" y="687701"/>
                  </a:lnTo>
                  <a:lnTo>
                    <a:pt x="12789" y="687701"/>
                  </a:lnTo>
                  <a:lnTo>
                    <a:pt x="12789" y="683590"/>
                  </a:lnTo>
                  <a:lnTo>
                    <a:pt x="14894" y="683590"/>
                  </a:lnTo>
                  <a:lnTo>
                    <a:pt x="17079" y="683590"/>
                  </a:lnTo>
                  <a:lnTo>
                    <a:pt x="19184" y="683590"/>
                  </a:lnTo>
                  <a:lnTo>
                    <a:pt x="19184" y="679472"/>
                  </a:lnTo>
                  <a:lnTo>
                    <a:pt x="21288" y="679472"/>
                  </a:lnTo>
                  <a:lnTo>
                    <a:pt x="23474" y="679472"/>
                  </a:lnTo>
                  <a:lnTo>
                    <a:pt x="25579" y="679472"/>
                  </a:lnTo>
                  <a:lnTo>
                    <a:pt x="25579" y="675353"/>
                  </a:lnTo>
                  <a:lnTo>
                    <a:pt x="27683" y="675353"/>
                  </a:lnTo>
                  <a:lnTo>
                    <a:pt x="29869" y="675353"/>
                  </a:lnTo>
                  <a:lnTo>
                    <a:pt x="29869" y="671234"/>
                  </a:lnTo>
                  <a:lnTo>
                    <a:pt x="31973" y="671234"/>
                  </a:lnTo>
                  <a:lnTo>
                    <a:pt x="34078" y="671234"/>
                  </a:lnTo>
                  <a:lnTo>
                    <a:pt x="36182" y="667115"/>
                  </a:lnTo>
                  <a:lnTo>
                    <a:pt x="38368" y="667115"/>
                  </a:lnTo>
                  <a:lnTo>
                    <a:pt x="40473" y="662997"/>
                  </a:lnTo>
                  <a:lnTo>
                    <a:pt x="42577" y="662997"/>
                  </a:lnTo>
                  <a:lnTo>
                    <a:pt x="42577" y="658878"/>
                  </a:lnTo>
                  <a:lnTo>
                    <a:pt x="44763" y="658878"/>
                  </a:lnTo>
                  <a:lnTo>
                    <a:pt x="46867" y="658878"/>
                  </a:lnTo>
                  <a:lnTo>
                    <a:pt x="46867" y="654759"/>
                  </a:lnTo>
                  <a:lnTo>
                    <a:pt x="48972" y="654759"/>
                  </a:lnTo>
                  <a:lnTo>
                    <a:pt x="48972" y="650640"/>
                  </a:lnTo>
                  <a:lnTo>
                    <a:pt x="51158" y="650640"/>
                  </a:lnTo>
                  <a:lnTo>
                    <a:pt x="51158" y="646522"/>
                  </a:lnTo>
                  <a:lnTo>
                    <a:pt x="53262" y="646522"/>
                  </a:lnTo>
                  <a:lnTo>
                    <a:pt x="55367" y="646522"/>
                  </a:lnTo>
                  <a:lnTo>
                    <a:pt x="55367" y="642403"/>
                  </a:lnTo>
                  <a:lnTo>
                    <a:pt x="57471" y="642403"/>
                  </a:lnTo>
                  <a:lnTo>
                    <a:pt x="57471" y="638284"/>
                  </a:lnTo>
                  <a:lnTo>
                    <a:pt x="59657" y="638284"/>
                  </a:lnTo>
                  <a:lnTo>
                    <a:pt x="59657" y="634165"/>
                  </a:lnTo>
                  <a:lnTo>
                    <a:pt x="61761" y="634165"/>
                  </a:lnTo>
                  <a:lnTo>
                    <a:pt x="61761" y="630047"/>
                  </a:lnTo>
                  <a:lnTo>
                    <a:pt x="63866" y="630047"/>
                  </a:lnTo>
                  <a:lnTo>
                    <a:pt x="63866" y="625928"/>
                  </a:lnTo>
                  <a:lnTo>
                    <a:pt x="66052" y="625928"/>
                  </a:lnTo>
                  <a:lnTo>
                    <a:pt x="66052" y="621817"/>
                  </a:lnTo>
                  <a:lnTo>
                    <a:pt x="68156" y="621817"/>
                  </a:lnTo>
                  <a:lnTo>
                    <a:pt x="68156" y="617699"/>
                  </a:lnTo>
                  <a:lnTo>
                    <a:pt x="70261" y="617699"/>
                  </a:lnTo>
                  <a:lnTo>
                    <a:pt x="70261" y="613580"/>
                  </a:lnTo>
                  <a:lnTo>
                    <a:pt x="72365" y="613580"/>
                  </a:lnTo>
                  <a:lnTo>
                    <a:pt x="72365" y="609461"/>
                  </a:lnTo>
                  <a:lnTo>
                    <a:pt x="74551" y="609461"/>
                  </a:lnTo>
                  <a:lnTo>
                    <a:pt x="74551" y="605342"/>
                  </a:lnTo>
                  <a:lnTo>
                    <a:pt x="76656" y="605342"/>
                  </a:lnTo>
                  <a:lnTo>
                    <a:pt x="76656" y="601224"/>
                  </a:lnTo>
                  <a:lnTo>
                    <a:pt x="78760" y="601224"/>
                  </a:lnTo>
                  <a:lnTo>
                    <a:pt x="78760" y="597105"/>
                  </a:lnTo>
                  <a:lnTo>
                    <a:pt x="78760" y="592986"/>
                  </a:lnTo>
                  <a:lnTo>
                    <a:pt x="80946" y="592986"/>
                  </a:lnTo>
                  <a:lnTo>
                    <a:pt x="80946" y="588867"/>
                  </a:lnTo>
                  <a:lnTo>
                    <a:pt x="83050" y="588867"/>
                  </a:lnTo>
                  <a:lnTo>
                    <a:pt x="83050" y="584749"/>
                  </a:lnTo>
                  <a:lnTo>
                    <a:pt x="85155" y="580630"/>
                  </a:lnTo>
                  <a:lnTo>
                    <a:pt x="85155" y="576511"/>
                  </a:lnTo>
                  <a:lnTo>
                    <a:pt x="87341" y="576511"/>
                  </a:lnTo>
                  <a:lnTo>
                    <a:pt x="87341" y="572392"/>
                  </a:lnTo>
                  <a:lnTo>
                    <a:pt x="89445" y="568274"/>
                  </a:lnTo>
                  <a:lnTo>
                    <a:pt x="89445" y="564155"/>
                  </a:lnTo>
                  <a:lnTo>
                    <a:pt x="91550" y="564155"/>
                  </a:lnTo>
                  <a:lnTo>
                    <a:pt x="91550" y="560036"/>
                  </a:lnTo>
                  <a:lnTo>
                    <a:pt x="93654" y="560036"/>
                  </a:lnTo>
                  <a:lnTo>
                    <a:pt x="93654" y="555925"/>
                  </a:lnTo>
                  <a:lnTo>
                    <a:pt x="93654" y="551807"/>
                  </a:lnTo>
                  <a:lnTo>
                    <a:pt x="95840" y="551807"/>
                  </a:lnTo>
                  <a:lnTo>
                    <a:pt x="95840" y="547688"/>
                  </a:lnTo>
                  <a:lnTo>
                    <a:pt x="97944" y="543569"/>
                  </a:lnTo>
                  <a:lnTo>
                    <a:pt x="97944" y="539450"/>
                  </a:lnTo>
                  <a:lnTo>
                    <a:pt x="100049" y="535332"/>
                  </a:lnTo>
                  <a:lnTo>
                    <a:pt x="100049" y="531213"/>
                  </a:lnTo>
                  <a:lnTo>
                    <a:pt x="102235" y="531213"/>
                  </a:lnTo>
                  <a:lnTo>
                    <a:pt x="102235" y="527094"/>
                  </a:lnTo>
                  <a:lnTo>
                    <a:pt x="102235" y="522975"/>
                  </a:lnTo>
                  <a:lnTo>
                    <a:pt x="104339" y="522975"/>
                  </a:lnTo>
                  <a:lnTo>
                    <a:pt x="104339" y="518857"/>
                  </a:lnTo>
                  <a:lnTo>
                    <a:pt x="104339" y="514738"/>
                  </a:lnTo>
                  <a:lnTo>
                    <a:pt x="106444" y="514738"/>
                  </a:lnTo>
                  <a:lnTo>
                    <a:pt x="106444" y="510619"/>
                  </a:lnTo>
                  <a:lnTo>
                    <a:pt x="106444" y="506500"/>
                  </a:lnTo>
                  <a:lnTo>
                    <a:pt x="108629" y="506500"/>
                  </a:lnTo>
                  <a:lnTo>
                    <a:pt x="108629" y="502382"/>
                  </a:lnTo>
                  <a:lnTo>
                    <a:pt x="108629" y="498263"/>
                  </a:lnTo>
                  <a:lnTo>
                    <a:pt x="110734" y="498263"/>
                  </a:lnTo>
                  <a:lnTo>
                    <a:pt x="110734" y="494144"/>
                  </a:lnTo>
                  <a:lnTo>
                    <a:pt x="110734" y="490034"/>
                  </a:lnTo>
                  <a:lnTo>
                    <a:pt x="112839" y="490034"/>
                  </a:lnTo>
                  <a:lnTo>
                    <a:pt x="112839" y="485915"/>
                  </a:lnTo>
                  <a:lnTo>
                    <a:pt x="114943" y="481796"/>
                  </a:lnTo>
                  <a:lnTo>
                    <a:pt x="114943" y="477677"/>
                  </a:lnTo>
                  <a:lnTo>
                    <a:pt x="114943" y="473559"/>
                  </a:lnTo>
                  <a:lnTo>
                    <a:pt x="117129" y="473559"/>
                  </a:lnTo>
                  <a:lnTo>
                    <a:pt x="117129" y="469440"/>
                  </a:lnTo>
                  <a:lnTo>
                    <a:pt x="117129" y="465321"/>
                  </a:lnTo>
                  <a:lnTo>
                    <a:pt x="119233" y="465321"/>
                  </a:lnTo>
                  <a:lnTo>
                    <a:pt x="119233" y="461202"/>
                  </a:lnTo>
                  <a:lnTo>
                    <a:pt x="119233" y="457084"/>
                  </a:lnTo>
                  <a:lnTo>
                    <a:pt x="121338" y="452965"/>
                  </a:lnTo>
                  <a:lnTo>
                    <a:pt x="121338" y="448846"/>
                  </a:lnTo>
                  <a:lnTo>
                    <a:pt x="123523" y="444727"/>
                  </a:lnTo>
                  <a:lnTo>
                    <a:pt x="123523" y="440609"/>
                  </a:lnTo>
                  <a:lnTo>
                    <a:pt x="125628" y="436490"/>
                  </a:lnTo>
                  <a:lnTo>
                    <a:pt x="125628" y="432371"/>
                  </a:lnTo>
                  <a:lnTo>
                    <a:pt x="125628" y="428252"/>
                  </a:lnTo>
                  <a:lnTo>
                    <a:pt x="127733" y="424142"/>
                  </a:lnTo>
                  <a:lnTo>
                    <a:pt x="127733" y="420023"/>
                  </a:lnTo>
                  <a:lnTo>
                    <a:pt x="129918" y="415904"/>
                  </a:lnTo>
                  <a:lnTo>
                    <a:pt x="129918" y="411785"/>
                  </a:lnTo>
                  <a:lnTo>
                    <a:pt x="129918" y="407667"/>
                  </a:lnTo>
                  <a:lnTo>
                    <a:pt x="132023" y="407667"/>
                  </a:lnTo>
                  <a:lnTo>
                    <a:pt x="132023" y="403548"/>
                  </a:lnTo>
                  <a:lnTo>
                    <a:pt x="132023" y="399429"/>
                  </a:lnTo>
                  <a:lnTo>
                    <a:pt x="134127" y="395310"/>
                  </a:lnTo>
                  <a:lnTo>
                    <a:pt x="134127" y="391192"/>
                  </a:lnTo>
                  <a:lnTo>
                    <a:pt x="136232" y="387073"/>
                  </a:lnTo>
                  <a:lnTo>
                    <a:pt x="136232" y="382954"/>
                  </a:lnTo>
                  <a:lnTo>
                    <a:pt x="136232" y="378835"/>
                  </a:lnTo>
                  <a:lnTo>
                    <a:pt x="138418" y="374717"/>
                  </a:lnTo>
                  <a:lnTo>
                    <a:pt x="138418" y="370598"/>
                  </a:lnTo>
                  <a:lnTo>
                    <a:pt x="140522" y="366479"/>
                  </a:lnTo>
                  <a:lnTo>
                    <a:pt x="140522" y="362368"/>
                  </a:lnTo>
                  <a:lnTo>
                    <a:pt x="140522" y="358250"/>
                  </a:lnTo>
                  <a:lnTo>
                    <a:pt x="142627" y="354131"/>
                  </a:lnTo>
                  <a:lnTo>
                    <a:pt x="142627" y="350012"/>
                  </a:lnTo>
                  <a:lnTo>
                    <a:pt x="142627" y="345894"/>
                  </a:lnTo>
                  <a:lnTo>
                    <a:pt x="144812" y="345894"/>
                  </a:lnTo>
                  <a:lnTo>
                    <a:pt x="144812" y="341775"/>
                  </a:lnTo>
                  <a:lnTo>
                    <a:pt x="144812" y="337656"/>
                  </a:lnTo>
                  <a:lnTo>
                    <a:pt x="146917" y="333537"/>
                  </a:lnTo>
                  <a:lnTo>
                    <a:pt x="146917" y="329419"/>
                  </a:lnTo>
                  <a:lnTo>
                    <a:pt x="146917" y="325300"/>
                  </a:lnTo>
                  <a:lnTo>
                    <a:pt x="149022" y="321181"/>
                  </a:lnTo>
                  <a:lnTo>
                    <a:pt x="149022" y="317062"/>
                  </a:lnTo>
                  <a:lnTo>
                    <a:pt x="151207" y="312944"/>
                  </a:lnTo>
                  <a:lnTo>
                    <a:pt x="151207" y="308825"/>
                  </a:lnTo>
                  <a:lnTo>
                    <a:pt x="151207" y="304706"/>
                  </a:lnTo>
                  <a:lnTo>
                    <a:pt x="153312" y="300587"/>
                  </a:lnTo>
                  <a:lnTo>
                    <a:pt x="153312" y="296477"/>
                  </a:lnTo>
                  <a:lnTo>
                    <a:pt x="153312" y="292358"/>
                  </a:lnTo>
                  <a:lnTo>
                    <a:pt x="155416" y="292358"/>
                  </a:lnTo>
                  <a:lnTo>
                    <a:pt x="155416" y="288239"/>
                  </a:lnTo>
                  <a:lnTo>
                    <a:pt x="155416" y="284120"/>
                  </a:lnTo>
                  <a:lnTo>
                    <a:pt x="157521" y="280002"/>
                  </a:lnTo>
                  <a:lnTo>
                    <a:pt x="157521" y="275883"/>
                  </a:lnTo>
                  <a:lnTo>
                    <a:pt x="157521" y="271764"/>
                  </a:lnTo>
                  <a:lnTo>
                    <a:pt x="159706" y="267645"/>
                  </a:lnTo>
                  <a:lnTo>
                    <a:pt x="159706" y="263527"/>
                  </a:lnTo>
                  <a:lnTo>
                    <a:pt x="159706" y="259408"/>
                  </a:lnTo>
                  <a:lnTo>
                    <a:pt x="161811" y="259408"/>
                  </a:lnTo>
                  <a:lnTo>
                    <a:pt x="161811" y="255289"/>
                  </a:lnTo>
                  <a:lnTo>
                    <a:pt x="161811" y="251170"/>
                  </a:lnTo>
                  <a:lnTo>
                    <a:pt x="161811" y="247052"/>
                  </a:lnTo>
                  <a:lnTo>
                    <a:pt x="163916" y="247052"/>
                  </a:lnTo>
                  <a:lnTo>
                    <a:pt x="163916" y="242933"/>
                  </a:lnTo>
                  <a:lnTo>
                    <a:pt x="163916" y="238814"/>
                  </a:lnTo>
                  <a:lnTo>
                    <a:pt x="166101" y="234695"/>
                  </a:lnTo>
                  <a:lnTo>
                    <a:pt x="166101" y="230585"/>
                  </a:lnTo>
                  <a:lnTo>
                    <a:pt x="166101" y="226466"/>
                  </a:lnTo>
                  <a:lnTo>
                    <a:pt x="168206" y="222347"/>
                  </a:lnTo>
                  <a:lnTo>
                    <a:pt x="168206" y="218228"/>
                  </a:lnTo>
                  <a:lnTo>
                    <a:pt x="170310" y="214110"/>
                  </a:lnTo>
                  <a:lnTo>
                    <a:pt x="170310" y="209991"/>
                  </a:lnTo>
                  <a:lnTo>
                    <a:pt x="170310" y="205872"/>
                  </a:lnTo>
                  <a:lnTo>
                    <a:pt x="172496" y="205872"/>
                  </a:lnTo>
                  <a:lnTo>
                    <a:pt x="172496" y="201754"/>
                  </a:lnTo>
                  <a:lnTo>
                    <a:pt x="172496" y="197635"/>
                  </a:lnTo>
                  <a:lnTo>
                    <a:pt x="172496" y="193516"/>
                  </a:lnTo>
                  <a:lnTo>
                    <a:pt x="174601" y="193516"/>
                  </a:lnTo>
                  <a:lnTo>
                    <a:pt x="174601" y="189397"/>
                  </a:lnTo>
                  <a:lnTo>
                    <a:pt x="174601" y="185279"/>
                  </a:lnTo>
                  <a:lnTo>
                    <a:pt x="176705" y="185279"/>
                  </a:lnTo>
                  <a:lnTo>
                    <a:pt x="176705" y="181160"/>
                  </a:lnTo>
                  <a:lnTo>
                    <a:pt x="176705" y="177041"/>
                  </a:lnTo>
                  <a:lnTo>
                    <a:pt x="176705" y="172922"/>
                  </a:lnTo>
                  <a:lnTo>
                    <a:pt x="178810" y="172922"/>
                  </a:lnTo>
                  <a:lnTo>
                    <a:pt x="178810" y="168812"/>
                  </a:lnTo>
                  <a:lnTo>
                    <a:pt x="178810" y="164693"/>
                  </a:lnTo>
                  <a:lnTo>
                    <a:pt x="180995" y="160574"/>
                  </a:lnTo>
                  <a:lnTo>
                    <a:pt x="180995" y="156455"/>
                  </a:lnTo>
                  <a:lnTo>
                    <a:pt x="183100" y="152337"/>
                  </a:lnTo>
                  <a:lnTo>
                    <a:pt x="183100" y="148218"/>
                  </a:lnTo>
                  <a:lnTo>
                    <a:pt x="183100" y="144099"/>
                  </a:lnTo>
                  <a:lnTo>
                    <a:pt x="185205" y="144099"/>
                  </a:lnTo>
                  <a:lnTo>
                    <a:pt x="185205" y="139980"/>
                  </a:lnTo>
                  <a:lnTo>
                    <a:pt x="185205" y="135862"/>
                  </a:lnTo>
                  <a:lnTo>
                    <a:pt x="187390" y="131719"/>
                  </a:lnTo>
                  <a:lnTo>
                    <a:pt x="187390" y="127600"/>
                  </a:lnTo>
                  <a:lnTo>
                    <a:pt x="187390" y="123481"/>
                  </a:lnTo>
                  <a:lnTo>
                    <a:pt x="189495" y="123481"/>
                  </a:lnTo>
                  <a:lnTo>
                    <a:pt x="189495" y="119362"/>
                  </a:lnTo>
                  <a:lnTo>
                    <a:pt x="189495" y="115244"/>
                  </a:lnTo>
                  <a:lnTo>
                    <a:pt x="191599" y="115244"/>
                  </a:lnTo>
                  <a:lnTo>
                    <a:pt x="191599" y="111125"/>
                  </a:lnTo>
                  <a:lnTo>
                    <a:pt x="191599" y="107006"/>
                  </a:lnTo>
                  <a:lnTo>
                    <a:pt x="193785" y="107006"/>
                  </a:lnTo>
                  <a:lnTo>
                    <a:pt x="193785" y="102887"/>
                  </a:lnTo>
                  <a:lnTo>
                    <a:pt x="193785" y="98769"/>
                  </a:lnTo>
                  <a:lnTo>
                    <a:pt x="195889" y="98769"/>
                  </a:lnTo>
                  <a:lnTo>
                    <a:pt x="195889" y="94650"/>
                  </a:lnTo>
                  <a:lnTo>
                    <a:pt x="195889" y="90531"/>
                  </a:lnTo>
                  <a:lnTo>
                    <a:pt x="197994" y="90531"/>
                  </a:lnTo>
                  <a:lnTo>
                    <a:pt x="197994" y="86412"/>
                  </a:lnTo>
                  <a:lnTo>
                    <a:pt x="197994" y="82294"/>
                  </a:lnTo>
                  <a:lnTo>
                    <a:pt x="200099" y="78175"/>
                  </a:lnTo>
                  <a:lnTo>
                    <a:pt x="200099" y="74056"/>
                  </a:lnTo>
                  <a:lnTo>
                    <a:pt x="202284" y="74056"/>
                  </a:lnTo>
                  <a:lnTo>
                    <a:pt x="202284" y="69937"/>
                  </a:lnTo>
                  <a:lnTo>
                    <a:pt x="204389" y="65819"/>
                  </a:lnTo>
                  <a:lnTo>
                    <a:pt x="204389" y="61700"/>
                  </a:lnTo>
                  <a:lnTo>
                    <a:pt x="206493" y="57581"/>
                  </a:lnTo>
                  <a:lnTo>
                    <a:pt x="206493" y="53462"/>
                  </a:lnTo>
                  <a:lnTo>
                    <a:pt x="208679" y="53462"/>
                  </a:lnTo>
                  <a:lnTo>
                    <a:pt x="208679" y="49344"/>
                  </a:lnTo>
                  <a:lnTo>
                    <a:pt x="208679" y="45225"/>
                  </a:lnTo>
                  <a:lnTo>
                    <a:pt x="210784" y="45225"/>
                  </a:lnTo>
                  <a:lnTo>
                    <a:pt x="210784" y="41106"/>
                  </a:lnTo>
                  <a:lnTo>
                    <a:pt x="212888" y="41106"/>
                  </a:lnTo>
                  <a:lnTo>
                    <a:pt x="212888" y="36987"/>
                  </a:lnTo>
                  <a:lnTo>
                    <a:pt x="215074" y="32869"/>
                  </a:lnTo>
                  <a:lnTo>
                    <a:pt x="215074" y="28750"/>
                  </a:lnTo>
                  <a:lnTo>
                    <a:pt x="217178" y="28750"/>
                  </a:lnTo>
                  <a:lnTo>
                    <a:pt x="217178" y="24631"/>
                  </a:lnTo>
                  <a:lnTo>
                    <a:pt x="219283" y="24631"/>
                  </a:lnTo>
                  <a:lnTo>
                    <a:pt x="219283" y="20512"/>
                  </a:lnTo>
                  <a:lnTo>
                    <a:pt x="221388" y="20512"/>
                  </a:lnTo>
                  <a:lnTo>
                    <a:pt x="221388" y="16394"/>
                  </a:lnTo>
                  <a:lnTo>
                    <a:pt x="223573" y="16394"/>
                  </a:lnTo>
                  <a:lnTo>
                    <a:pt x="223573" y="12275"/>
                  </a:lnTo>
                  <a:lnTo>
                    <a:pt x="225678" y="12275"/>
                  </a:lnTo>
                  <a:lnTo>
                    <a:pt x="225678" y="8237"/>
                  </a:lnTo>
                  <a:lnTo>
                    <a:pt x="227782" y="8237"/>
                  </a:lnTo>
                  <a:lnTo>
                    <a:pt x="229968" y="4118"/>
                  </a:lnTo>
                  <a:lnTo>
                    <a:pt x="232072" y="4118"/>
                  </a:lnTo>
                  <a:lnTo>
                    <a:pt x="234177" y="0"/>
                  </a:lnTo>
                  <a:lnTo>
                    <a:pt x="236363" y="0"/>
                  </a:lnTo>
                  <a:lnTo>
                    <a:pt x="246967" y="0"/>
                  </a:lnTo>
                  <a:lnTo>
                    <a:pt x="249071" y="4118"/>
                  </a:lnTo>
                  <a:lnTo>
                    <a:pt x="251257" y="4118"/>
                  </a:lnTo>
                  <a:lnTo>
                    <a:pt x="253361" y="8237"/>
                  </a:lnTo>
                  <a:lnTo>
                    <a:pt x="255466" y="8237"/>
                  </a:lnTo>
                  <a:lnTo>
                    <a:pt x="255466" y="12275"/>
                  </a:lnTo>
                  <a:lnTo>
                    <a:pt x="257651" y="12275"/>
                  </a:lnTo>
                  <a:lnTo>
                    <a:pt x="257651" y="16394"/>
                  </a:lnTo>
                  <a:lnTo>
                    <a:pt x="259756" y="16394"/>
                  </a:lnTo>
                  <a:lnTo>
                    <a:pt x="259756" y="20512"/>
                  </a:lnTo>
                  <a:lnTo>
                    <a:pt x="261861" y="20512"/>
                  </a:lnTo>
                  <a:lnTo>
                    <a:pt x="261861" y="24631"/>
                  </a:lnTo>
                  <a:lnTo>
                    <a:pt x="263965" y="24631"/>
                  </a:lnTo>
                  <a:lnTo>
                    <a:pt x="263965" y="28750"/>
                  </a:lnTo>
                  <a:lnTo>
                    <a:pt x="266151" y="28750"/>
                  </a:lnTo>
                  <a:lnTo>
                    <a:pt x="266151" y="32869"/>
                  </a:lnTo>
                  <a:lnTo>
                    <a:pt x="268255" y="36987"/>
                  </a:lnTo>
                  <a:lnTo>
                    <a:pt x="268255" y="41106"/>
                  </a:lnTo>
                  <a:lnTo>
                    <a:pt x="270360" y="41106"/>
                  </a:lnTo>
                  <a:lnTo>
                    <a:pt x="270360" y="45225"/>
                  </a:lnTo>
                  <a:lnTo>
                    <a:pt x="272546" y="45225"/>
                  </a:lnTo>
                  <a:lnTo>
                    <a:pt x="272546" y="49344"/>
                  </a:lnTo>
                  <a:lnTo>
                    <a:pt x="272546" y="53462"/>
                  </a:lnTo>
                  <a:lnTo>
                    <a:pt x="274650" y="53462"/>
                  </a:lnTo>
                  <a:lnTo>
                    <a:pt x="274650" y="57581"/>
                  </a:lnTo>
                  <a:lnTo>
                    <a:pt x="276755" y="61700"/>
                  </a:lnTo>
                  <a:lnTo>
                    <a:pt x="276755" y="65819"/>
                  </a:lnTo>
                  <a:lnTo>
                    <a:pt x="278940" y="69937"/>
                  </a:lnTo>
                  <a:lnTo>
                    <a:pt x="278940" y="74056"/>
                  </a:lnTo>
                  <a:lnTo>
                    <a:pt x="281045" y="74056"/>
                  </a:lnTo>
                  <a:lnTo>
                    <a:pt x="281045" y="78175"/>
                  </a:lnTo>
                  <a:lnTo>
                    <a:pt x="283149" y="82294"/>
                  </a:lnTo>
                  <a:lnTo>
                    <a:pt x="283149" y="86412"/>
                  </a:lnTo>
                  <a:lnTo>
                    <a:pt x="283149" y="90531"/>
                  </a:lnTo>
                  <a:lnTo>
                    <a:pt x="285254" y="90531"/>
                  </a:lnTo>
                  <a:lnTo>
                    <a:pt x="285254" y="94650"/>
                  </a:lnTo>
                  <a:lnTo>
                    <a:pt x="285254" y="98769"/>
                  </a:lnTo>
                  <a:lnTo>
                    <a:pt x="287440" y="98769"/>
                  </a:lnTo>
                  <a:lnTo>
                    <a:pt x="287440" y="102887"/>
                  </a:lnTo>
                  <a:lnTo>
                    <a:pt x="287440" y="107006"/>
                  </a:lnTo>
                  <a:lnTo>
                    <a:pt x="289544" y="107006"/>
                  </a:lnTo>
                  <a:lnTo>
                    <a:pt x="289544" y="111125"/>
                  </a:lnTo>
                  <a:lnTo>
                    <a:pt x="289544" y="115244"/>
                  </a:lnTo>
                  <a:lnTo>
                    <a:pt x="291649" y="115244"/>
                  </a:lnTo>
                  <a:lnTo>
                    <a:pt x="291649" y="119362"/>
                  </a:lnTo>
                  <a:lnTo>
                    <a:pt x="291649" y="123481"/>
                  </a:lnTo>
                  <a:lnTo>
                    <a:pt x="293834" y="123481"/>
                  </a:lnTo>
                  <a:lnTo>
                    <a:pt x="293834" y="127600"/>
                  </a:lnTo>
                  <a:lnTo>
                    <a:pt x="293834" y="131719"/>
                  </a:lnTo>
                  <a:lnTo>
                    <a:pt x="295939" y="135862"/>
                  </a:lnTo>
                  <a:lnTo>
                    <a:pt x="295939" y="139980"/>
                  </a:lnTo>
                  <a:lnTo>
                    <a:pt x="295939" y="144099"/>
                  </a:lnTo>
                  <a:lnTo>
                    <a:pt x="298044" y="144099"/>
                  </a:lnTo>
                  <a:lnTo>
                    <a:pt x="298044" y="148218"/>
                  </a:lnTo>
                  <a:lnTo>
                    <a:pt x="298044" y="152337"/>
                  </a:lnTo>
                  <a:lnTo>
                    <a:pt x="300229" y="156455"/>
                  </a:lnTo>
                  <a:lnTo>
                    <a:pt x="300229" y="160574"/>
                  </a:lnTo>
                  <a:lnTo>
                    <a:pt x="302334" y="164693"/>
                  </a:lnTo>
                  <a:lnTo>
                    <a:pt x="302334" y="168812"/>
                  </a:lnTo>
                  <a:lnTo>
                    <a:pt x="302334" y="172922"/>
                  </a:lnTo>
                  <a:lnTo>
                    <a:pt x="304438" y="172922"/>
                  </a:lnTo>
                  <a:lnTo>
                    <a:pt x="304438" y="177041"/>
                  </a:lnTo>
                  <a:lnTo>
                    <a:pt x="304438" y="181160"/>
                  </a:lnTo>
                  <a:lnTo>
                    <a:pt x="304438" y="185279"/>
                  </a:lnTo>
                  <a:lnTo>
                    <a:pt x="306543" y="185279"/>
                  </a:lnTo>
                  <a:lnTo>
                    <a:pt x="306543" y="189397"/>
                  </a:lnTo>
                  <a:lnTo>
                    <a:pt x="306543" y="193516"/>
                  </a:lnTo>
                  <a:lnTo>
                    <a:pt x="308729" y="193516"/>
                  </a:lnTo>
                  <a:lnTo>
                    <a:pt x="308729" y="197635"/>
                  </a:lnTo>
                  <a:lnTo>
                    <a:pt x="308729" y="201754"/>
                  </a:lnTo>
                  <a:lnTo>
                    <a:pt x="308729" y="205872"/>
                  </a:lnTo>
                  <a:lnTo>
                    <a:pt x="310833" y="205872"/>
                  </a:lnTo>
                  <a:lnTo>
                    <a:pt x="310833" y="209991"/>
                  </a:lnTo>
                  <a:lnTo>
                    <a:pt x="310833" y="214110"/>
                  </a:lnTo>
                  <a:lnTo>
                    <a:pt x="312938" y="218228"/>
                  </a:lnTo>
                  <a:lnTo>
                    <a:pt x="312938" y="222347"/>
                  </a:lnTo>
                  <a:lnTo>
                    <a:pt x="315123" y="226466"/>
                  </a:lnTo>
                  <a:lnTo>
                    <a:pt x="315123" y="230585"/>
                  </a:lnTo>
                  <a:lnTo>
                    <a:pt x="315123" y="234695"/>
                  </a:lnTo>
                  <a:lnTo>
                    <a:pt x="317228" y="238814"/>
                  </a:lnTo>
                  <a:lnTo>
                    <a:pt x="317228" y="242933"/>
                  </a:lnTo>
                  <a:lnTo>
                    <a:pt x="317228" y="247052"/>
                  </a:lnTo>
                  <a:lnTo>
                    <a:pt x="319332" y="247052"/>
                  </a:lnTo>
                  <a:lnTo>
                    <a:pt x="319332" y="251170"/>
                  </a:lnTo>
                  <a:lnTo>
                    <a:pt x="319332" y="255289"/>
                  </a:lnTo>
                  <a:lnTo>
                    <a:pt x="319332" y="259408"/>
                  </a:lnTo>
                  <a:lnTo>
                    <a:pt x="321518" y="259408"/>
                  </a:lnTo>
                  <a:lnTo>
                    <a:pt x="321518" y="263527"/>
                  </a:lnTo>
                  <a:lnTo>
                    <a:pt x="321518" y="267645"/>
                  </a:lnTo>
                  <a:lnTo>
                    <a:pt x="323623" y="271764"/>
                  </a:lnTo>
                  <a:lnTo>
                    <a:pt x="323623" y="275883"/>
                  </a:lnTo>
                  <a:lnTo>
                    <a:pt x="323623" y="280002"/>
                  </a:lnTo>
                  <a:lnTo>
                    <a:pt x="325727" y="284120"/>
                  </a:lnTo>
                  <a:lnTo>
                    <a:pt x="325727" y="288239"/>
                  </a:lnTo>
                  <a:lnTo>
                    <a:pt x="325727" y="292358"/>
                  </a:lnTo>
                  <a:lnTo>
                    <a:pt x="327832" y="292358"/>
                  </a:lnTo>
                  <a:lnTo>
                    <a:pt x="327832" y="296477"/>
                  </a:lnTo>
                  <a:lnTo>
                    <a:pt x="327832" y="300587"/>
                  </a:lnTo>
                  <a:lnTo>
                    <a:pt x="330017" y="304706"/>
                  </a:lnTo>
                  <a:lnTo>
                    <a:pt x="330017" y="308825"/>
                  </a:lnTo>
                  <a:lnTo>
                    <a:pt x="330017" y="312944"/>
                  </a:lnTo>
                  <a:lnTo>
                    <a:pt x="332122" y="317062"/>
                  </a:lnTo>
                  <a:lnTo>
                    <a:pt x="332122" y="321181"/>
                  </a:lnTo>
                  <a:lnTo>
                    <a:pt x="334227" y="325300"/>
                  </a:lnTo>
                  <a:lnTo>
                    <a:pt x="334227" y="329419"/>
                  </a:lnTo>
                  <a:lnTo>
                    <a:pt x="334227" y="333537"/>
                  </a:lnTo>
                  <a:lnTo>
                    <a:pt x="336412" y="337656"/>
                  </a:lnTo>
                  <a:lnTo>
                    <a:pt x="336412" y="341775"/>
                  </a:lnTo>
                  <a:lnTo>
                    <a:pt x="336412" y="345894"/>
                  </a:lnTo>
                  <a:lnTo>
                    <a:pt x="338517" y="345894"/>
                  </a:lnTo>
                  <a:lnTo>
                    <a:pt x="338517" y="350012"/>
                  </a:lnTo>
                  <a:lnTo>
                    <a:pt x="338517" y="354131"/>
                  </a:lnTo>
                  <a:lnTo>
                    <a:pt x="340621" y="358250"/>
                  </a:lnTo>
                  <a:lnTo>
                    <a:pt x="340621" y="362368"/>
                  </a:lnTo>
                  <a:lnTo>
                    <a:pt x="340621" y="366479"/>
                  </a:lnTo>
                  <a:lnTo>
                    <a:pt x="342807" y="370598"/>
                  </a:lnTo>
                  <a:lnTo>
                    <a:pt x="342807" y="374717"/>
                  </a:lnTo>
                  <a:lnTo>
                    <a:pt x="344911" y="378835"/>
                  </a:lnTo>
                  <a:lnTo>
                    <a:pt x="344911" y="382954"/>
                  </a:lnTo>
                  <a:lnTo>
                    <a:pt x="344911" y="387073"/>
                  </a:lnTo>
                  <a:lnTo>
                    <a:pt x="347016" y="391192"/>
                  </a:lnTo>
                  <a:lnTo>
                    <a:pt x="347016" y="395310"/>
                  </a:lnTo>
                  <a:lnTo>
                    <a:pt x="349121" y="399429"/>
                  </a:lnTo>
                  <a:lnTo>
                    <a:pt x="349121" y="403548"/>
                  </a:lnTo>
                  <a:lnTo>
                    <a:pt x="349121" y="407667"/>
                  </a:lnTo>
                  <a:lnTo>
                    <a:pt x="351306" y="407667"/>
                  </a:lnTo>
                  <a:lnTo>
                    <a:pt x="351306" y="411785"/>
                  </a:lnTo>
                  <a:lnTo>
                    <a:pt x="351306" y="415904"/>
                  </a:lnTo>
                  <a:lnTo>
                    <a:pt x="353411" y="420023"/>
                  </a:lnTo>
                  <a:lnTo>
                    <a:pt x="353411" y="424142"/>
                  </a:lnTo>
                  <a:lnTo>
                    <a:pt x="355515" y="428252"/>
                  </a:lnTo>
                  <a:lnTo>
                    <a:pt x="355515" y="432371"/>
                  </a:lnTo>
                  <a:lnTo>
                    <a:pt x="355515" y="436490"/>
                  </a:lnTo>
                  <a:lnTo>
                    <a:pt x="357701" y="440609"/>
                  </a:lnTo>
                  <a:lnTo>
                    <a:pt x="357701" y="444727"/>
                  </a:lnTo>
                  <a:lnTo>
                    <a:pt x="359806" y="448846"/>
                  </a:lnTo>
                  <a:lnTo>
                    <a:pt x="359806" y="452965"/>
                  </a:lnTo>
                  <a:lnTo>
                    <a:pt x="361910" y="457084"/>
                  </a:lnTo>
                  <a:lnTo>
                    <a:pt x="361910" y="461202"/>
                  </a:lnTo>
                  <a:lnTo>
                    <a:pt x="361910" y="465321"/>
                  </a:lnTo>
                  <a:lnTo>
                    <a:pt x="364015" y="465321"/>
                  </a:lnTo>
                  <a:lnTo>
                    <a:pt x="364015" y="469440"/>
                  </a:lnTo>
                  <a:lnTo>
                    <a:pt x="364015" y="473559"/>
                  </a:lnTo>
                  <a:lnTo>
                    <a:pt x="366200" y="473559"/>
                  </a:lnTo>
                  <a:lnTo>
                    <a:pt x="366200" y="477677"/>
                  </a:lnTo>
                  <a:lnTo>
                    <a:pt x="366200" y="481796"/>
                  </a:lnTo>
                  <a:lnTo>
                    <a:pt x="368305" y="485915"/>
                  </a:lnTo>
                  <a:lnTo>
                    <a:pt x="368305" y="490034"/>
                  </a:lnTo>
                  <a:lnTo>
                    <a:pt x="370410" y="490034"/>
                  </a:lnTo>
                  <a:lnTo>
                    <a:pt x="370410" y="494144"/>
                  </a:lnTo>
                  <a:lnTo>
                    <a:pt x="370410" y="498263"/>
                  </a:lnTo>
                  <a:lnTo>
                    <a:pt x="372595" y="498263"/>
                  </a:lnTo>
                  <a:lnTo>
                    <a:pt x="372595" y="502382"/>
                  </a:lnTo>
                  <a:lnTo>
                    <a:pt x="372595" y="506500"/>
                  </a:lnTo>
                  <a:lnTo>
                    <a:pt x="374700" y="506500"/>
                  </a:lnTo>
                  <a:lnTo>
                    <a:pt x="374700" y="510619"/>
                  </a:lnTo>
                  <a:lnTo>
                    <a:pt x="374700" y="514738"/>
                  </a:lnTo>
                  <a:lnTo>
                    <a:pt x="376804" y="514738"/>
                  </a:lnTo>
                  <a:lnTo>
                    <a:pt x="376804" y="518857"/>
                  </a:lnTo>
                  <a:lnTo>
                    <a:pt x="376804" y="522975"/>
                  </a:lnTo>
                  <a:lnTo>
                    <a:pt x="378990" y="522975"/>
                  </a:lnTo>
                  <a:lnTo>
                    <a:pt x="378990" y="527094"/>
                  </a:lnTo>
                  <a:lnTo>
                    <a:pt x="378990" y="531213"/>
                  </a:lnTo>
                  <a:lnTo>
                    <a:pt x="381094" y="531213"/>
                  </a:lnTo>
                  <a:lnTo>
                    <a:pt x="381094" y="535332"/>
                  </a:lnTo>
                  <a:lnTo>
                    <a:pt x="383199" y="539450"/>
                  </a:lnTo>
                  <a:lnTo>
                    <a:pt x="383199" y="543569"/>
                  </a:lnTo>
                  <a:lnTo>
                    <a:pt x="385304" y="547688"/>
                  </a:lnTo>
                  <a:lnTo>
                    <a:pt x="385304" y="551807"/>
                  </a:lnTo>
                  <a:lnTo>
                    <a:pt x="387489" y="551807"/>
                  </a:lnTo>
                  <a:lnTo>
                    <a:pt x="387489" y="555925"/>
                  </a:lnTo>
                  <a:lnTo>
                    <a:pt x="387489" y="560036"/>
                  </a:lnTo>
                  <a:lnTo>
                    <a:pt x="389594" y="560036"/>
                  </a:lnTo>
                  <a:lnTo>
                    <a:pt x="389594" y="564155"/>
                  </a:lnTo>
                  <a:lnTo>
                    <a:pt x="391698" y="564155"/>
                  </a:lnTo>
                  <a:lnTo>
                    <a:pt x="391698" y="568274"/>
                  </a:lnTo>
                  <a:lnTo>
                    <a:pt x="393884" y="572392"/>
                  </a:lnTo>
                  <a:lnTo>
                    <a:pt x="393884" y="576511"/>
                  </a:lnTo>
                  <a:lnTo>
                    <a:pt x="395989" y="576511"/>
                  </a:lnTo>
                  <a:lnTo>
                    <a:pt x="395989" y="580630"/>
                  </a:lnTo>
                  <a:lnTo>
                    <a:pt x="398093" y="584749"/>
                  </a:lnTo>
                  <a:lnTo>
                    <a:pt x="398093" y="588867"/>
                  </a:lnTo>
                  <a:lnTo>
                    <a:pt x="400279" y="588867"/>
                  </a:lnTo>
                  <a:lnTo>
                    <a:pt x="400279" y="592986"/>
                  </a:lnTo>
                  <a:lnTo>
                    <a:pt x="402383" y="592986"/>
                  </a:lnTo>
                  <a:lnTo>
                    <a:pt x="402383" y="597105"/>
                  </a:lnTo>
                  <a:lnTo>
                    <a:pt x="402383" y="601224"/>
                  </a:lnTo>
                  <a:lnTo>
                    <a:pt x="404488" y="601224"/>
                  </a:lnTo>
                  <a:lnTo>
                    <a:pt x="404488" y="605342"/>
                  </a:lnTo>
                  <a:lnTo>
                    <a:pt x="406593" y="605342"/>
                  </a:lnTo>
                  <a:lnTo>
                    <a:pt x="406593" y="609461"/>
                  </a:lnTo>
                  <a:lnTo>
                    <a:pt x="408778" y="609461"/>
                  </a:lnTo>
                  <a:lnTo>
                    <a:pt x="408778" y="613580"/>
                  </a:lnTo>
                  <a:lnTo>
                    <a:pt x="410883" y="613580"/>
                  </a:lnTo>
                  <a:lnTo>
                    <a:pt x="410883" y="617699"/>
                  </a:lnTo>
                  <a:lnTo>
                    <a:pt x="412987" y="617699"/>
                  </a:lnTo>
                  <a:lnTo>
                    <a:pt x="412987" y="621817"/>
                  </a:lnTo>
                  <a:lnTo>
                    <a:pt x="415173" y="621817"/>
                  </a:lnTo>
                  <a:lnTo>
                    <a:pt x="415173" y="625928"/>
                  </a:lnTo>
                  <a:lnTo>
                    <a:pt x="417277" y="625928"/>
                  </a:lnTo>
                  <a:lnTo>
                    <a:pt x="417277" y="630047"/>
                  </a:lnTo>
                  <a:lnTo>
                    <a:pt x="419382" y="630047"/>
                  </a:lnTo>
                  <a:lnTo>
                    <a:pt x="419382" y="634165"/>
                  </a:lnTo>
                  <a:lnTo>
                    <a:pt x="421568" y="634165"/>
                  </a:lnTo>
                  <a:lnTo>
                    <a:pt x="421568" y="638284"/>
                  </a:lnTo>
                  <a:lnTo>
                    <a:pt x="423672" y="638284"/>
                  </a:lnTo>
                  <a:lnTo>
                    <a:pt x="423672" y="642403"/>
                  </a:lnTo>
                  <a:lnTo>
                    <a:pt x="425777" y="642403"/>
                  </a:lnTo>
                  <a:lnTo>
                    <a:pt x="425777" y="646522"/>
                  </a:lnTo>
                  <a:lnTo>
                    <a:pt x="427881" y="646522"/>
                  </a:lnTo>
                  <a:lnTo>
                    <a:pt x="430067" y="646522"/>
                  </a:lnTo>
                  <a:lnTo>
                    <a:pt x="430067" y="650640"/>
                  </a:lnTo>
                  <a:lnTo>
                    <a:pt x="432172" y="650640"/>
                  </a:lnTo>
                  <a:lnTo>
                    <a:pt x="432172" y="654759"/>
                  </a:lnTo>
                  <a:lnTo>
                    <a:pt x="434276" y="654759"/>
                  </a:lnTo>
                  <a:lnTo>
                    <a:pt x="434276" y="658878"/>
                  </a:lnTo>
                  <a:lnTo>
                    <a:pt x="436462" y="658878"/>
                  </a:lnTo>
                  <a:lnTo>
                    <a:pt x="438566" y="658878"/>
                  </a:lnTo>
                  <a:lnTo>
                    <a:pt x="438566" y="662997"/>
                  </a:lnTo>
                  <a:lnTo>
                    <a:pt x="440671" y="662997"/>
                  </a:lnTo>
                  <a:lnTo>
                    <a:pt x="442856" y="667115"/>
                  </a:lnTo>
                  <a:lnTo>
                    <a:pt x="444961" y="667115"/>
                  </a:lnTo>
                  <a:lnTo>
                    <a:pt x="447066" y="671234"/>
                  </a:lnTo>
                  <a:lnTo>
                    <a:pt x="449170" y="671234"/>
                  </a:lnTo>
                  <a:lnTo>
                    <a:pt x="451356" y="671234"/>
                  </a:lnTo>
                  <a:lnTo>
                    <a:pt x="451356" y="675353"/>
                  </a:lnTo>
                  <a:lnTo>
                    <a:pt x="453460" y="675353"/>
                  </a:lnTo>
                  <a:lnTo>
                    <a:pt x="455565" y="675353"/>
                  </a:lnTo>
                  <a:lnTo>
                    <a:pt x="455565" y="679472"/>
                  </a:lnTo>
                  <a:lnTo>
                    <a:pt x="457751" y="679472"/>
                  </a:lnTo>
                  <a:lnTo>
                    <a:pt x="459855" y="679472"/>
                  </a:lnTo>
                  <a:lnTo>
                    <a:pt x="461960" y="679472"/>
                  </a:lnTo>
                  <a:lnTo>
                    <a:pt x="461960" y="683590"/>
                  </a:lnTo>
                  <a:lnTo>
                    <a:pt x="464145" y="683590"/>
                  </a:lnTo>
                  <a:lnTo>
                    <a:pt x="466250" y="683590"/>
                  </a:lnTo>
                  <a:lnTo>
                    <a:pt x="468355" y="683590"/>
                  </a:lnTo>
                  <a:lnTo>
                    <a:pt x="468355" y="687701"/>
                  </a:lnTo>
                  <a:lnTo>
                    <a:pt x="470459" y="687701"/>
                  </a:lnTo>
                  <a:lnTo>
                    <a:pt x="472645" y="687701"/>
                  </a:lnTo>
                  <a:lnTo>
                    <a:pt x="474749" y="687701"/>
                  </a:lnTo>
                  <a:lnTo>
                    <a:pt x="476854" y="687701"/>
                  </a:lnTo>
                  <a:lnTo>
                    <a:pt x="476854" y="691820"/>
                  </a:lnTo>
                  <a:lnTo>
                    <a:pt x="479039" y="691820"/>
                  </a:lnTo>
                  <a:lnTo>
                    <a:pt x="481144" y="691820"/>
                  </a:lnTo>
                  <a:lnTo>
                    <a:pt x="483249" y="691820"/>
                  </a:lnTo>
                </a:path>
                <a:path w="1034414" h="692150">
                  <a:moveTo>
                    <a:pt x="550677" y="691820"/>
                  </a:moveTo>
                  <a:lnTo>
                    <a:pt x="552862" y="691820"/>
                  </a:lnTo>
                  <a:lnTo>
                    <a:pt x="554967" y="691820"/>
                  </a:lnTo>
                  <a:lnTo>
                    <a:pt x="554967" y="687701"/>
                  </a:lnTo>
                  <a:lnTo>
                    <a:pt x="557072" y="687701"/>
                  </a:lnTo>
                  <a:lnTo>
                    <a:pt x="559257" y="687701"/>
                  </a:lnTo>
                  <a:lnTo>
                    <a:pt x="561362" y="687701"/>
                  </a:lnTo>
                  <a:lnTo>
                    <a:pt x="563466" y="687701"/>
                  </a:lnTo>
                  <a:lnTo>
                    <a:pt x="563466" y="683590"/>
                  </a:lnTo>
                  <a:lnTo>
                    <a:pt x="565652" y="683590"/>
                  </a:lnTo>
                  <a:lnTo>
                    <a:pt x="567757" y="683590"/>
                  </a:lnTo>
                  <a:lnTo>
                    <a:pt x="569861" y="683590"/>
                  </a:lnTo>
                  <a:lnTo>
                    <a:pt x="569861" y="679472"/>
                  </a:lnTo>
                  <a:lnTo>
                    <a:pt x="571966" y="679472"/>
                  </a:lnTo>
                  <a:lnTo>
                    <a:pt x="574151" y="679472"/>
                  </a:lnTo>
                  <a:lnTo>
                    <a:pt x="576256" y="679472"/>
                  </a:lnTo>
                  <a:lnTo>
                    <a:pt x="576256" y="675353"/>
                  </a:lnTo>
                  <a:lnTo>
                    <a:pt x="578360" y="675353"/>
                  </a:lnTo>
                  <a:lnTo>
                    <a:pt x="580546" y="675353"/>
                  </a:lnTo>
                  <a:lnTo>
                    <a:pt x="580546" y="671234"/>
                  </a:lnTo>
                  <a:lnTo>
                    <a:pt x="582651" y="671234"/>
                  </a:lnTo>
                  <a:lnTo>
                    <a:pt x="584755" y="671234"/>
                  </a:lnTo>
                  <a:lnTo>
                    <a:pt x="586941" y="667115"/>
                  </a:lnTo>
                  <a:lnTo>
                    <a:pt x="589045" y="667115"/>
                  </a:lnTo>
                  <a:lnTo>
                    <a:pt x="591150" y="662997"/>
                  </a:lnTo>
                  <a:lnTo>
                    <a:pt x="593255" y="662997"/>
                  </a:lnTo>
                  <a:lnTo>
                    <a:pt x="593255" y="658878"/>
                  </a:lnTo>
                  <a:lnTo>
                    <a:pt x="595440" y="658878"/>
                  </a:lnTo>
                  <a:lnTo>
                    <a:pt x="597545" y="658878"/>
                  </a:lnTo>
                  <a:lnTo>
                    <a:pt x="597545" y="654759"/>
                  </a:lnTo>
                  <a:lnTo>
                    <a:pt x="599649" y="654759"/>
                  </a:lnTo>
                  <a:lnTo>
                    <a:pt x="599649" y="650640"/>
                  </a:lnTo>
                  <a:lnTo>
                    <a:pt x="601835" y="650640"/>
                  </a:lnTo>
                  <a:lnTo>
                    <a:pt x="601835" y="646522"/>
                  </a:lnTo>
                  <a:lnTo>
                    <a:pt x="603939" y="646522"/>
                  </a:lnTo>
                  <a:lnTo>
                    <a:pt x="606044" y="646522"/>
                  </a:lnTo>
                  <a:lnTo>
                    <a:pt x="606044" y="642403"/>
                  </a:lnTo>
                  <a:lnTo>
                    <a:pt x="608230" y="642403"/>
                  </a:lnTo>
                  <a:lnTo>
                    <a:pt x="608230" y="638284"/>
                  </a:lnTo>
                  <a:lnTo>
                    <a:pt x="610334" y="638284"/>
                  </a:lnTo>
                  <a:lnTo>
                    <a:pt x="610334" y="634165"/>
                  </a:lnTo>
                  <a:lnTo>
                    <a:pt x="612439" y="634165"/>
                  </a:lnTo>
                  <a:lnTo>
                    <a:pt x="612439" y="630047"/>
                  </a:lnTo>
                  <a:lnTo>
                    <a:pt x="614543" y="630047"/>
                  </a:lnTo>
                  <a:lnTo>
                    <a:pt x="614543" y="625928"/>
                  </a:lnTo>
                  <a:lnTo>
                    <a:pt x="616729" y="625928"/>
                  </a:lnTo>
                  <a:lnTo>
                    <a:pt x="616729" y="621817"/>
                  </a:lnTo>
                  <a:lnTo>
                    <a:pt x="618834" y="621817"/>
                  </a:lnTo>
                  <a:lnTo>
                    <a:pt x="618834" y="617699"/>
                  </a:lnTo>
                  <a:lnTo>
                    <a:pt x="620938" y="617699"/>
                  </a:lnTo>
                  <a:lnTo>
                    <a:pt x="620938" y="613580"/>
                  </a:lnTo>
                  <a:lnTo>
                    <a:pt x="623124" y="613580"/>
                  </a:lnTo>
                  <a:lnTo>
                    <a:pt x="623124" y="609461"/>
                  </a:lnTo>
                  <a:lnTo>
                    <a:pt x="625228" y="609461"/>
                  </a:lnTo>
                  <a:lnTo>
                    <a:pt x="625228" y="605342"/>
                  </a:lnTo>
                  <a:lnTo>
                    <a:pt x="627333" y="605342"/>
                  </a:lnTo>
                  <a:lnTo>
                    <a:pt x="627333" y="601224"/>
                  </a:lnTo>
                  <a:lnTo>
                    <a:pt x="629519" y="601224"/>
                  </a:lnTo>
                  <a:lnTo>
                    <a:pt x="629519" y="597105"/>
                  </a:lnTo>
                  <a:lnTo>
                    <a:pt x="629519" y="592986"/>
                  </a:lnTo>
                  <a:lnTo>
                    <a:pt x="631623" y="592986"/>
                  </a:lnTo>
                  <a:lnTo>
                    <a:pt x="631623" y="588867"/>
                  </a:lnTo>
                  <a:lnTo>
                    <a:pt x="633728" y="588867"/>
                  </a:lnTo>
                  <a:lnTo>
                    <a:pt x="633728" y="584749"/>
                  </a:lnTo>
                  <a:lnTo>
                    <a:pt x="635832" y="580630"/>
                  </a:lnTo>
                  <a:lnTo>
                    <a:pt x="635832" y="576511"/>
                  </a:lnTo>
                  <a:lnTo>
                    <a:pt x="638018" y="576511"/>
                  </a:lnTo>
                  <a:lnTo>
                    <a:pt x="638018" y="572392"/>
                  </a:lnTo>
                  <a:lnTo>
                    <a:pt x="640122" y="568274"/>
                  </a:lnTo>
                  <a:lnTo>
                    <a:pt x="640122" y="564155"/>
                  </a:lnTo>
                  <a:lnTo>
                    <a:pt x="642227" y="564155"/>
                  </a:lnTo>
                  <a:lnTo>
                    <a:pt x="642227" y="560036"/>
                  </a:lnTo>
                  <a:lnTo>
                    <a:pt x="644413" y="560036"/>
                  </a:lnTo>
                  <a:lnTo>
                    <a:pt x="644413" y="555925"/>
                  </a:lnTo>
                  <a:lnTo>
                    <a:pt x="644413" y="551807"/>
                  </a:lnTo>
                  <a:lnTo>
                    <a:pt x="646517" y="551807"/>
                  </a:lnTo>
                  <a:lnTo>
                    <a:pt x="646517" y="547688"/>
                  </a:lnTo>
                  <a:lnTo>
                    <a:pt x="648622" y="543569"/>
                  </a:lnTo>
                  <a:lnTo>
                    <a:pt x="648622" y="539450"/>
                  </a:lnTo>
                  <a:lnTo>
                    <a:pt x="650807" y="535332"/>
                  </a:lnTo>
                  <a:lnTo>
                    <a:pt x="650807" y="531213"/>
                  </a:lnTo>
                  <a:lnTo>
                    <a:pt x="652912" y="531213"/>
                  </a:lnTo>
                  <a:lnTo>
                    <a:pt x="652912" y="527094"/>
                  </a:lnTo>
                  <a:lnTo>
                    <a:pt x="652912" y="522975"/>
                  </a:lnTo>
                  <a:lnTo>
                    <a:pt x="655017" y="522975"/>
                  </a:lnTo>
                  <a:lnTo>
                    <a:pt x="655017" y="518857"/>
                  </a:lnTo>
                  <a:lnTo>
                    <a:pt x="655017" y="514738"/>
                  </a:lnTo>
                  <a:lnTo>
                    <a:pt x="657121" y="514738"/>
                  </a:lnTo>
                  <a:lnTo>
                    <a:pt x="657121" y="510619"/>
                  </a:lnTo>
                  <a:lnTo>
                    <a:pt x="657121" y="506500"/>
                  </a:lnTo>
                  <a:lnTo>
                    <a:pt x="659307" y="506500"/>
                  </a:lnTo>
                  <a:lnTo>
                    <a:pt x="659307" y="502382"/>
                  </a:lnTo>
                  <a:lnTo>
                    <a:pt x="659307" y="498263"/>
                  </a:lnTo>
                  <a:lnTo>
                    <a:pt x="661411" y="498263"/>
                  </a:lnTo>
                  <a:lnTo>
                    <a:pt x="661411" y="494144"/>
                  </a:lnTo>
                  <a:lnTo>
                    <a:pt x="661411" y="490034"/>
                  </a:lnTo>
                  <a:lnTo>
                    <a:pt x="663516" y="490034"/>
                  </a:lnTo>
                  <a:lnTo>
                    <a:pt x="663516" y="485915"/>
                  </a:lnTo>
                  <a:lnTo>
                    <a:pt x="665701" y="481796"/>
                  </a:lnTo>
                  <a:lnTo>
                    <a:pt x="665701" y="477677"/>
                  </a:lnTo>
                  <a:lnTo>
                    <a:pt x="665701" y="473559"/>
                  </a:lnTo>
                  <a:lnTo>
                    <a:pt x="667806" y="473559"/>
                  </a:lnTo>
                  <a:lnTo>
                    <a:pt x="667806" y="469440"/>
                  </a:lnTo>
                  <a:lnTo>
                    <a:pt x="667806" y="465321"/>
                  </a:lnTo>
                  <a:lnTo>
                    <a:pt x="669911" y="465321"/>
                  </a:lnTo>
                  <a:lnTo>
                    <a:pt x="669911" y="461202"/>
                  </a:lnTo>
                  <a:lnTo>
                    <a:pt x="669911" y="457084"/>
                  </a:lnTo>
                  <a:lnTo>
                    <a:pt x="672096" y="452965"/>
                  </a:lnTo>
                  <a:lnTo>
                    <a:pt x="672096" y="448846"/>
                  </a:lnTo>
                  <a:lnTo>
                    <a:pt x="674201" y="444727"/>
                  </a:lnTo>
                  <a:lnTo>
                    <a:pt x="674201" y="440609"/>
                  </a:lnTo>
                  <a:lnTo>
                    <a:pt x="676305" y="436490"/>
                  </a:lnTo>
                  <a:lnTo>
                    <a:pt x="676305" y="432371"/>
                  </a:lnTo>
                  <a:lnTo>
                    <a:pt x="676305" y="428252"/>
                  </a:lnTo>
                  <a:lnTo>
                    <a:pt x="678410" y="424142"/>
                  </a:lnTo>
                  <a:lnTo>
                    <a:pt x="678410" y="420023"/>
                  </a:lnTo>
                  <a:lnTo>
                    <a:pt x="680596" y="415904"/>
                  </a:lnTo>
                  <a:lnTo>
                    <a:pt x="680596" y="411785"/>
                  </a:lnTo>
                  <a:lnTo>
                    <a:pt x="680596" y="407667"/>
                  </a:lnTo>
                  <a:lnTo>
                    <a:pt x="682700" y="407667"/>
                  </a:lnTo>
                  <a:lnTo>
                    <a:pt x="682700" y="403548"/>
                  </a:lnTo>
                  <a:lnTo>
                    <a:pt x="682700" y="399429"/>
                  </a:lnTo>
                  <a:lnTo>
                    <a:pt x="684805" y="395310"/>
                  </a:lnTo>
                  <a:lnTo>
                    <a:pt x="684805" y="391192"/>
                  </a:lnTo>
                  <a:lnTo>
                    <a:pt x="686990" y="387073"/>
                  </a:lnTo>
                  <a:lnTo>
                    <a:pt x="686990" y="382954"/>
                  </a:lnTo>
                  <a:lnTo>
                    <a:pt x="686990" y="378835"/>
                  </a:lnTo>
                  <a:lnTo>
                    <a:pt x="689095" y="374717"/>
                  </a:lnTo>
                  <a:lnTo>
                    <a:pt x="689095" y="370598"/>
                  </a:lnTo>
                  <a:lnTo>
                    <a:pt x="691200" y="366479"/>
                  </a:lnTo>
                  <a:lnTo>
                    <a:pt x="691200" y="362368"/>
                  </a:lnTo>
                  <a:lnTo>
                    <a:pt x="691200" y="358250"/>
                  </a:lnTo>
                  <a:lnTo>
                    <a:pt x="693385" y="354131"/>
                  </a:lnTo>
                  <a:lnTo>
                    <a:pt x="693385" y="350012"/>
                  </a:lnTo>
                  <a:lnTo>
                    <a:pt x="693385" y="345894"/>
                  </a:lnTo>
                  <a:lnTo>
                    <a:pt x="695490" y="345894"/>
                  </a:lnTo>
                  <a:lnTo>
                    <a:pt x="695490" y="341775"/>
                  </a:lnTo>
                  <a:lnTo>
                    <a:pt x="695490" y="337656"/>
                  </a:lnTo>
                  <a:lnTo>
                    <a:pt x="697594" y="333537"/>
                  </a:lnTo>
                  <a:lnTo>
                    <a:pt x="697594" y="329419"/>
                  </a:lnTo>
                  <a:lnTo>
                    <a:pt x="697594" y="325300"/>
                  </a:lnTo>
                  <a:lnTo>
                    <a:pt x="699699" y="321181"/>
                  </a:lnTo>
                  <a:lnTo>
                    <a:pt x="699699" y="317062"/>
                  </a:lnTo>
                  <a:lnTo>
                    <a:pt x="701884" y="312944"/>
                  </a:lnTo>
                  <a:lnTo>
                    <a:pt x="701884" y="308825"/>
                  </a:lnTo>
                  <a:lnTo>
                    <a:pt x="701884" y="304706"/>
                  </a:lnTo>
                  <a:lnTo>
                    <a:pt x="703989" y="300587"/>
                  </a:lnTo>
                  <a:lnTo>
                    <a:pt x="703989" y="296477"/>
                  </a:lnTo>
                  <a:lnTo>
                    <a:pt x="703989" y="292358"/>
                  </a:lnTo>
                  <a:lnTo>
                    <a:pt x="706094" y="292358"/>
                  </a:lnTo>
                  <a:lnTo>
                    <a:pt x="706094" y="288239"/>
                  </a:lnTo>
                  <a:lnTo>
                    <a:pt x="706094" y="284120"/>
                  </a:lnTo>
                  <a:lnTo>
                    <a:pt x="708279" y="280002"/>
                  </a:lnTo>
                  <a:lnTo>
                    <a:pt x="708279" y="275883"/>
                  </a:lnTo>
                  <a:lnTo>
                    <a:pt x="708279" y="271764"/>
                  </a:lnTo>
                  <a:lnTo>
                    <a:pt x="710384" y="267645"/>
                  </a:lnTo>
                  <a:lnTo>
                    <a:pt x="710384" y="263527"/>
                  </a:lnTo>
                  <a:lnTo>
                    <a:pt x="710384" y="259408"/>
                  </a:lnTo>
                  <a:lnTo>
                    <a:pt x="712488" y="259408"/>
                  </a:lnTo>
                  <a:lnTo>
                    <a:pt x="712488" y="255289"/>
                  </a:lnTo>
                  <a:lnTo>
                    <a:pt x="712488" y="251170"/>
                  </a:lnTo>
                  <a:lnTo>
                    <a:pt x="712488" y="247052"/>
                  </a:lnTo>
                  <a:lnTo>
                    <a:pt x="714674" y="247052"/>
                  </a:lnTo>
                  <a:lnTo>
                    <a:pt x="714674" y="242933"/>
                  </a:lnTo>
                  <a:lnTo>
                    <a:pt x="714674" y="238814"/>
                  </a:lnTo>
                  <a:lnTo>
                    <a:pt x="716779" y="234695"/>
                  </a:lnTo>
                  <a:lnTo>
                    <a:pt x="716779" y="230585"/>
                  </a:lnTo>
                  <a:lnTo>
                    <a:pt x="716779" y="226466"/>
                  </a:lnTo>
                  <a:lnTo>
                    <a:pt x="718883" y="222347"/>
                  </a:lnTo>
                  <a:lnTo>
                    <a:pt x="718883" y="218228"/>
                  </a:lnTo>
                  <a:lnTo>
                    <a:pt x="720988" y="214110"/>
                  </a:lnTo>
                  <a:lnTo>
                    <a:pt x="720988" y="209991"/>
                  </a:lnTo>
                  <a:lnTo>
                    <a:pt x="720988" y="205872"/>
                  </a:lnTo>
                  <a:lnTo>
                    <a:pt x="723173" y="205872"/>
                  </a:lnTo>
                  <a:lnTo>
                    <a:pt x="723173" y="201754"/>
                  </a:lnTo>
                  <a:lnTo>
                    <a:pt x="723173" y="197635"/>
                  </a:lnTo>
                  <a:lnTo>
                    <a:pt x="723173" y="193516"/>
                  </a:lnTo>
                  <a:lnTo>
                    <a:pt x="725278" y="193516"/>
                  </a:lnTo>
                  <a:lnTo>
                    <a:pt x="725278" y="189397"/>
                  </a:lnTo>
                  <a:lnTo>
                    <a:pt x="725278" y="185279"/>
                  </a:lnTo>
                  <a:lnTo>
                    <a:pt x="727383" y="185279"/>
                  </a:lnTo>
                  <a:lnTo>
                    <a:pt x="727383" y="181160"/>
                  </a:lnTo>
                  <a:lnTo>
                    <a:pt x="727383" y="177041"/>
                  </a:lnTo>
                  <a:lnTo>
                    <a:pt x="727383" y="172922"/>
                  </a:lnTo>
                  <a:lnTo>
                    <a:pt x="729568" y="172922"/>
                  </a:lnTo>
                  <a:lnTo>
                    <a:pt x="729568" y="168812"/>
                  </a:lnTo>
                  <a:lnTo>
                    <a:pt x="729568" y="164693"/>
                  </a:lnTo>
                  <a:lnTo>
                    <a:pt x="731673" y="160574"/>
                  </a:lnTo>
                  <a:lnTo>
                    <a:pt x="731673" y="156455"/>
                  </a:lnTo>
                  <a:lnTo>
                    <a:pt x="733777" y="152337"/>
                  </a:lnTo>
                  <a:lnTo>
                    <a:pt x="733777" y="148218"/>
                  </a:lnTo>
                  <a:lnTo>
                    <a:pt x="733777" y="144099"/>
                  </a:lnTo>
                  <a:lnTo>
                    <a:pt x="735963" y="144099"/>
                  </a:lnTo>
                  <a:lnTo>
                    <a:pt x="735963" y="139980"/>
                  </a:lnTo>
                  <a:lnTo>
                    <a:pt x="735963" y="135862"/>
                  </a:lnTo>
                  <a:lnTo>
                    <a:pt x="738067" y="131719"/>
                  </a:lnTo>
                  <a:lnTo>
                    <a:pt x="738067" y="127600"/>
                  </a:lnTo>
                  <a:lnTo>
                    <a:pt x="738067" y="123481"/>
                  </a:lnTo>
                  <a:lnTo>
                    <a:pt x="740172" y="123481"/>
                  </a:lnTo>
                  <a:lnTo>
                    <a:pt x="740172" y="119362"/>
                  </a:lnTo>
                  <a:lnTo>
                    <a:pt x="740172" y="115244"/>
                  </a:lnTo>
                  <a:lnTo>
                    <a:pt x="742277" y="115244"/>
                  </a:lnTo>
                  <a:lnTo>
                    <a:pt x="742277" y="111125"/>
                  </a:lnTo>
                  <a:lnTo>
                    <a:pt x="742277" y="107006"/>
                  </a:lnTo>
                  <a:lnTo>
                    <a:pt x="744462" y="107006"/>
                  </a:lnTo>
                  <a:lnTo>
                    <a:pt x="744462" y="102887"/>
                  </a:lnTo>
                  <a:lnTo>
                    <a:pt x="744462" y="98769"/>
                  </a:lnTo>
                  <a:lnTo>
                    <a:pt x="746567" y="98769"/>
                  </a:lnTo>
                  <a:lnTo>
                    <a:pt x="746567" y="94650"/>
                  </a:lnTo>
                  <a:lnTo>
                    <a:pt x="746567" y="90531"/>
                  </a:lnTo>
                  <a:lnTo>
                    <a:pt x="748671" y="90531"/>
                  </a:lnTo>
                  <a:lnTo>
                    <a:pt x="748671" y="86412"/>
                  </a:lnTo>
                  <a:lnTo>
                    <a:pt x="748671" y="82294"/>
                  </a:lnTo>
                  <a:lnTo>
                    <a:pt x="750857" y="78175"/>
                  </a:lnTo>
                  <a:lnTo>
                    <a:pt x="750857" y="74056"/>
                  </a:lnTo>
                  <a:lnTo>
                    <a:pt x="752962" y="74056"/>
                  </a:lnTo>
                  <a:lnTo>
                    <a:pt x="752962" y="69937"/>
                  </a:lnTo>
                  <a:lnTo>
                    <a:pt x="755066" y="65819"/>
                  </a:lnTo>
                  <a:lnTo>
                    <a:pt x="755066" y="61700"/>
                  </a:lnTo>
                  <a:lnTo>
                    <a:pt x="757252" y="57581"/>
                  </a:lnTo>
                  <a:lnTo>
                    <a:pt x="757252" y="53462"/>
                  </a:lnTo>
                  <a:lnTo>
                    <a:pt x="759356" y="53462"/>
                  </a:lnTo>
                  <a:lnTo>
                    <a:pt x="759356" y="49344"/>
                  </a:lnTo>
                  <a:lnTo>
                    <a:pt x="759356" y="45225"/>
                  </a:lnTo>
                  <a:lnTo>
                    <a:pt x="761461" y="45225"/>
                  </a:lnTo>
                  <a:lnTo>
                    <a:pt x="761461" y="41106"/>
                  </a:lnTo>
                  <a:lnTo>
                    <a:pt x="763566" y="41106"/>
                  </a:lnTo>
                  <a:lnTo>
                    <a:pt x="763566" y="36987"/>
                  </a:lnTo>
                  <a:lnTo>
                    <a:pt x="765751" y="32869"/>
                  </a:lnTo>
                  <a:lnTo>
                    <a:pt x="765751" y="28750"/>
                  </a:lnTo>
                  <a:lnTo>
                    <a:pt x="767856" y="28750"/>
                  </a:lnTo>
                  <a:lnTo>
                    <a:pt x="767856" y="24631"/>
                  </a:lnTo>
                  <a:lnTo>
                    <a:pt x="769960" y="24631"/>
                  </a:lnTo>
                  <a:lnTo>
                    <a:pt x="769960" y="20512"/>
                  </a:lnTo>
                  <a:lnTo>
                    <a:pt x="772146" y="20512"/>
                  </a:lnTo>
                  <a:lnTo>
                    <a:pt x="772146" y="16394"/>
                  </a:lnTo>
                  <a:lnTo>
                    <a:pt x="774250" y="16394"/>
                  </a:lnTo>
                  <a:lnTo>
                    <a:pt x="774250" y="12275"/>
                  </a:lnTo>
                  <a:lnTo>
                    <a:pt x="776355" y="12275"/>
                  </a:lnTo>
                  <a:lnTo>
                    <a:pt x="776355" y="8237"/>
                  </a:lnTo>
                  <a:lnTo>
                    <a:pt x="778460" y="8237"/>
                  </a:lnTo>
                  <a:lnTo>
                    <a:pt x="780645" y="4118"/>
                  </a:lnTo>
                  <a:lnTo>
                    <a:pt x="782750" y="4118"/>
                  </a:lnTo>
                  <a:lnTo>
                    <a:pt x="784854" y="0"/>
                  </a:lnTo>
                  <a:lnTo>
                    <a:pt x="787040" y="0"/>
                  </a:lnTo>
                  <a:lnTo>
                    <a:pt x="797644" y="0"/>
                  </a:lnTo>
                  <a:lnTo>
                    <a:pt x="799748" y="4118"/>
                  </a:lnTo>
                  <a:lnTo>
                    <a:pt x="801934" y="4118"/>
                  </a:lnTo>
                  <a:lnTo>
                    <a:pt x="804039" y="8237"/>
                  </a:lnTo>
                  <a:lnTo>
                    <a:pt x="806143" y="8237"/>
                  </a:lnTo>
                  <a:lnTo>
                    <a:pt x="806143" y="12275"/>
                  </a:lnTo>
                  <a:lnTo>
                    <a:pt x="808329" y="12275"/>
                  </a:lnTo>
                  <a:lnTo>
                    <a:pt x="808329" y="16394"/>
                  </a:lnTo>
                  <a:lnTo>
                    <a:pt x="810433" y="16394"/>
                  </a:lnTo>
                  <a:lnTo>
                    <a:pt x="810433" y="20512"/>
                  </a:lnTo>
                  <a:lnTo>
                    <a:pt x="812538" y="20512"/>
                  </a:lnTo>
                  <a:lnTo>
                    <a:pt x="812538" y="24631"/>
                  </a:lnTo>
                  <a:lnTo>
                    <a:pt x="814724" y="24631"/>
                  </a:lnTo>
                  <a:lnTo>
                    <a:pt x="814724" y="28750"/>
                  </a:lnTo>
                  <a:lnTo>
                    <a:pt x="816828" y="28750"/>
                  </a:lnTo>
                  <a:lnTo>
                    <a:pt x="816828" y="32869"/>
                  </a:lnTo>
                  <a:lnTo>
                    <a:pt x="818933" y="36987"/>
                  </a:lnTo>
                  <a:lnTo>
                    <a:pt x="818933" y="41106"/>
                  </a:lnTo>
                  <a:lnTo>
                    <a:pt x="821037" y="41106"/>
                  </a:lnTo>
                  <a:lnTo>
                    <a:pt x="821037" y="45225"/>
                  </a:lnTo>
                  <a:lnTo>
                    <a:pt x="823223" y="45225"/>
                  </a:lnTo>
                  <a:lnTo>
                    <a:pt x="823223" y="49344"/>
                  </a:lnTo>
                  <a:lnTo>
                    <a:pt x="823223" y="53462"/>
                  </a:lnTo>
                  <a:lnTo>
                    <a:pt x="825328" y="53462"/>
                  </a:lnTo>
                  <a:lnTo>
                    <a:pt x="825328" y="57581"/>
                  </a:lnTo>
                  <a:lnTo>
                    <a:pt x="827432" y="61700"/>
                  </a:lnTo>
                  <a:lnTo>
                    <a:pt x="827432" y="65819"/>
                  </a:lnTo>
                  <a:lnTo>
                    <a:pt x="829618" y="69937"/>
                  </a:lnTo>
                  <a:lnTo>
                    <a:pt x="829618" y="74056"/>
                  </a:lnTo>
                  <a:lnTo>
                    <a:pt x="831722" y="74056"/>
                  </a:lnTo>
                  <a:lnTo>
                    <a:pt x="831722" y="78175"/>
                  </a:lnTo>
                  <a:lnTo>
                    <a:pt x="833827" y="82294"/>
                  </a:lnTo>
                  <a:lnTo>
                    <a:pt x="833827" y="86412"/>
                  </a:lnTo>
                  <a:lnTo>
                    <a:pt x="833827" y="90531"/>
                  </a:lnTo>
                  <a:lnTo>
                    <a:pt x="836012" y="90531"/>
                  </a:lnTo>
                  <a:lnTo>
                    <a:pt x="836012" y="94650"/>
                  </a:lnTo>
                  <a:lnTo>
                    <a:pt x="836012" y="98769"/>
                  </a:lnTo>
                  <a:lnTo>
                    <a:pt x="838117" y="98769"/>
                  </a:lnTo>
                  <a:lnTo>
                    <a:pt x="838117" y="102887"/>
                  </a:lnTo>
                  <a:lnTo>
                    <a:pt x="838117" y="107006"/>
                  </a:lnTo>
                  <a:lnTo>
                    <a:pt x="840222" y="107006"/>
                  </a:lnTo>
                  <a:lnTo>
                    <a:pt x="840222" y="111125"/>
                  </a:lnTo>
                  <a:lnTo>
                    <a:pt x="840222" y="115244"/>
                  </a:lnTo>
                  <a:lnTo>
                    <a:pt x="842326" y="115244"/>
                  </a:lnTo>
                  <a:lnTo>
                    <a:pt x="842326" y="119362"/>
                  </a:lnTo>
                  <a:lnTo>
                    <a:pt x="842326" y="123481"/>
                  </a:lnTo>
                  <a:lnTo>
                    <a:pt x="844512" y="123481"/>
                  </a:lnTo>
                  <a:lnTo>
                    <a:pt x="844512" y="127600"/>
                  </a:lnTo>
                  <a:lnTo>
                    <a:pt x="844512" y="131719"/>
                  </a:lnTo>
                  <a:lnTo>
                    <a:pt x="846616" y="135862"/>
                  </a:lnTo>
                  <a:lnTo>
                    <a:pt x="846616" y="139980"/>
                  </a:lnTo>
                  <a:lnTo>
                    <a:pt x="846616" y="144099"/>
                  </a:lnTo>
                  <a:lnTo>
                    <a:pt x="848721" y="144099"/>
                  </a:lnTo>
                  <a:lnTo>
                    <a:pt x="848721" y="148218"/>
                  </a:lnTo>
                  <a:lnTo>
                    <a:pt x="848721" y="152337"/>
                  </a:lnTo>
                  <a:lnTo>
                    <a:pt x="850907" y="156455"/>
                  </a:lnTo>
                  <a:lnTo>
                    <a:pt x="850907" y="160574"/>
                  </a:lnTo>
                  <a:lnTo>
                    <a:pt x="853011" y="164693"/>
                  </a:lnTo>
                  <a:lnTo>
                    <a:pt x="853011" y="168812"/>
                  </a:lnTo>
                  <a:lnTo>
                    <a:pt x="853011" y="172922"/>
                  </a:lnTo>
                  <a:lnTo>
                    <a:pt x="855116" y="172922"/>
                  </a:lnTo>
                  <a:lnTo>
                    <a:pt x="855116" y="177041"/>
                  </a:lnTo>
                  <a:lnTo>
                    <a:pt x="855116" y="181160"/>
                  </a:lnTo>
                  <a:lnTo>
                    <a:pt x="855116" y="185279"/>
                  </a:lnTo>
                  <a:lnTo>
                    <a:pt x="857301" y="185279"/>
                  </a:lnTo>
                  <a:lnTo>
                    <a:pt x="857301" y="189397"/>
                  </a:lnTo>
                  <a:lnTo>
                    <a:pt x="857301" y="193516"/>
                  </a:lnTo>
                  <a:lnTo>
                    <a:pt x="859406" y="193516"/>
                  </a:lnTo>
                  <a:lnTo>
                    <a:pt x="859406" y="197635"/>
                  </a:lnTo>
                  <a:lnTo>
                    <a:pt x="859406" y="201754"/>
                  </a:lnTo>
                  <a:lnTo>
                    <a:pt x="859406" y="205872"/>
                  </a:lnTo>
                  <a:lnTo>
                    <a:pt x="861510" y="205872"/>
                  </a:lnTo>
                  <a:lnTo>
                    <a:pt x="861510" y="209991"/>
                  </a:lnTo>
                  <a:lnTo>
                    <a:pt x="861510" y="214110"/>
                  </a:lnTo>
                  <a:lnTo>
                    <a:pt x="863615" y="218228"/>
                  </a:lnTo>
                  <a:lnTo>
                    <a:pt x="863615" y="222347"/>
                  </a:lnTo>
                  <a:lnTo>
                    <a:pt x="865801" y="226466"/>
                  </a:lnTo>
                  <a:lnTo>
                    <a:pt x="865801" y="230585"/>
                  </a:lnTo>
                  <a:lnTo>
                    <a:pt x="865801" y="234695"/>
                  </a:lnTo>
                  <a:lnTo>
                    <a:pt x="867905" y="238814"/>
                  </a:lnTo>
                  <a:lnTo>
                    <a:pt x="867905" y="242933"/>
                  </a:lnTo>
                  <a:lnTo>
                    <a:pt x="867905" y="247052"/>
                  </a:lnTo>
                  <a:lnTo>
                    <a:pt x="870010" y="247052"/>
                  </a:lnTo>
                  <a:lnTo>
                    <a:pt x="870010" y="251170"/>
                  </a:lnTo>
                  <a:lnTo>
                    <a:pt x="870010" y="255289"/>
                  </a:lnTo>
                  <a:lnTo>
                    <a:pt x="870010" y="259408"/>
                  </a:lnTo>
                  <a:lnTo>
                    <a:pt x="872195" y="259408"/>
                  </a:lnTo>
                  <a:lnTo>
                    <a:pt x="872195" y="263527"/>
                  </a:lnTo>
                  <a:lnTo>
                    <a:pt x="872195" y="267645"/>
                  </a:lnTo>
                  <a:lnTo>
                    <a:pt x="874300" y="271764"/>
                  </a:lnTo>
                  <a:lnTo>
                    <a:pt x="874300" y="275883"/>
                  </a:lnTo>
                  <a:lnTo>
                    <a:pt x="874300" y="280002"/>
                  </a:lnTo>
                  <a:lnTo>
                    <a:pt x="876405" y="284120"/>
                  </a:lnTo>
                  <a:lnTo>
                    <a:pt x="876405" y="288239"/>
                  </a:lnTo>
                  <a:lnTo>
                    <a:pt x="876405" y="292358"/>
                  </a:lnTo>
                  <a:lnTo>
                    <a:pt x="878590" y="292358"/>
                  </a:lnTo>
                  <a:lnTo>
                    <a:pt x="878590" y="296477"/>
                  </a:lnTo>
                  <a:lnTo>
                    <a:pt x="878590" y="300587"/>
                  </a:lnTo>
                  <a:lnTo>
                    <a:pt x="880695" y="304706"/>
                  </a:lnTo>
                  <a:lnTo>
                    <a:pt x="880695" y="308825"/>
                  </a:lnTo>
                  <a:lnTo>
                    <a:pt x="880695" y="312944"/>
                  </a:lnTo>
                  <a:lnTo>
                    <a:pt x="882799" y="317062"/>
                  </a:lnTo>
                  <a:lnTo>
                    <a:pt x="882799" y="321181"/>
                  </a:lnTo>
                  <a:lnTo>
                    <a:pt x="884904" y="325300"/>
                  </a:lnTo>
                  <a:lnTo>
                    <a:pt x="884904" y="329419"/>
                  </a:lnTo>
                  <a:lnTo>
                    <a:pt x="884904" y="333537"/>
                  </a:lnTo>
                  <a:lnTo>
                    <a:pt x="887089" y="337656"/>
                  </a:lnTo>
                  <a:lnTo>
                    <a:pt x="887089" y="341775"/>
                  </a:lnTo>
                  <a:lnTo>
                    <a:pt x="887089" y="345894"/>
                  </a:lnTo>
                  <a:lnTo>
                    <a:pt x="889194" y="345894"/>
                  </a:lnTo>
                  <a:lnTo>
                    <a:pt x="889194" y="350012"/>
                  </a:lnTo>
                  <a:lnTo>
                    <a:pt x="889194" y="354131"/>
                  </a:lnTo>
                  <a:lnTo>
                    <a:pt x="891299" y="358250"/>
                  </a:lnTo>
                  <a:lnTo>
                    <a:pt x="891299" y="362368"/>
                  </a:lnTo>
                  <a:lnTo>
                    <a:pt x="891299" y="366479"/>
                  </a:lnTo>
                  <a:lnTo>
                    <a:pt x="893484" y="370598"/>
                  </a:lnTo>
                  <a:lnTo>
                    <a:pt x="893484" y="374717"/>
                  </a:lnTo>
                  <a:lnTo>
                    <a:pt x="895589" y="378835"/>
                  </a:lnTo>
                  <a:lnTo>
                    <a:pt x="895589" y="382954"/>
                  </a:lnTo>
                  <a:lnTo>
                    <a:pt x="895589" y="387073"/>
                  </a:lnTo>
                  <a:lnTo>
                    <a:pt x="897693" y="391192"/>
                  </a:lnTo>
                  <a:lnTo>
                    <a:pt x="897693" y="395310"/>
                  </a:lnTo>
                  <a:lnTo>
                    <a:pt x="899879" y="399429"/>
                  </a:lnTo>
                  <a:lnTo>
                    <a:pt x="899879" y="403548"/>
                  </a:lnTo>
                  <a:lnTo>
                    <a:pt x="899879" y="407667"/>
                  </a:lnTo>
                  <a:lnTo>
                    <a:pt x="901984" y="407667"/>
                  </a:lnTo>
                  <a:lnTo>
                    <a:pt x="901984" y="411785"/>
                  </a:lnTo>
                  <a:lnTo>
                    <a:pt x="901984" y="415904"/>
                  </a:lnTo>
                  <a:lnTo>
                    <a:pt x="904088" y="420023"/>
                  </a:lnTo>
                  <a:lnTo>
                    <a:pt x="904088" y="424142"/>
                  </a:lnTo>
                  <a:lnTo>
                    <a:pt x="906193" y="428252"/>
                  </a:lnTo>
                  <a:lnTo>
                    <a:pt x="906193" y="432371"/>
                  </a:lnTo>
                  <a:lnTo>
                    <a:pt x="906193" y="436490"/>
                  </a:lnTo>
                  <a:lnTo>
                    <a:pt x="908378" y="440609"/>
                  </a:lnTo>
                  <a:lnTo>
                    <a:pt x="908378" y="444727"/>
                  </a:lnTo>
                  <a:lnTo>
                    <a:pt x="910483" y="448846"/>
                  </a:lnTo>
                  <a:lnTo>
                    <a:pt x="910483" y="452965"/>
                  </a:lnTo>
                  <a:lnTo>
                    <a:pt x="912588" y="457084"/>
                  </a:lnTo>
                  <a:lnTo>
                    <a:pt x="912588" y="461202"/>
                  </a:lnTo>
                  <a:lnTo>
                    <a:pt x="912588" y="465321"/>
                  </a:lnTo>
                  <a:lnTo>
                    <a:pt x="914773" y="465321"/>
                  </a:lnTo>
                  <a:lnTo>
                    <a:pt x="914773" y="469440"/>
                  </a:lnTo>
                  <a:lnTo>
                    <a:pt x="914773" y="473559"/>
                  </a:lnTo>
                  <a:lnTo>
                    <a:pt x="916878" y="473559"/>
                  </a:lnTo>
                  <a:lnTo>
                    <a:pt x="916878" y="477677"/>
                  </a:lnTo>
                  <a:lnTo>
                    <a:pt x="916878" y="481796"/>
                  </a:lnTo>
                  <a:lnTo>
                    <a:pt x="918982" y="485915"/>
                  </a:lnTo>
                  <a:lnTo>
                    <a:pt x="918982" y="490034"/>
                  </a:lnTo>
                  <a:lnTo>
                    <a:pt x="921168" y="490034"/>
                  </a:lnTo>
                  <a:lnTo>
                    <a:pt x="921168" y="494144"/>
                  </a:lnTo>
                  <a:lnTo>
                    <a:pt x="921168" y="498263"/>
                  </a:lnTo>
                  <a:lnTo>
                    <a:pt x="923272" y="498263"/>
                  </a:lnTo>
                  <a:lnTo>
                    <a:pt x="923272" y="502382"/>
                  </a:lnTo>
                  <a:lnTo>
                    <a:pt x="923272" y="506500"/>
                  </a:lnTo>
                  <a:lnTo>
                    <a:pt x="925377" y="506500"/>
                  </a:lnTo>
                  <a:lnTo>
                    <a:pt x="925377" y="510619"/>
                  </a:lnTo>
                  <a:lnTo>
                    <a:pt x="925377" y="514738"/>
                  </a:lnTo>
                  <a:lnTo>
                    <a:pt x="927482" y="514738"/>
                  </a:lnTo>
                  <a:lnTo>
                    <a:pt x="927482" y="518857"/>
                  </a:lnTo>
                  <a:lnTo>
                    <a:pt x="927482" y="522975"/>
                  </a:lnTo>
                  <a:lnTo>
                    <a:pt x="929667" y="522975"/>
                  </a:lnTo>
                  <a:lnTo>
                    <a:pt x="929667" y="527094"/>
                  </a:lnTo>
                  <a:lnTo>
                    <a:pt x="929667" y="531213"/>
                  </a:lnTo>
                  <a:lnTo>
                    <a:pt x="931772" y="531213"/>
                  </a:lnTo>
                  <a:lnTo>
                    <a:pt x="931772" y="535332"/>
                  </a:lnTo>
                  <a:lnTo>
                    <a:pt x="933876" y="539450"/>
                  </a:lnTo>
                  <a:lnTo>
                    <a:pt x="933876" y="543569"/>
                  </a:lnTo>
                  <a:lnTo>
                    <a:pt x="936062" y="547688"/>
                  </a:lnTo>
                  <a:lnTo>
                    <a:pt x="936062" y="551807"/>
                  </a:lnTo>
                  <a:lnTo>
                    <a:pt x="938167" y="551807"/>
                  </a:lnTo>
                  <a:lnTo>
                    <a:pt x="938167" y="555925"/>
                  </a:lnTo>
                  <a:lnTo>
                    <a:pt x="938167" y="560036"/>
                  </a:lnTo>
                  <a:lnTo>
                    <a:pt x="940271" y="560036"/>
                  </a:lnTo>
                  <a:lnTo>
                    <a:pt x="940271" y="564155"/>
                  </a:lnTo>
                  <a:lnTo>
                    <a:pt x="942457" y="564155"/>
                  </a:lnTo>
                  <a:lnTo>
                    <a:pt x="942457" y="568274"/>
                  </a:lnTo>
                  <a:lnTo>
                    <a:pt x="944561" y="572392"/>
                  </a:lnTo>
                  <a:lnTo>
                    <a:pt x="944561" y="576511"/>
                  </a:lnTo>
                  <a:lnTo>
                    <a:pt x="946666" y="576511"/>
                  </a:lnTo>
                  <a:lnTo>
                    <a:pt x="946666" y="580630"/>
                  </a:lnTo>
                  <a:lnTo>
                    <a:pt x="948771" y="584749"/>
                  </a:lnTo>
                  <a:lnTo>
                    <a:pt x="948771" y="588867"/>
                  </a:lnTo>
                  <a:lnTo>
                    <a:pt x="950956" y="588867"/>
                  </a:lnTo>
                  <a:lnTo>
                    <a:pt x="950956" y="592986"/>
                  </a:lnTo>
                  <a:lnTo>
                    <a:pt x="953061" y="592986"/>
                  </a:lnTo>
                  <a:lnTo>
                    <a:pt x="953061" y="597105"/>
                  </a:lnTo>
                  <a:lnTo>
                    <a:pt x="953061" y="601224"/>
                  </a:lnTo>
                  <a:lnTo>
                    <a:pt x="955165" y="601224"/>
                  </a:lnTo>
                  <a:lnTo>
                    <a:pt x="955165" y="605342"/>
                  </a:lnTo>
                  <a:lnTo>
                    <a:pt x="957351" y="605342"/>
                  </a:lnTo>
                  <a:lnTo>
                    <a:pt x="957351" y="609461"/>
                  </a:lnTo>
                  <a:lnTo>
                    <a:pt x="959455" y="609461"/>
                  </a:lnTo>
                  <a:lnTo>
                    <a:pt x="959455" y="613580"/>
                  </a:lnTo>
                  <a:lnTo>
                    <a:pt x="961560" y="613580"/>
                  </a:lnTo>
                  <a:lnTo>
                    <a:pt x="961560" y="617699"/>
                  </a:lnTo>
                  <a:lnTo>
                    <a:pt x="963746" y="617699"/>
                  </a:lnTo>
                  <a:lnTo>
                    <a:pt x="963746" y="621817"/>
                  </a:lnTo>
                  <a:lnTo>
                    <a:pt x="965850" y="621817"/>
                  </a:lnTo>
                  <a:lnTo>
                    <a:pt x="965850" y="625928"/>
                  </a:lnTo>
                  <a:lnTo>
                    <a:pt x="967955" y="625928"/>
                  </a:lnTo>
                  <a:lnTo>
                    <a:pt x="967955" y="630047"/>
                  </a:lnTo>
                  <a:lnTo>
                    <a:pt x="970059" y="630047"/>
                  </a:lnTo>
                  <a:lnTo>
                    <a:pt x="970059" y="634165"/>
                  </a:lnTo>
                  <a:lnTo>
                    <a:pt x="972245" y="634165"/>
                  </a:lnTo>
                  <a:lnTo>
                    <a:pt x="972245" y="638284"/>
                  </a:lnTo>
                  <a:lnTo>
                    <a:pt x="974350" y="638284"/>
                  </a:lnTo>
                  <a:lnTo>
                    <a:pt x="974350" y="642403"/>
                  </a:lnTo>
                  <a:lnTo>
                    <a:pt x="976454" y="642403"/>
                  </a:lnTo>
                  <a:lnTo>
                    <a:pt x="976454" y="646522"/>
                  </a:lnTo>
                  <a:lnTo>
                    <a:pt x="978640" y="646522"/>
                  </a:lnTo>
                  <a:lnTo>
                    <a:pt x="980744" y="646522"/>
                  </a:lnTo>
                  <a:lnTo>
                    <a:pt x="980744" y="650640"/>
                  </a:lnTo>
                  <a:lnTo>
                    <a:pt x="982849" y="650640"/>
                  </a:lnTo>
                  <a:lnTo>
                    <a:pt x="982849" y="654759"/>
                  </a:lnTo>
                  <a:lnTo>
                    <a:pt x="985034" y="654759"/>
                  </a:lnTo>
                  <a:lnTo>
                    <a:pt x="985034" y="658878"/>
                  </a:lnTo>
                  <a:lnTo>
                    <a:pt x="987139" y="658878"/>
                  </a:lnTo>
                  <a:lnTo>
                    <a:pt x="989244" y="658878"/>
                  </a:lnTo>
                  <a:lnTo>
                    <a:pt x="989244" y="662997"/>
                  </a:lnTo>
                  <a:lnTo>
                    <a:pt x="991348" y="662997"/>
                  </a:lnTo>
                  <a:lnTo>
                    <a:pt x="993534" y="667115"/>
                  </a:lnTo>
                  <a:lnTo>
                    <a:pt x="995638" y="667115"/>
                  </a:lnTo>
                  <a:lnTo>
                    <a:pt x="997743" y="671234"/>
                  </a:lnTo>
                  <a:lnTo>
                    <a:pt x="999929" y="671234"/>
                  </a:lnTo>
                  <a:lnTo>
                    <a:pt x="1002033" y="671234"/>
                  </a:lnTo>
                  <a:lnTo>
                    <a:pt x="1002033" y="675353"/>
                  </a:lnTo>
                  <a:lnTo>
                    <a:pt x="1004138" y="675353"/>
                  </a:lnTo>
                  <a:lnTo>
                    <a:pt x="1006323" y="675353"/>
                  </a:lnTo>
                  <a:lnTo>
                    <a:pt x="1006323" y="679472"/>
                  </a:lnTo>
                  <a:lnTo>
                    <a:pt x="1008428" y="679472"/>
                  </a:lnTo>
                  <a:lnTo>
                    <a:pt x="1010533" y="679472"/>
                  </a:lnTo>
                  <a:lnTo>
                    <a:pt x="1012637" y="679472"/>
                  </a:lnTo>
                  <a:lnTo>
                    <a:pt x="1012637" y="683590"/>
                  </a:lnTo>
                  <a:lnTo>
                    <a:pt x="1014823" y="683590"/>
                  </a:lnTo>
                  <a:lnTo>
                    <a:pt x="1016927" y="683590"/>
                  </a:lnTo>
                  <a:lnTo>
                    <a:pt x="1019032" y="683590"/>
                  </a:lnTo>
                  <a:lnTo>
                    <a:pt x="1019032" y="687701"/>
                  </a:lnTo>
                  <a:lnTo>
                    <a:pt x="1021217" y="687701"/>
                  </a:lnTo>
                  <a:lnTo>
                    <a:pt x="1023322" y="687701"/>
                  </a:lnTo>
                  <a:lnTo>
                    <a:pt x="1025427" y="687701"/>
                  </a:lnTo>
                  <a:lnTo>
                    <a:pt x="1027612" y="687701"/>
                  </a:lnTo>
                  <a:lnTo>
                    <a:pt x="1027612" y="691820"/>
                  </a:lnTo>
                  <a:lnTo>
                    <a:pt x="1029717" y="691820"/>
                  </a:lnTo>
                  <a:lnTo>
                    <a:pt x="1031821" y="691820"/>
                  </a:lnTo>
                  <a:lnTo>
                    <a:pt x="1033926" y="691820"/>
                  </a:lnTo>
                </a:path>
              </a:pathLst>
            </a:custGeom>
            <a:ln w="242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639392" y="6907558"/>
              <a:ext cx="537845" cy="778510"/>
            </a:xfrm>
            <a:custGeom>
              <a:avLst/>
              <a:gdLst/>
              <a:ahLst/>
              <a:cxnLst/>
              <a:rect l="l" t="t" r="r" b="b"/>
              <a:pathLst>
                <a:path w="537845" h="778509">
                  <a:moveTo>
                    <a:pt x="0" y="778314"/>
                  </a:moveTo>
                  <a:lnTo>
                    <a:pt x="0" y="86493"/>
                  </a:lnTo>
                </a:path>
                <a:path w="537845" h="778509">
                  <a:moveTo>
                    <a:pt x="537564" y="778314"/>
                  </a:moveTo>
                  <a:lnTo>
                    <a:pt x="537564" y="86493"/>
                  </a:lnTo>
                </a:path>
                <a:path w="537845" h="778509">
                  <a:moveTo>
                    <a:pt x="275298" y="778314"/>
                  </a:moveTo>
                  <a:lnTo>
                    <a:pt x="275298" y="0"/>
                  </a:lnTo>
                </a:path>
              </a:pathLst>
            </a:custGeom>
            <a:ln w="17464">
              <a:solidFill>
                <a:srgbClr val="1736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6366237" y="7719585"/>
            <a:ext cx="74295" cy="2000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150" b="1" spc="-5" dirty="0">
                <a:latin typeface="Arial"/>
                <a:cs typeface="Arial"/>
              </a:rPr>
              <a:t>f</a:t>
            </a:r>
            <a:endParaRPr sz="11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68182" y="7705969"/>
            <a:ext cx="240029" cy="2000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725" b="1" spc="-7" baseline="7246" dirty="0">
                <a:latin typeface="Arial"/>
                <a:cs typeface="Arial"/>
              </a:rPr>
              <a:t>f</a:t>
            </a:r>
            <a:r>
              <a:rPr sz="750" b="1" spc="-5" dirty="0">
                <a:latin typeface="Arial"/>
                <a:cs typeface="Arial"/>
              </a:rPr>
              <a:t>пр</a:t>
            </a:r>
            <a:endParaRPr sz="7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804710" y="7685884"/>
            <a:ext cx="245745" cy="2000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150" b="1" spc="-5" dirty="0">
                <a:latin typeface="Arial"/>
                <a:cs typeface="Arial"/>
              </a:rPr>
              <a:t>2f</a:t>
            </a:r>
            <a:r>
              <a:rPr sz="1125" b="1" spc="-7" baseline="-11111" dirty="0">
                <a:latin typeface="Arial"/>
                <a:cs typeface="Arial"/>
              </a:rPr>
              <a:t>г</a:t>
            </a:r>
            <a:endParaRPr sz="1125" baseline="-11111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226348" y="7685884"/>
            <a:ext cx="469900" cy="2000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  <a:tabLst>
                <a:tab pos="316865" algn="l"/>
              </a:tabLst>
            </a:pPr>
            <a:r>
              <a:rPr sz="1150" b="1" spc="-5" dirty="0">
                <a:latin typeface="Arial"/>
                <a:cs typeface="Arial"/>
              </a:rPr>
              <a:t>f</a:t>
            </a:r>
            <a:r>
              <a:rPr sz="1125" b="1" spc="-7" baseline="-11111" dirty="0">
                <a:latin typeface="Arial"/>
                <a:cs typeface="Arial"/>
              </a:rPr>
              <a:t>г	</a:t>
            </a:r>
            <a:r>
              <a:rPr sz="1150" b="1" spc="-5" dirty="0">
                <a:latin typeface="Arial"/>
                <a:cs typeface="Arial"/>
              </a:rPr>
              <a:t>f</a:t>
            </a:r>
            <a:r>
              <a:rPr sz="1125" b="1" spc="-7" baseline="-11111" dirty="0">
                <a:latin typeface="Arial"/>
                <a:cs typeface="Arial"/>
              </a:rPr>
              <a:t>с</a:t>
            </a:r>
            <a:endParaRPr sz="1125" baseline="-11111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956869" y="7705969"/>
            <a:ext cx="219710" cy="2000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725" b="1" spc="-7" baseline="7246" dirty="0">
                <a:latin typeface="Arial"/>
                <a:cs typeface="Arial"/>
              </a:rPr>
              <a:t>f</a:t>
            </a:r>
            <a:r>
              <a:rPr sz="750" b="1" spc="-5" dirty="0">
                <a:latin typeface="Arial"/>
                <a:cs typeface="Arial"/>
              </a:rPr>
              <a:t>зк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2013506" y="6698229"/>
            <a:ext cx="4024629" cy="1022985"/>
            <a:chOff x="2013506" y="6698229"/>
            <a:chExt cx="4024629" cy="1022985"/>
          </a:xfrm>
        </p:grpSpPr>
        <p:sp>
          <p:nvSpPr>
            <p:cNvPr id="19" name="object 19"/>
            <p:cNvSpPr/>
            <p:nvPr/>
          </p:nvSpPr>
          <p:spPr>
            <a:xfrm>
              <a:off x="2085629" y="6724395"/>
              <a:ext cx="429895" cy="0"/>
            </a:xfrm>
            <a:custGeom>
              <a:avLst/>
              <a:gdLst/>
              <a:ahLst/>
              <a:cxnLst/>
              <a:rect l="l" t="t" r="r" b="b"/>
              <a:pathLst>
                <a:path w="429894">
                  <a:moveTo>
                    <a:pt x="0" y="0"/>
                  </a:moveTo>
                  <a:lnTo>
                    <a:pt x="429419" y="0"/>
                  </a:lnTo>
                </a:path>
              </a:pathLst>
            </a:custGeom>
            <a:ln w="58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013496" y="6698233"/>
              <a:ext cx="574040" cy="52705"/>
            </a:xfrm>
            <a:custGeom>
              <a:avLst/>
              <a:gdLst/>
              <a:ahLst/>
              <a:cxnLst/>
              <a:rect l="l" t="t" r="r" b="b"/>
              <a:pathLst>
                <a:path w="574039" h="52704">
                  <a:moveTo>
                    <a:pt x="78689" y="0"/>
                  </a:moveTo>
                  <a:lnTo>
                    <a:pt x="0" y="26162"/>
                  </a:lnTo>
                  <a:lnTo>
                    <a:pt x="78689" y="52336"/>
                  </a:lnTo>
                  <a:lnTo>
                    <a:pt x="78689" y="0"/>
                  </a:lnTo>
                  <a:close/>
                </a:path>
                <a:path w="574039" h="52704">
                  <a:moveTo>
                    <a:pt x="573671" y="26162"/>
                  </a:moveTo>
                  <a:lnTo>
                    <a:pt x="494995" y="0"/>
                  </a:lnTo>
                  <a:lnTo>
                    <a:pt x="494995" y="52336"/>
                  </a:lnTo>
                  <a:lnTo>
                    <a:pt x="573671" y="261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3927318" y="7685872"/>
              <a:ext cx="0" cy="34290"/>
            </a:xfrm>
            <a:custGeom>
              <a:avLst/>
              <a:gdLst/>
              <a:ahLst/>
              <a:cxnLst/>
              <a:rect l="l" t="t" r="r" b="b"/>
              <a:pathLst>
                <a:path h="34290">
                  <a:moveTo>
                    <a:pt x="0" y="0"/>
                  </a:moveTo>
                  <a:lnTo>
                    <a:pt x="0" y="33709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688526" y="6953349"/>
              <a:ext cx="429895" cy="0"/>
            </a:xfrm>
            <a:custGeom>
              <a:avLst/>
              <a:gdLst/>
              <a:ahLst/>
              <a:cxnLst/>
              <a:rect l="l" t="t" r="r" b="b"/>
              <a:pathLst>
                <a:path w="429895">
                  <a:moveTo>
                    <a:pt x="0" y="0"/>
                  </a:moveTo>
                  <a:lnTo>
                    <a:pt x="429419" y="0"/>
                  </a:lnTo>
                </a:path>
              </a:pathLst>
            </a:custGeom>
            <a:ln w="58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3616401" y="6927189"/>
              <a:ext cx="574040" cy="52705"/>
            </a:xfrm>
            <a:custGeom>
              <a:avLst/>
              <a:gdLst/>
              <a:ahLst/>
              <a:cxnLst/>
              <a:rect l="l" t="t" r="r" b="b"/>
              <a:pathLst>
                <a:path w="574039" h="52704">
                  <a:moveTo>
                    <a:pt x="78676" y="0"/>
                  </a:moveTo>
                  <a:lnTo>
                    <a:pt x="0" y="26162"/>
                  </a:lnTo>
                  <a:lnTo>
                    <a:pt x="78676" y="52336"/>
                  </a:lnTo>
                  <a:lnTo>
                    <a:pt x="78676" y="0"/>
                  </a:lnTo>
                  <a:close/>
                </a:path>
                <a:path w="574039" h="52704">
                  <a:moveTo>
                    <a:pt x="573659" y="26162"/>
                  </a:moveTo>
                  <a:lnTo>
                    <a:pt x="494982" y="0"/>
                  </a:lnTo>
                  <a:lnTo>
                    <a:pt x="494982" y="52336"/>
                  </a:lnTo>
                  <a:lnTo>
                    <a:pt x="573659" y="261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4991761" y="7146825"/>
              <a:ext cx="1034415" cy="527685"/>
            </a:xfrm>
            <a:custGeom>
              <a:avLst/>
              <a:gdLst/>
              <a:ahLst/>
              <a:cxnLst/>
              <a:rect l="l" t="t" r="r" b="b"/>
              <a:pathLst>
                <a:path w="1034414" h="527684">
                  <a:moveTo>
                    <a:pt x="0" y="527546"/>
                  </a:moveTo>
                  <a:lnTo>
                    <a:pt x="2104" y="527546"/>
                  </a:lnTo>
                  <a:lnTo>
                    <a:pt x="4209" y="527546"/>
                  </a:lnTo>
                  <a:lnTo>
                    <a:pt x="4209" y="524405"/>
                  </a:lnTo>
                  <a:lnTo>
                    <a:pt x="6394" y="524405"/>
                  </a:lnTo>
                  <a:lnTo>
                    <a:pt x="8499" y="524405"/>
                  </a:lnTo>
                  <a:lnTo>
                    <a:pt x="10603" y="524405"/>
                  </a:lnTo>
                  <a:lnTo>
                    <a:pt x="12789" y="524405"/>
                  </a:lnTo>
                  <a:lnTo>
                    <a:pt x="12789" y="521263"/>
                  </a:lnTo>
                  <a:lnTo>
                    <a:pt x="14894" y="521263"/>
                  </a:lnTo>
                  <a:lnTo>
                    <a:pt x="16998" y="521263"/>
                  </a:lnTo>
                  <a:lnTo>
                    <a:pt x="19184" y="521263"/>
                  </a:lnTo>
                  <a:lnTo>
                    <a:pt x="19184" y="518130"/>
                  </a:lnTo>
                  <a:lnTo>
                    <a:pt x="21288" y="518130"/>
                  </a:lnTo>
                  <a:lnTo>
                    <a:pt x="23393" y="518130"/>
                  </a:lnTo>
                  <a:lnTo>
                    <a:pt x="25498" y="518130"/>
                  </a:lnTo>
                  <a:lnTo>
                    <a:pt x="25498" y="514988"/>
                  </a:lnTo>
                  <a:lnTo>
                    <a:pt x="27683" y="514988"/>
                  </a:lnTo>
                  <a:lnTo>
                    <a:pt x="29788" y="514988"/>
                  </a:lnTo>
                  <a:lnTo>
                    <a:pt x="29788" y="511847"/>
                  </a:lnTo>
                  <a:lnTo>
                    <a:pt x="31892" y="511847"/>
                  </a:lnTo>
                  <a:lnTo>
                    <a:pt x="34078" y="511847"/>
                  </a:lnTo>
                  <a:lnTo>
                    <a:pt x="36182" y="508705"/>
                  </a:lnTo>
                  <a:lnTo>
                    <a:pt x="38287" y="508705"/>
                  </a:lnTo>
                  <a:lnTo>
                    <a:pt x="40473" y="505564"/>
                  </a:lnTo>
                  <a:lnTo>
                    <a:pt x="42577" y="505564"/>
                  </a:lnTo>
                  <a:lnTo>
                    <a:pt x="42577" y="502422"/>
                  </a:lnTo>
                  <a:lnTo>
                    <a:pt x="44682" y="502422"/>
                  </a:lnTo>
                  <a:lnTo>
                    <a:pt x="46786" y="502422"/>
                  </a:lnTo>
                  <a:lnTo>
                    <a:pt x="46786" y="499289"/>
                  </a:lnTo>
                  <a:lnTo>
                    <a:pt x="48972" y="499289"/>
                  </a:lnTo>
                  <a:lnTo>
                    <a:pt x="48972" y="496147"/>
                  </a:lnTo>
                  <a:lnTo>
                    <a:pt x="51077" y="496147"/>
                  </a:lnTo>
                  <a:lnTo>
                    <a:pt x="51077" y="493005"/>
                  </a:lnTo>
                  <a:lnTo>
                    <a:pt x="53181" y="493005"/>
                  </a:lnTo>
                  <a:lnTo>
                    <a:pt x="55367" y="493005"/>
                  </a:lnTo>
                  <a:lnTo>
                    <a:pt x="55367" y="489864"/>
                  </a:lnTo>
                  <a:lnTo>
                    <a:pt x="57471" y="489864"/>
                  </a:lnTo>
                  <a:lnTo>
                    <a:pt x="57471" y="486722"/>
                  </a:lnTo>
                  <a:lnTo>
                    <a:pt x="59576" y="486722"/>
                  </a:lnTo>
                  <a:lnTo>
                    <a:pt x="59576" y="483581"/>
                  </a:lnTo>
                  <a:lnTo>
                    <a:pt x="61761" y="483581"/>
                  </a:lnTo>
                  <a:lnTo>
                    <a:pt x="61761" y="480447"/>
                  </a:lnTo>
                  <a:lnTo>
                    <a:pt x="63866" y="480447"/>
                  </a:lnTo>
                  <a:lnTo>
                    <a:pt x="63866" y="477306"/>
                  </a:lnTo>
                  <a:lnTo>
                    <a:pt x="65971" y="477306"/>
                  </a:lnTo>
                  <a:lnTo>
                    <a:pt x="65971" y="474164"/>
                  </a:lnTo>
                  <a:lnTo>
                    <a:pt x="68075" y="474164"/>
                  </a:lnTo>
                  <a:lnTo>
                    <a:pt x="68075" y="471023"/>
                  </a:lnTo>
                  <a:lnTo>
                    <a:pt x="70261" y="471023"/>
                  </a:lnTo>
                  <a:lnTo>
                    <a:pt x="70261" y="467881"/>
                  </a:lnTo>
                  <a:lnTo>
                    <a:pt x="72365" y="467881"/>
                  </a:lnTo>
                  <a:lnTo>
                    <a:pt x="72365" y="464740"/>
                  </a:lnTo>
                  <a:lnTo>
                    <a:pt x="74470" y="464740"/>
                  </a:lnTo>
                  <a:lnTo>
                    <a:pt x="74470" y="461606"/>
                  </a:lnTo>
                  <a:lnTo>
                    <a:pt x="76656" y="461606"/>
                  </a:lnTo>
                  <a:lnTo>
                    <a:pt x="76656" y="458465"/>
                  </a:lnTo>
                  <a:lnTo>
                    <a:pt x="78760" y="458465"/>
                  </a:lnTo>
                  <a:lnTo>
                    <a:pt x="78760" y="455323"/>
                  </a:lnTo>
                  <a:lnTo>
                    <a:pt x="78760" y="452181"/>
                  </a:lnTo>
                  <a:lnTo>
                    <a:pt x="80865" y="452181"/>
                  </a:lnTo>
                  <a:lnTo>
                    <a:pt x="80865" y="449040"/>
                  </a:lnTo>
                  <a:lnTo>
                    <a:pt x="83050" y="449040"/>
                  </a:lnTo>
                  <a:lnTo>
                    <a:pt x="83050" y="445898"/>
                  </a:lnTo>
                  <a:lnTo>
                    <a:pt x="85155" y="442765"/>
                  </a:lnTo>
                  <a:lnTo>
                    <a:pt x="85155" y="439623"/>
                  </a:lnTo>
                  <a:lnTo>
                    <a:pt x="87260" y="439623"/>
                  </a:lnTo>
                  <a:lnTo>
                    <a:pt x="87260" y="436482"/>
                  </a:lnTo>
                  <a:lnTo>
                    <a:pt x="89364" y="433340"/>
                  </a:lnTo>
                  <a:lnTo>
                    <a:pt x="89364" y="430199"/>
                  </a:lnTo>
                  <a:lnTo>
                    <a:pt x="91550" y="430199"/>
                  </a:lnTo>
                  <a:lnTo>
                    <a:pt x="91550" y="427057"/>
                  </a:lnTo>
                  <a:lnTo>
                    <a:pt x="93654" y="427057"/>
                  </a:lnTo>
                  <a:lnTo>
                    <a:pt x="93654" y="423924"/>
                  </a:lnTo>
                  <a:lnTo>
                    <a:pt x="93654" y="420782"/>
                  </a:lnTo>
                  <a:lnTo>
                    <a:pt x="95759" y="420782"/>
                  </a:lnTo>
                  <a:lnTo>
                    <a:pt x="95759" y="417640"/>
                  </a:lnTo>
                  <a:lnTo>
                    <a:pt x="97944" y="414499"/>
                  </a:lnTo>
                  <a:lnTo>
                    <a:pt x="97944" y="411357"/>
                  </a:lnTo>
                  <a:lnTo>
                    <a:pt x="100049" y="408224"/>
                  </a:lnTo>
                  <a:lnTo>
                    <a:pt x="100049" y="405082"/>
                  </a:lnTo>
                  <a:lnTo>
                    <a:pt x="102154" y="405082"/>
                  </a:lnTo>
                  <a:lnTo>
                    <a:pt x="102154" y="401941"/>
                  </a:lnTo>
                  <a:lnTo>
                    <a:pt x="102154" y="398799"/>
                  </a:lnTo>
                  <a:lnTo>
                    <a:pt x="104339" y="398799"/>
                  </a:lnTo>
                  <a:lnTo>
                    <a:pt x="104339" y="395658"/>
                  </a:lnTo>
                  <a:lnTo>
                    <a:pt x="104339" y="392516"/>
                  </a:lnTo>
                  <a:lnTo>
                    <a:pt x="106444" y="392516"/>
                  </a:lnTo>
                  <a:lnTo>
                    <a:pt x="106444" y="389383"/>
                  </a:lnTo>
                  <a:lnTo>
                    <a:pt x="106444" y="386241"/>
                  </a:lnTo>
                  <a:lnTo>
                    <a:pt x="108548" y="386241"/>
                  </a:lnTo>
                  <a:lnTo>
                    <a:pt x="108548" y="383100"/>
                  </a:lnTo>
                  <a:lnTo>
                    <a:pt x="108548" y="379958"/>
                  </a:lnTo>
                  <a:lnTo>
                    <a:pt x="110653" y="379958"/>
                  </a:lnTo>
                  <a:lnTo>
                    <a:pt x="110653" y="376816"/>
                  </a:lnTo>
                  <a:lnTo>
                    <a:pt x="110653" y="373675"/>
                  </a:lnTo>
                  <a:lnTo>
                    <a:pt x="112839" y="373675"/>
                  </a:lnTo>
                  <a:lnTo>
                    <a:pt x="112839" y="370541"/>
                  </a:lnTo>
                  <a:lnTo>
                    <a:pt x="114943" y="367400"/>
                  </a:lnTo>
                  <a:lnTo>
                    <a:pt x="114943" y="364258"/>
                  </a:lnTo>
                  <a:lnTo>
                    <a:pt x="114943" y="361117"/>
                  </a:lnTo>
                  <a:lnTo>
                    <a:pt x="117048" y="361117"/>
                  </a:lnTo>
                  <a:lnTo>
                    <a:pt x="117048" y="357975"/>
                  </a:lnTo>
                  <a:lnTo>
                    <a:pt x="117048" y="354834"/>
                  </a:lnTo>
                  <a:lnTo>
                    <a:pt x="119233" y="354834"/>
                  </a:lnTo>
                  <a:lnTo>
                    <a:pt x="119233" y="351700"/>
                  </a:lnTo>
                  <a:lnTo>
                    <a:pt x="119233" y="348559"/>
                  </a:lnTo>
                  <a:lnTo>
                    <a:pt x="121338" y="345417"/>
                  </a:lnTo>
                  <a:lnTo>
                    <a:pt x="121338" y="342275"/>
                  </a:lnTo>
                  <a:lnTo>
                    <a:pt x="123443" y="339134"/>
                  </a:lnTo>
                  <a:lnTo>
                    <a:pt x="123443" y="335992"/>
                  </a:lnTo>
                  <a:lnTo>
                    <a:pt x="125547" y="332859"/>
                  </a:lnTo>
                  <a:lnTo>
                    <a:pt x="125547" y="329717"/>
                  </a:lnTo>
                  <a:lnTo>
                    <a:pt x="125547" y="326576"/>
                  </a:lnTo>
                  <a:lnTo>
                    <a:pt x="127733" y="323434"/>
                  </a:lnTo>
                  <a:lnTo>
                    <a:pt x="127733" y="320293"/>
                  </a:lnTo>
                  <a:lnTo>
                    <a:pt x="129837" y="317151"/>
                  </a:lnTo>
                  <a:lnTo>
                    <a:pt x="129837" y="314018"/>
                  </a:lnTo>
                  <a:lnTo>
                    <a:pt x="129837" y="310876"/>
                  </a:lnTo>
                  <a:lnTo>
                    <a:pt x="131942" y="310876"/>
                  </a:lnTo>
                  <a:lnTo>
                    <a:pt x="131942" y="307735"/>
                  </a:lnTo>
                  <a:lnTo>
                    <a:pt x="131942" y="304593"/>
                  </a:lnTo>
                  <a:lnTo>
                    <a:pt x="134127" y="301451"/>
                  </a:lnTo>
                  <a:lnTo>
                    <a:pt x="134127" y="298310"/>
                  </a:lnTo>
                  <a:lnTo>
                    <a:pt x="136232" y="295176"/>
                  </a:lnTo>
                  <a:lnTo>
                    <a:pt x="136232" y="292035"/>
                  </a:lnTo>
                  <a:lnTo>
                    <a:pt x="136232" y="288893"/>
                  </a:lnTo>
                  <a:lnTo>
                    <a:pt x="138337" y="285752"/>
                  </a:lnTo>
                  <a:lnTo>
                    <a:pt x="138337" y="282610"/>
                  </a:lnTo>
                  <a:lnTo>
                    <a:pt x="140522" y="279469"/>
                  </a:lnTo>
                  <a:lnTo>
                    <a:pt x="140522" y="276335"/>
                  </a:lnTo>
                  <a:lnTo>
                    <a:pt x="140522" y="273194"/>
                  </a:lnTo>
                  <a:lnTo>
                    <a:pt x="142627" y="270052"/>
                  </a:lnTo>
                  <a:lnTo>
                    <a:pt x="142627" y="266910"/>
                  </a:lnTo>
                  <a:lnTo>
                    <a:pt x="142627" y="263769"/>
                  </a:lnTo>
                  <a:lnTo>
                    <a:pt x="144731" y="263769"/>
                  </a:lnTo>
                  <a:lnTo>
                    <a:pt x="144731" y="260627"/>
                  </a:lnTo>
                  <a:lnTo>
                    <a:pt x="144731" y="257494"/>
                  </a:lnTo>
                  <a:lnTo>
                    <a:pt x="146836" y="254352"/>
                  </a:lnTo>
                  <a:lnTo>
                    <a:pt x="146836" y="251211"/>
                  </a:lnTo>
                  <a:lnTo>
                    <a:pt x="146836" y="248069"/>
                  </a:lnTo>
                  <a:lnTo>
                    <a:pt x="149022" y="244928"/>
                  </a:lnTo>
                  <a:lnTo>
                    <a:pt x="149022" y="241794"/>
                  </a:lnTo>
                  <a:lnTo>
                    <a:pt x="151126" y="238653"/>
                  </a:lnTo>
                  <a:lnTo>
                    <a:pt x="151126" y="235511"/>
                  </a:lnTo>
                  <a:lnTo>
                    <a:pt x="151126" y="232370"/>
                  </a:lnTo>
                  <a:lnTo>
                    <a:pt x="153231" y="229228"/>
                  </a:lnTo>
                  <a:lnTo>
                    <a:pt x="153231" y="226086"/>
                  </a:lnTo>
                  <a:lnTo>
                    <a:pt x="153231" y="222953"/>
                  </a:lnTo>
                  <a:lnTo>
                    <a:pt x="155416" y="222953"/>
                  </a:lnTo>
                  <a:lnTo>
                    <a:pt x="155416" y="219811"/>
                  </a:lnTo>
                  <a:lnTo>
                    <a:pt x="155416" y="216670"/>
                  </a:lnTo>
                  <a:lnTo>
                    <a:pt x="157521" y="213528"/>
                  </a:lnTo>
                  <a:lnTo>
                    <a:pt x="157521" y="210387"/>
                  </a:lnTo>
                  <a:lnTo>
                    <a:pt x="157521" y="207245"/>
                  </a:lnTo>
                  <a:lnTo>
                    <a:pt x="159626" y="204112"/>
                  </a:lnTo>
                  <a:lnTo>
                    <a:pt x="159626" y="200970"/>
                  </a:lnTo>
                  <a:lnTo>
                    <a:pt x="159626" y="197829"/>
                  </a:lnTo>
                  <a:lnTo>
                    <a:pt x="161811" y="197829"/>
                  </a:lnTo>
                  <a:lnTo>
                    <a:pt x="161811" y="194687"/>
                  </a:lnTo>
                  <a:lnTo>
                    <a:pt x="161811" y="191545"/>
                  </a:lnTo>
                  <a:lnTo>
                    <a:pt x="161811" y="188404"/>
                  </a:lnTo>
                  <a:lnTo>
                    <a:pt x="163916" y="188404"/>
                  </a:lnTo>
                  <a:lnTo>
                    <a:pt x="163916" y="185270"/>
                  </a:lnTo>
                  <a:lnTo>
                    <a:pt x="163916" y="182129"/>
                  </a:lnTo>
                  <a:lnTo>
                    <a:pt x="166020" y="178987"/>
                  </a:lnTo>
                  <a:lnTo>
                    <a:pt x="166020" y="175846"/>
                  </a:lnTo>
                  <a:lnTo>
                    <a:pt x="166020" y="172704"/>
                  </a:lnTo>
                  <a:lnTo>
                    <a:pt x="168125" y="169563"/>
                  </a:lnTo>
                  <a:lnTo>
                    <a:pt x="168125" y="166429"/>
                  </a:lnTo>
                  <a:lnTo>
                    <a:pt x="170310" y="163288"/>
                  </a:lnTo>
                  <a:lnTo>
                    <a:pt x="170310" y="160146"/>
                  </a:lnTo>
                  <a:lnTo>
                    <a:pt x="170310" y="157005"/>
                  </a:lnTo>
                  <a:lnTo>
                    <a:pt x="172415" y="157005"/>
                  </a:lnTo>
                  <a:lnTo>
                    <a:pt x="172415" y="153863"/>
                  </a:lnTo>
                  <a:lnTo>
                    <a:pt x="172415" y="150721"/>
                  </a:lnTo>
                  <a:lnTo>
                    <a:pt x="172415" y="147588"/>
                  </a:lnTo>
                  <a:lnTo>
                    <a:pt x="174520" y="147588"/>
                  </a:lnTo>
                  <a:lnTo>
                    <a:pt x="174520" y="144446"/>
                  </a:lnTo>
                  <a:lnTo>
                    <a:pt x="174520" y="141305"/>
                  </a:lnTo>
                  <a:lnTo>
                    <a:pt x="176705" y="141305"/>
                  </a:lnTo>
                  <a:lnTo>
                    <a:pt x="176705" y="138163"/>
                  </a:lnTo>
                  <a:lnTo>
                    <a:pt x="176705" y="135022"/>
                  </a:lnTo>
                  <a:lnTo>
                    <a:pt x="176705" y="131880"/>
                  </a:lnTo>
                  <a:lnTo>
                    <a:pt x="178810" y="131880"/>
                  </a:lnTo>
                  <a:lnTo>
                    <a:pt x="178810" y="128747"/>
                  </a:lnTo>
                  <a:lnTo>
                    <a:pt x="178810" y="125605"/>
                  </a:lnTo>
                  <a:lnTo>
                    <a:pt x="180914" y="122464"/>
                  </a:lnTo>
                  <a:lnTo>
                    <a:pt x="180914" y="119322"/>
                  </a:lnTo>
                  <a:lnTo>
                    <a:pt x="183100" y="116180"/>
                  </a:lnTo>
                  <a:lnTo>
                    <a:pt x="183100" y="113039"/>
                  </a:lnTo>
                  <a:lnTo>
                    <a:pt x="183100" y="109905"/>
                  </a:lnTo>
                  <a:lnTo>
                    <a:pt x="185205" y="109905"/>
                  </a:lnTo>
                  <a:lnTo>
                    <a:pt x="185205" y="106764"/>
                  </a:lnTo>
                  <a:lnTo>
                    <a:pt x="185205" y="103622"/>
                  </a:lnTo>
                  <a:lnTo>
                    <a:pt x="187309" y="100481"/>
                  </a:lnTo>
                  <a:lnTo>
                    <a:pt x="187309" y="97339"/>
                  </a:lnTo>
                  <a:lnTo>
                    <a:pt x="187309" y="94206"/>
                  </a:lnTo>
                  <a:lnTo>
                    <a:pt x="189414" y="94206"/>
                  </a:lnTo>
                  <a:lnTo>
                    <a:pt x="189414" y="91064"/>
                  </a:lnTo>
                  <a:lnTo>
                    <a:pt x="189414" y="87923"/>
                  </a:lnTo>
                  <a:lnTo>
                    <a:pt x="191599" y="87923"/>
                  </a:lnTo>
                  <a:lnTo>
                    <a:pt x="191599" y="84781"/>
                  </a:lnTo>
                  <a:lnTo>
                    <a:pt x="191599" y="81640"/>
                  </a:lnTo>
                  <a:lnTo>
                    <a:pt x="193704" y="81640"/>
                  </a:lnTo>
                  <a:lnTo>
                    <a:pt x="193704" y="78498"/>
                  </a:lnTo>
                  <a:lnTo>
                    <a:pt x="193704" y="75364"/>
                  </a:lnTo>
                  <a:lnTo>
                    <a:pt x="195808" y="75364"/>
                  </a:lnTo>
                  <a:lnTo>
                    <a:pt x="195808" y="72223"/>
                  </a:lnTo>
                  <a:lnTo>
                    <a:pt x="195808" y="69081"/>
                  </a:lnTo>
                  <a:lnTo>
                    <a:pt x="197994" y="69081"/>
                  </a:lnTo>
                  <a:lnTo>
                    <a:pt x="197994" y="65940"/>
                  </a:lnTo>
                  <a:lnTo>
                    <a:pt x="197994" y="62798"/>
                  </a:lnTo>
                  <a:lnTo>
                    <a:pt x="200099" y="59657"/>
                  </a:lnTo>
                  <a:lnTo>
                    <a:pt x="200099" y="56523"/>
                  </a:lnTo>
                  <a:lnTo>
                    <a:pt x="202203" y="56523"/>
                  </a:lnTo>
                  <a:lnTo>
                    <a:pt x="202203" y="53382"/>
                  </a:lnTo>
                  <a:lnTo>
                    <a:pt x="204389" y="50240"/>
                  </a:lnTo>
                  <a:lnTo>
                    <a:pt x="204389" y="47099"/>
                  </a:lnTo>
                  <a:lnTo>
                    <a:pt x="206493" y="43957"/>
                  </a:lnTo>
                  <a:lnTo>
                    <a:pt x="206493" y="40815"/>
                  </a:lnTo>
                  <a:lnTo>
                    <a:pt x="208598" y="40815"/>
                  </a:lnTo>
                  <a:lnTo>
                    <a:pt x="208598" y="37682"/>
                  </a:lnTo>
                  <a:lnTo>
                    <a:pt x="208598" y="34540"/>
                  </a:lnTo>
                  <a:lnTo>
                    <a:pt x="210703" y="34540"/>
                  </a:lnTo>
                  <a:lnTo>
                    <a:pt x="210703" y="31399"/>
                  </a:lnTo>
                  <a:lnTo>
                    <a:pt x="212888" y="31399"/>
                  </a:lnTo>
                  <a:lnTo>
                    <a:pt x="212888" y="28257"/>
                  </a:lnTo>
                  <a:lnTo>
                    <a:pt x="214993" y="25116"/>
                  </a:lnTo>
                  <a:lnTo>
                    <a:pt x="214993" y="21974"/>
                  </a:lnTo>
                  <a:lnTo>
                    <a:pt x="217097" y="21974"/>
                  </a:lnTo>
                  <a:lnTo>
                    <a:pt x="217097" y="18841"/>
                  </a:lnTo>
                  <a:lnTo>
                    <a:pt x="219283" y="18841"/>
                  </a:lnTo>
                  <a:lnTo>
                    <a:pt x="219283" y="15699"/>
                  </a:lnTo>
                  <a:lnTo>
                    <a:pt x="221388" y="15699"/>
                  </a:lnTo>
                  <a:lnTo>
                    <a:pt x="221388" y="12558"/>
                  </a:lnTo>
                  <a:lnTo>
                    <a:pt x="223492" y="12558"/>
                  </a:lnTo>
                  <a:lnTo>
                    <a:pt x="223492" y="9416"/>
                  </a:lnTo>
                  <a:lnTo>
                    <a:pt x="225678" y="9416"/>
                  </a:lnTo>
                  <a:lnTo>
                    <a:pt x="225678" y="6275"/>
                  </a:lnTo>
                  <a:lnTo>
                    <a:pt x="227782" y="6275"/>
                  </a:lnTo>
                  <a:lnTo>
                    <a:pt x="229887" y="3133"/>
                  </a:lnTo>
                  <a:lnTo>
                    <a:pt x="231991" y="3133"/>
                  </a:lnTo>
                  <a:lnTo>
                    <a:pt x="234177" y="0"/>
                  </a:lnTo>
                  <a:lnTo>
                    <a:pt x="236282" y="0"/>
                  </a:lnTo>
                  <a:lnTo>
                    <a:pt x="246967" y="0"/>
                  </a:lnTo>
                  <a:lnTo>
                    <a:pt x="249071" y="3133"/>
                  </a:lnTo>
                  <a:lnTo>
                    <a:pt x="251176" y="3133"/>
                  </a:lnTo>
                  <a:lnTo>
                    <a:pt x="253280" y="6275"/>
                  </a:lnTo>
                  <a:lnTo>
                    <a:pt x="255466" y="6275"/>
                  </a:lnTo>
                  <a:lnTo>
                    <a:pt x="255466" y="9416"/>
                  </a:lnTo>
                  <a:lnTo>
                    <a:pt x="257570" y="9416"/>
                  </a:lnTo>
                  <a:lnTo>
                    <a:pt x="257570" y="12558"/>
                  </a:lnTo>
                  <a:lnTo>
                    <a:pt x="259675" y="12558"/>
                  </a:lnTo>
                  <a:lnTo>
                    <a:pt x="259675" y="15699"/>
                  </a:lnTo>
                  <a:lnTo>
                    <a:pt x="261861" y="15699"/>
                  </a:lnTo>
                  <a:lnTo>
                    <a:pt x="261861" y="18841"/>
                  </a:lnTo>
                  <a:lnTo>
                    <a:pt x="263965" y="18841"/>
                  </a:lnTo>
                  <a:lnTo>
                    <a:pt x="263965" y="21974"/>
                  </a:lnTo>
                  <a:lnTo>
                    <a:pt x="266070" y="21974"/>
                  </a:lnTo>
                  <a:lnTo>
                    <a:pt x="266070" y="25116"/>
                  </a:lnTo>
                  <a:lnTo>
                    <a:pt x="268255" y="28257"/>
                  </a:lnTo>
                  <a:lnTo>
                    <a:pt x="268255" y="31399"/>
                  </a:lnTo>
                  <a:lnTo>
                    <a:pt x="270360" y="31399"/>
                  </a:lnTo>
                  <a:lnTo>
                    <a:pt x="270360" y="34540"/>
                  </a:lnTo>
                  <a:lnTo>
                    <a:pt x="272465" y="34540"/>
                  </a:lnTo>
                  <a:lnTo>
                    <a:pt x="272465" y="37682"/>
                  </a:lnTo>
                  <a:lnTo>
                    <a:pt x="272465" y="40815"/>
                  </a:lnTo>
                  <a:lnTo>
                    <a:pt x="274569" y="40815"/>
                  </a:lnTo>
                  <a:lnTo>
                    <a:pt x="274569" y="43957"/>
                  </a:lnTo>
                  <a:lnTo>
                    <a:pt x="276755" y="47099"/>
                  </a:lnTo>
                  <a:lnTo>
                    <a:pt x="276755" y="50240"/>
                  </a:lnTo>
                  <a:lnTo>
                    <a:pt x="278859" y="53382"/>
                  </a:lnTo>
                  <a:lnTo>
                    <a:pt x="278859" y="56523"/>
                  </a:lnTo>
                  <a:lnTo>
                    <a:pt x="280964" y="56523"/>
                  </a:lnTo>
                  <a:lnTo>
                    <a:pt x="280964" y="59657"/>
                  </a:lnTo>
                  <a:lnTo>
                    <a:pt x="283149" y="62798"/>
                  </a:lnTo>
                  <a:lnTo>
                    <a:pt x="283149" y="65940"/>
                  </a:lnTo>
                  <a:lnTo>
                    <a:pt x="283149" y="69081"/>
                  </a:lnTo>
                  <a:lnTo>
                    <a:pt x="285254" y="69081"/>
                  </a:lnTo>
                  <a:lnTo>
                    <a:pt x="285254" y="72223"/>
                  </a:lnTo>
                  <a:lnTo>
                    <a:pt x="285254" y="75364"/>
                  </a:lnTo>
                  <a:lnTo>
                    <a:pt x="287359" y="75364"/>
                  </a:lnTo>
                  <a:lnTo>
                    <a:pt x="287359" y="78498"/>
                  </a:lnTo>
                  <a:lnTo>
                    <a:pt x="287359" y="81640"/>
                  </a:lnTo>
                  <a:lnTo>
                    <a:pt x="289544" y="81640"/>
                  </a:lnTo>
                  <a:lnTo>
                    <a:pt x="289544" y="84781"/>
                  </a:lnTo>
                  <a:lnTo>
                    <a:pt x="289544" y="87923"/>
                  </a:lnTo>
                  <a:lnTo>
                    <a:pt x="291649" y="87923"/>
                  </a:lnTo>
                  <a:lnTo>
                    <a:pt x="291649" y="91064"/>
                  </a:lnTo>
                  <a:lnTo>
                    <a:pt x="291649" y="94206"/>
                  </a:lnTo>
                  <a:lnTo>
                    <a:pt x="293753" y="94206"/>
                  </a:lnTo>
                  <a:lnTo>
                    <a:pt x="293753" y="97339"/>
                  </a:lnTo>
                  <a:lnTo>
                    <a:pt x="293753" y="100481"/>
                  </a:lnTo>
                  <a:lnTo>
                    <a:pt x="295858" y="103622"/>
                  </a:lnTo>
                  <a:lnTo>
                    <a:pt x="295858" y="106764"/>
                  </a:lnTo>
                  <a:lnTo>
                    <a:pt x="295858" y="109905"/>
                  </a:lnTo>
                  <a:lnTo>
                    <a:pt x="298044" y="109905"/>
                  </a:lnTo>
                  <a:lnTo>
                    <a:pt x="298044" y="113039"/>
                  </a:lnTo>
                  <a:lnTo>
                    <a:pt x="298044" y="116180"/>
                  </a:lnTo>
                  <a:lnTo>
                    <a:pt x="300148" y="119322"/>
                  </a:lnTo>
                  <a:lnTo>
                    <a:pt x="300148" y="122464"/>
                  </a:lnTo>
                  <a:lnTo>
                    <a:pt x="302253" y="125605"/>
                  </a:lnTo>
                  <a:lnTo>
                    <a:pt x="302253" y="128747"/>
                  </a:lnTo>
                  <a:lnTo>
                    <a:pt x="302253" y="131880"/>
                  </a:lnTo>
                  <a:lnTo>
                    <a:pt x="304438" y="131880"/>
                  </a:lnTo>
                  <a:lnTo>
                    <a:pt x="304438" y="135022"/>
                  </a:lnTo>
                  <a:lnTo>
                    <a:pt x="304438" y="138163"/>
                  </a:lnTo>
                  <a:lnTo>
                    <a:pt x="304438" y="141305"/>
                  </a:lnTo>
                  <a:lnTo>
                    <a:pt x="306543" y="141305"/>
                  </a:lnTo>
                  <a:lnTo>
                    <a:pt x="306543" y="144446"/>
                  </a:lnTo>
                  <a:lnTo>
                    <a:pt x="306543" y="147588"/>
                  </a:lnTo>
                  <a:lnTo>
                    <a:pt x="308648" y="147588"/>
                  </a:lnTo>
                  <a:lnTo>
                    <a:pt x="308648" y="150721"/>
                  </a:lnTo>
                  <a:lnTo>
                    <a:pt x="308648" y="153863"/>
                  </a:lnTo>
                  <a:lnTo>
                    <a:pt x="308648" y="157005"/>
                  </a:lnTo>
                  <a:lnTo>
                    <a:pt x="310833" y="157005"/>
                  </a:lnTo>
                  <a:lnTo>
                    <a:pt x="310833" y="160146"/>
                  </a:lnTo>
                  <a:lnTo>
                    <a:pt x="310833" y="163288"/>
                  </a:lnTo>
                  <a:lnTo>
                    <a:pt x="312938" y="166429"/>
                  </a:lnTo>
                  <a:lnTo>
                    <a:pt x="312938" y="169563"/>
                  </a:lnTo>
                  <a:lnTo>
                    <a:pt x="315042" y="172704"/>
                  </a:lnTo>
                  <a:lnTo>
                    <a:pt x="315042" y="175846"/>
                  </a:lnTo>
                  <a:lnTo>
                    <a:pt x="315042" y="178987"/>
                  </a:lnTo>
                  <a:lnTo>
                    <a:pt x="317147" y="182129"/>
                  </a:lnTo>
                  <a:lnTo>
                    <a:pt x="317147" y="185270"/>
                  </a:lnTo>
                  <a:lnTo>
                    <a:pt x="317147" y="188404"/>
                  </a:lnTo>
                  <a:lnTo>
                    <a:pt x="319332" y="188404"/>
                  </a:lnTo>
                  <a:lnTo>
                    <a:pt x="319332" y="191545"/>
                  </a:lnTo>
                  <a:lnTo>
                    <a:pt x="319332" y="194687"/>
                  </a:lnTo>
                  <a:lnTo>
                    <a:pt x="319332" y="197829"/>
                  </a:lnTo>
                  <a:lnTo>
                    <a:pt x="321437" y="197829"/>
                  </a:lnTo>
                  <a:lnTo>
                    <a:pt x="321437" y="200970"/>
                  </a:lnTo>
                  <a:lnTo>
                    <a:pt x="321437" y="204112"/>
                  </a:lnTo>
                  <a:lnTo>
                    <a:pt x="323542" y="207245"/>
                  </a:lnTo>
                  <a:lnTo>
                    <a:pt x="323542" y="210387"/>
                  </a:lnTo>
                  <a:lnTo>
                    <a:pt x="323542" y="213528"/>
                  </a:lnTo>
                  <a:lnTo>
                    <a:pt x="325727" y="216670"/>
                  </a:lnTo>
                  <a:lnTo>
                    <a:pt x="325727" y="219811"/>
                  </a:lnTo>
                  <a:lnTo>
                    <a:pt x="325727" y="222953"/>
                  </a:lnTo>
                  <a:lnTo>
                    <a:pt x="327832" y="222953"/>
                  </a:lnTo>
                  <a:lnTo>
                    <a:pt x="327832" y="226086"/>
                  </a:lnTo>
                  <a:lnTo>
                    <a:pt x="327832" y="229228"/>
                  </a:lnTo>
                  <a:lnTo>
                    <a:pt x="329936" y="232370"/>
                  </a:lnTo>
                  <a:lnTo>
                    <a:pt x="329936" y="235511"/>
                  </a:lnTo>
                  <a:lnTo>
                    <a:pt x="329936" y="238653"/>
                  </a:lnTo>
                  <a:lnTo>
                    <a:pt x="332122" y="241794"/>
                  </a:lnTo>
                  <a:lnTo>
                    <a:pt x="332122" y="244928"/>
                  </a:lnTo>
                  <a:lnTo>
                    <a:pt x="334227" y="248069"/>
                  </a:lnTo>
                  <a:lnTo>
                    <a:pt x="334227" y="251211"/>
                  </a:lnTo>
                  <a:lnTo>
                    <a:pt x="334227" y="254352"/>
                  </a:lnTo>
                  <a:lnTo>
                    <a:pt x="336331" y="257494"/>
                  </a:lnTo>
                  <a:lnTo>
                    <a:pt x="336331" y="260627"/>
                  </a:lnTo>
                  <a:lnTo>
                    <a:pt x="336331" y="263769"/>
                  </a:lnTo>
                  <a:lnTo>
                    <a:pt x="338436" y="263769"/>
                  </a:lnTo>
                  <a:lnTo>
                    <a:pt x="338436" y="266910"/>
                  </a:lnTo>
                  <a:lnTo>
                    <a:pt x="338436" y="270052"/>
                  </a:lnTo>
                  <a:lnTo>
                    <a:pt x="340621" y="273194"/>
                  </a:lnTo>
                  <a:lnTo>
                    <a:pt x="340621" y="276335"/>
                  </a:lnTo>
                  <a:lnTo>
                    <a:pt x="340621" y="279469"/>
                  </a:lnTo>
                  <a:lnTo>
                    <a:pt x="342726" y="282610"/>
                  </a:lnTo>
                  <a:lnTo>
                    <a:pt x="342726" y="285752"/>
                  </a:lnTo>
                  <a:lnTo>
                    <a:pt x="344831" y="288893"/>
                  </a:lnTo>
                  <a:lnTo>
                    <a:pt x="344831" y="292035"/>
                  </a:lnTo>
                  <a:lnTo>
                    <a:pt x="344831" y="295176"/>
                  </a:lnTo>
                  <a:lnTo>
                    <a:pt x="347016" y="298310"/>
                  </a:lnTo>
                  <a:lnTo>
                    <a:pt x="347016" y="301451"/>
                  </a:lnTo>
                  <a:lnTo>
                    <a:pt x="349121" y="304593"/>
                  </a:lnTo>
                  <a:lnTo>
                    <a:pt x="349121" y="307735"/>
                  </a:lnTo>
                  <a:lnTo>
                    <a:pt x="349121" y="310876"/>
                  </a:lnTo>
                  <a:lnTo>
                    <a:pt x="351225" y="310876"/>
                  </a:lnTo>
                  <a:lnTo>
                    <a:pt x="351225" y="314018"/>
                  </a:lnTo>
                  <a:lnTo>
                    <a:pt x="351225" y="317151"/>
                  </a:lnTo>
                  <a:lnTo>
                    <a:pt x="353411" y="320293"/>
                  </a:lnTo>
                  <a:lnTo>
                    <a:pt x="353411" y="323434"/>
                  </a:lnTo>
                  <a:lnTo>
                    <a:pt x="355515" y="326576"/>
                  </a:lnTo>
                  <a:lnTo>
                    <a:pt x="355515" y="329717"/>
                  </a:lnTo>
                  <a:lnTo>
                    <a:pt x="355515" y="332859"/>
                  </a:lnTo>
                  <a:lnTo>
                    <a:pt x="357620" y="335992"/>
                  </a:lnTo>
                  <a:lnTo>
                    <a:pt x="357620" y="339134"/>
                  </a:lnTo>
                  <a:lnTo>
                    <a:pt x="359725" y="342275"/>
                  </a:lnTo>
                  <a:lnTo>
                    <a:pt x="359725" y="345417"/>
                  </a:lnTo>
                  <a:lnTo>
                    <a:pt x="361910" y="348559"/>
                  </a:lnTo>
                  <a:lnTo>
                    <a:pt x="361910" y="351700"/>
                  </a:lnTo>
                  <a:lnTo>
                    <a:pt x="361910" y="354834"/>
                  </a:lnTo>
                  <a:lnTo>
                    <a:pt x="364015" y="354834"/>
                  </a:lnTo>
                  <a:lnTo>
                    <a:pt x="364015" y="357975"/>
                  </a:lnTo>
                  <a:lnTo>
                    <a:pt x="364015" y="361117"/>
                  </a:lnTo>
                  <a:lnTo>
                    <a:pt x="366119" y="361117"/>
                  </a:lnTo>
                  <a:lnTo>
                    <a:pt x="366119" y="364258"/>
                  </a:lnTo>
                  <a:lnTo>
                    <a:pt x="366119" y="367400"/>
                  </a:lnTo>
                  <a:lnTo>
                    <a:pt x="368305" y="370541"/>
                  </a:lnTo>
                  <a:lnTo>
                    <a:pt x="368305" y="373675"/>
                  </a:lnTo>
                  <a:lnTo>
                    <a:pt x="370410" y="373675"/>
                  </a:lnTo>
                  <a:lnTo>
                    <a:pt x="370410" y="376816"/>
                  </a:lnTo>
                  <a:lnTo>
                    <a:pt x="370410" y="379958"/>
                  </a:lnTo>
                  <a:lnTo>
                    <a:pt x="372514" y="379958"/>
                  </a:lnTo>
                  <a:lnTo>
                    <a:pt x="372514" y="383100"/>
                  </a:lnTo>
                  <a:lnTo>
                    <a:pt x="372514" y="386241"/>
                  </a:lnTo>
                  <a:lnTo>
                    <a:pt x="374700" y="386241"/>
                  </a:lnTo>
                  <a:lnTo>
                    <a:pt x="374700" y="389383"/>
                  </a:lnTo>
                  <a:lnTo>
                    <a:pt x="374700" y="392516"/>
                  </a:lnTo>
                  <a:lnTo>
                    <a:pt x="376804" y="392516"/>
                  </a:lnTo>
                  <a:lnTo>
                    <a:pt x="376804" y="395658"/>
                  </a:lnTo>
                  <a:lnTo>
                    <a:pt x="376804" y="398799"/>
                  </a:lnTo>
                  <a:lnTo>
                    <a:pt x="378909" y="398799"/>
                  </a:lnTo>
                  <a:lnTo>
                    <a:pt x="378909" y="401941"/>
                  </a:lnTo>
                  <a:lnTo>
                    <a:pt x="378909" y="405082"/>
                  </a:lnTo>
                  <a:lnTo>
                    <a:pt x="381014" y="405082"/>
                  </a:lnTo>
                  <a:lnTo>
                    <a:pt x="381014" y="408224"/>
                  </a:lnTo>
                  <a:lnTo>
                    <a:pt x="383199" y="411357"/>
                  </a:lnTo>
                  <a:lnTo>
                    <a:pt x="383199" y="414499"/>
                  </a:lnTo>
                  <a:lnTo>
                    <a:pt x="385304" y="417640"/>
                  </a:lnTo>
                  <a:lnTo>
                    <a:pt x="385304" y="420782"/>
                  </a:lnTo>
                  <a:lnTo>
                    <a:pt x="387408" y="420782"/>
                  </a:lnTo>
                  <a:lnTo>
                    <a:pt x="387408" y="423924"/>
                  </a:lnTo>
                  <a:lnTo>
                    <a:pt x="387408" y="427057"/>
                  </a:lnTo>
                  <a:lnTo>
                    <a:pt x="389594" y="427057"/>
                  </a:lnTo>
                  <a:lnTo>
                    <a:pt x="389594" y="430199"/>
                  </a:lnTo>
                  <a:lnTo>
                    <a:pt x="391698" y="430199"/>
                  </a:lnTo>
                  <a:lnTo>
                    <a:pt x="391698" y="433340"/>
                  </a:lnTo>
                  <a:lnTo>
                    <a:pt x="393803" y="436482"/>
                  </a:lnTo>
                  <a:lnTo>
                    <a:pt x="393803" y="439623"/>
                  </a:lnTo>
                  <a:lnTo>
                    <a:pt x="395989" y="439623"/>
                  </a:lnTo>
                  <a:lnTo>
                    <a:pt x="395989" y="442765"/>
                  </a:lnTo>
                  <a:lnTo>
                    <a:pt x="398093" y="445898"/>
                  </a:lnTo>
                  <a:lnTo>
                    <a:pt x="398093" y="449040"/>
                  </a:lnTo>
                  <a:lnTo>
                    <a:pt x="400198" y="449040"/>
                  </a:lnTo>
                  <a:lnTo>
                    <a:pt x="400198" y="452181"/>
                  </a:lnTo>
                  <a:lnTo>
                    <a:pt x="402302" y="452181"/>
                  </a:lnTo>
                  <a:lnTo>
                    <a:pt x="402302" y="455323"/>
                  </a:lnTo>
                  <a:lnTo>
                    <a:pt x="402302" y="458465"/>
                  </a:lnTo>
                  <a:lnTo>
                    <a:pt x="404488" y="458465"/>
                  </a:lnTo>
                  <a:lnTo>
                    <a:pt x="404488" y="461606"/>
                  </a:lnTo>
                  <a:lnTo>
                    <a:pt x="406593" y="461606"/>
                  </a:lnTo>
                  <a:lnTo>
                    <a:pt x="406593" y="464740"/>
                  </a:lnTo>
                  <a:lnTo>
                    <a:pt x="408697" y="464740"/>
                  </a:lnTo>
                  <a:lnTo>
                    <a:pt x="408697" y="467881"/>
                  </a:lnTo>
                  <a:lnTo>
                    <a:pt x="410883" y="467881"/>
                  </a:lnTo>
                  <a:lnTo>
                    <a:pt x="410883" y="471023"/>
                  </a:lnTo>
                  <a:lnTo>
                    <a:pt x="412987" y="471023"/>
                  </a:lnTo>
                  <a:lnTo>
                    <a:pt x="412987" y="474164"/>
                  </a:lnTo>
                  <a:lnTo>
                    <a:pt x="415092" y="474164"/>
                  </a:lnTo>
                  <a:lnTo>
                    <a:pt x="415092" y="477306"/>
                  </a:lnTo>
                  <a:lnTo>
                    <a:pt x="417277" y="477306"/>
                  </a:lnTo>
                  <a:lnTo>
                    <a:pt x="417277" y="480447"/>
                  </a:lnTo>
                  <a:lnTo>
                    <a:pt x="419382" y="480447"/>
                  </a:lnTo>
                  <a:lnTo>
                    <a:pt x="419382" y="483581"/>
                  </a:lnTo>
                  <a:lnTo>
                    <a:pt x="421487" y="483581"/>
                  </a:lnTo>
                  <a:lnTo>
                    <a:pt x="421487" y="486722"/>
                  </a:lnTo>
                  <a:lnTo>
                    <a:pt x="423591" y="486722"/>
                  </a:lnTo>
                  <a:lnTo>
                    <a:pt x="423591" y="489864"/>
                  </a:lnTo>
                  <a:lnTo>
                    <a:pt x="425777" y="489864"/>
                  </a:lnTo>
                  <a:lnTo>
                    <a:pt x="425777" y="493005"/>
                  </a:lnTo>
                  <a:lnTo>
                    <a:pt x="427881" y="493005"/>
                  </a:lnTo>
                  <a:lnTo>
                    <a:pt x="429986" y="493005"/>
                  </a:lnTo>
                  <a:lnTo>
                    <a:pt x="429986" y="496147"/>
                  </a:lnTo>
                  <a:lnTo>
                    <a:pt x="432172" y="496147"/>
                  </a:lnTo>
                  <a:lnTo>
                    <a:pt x="432172" y="499289"/>
                  </a:lnTo>
                  <a:lnTo>
                    <a:pt x="434276" y="499289"/>
                  </a:lnTo>
                  <a:lnTo>
                    <a:pt x="434276" y="502422"/>
                  </a:lnTo>
                  <a:lnTo>
                    <a:pt x="436381" y="502422"/>
                  </a:lnTo>
                  <a:lnTo>
                    <a:pt x="438485" y="502422"/>
                  </a:lnTo>
                  <a:lnTo>
                    <a:pt x="438485" y="505564"/>
                  </a:lnTo>
                  <a:lnTo>
                    <a:pt x="440671" y="505564"/>
                  </a:lnTo>
                  <a:lnTo>
                    <a:pt x="442776" y="508705"/>
                  </a:lnTo>
                  <a:lnTo>
                    <a:pt x="444880" y="508705"/>
                  </a:lnTo>
                  <a:lnTo>
                    <a:pt x="447066" y="511847"/>
                  </a:lnTo>
                  <a:lnTo>
                    <a:pt x="449170" y="511847"/>
                  </a:lnTo>
                  <a:lnTo>
                    <a:pt x="451275" y="511847"/>
                  </a:lnTo>
                  <a:lnTo>
                    <a:pt x="451275" y="514988"/>
                  </a:lnTo>
                  <a:lnTo>
                    <a:pt x="453460" y="514988"/>
                  </a:lnTo>
                  <a:lnTo>
                    <a:pt x="455565" y="514988"/>
                  </a:lnTo>
                  <a:lnTo>
                    <a:pt x="455565" y="518130"/>
                  </a:lnTo>
                  <a:lnTo>
                    <a:pt x="457670" y="518130"/>
                  </a:lnTo>
                  <a:lnTo>
                    <a:pt x="459774" y="518130"/>
                  </a:lnTo>
                  <a:lnTo>
                    <a:pt x="461960" y="518130"/>
                  </a:lnTo>
                  <a:lnTo>
                    <a:pt x="461960" y="521263"/>
                  </a:lnTo>
                  <a:lnTo>
                    <a:pt x="464064" y="521263"/>
                  </a:lnTo>
                  <a:lnTo>
                    <a:pt x="466169" y="521263"/>
                  </a:lnTo>
                  <a:lnTo>
                    <a:pt x="468355" y="521263"/>
                  </a:lnTo>
                  <a:lnTo>
                    <a:pt x="468355" y="524405"/>
                  </a:lnTo>
                  <a:lnTo>
                    <a:pt x="470459" y="524405"/>
                  </a:lnTo>
                  <a:lnTo>
                    <a:pt x="472564" y="524405"/>
                  </a:lnTo>
                  <a:lnTo>
                    <a:pt x="474749" y="524405"/>
                  </a:lnTo>
                  <a:lnTo>
                    <a:pt x="476854" y="524405"/>
                  </a:lnTo>
                  <a:lnTo>
                    <a:pt x="476854" y="527546"/>
                  </a:lnTo>
                  <a:lnTo>
                    <a:pt x="478958" y="527546"/>
                  </a:lnTo>
                  <a:lnTo>
                    <a:pt x="481063" y="527546"/>
                  </a:lnTo>
                  <a:lnTo>
                    <a:pt x="483249" y="527546"/>
                  </a:lnTo>
                </a:path>
                <a:path w="1034414" h="527684">
                  <a:moveTo>
                    <a:pt x="550677" y="527546"/>
                  </a:moveTo>
                  <a:lnTo>
                    <a:pt x="552781" y="527546"/>
                  </a:lnTo>
                  <a:lnTo>
                    <a:pt x="554967" y="527546"/>
                  </a:lnTo>
                  <a:lnTo>
                    <a:pt x="554967" y="524405"/>
                  </a:lnTo>
                  <a:lnTo>
                    <a:pt x="557072" y="524405"/>
                  </a:lnTo>
                  <a:lnTo>
                    <a:pt x="559176" y="524405"/>
                  </a:lnTo>
                  <a:lnTo>
                    <a:pt x="561281" y="524405"/>
                  </a:lnTo>
                  <a:lnTo>
                    <a:pt x="563466" y="524405"/>
                  </a:lnTo>
                  <a:lnTo>
                    <a:pt x="563466" y="521263"/>
                  </a:lnTo>
                  <a:lnTo>
                    <a:pt x="565571" y="521263"/>
                  </a:lnTo>
                  <a:lnTo>
                    <a:pt x="567676" y="521263"/>
                  </a:lnTo>
                  <a:lnTo>
                    <a:pt x="569861" y="521263"/>
                  </a:lnTo>
                  <a:lnTo>
                    <a:pt x="569861" y="518130"/>
                  </a:lnTo>
                  <a:lnTo>
                    <a:pt x="571966" y="518130"/>
                  </a:lnTo>
                  <a:lnTo>
                    <a:pt x="574070" y="518130"/>
                  </a:lnTo>
                  <a:lnTo>
                    <a:pt x="576256" y="518130"/>
                  </a:lnTo>
                  <a:lnTo>
                    <a:pt x="576256" y="514988"/>
                  </a:lnTo>
                  <a:lnTo>
                    <a:pt x="578360" y="514988"/>
                  </a:lnTo>
                  <a:lnTo>
                    <a:pt x="580465" y="514988"/>
                  </a:lnTo>
                  <a:lnTo>
                    <a:pt x="580465" y="511847"/>
                  </a:lnTo>
                  <a:lnTo>
                    <a:pt x="582570" y="511847"/>
                  </a:lnTo>
                  <a:lnTo>
                    <a:pt x="584755" y="511847"/>
                  </a:lnTo>
                  <a:lnTo>
                    <a:pt x="586860" y="508705"/>
                  </a:lnTo>
                  <a:lnTo>
                    <a:pt x="588964" y="508705"/>
                  </a:lnTo>
                  <a:lnTo>
                    <a:pt x="591150" y="505564"/>
                  </a:lnTo>
                  <a:lnTo>
                    <a:pt x="593255" y="505564"/>
                  </a:lnTo>
                  <a:lnTo>
                    <a:pt x="593255" y="502422"/>
                  </a:lnTo>
                  <a:lnTo>
                    <a:pt x="595359" y="502422"/>
                  </a:lnTo>
                  <a:lnTo>
                    <a:pt x="597545" y="502422"/>
                  </a:lnTo>
                  <a:lnTo>
                    <a:pt x="597545" y="499289"/>
                  </a:lnTo>
                  <a:lnTo>
                    <a:pt x="599649" y="499289"/>
                  </a:lnTo>
                  <a:lnTo>
                    <a:pt x="599649" y="496147"/>
                  </a:lnTo>
                  <a:lnTo>
                    <a:pt x="601754" y="496147"/>
                  </a:lnTo>
                  <a:lnTo>
                    <a:pt x="601754" y="493005"/>
                  </a:lnTo>
                  <a:lnTo>
                    <a:pt x="603859" y="493005"/>
                  </a:lnTo>
                  <a:lnTo>
                    <a:pt x="606044" y="493005"/>
                  </a:lnTo>
                  <a:lnTo>
                    <a:pt x="606044" y="489864"/>
                  </a:lnTo>
                  <a:lnTo>
                    <a:pt x="608149" y="489864"/>
                  </a:lnTo>
                  <a:lnTo>
                    <a:pt x="608149" y="486722"/>
                  </a:lnTo>
                  <a:lnTo>
                    <a:pt x="610253" y="486722"/>
                  </a:lnTo>
                  <a:lnTo>
                    <a:pt x="610253" y="483581"/>
                  </a:lnTo>
                  <a:lnTo>
                    <a:pt x="612439" y="483581"/>
                  </a:lnTo>
                  <a:lnTo>
                    <a:pt x="612439" y="480447"/>
                  </a:lnTo>
                  <a:lnTo>
                    <a:pt x="614543" y="480447"/>
                  </a:lnTo>
                  <a:lnTo>
                    <a:pt x="614543" y="477306"/>
                  </a:lnTo>
                  <a:lnTo>
                    <a:pt x="616648" y="477306"/>
                  </a:lnTo>
                  <a:lnTo>
                    <a:pt x="616648" y="474164"/>
                  </a:lnTo>
                  <a:lnTo>
                    <a:pt x="618834" y="474164"/>
                  </a:lnTo>
                  <a:lnTo>
                    <a:pt x="618834" y="471023"/>
                  </a:lnTo>
                  <a:lnTo>
                    <a:pt x="620938" y="471023"/>
                  </a:lnTo>
                  <a:lnTo>
                    <a:pt x="620938" y="467881"/>
                  </a:lnTo>
                  <a:lnTo>
                    <a:pt x="623043" y="467881"/>
                  </a:lnTo>
                  <a:lnTo>
                    <a:pt x="623043" y="464740"/>
                  </a:lnTo>
                  <a:lnTo>
                    <a:pt x="625147" y="464740"/>
                  </a:lnTo>
                  <a:lnTo>
                    <a:pt x="625147" y="461606"/>
                  </a:lnTo>
                  <a:lnTo>
                    <a:pt x="627333" y="461606"/>
                  </a:lnTo>
                  <a:lnTo>
                    <a:pt x="627333" y="458465"/>
                  </a:lnTo>
                  <a:lnTo>
                    <a:pt x="629438" y="458465"/>
                  </a:lnTo>
                  <a:lnTo>
                    <a:pt x="629438" y="455323"/>
                  </a:lnTo>
                  <a:lnTo>
                    <a:pt x="629438" y="452181"/>
                  </a:lnTo>
                  <a:lnTo>
                    <a:pt x="631542" y="452181"/>
                  </a:lnTo>
                  <a:lnTo>
                    <a:pt x="631542" y="449040"/>
                  </a:lnTo>
                  <a:lnTo>
                    <a:pt x="633728" y="449040"/>
                  </a:lnTo>
                  <a:lnTo>
                    <a:pt x="633728" y="445898"/>
                  </a:lnTo>
                  <a:lnTo>
                    <a:pt x="635832" y="442765"/>
                  </a:lnTo>
                  <a:lnTo>
                    <a:pt x="635832" y="439623"/>
                  </a:lnTo>
                  <a:lnTo>
                    <a:pt x="637937" y="439623"/>
                  </a:lnTo>
                  <a:lnTo>
                    <a:pt x="637937" y="436482"/>
                  </a:lnTo>
                  <a:lnTo>
                    <a:pt x="640122" y="433340"/>
                  </a:lnTo>
                  <a:lnTo>
                    <a:pt x="640122" y="430199"/>
                  </a:lnTo>
                  <a:lnTo>
                    <a:pt x="642227" y="430199"/>
                  </a:lnTo>
                  <a:lnTo>
                    <a:pt x="642227" y="427057"/>
                  </a:lnTo>
                  <a:lnTo>
                    <a:pt x="644332" y="427057"/>
                  </a:lnTo>
                  <a:lnTo>
                    <a:pt x="644332" y="423924"/>
                  </a:lnTo>
                  <a:lnTo>
                    <a:pt x="644332" y="420782"/>
                  </a:lnTo>
                  <a:lnTo>
                    <a:pt x="646436" y="420782"/>
                  </a:lnTo>
                  <a:lnTo>
                    <a:pt x="646436" y="417640"/>
                  </a:lnTo>
                  <a:lnTo>
                    <a:pt x="648622" y="414499"/>
                  </a:lnTo>
                  <a:lnTo>
                    <a:pt x="648622" y="411357"/>
                  </a:lnTo>
                  <a:lnTo>
                    <a:pt x="650726" y="408224"/>
                  </a:lnTo>
                  <a:lnTo>
                    <a:pt x="650726" y="405082"/>
                  </a:lnTo>
                  <a:lnTo>
                    <a:pt x="652831" y="405082"/>
                  </a:lnTo>
                  <a:lnTo>
                    <a:pt x="652831" y="401941"/>
                  </a:lnTo>
                  <a:lnTo>
                    <a:pt x="652831" y="398799"/>
                  </a:lnTo>
                  <a:lnTo>
                    <a:pt x="655017" y="398799"/>
                  </a:lnTo>
                  <a:lnTo>
                    <a:pt x="655017" y="395658"/>
                  </a:lnTo>
                  <a:lnTo>
                    <a:pt x="655017" y="392516"/>
                  </a:lnTo>
                  <a:lnTo>
                    <a:pt x="657121" y="392516"/>
                  </a:lnTo>
                  <a:lnTo>
                    <a:pt x="657121" y="389383"/>
                  </a:lnTo>
                  <a:lnTo>
                    <a:pt x="657121" y="386241"/>
                  </a:lnTo>
                  <a:lnTo>
                    <a:pt x="659226" y="386241"/>
                  </a:lnTo>
                  <a:lnTo>
                    <a:pt x="659226" y="383100"/>
                  </a:lnTo>
                  <a:lnTo>
                    <a:pt x="659226" y="379958"/>
                  </a:lnTo>
                  <a:lnTo>
                    <a:pt x="661411" y="379958"/>
                  </a:lnTo>
                  <a:lnTo>
                    <a:pt x="661411" y="376816"/>
                  </a:lnTo>
                  <a:lnTo>
                    <a:pt x="661411" y="373675"/>
                  </a:lnTo>
                  <a:lnTo>
                    <a:pt x="663516" y="373675"/>
                  </a:lnTo>
                  <a:lnTo>
                    <a:pt x="663516" y="370541"/>
                  </a:lnTo>
                  <a:lnTo>
                    <a:pt x="665621" y="367400"/>
                  </a:lnTo>
                  <a:lnTo>
                    <a:pt x="665621" y="364258"/>
                  </a:lnTo>
                  <a:lnTo>
                    <a:pt x="665621" y="361117"/>
                  </a:lnTo>
                  <a:lnTo>
                    <a:pt x="667725" y="361117"/>
                  </a:lnTo>
                  <a:lnTo>
                    <a:pt x="667725" y="357975"/>
                  </a:lnTo>
                  <a:lnTo>
                    <a:pt x="667725" y="354834"/>
                  </a:lnTo>
                  <a:lnTo>
                    <a:pt x="669911" y="354834"/>
                  </a:lnTo>
                  <a:lnTo>
                    <a:pt x="669911" y="351700"/>
                  </a:lnTo>
                  <a:lnTo>
                    <a:pt x="669911" y="348559"/>
                  </a:lnTo>
                  <a:lnTo>
                    <a:pt x="672015" y="345417"/>
                  </a:lnTo>
                  <a:lnTo>
                    <a:pt x="672015" y="342275"/>
                  </a:lnTo>
                  <a:lnTo>
                    <a:pt x="674120" y="339134"/>
                  </a:lnTo>
                  <a:lnTo>
                    <a:pt x="674120" y="335992"/>
                  </a:lnTo>
                  <a:lnTo>
                    <a:pt x="676305" y="332859"/>
                  </a:lnTo>
                  <a:lnTo>
                    <a:pt x="676305" y="329717"/>
                  </a:lnTo>
                  <a:lnTo>
                    <a:pt x="676305" y="326576"/>
                  </a:lnTo>
                  <a:lnTo>
                    <a:pt x="678410" y="323434"/>
                  </a:lnTo>
                  <a:lnTo>
                    <a:pt x="678410" y="320293"/>
                  </a:lnTo>
                  <a:lnTo>
                    <a:pt x="680515" y="317151"/>
                  </a:lnTo>
                  <a:lnTo>
                    <a:pt x="680515" y="314018"/>
                  </a:lnTo>
                  <a:lnTo>
                    <a:pt x="680515" y="310876"/>
                  </a:lnTo>
                  <a:lnTo>
                    <a:pt x="682700" y="310876"/>
                  </a:lnTo>
                  <a:lnTo>
                    <a:pt x="682700" y="307735"/>
                  </a:lnTo>
                  <a:lnTo>
                    <a:pt x="682700" y="304593"/>
                  </a:lnTo>
                  <a:lnTo>
                    <a:pt x="684805" y="301451"/>
                  </a:lnTo>
                  <a:lnTo>
                    <a:pt x="684805" y="298310"/>
                  </a:lnTo>
                  <a:lnTo>
                    <a:pt x="686909" y="295176"/>
                  </a:lnTo>
                  <a:lnTo>
                    <a:pt x="686909" y="292035"/>
                  </a:lnTo>
                  <a:lnTo>
                    <a:pt x="686909" y="288893"/>
                  </a:lnTo>
                  <a:lnTo>
                    <a:pt x="689014" y="285752"/>
                  </a:lnTo>
                  <a:lnTo>
                    <a:pt x="689014" y="282610"/>
                  </a:lnTo>
                  <a:lnTo>
                    <a:pt x="691200" y="279469"/>
                  </a:lnTo>
                  <a:lnTo>
                    <a:pt x="691200" y="276335"/>
                  </a:lnTo>
                  <a:lnTo>
                    <a:pt x="691200" y="273194"/>
                  </a:lnTo>
                  <a:lnTo>
                    <a:pt x="693304" y="270052"/>
                  </a:lnTo>
                  <a:lnTo>
                    <a:pt x="693304" y="266910"/>
                  </a:lnTo>
                  <a:lnTo>
                    <a:pt x="693304" y="263769"/>
                  </a:lnTo>
                  <a:lnTo>
                    <a:pt x="695409" y="263769"/>
                  </a:lnTo>
                  <a:lnTo>
                    <a:pt x="695409" y="260627"/>
                  </a:lnTo>
                  <a:lnTo>
                    <a:pt x="695409" y="257494"/>
                  </a:lnTo>
                  <a:lnTo>
                    <a:pt x="697594" y="254352"/>
                  </a:lnTo>
                  <a:lnTo>
                    <a:pt x="697594" y="251211"/>
                  </a:lnTo>
                  <a:lnTo>
                    <a:pt x="697594" y="248069"/>
                  </a:lnTo>
                  <a:lnTo>
                    <a:pt x="699699" y="244928"/>
                  </a:lnTo>
                  <a:lnTo>
                    <a:pt x="699699" y="241794"/>
                  </a:lnTo>
                  <a:lnTo>
                    <a:pt x="701804" y="238653"/>
                  </a:lnTo>
                  <a:lnTo>
                    <a:pt x="701804" y="235511"/>
                  </a:lnTo>
                  <a:lnTo>
                    <a:pt x="701804" y="232370"/>
                  </a:lnTo>
                  <a:lnTo>
                    <a:pt x="703989" y="229228"/>
                  </a:lnTo>
                  <a:lnTo>
                    <a:pt x="703989" y="226086"/>
                  </a:lnTo>
                  <a:lnTo>
                    <a:pt x="703989" y="222953"/>
                  </a:lnTo>
                  <a:lnTo>
                    <a:pt x="706094" y="222953"/>
                  </a:lnTo>
                  <a:lnTo>
                    <a:pt x="706094" y="219811"/>
                  </a:lnTo>
                  <a:lnTo>
                    <a:pt x="706094" y="216670"/>
                  </a:lnTo>
                  <a:lnTo>
                    <a:pt x="708198" y="213528"/>
                  </a:lnTo>
                  <a:lnTo>
                    <a:pt x="708198" y="210387"/>
                  </a:lnTo>
                  <a:lnTo>
                    <a:pt x="708198" y="207245"/>
                  </a:lnTo>
                  <a:lnTo>
                    <a:pt x="710303" y="204112"/>
                  </a:lnTo>
                  <a:lnTo>
                    <a:pt x="710303" y="200970"/>
                  </a:lnTo>
                  <a:lnTo>
                    <a:pt x="710303" y="197829"/>
                  </a:lnTo>
                  <a:lnTo>
                    <a:pt x="712488" y="197829"/>
                  </a:lnTo>
                  <a:lnTo>
                    <a:pt x="712488" y="194687"/>
                  </a:lnTo>
                  <a:lnTo>
                    <a:pt x="712488" y="191545"/>
                  </a:lnTo>
                  <a:lnTo>
                    <a:pt x="712488" y="188404"/>
                  </a:lnTo>
                  <a:lnTo>
                    <a:pt x="714593" y="188404"/>
                  </a:lnTo>
                  <a:lnTo>
                    <a:pt x="714593" y="185270"/>
                  </a:lnTo>
                  <a:lnTo>
                    <a:pt x="714593" y="182129"/>
                  </a:lnTo>
                  <a:lnTo>
                    <a:pt x="716698" y="178987"/>
                  </a:lnTo>
                  <a:lnTo>
                    <a:pt x="716698" y="175846"/>
                  </a:lnTo>
                  <a:lnTo>
                    <a:pt x="716698" y="172704"/>
                  </a:lnTo>
                  <a:lnTo>
                    <a:pt x="718883" y="169563"/>
                  </a:lnTo>
                  <a:lnTo>
                    <a:pt x="718883" y="166429"/>
                  </a:lnTo>
                  <a:lnTo>
                    <a:pt x="720988" y="163288"/>
                  </a:lnTo>
                  <a:lnTo>
                    <a:pt x="720988" y="160146"/>
                  </a:lnTo>
                  <a:lnTo>
                    <a:pt x="720988" y="157005"/>
                  </a:lnTo>
                  <a:lnTo>
                    <a:pt x="723092" y="157005"/>
                  </a:lnTo>
                  <a:lnTo>
                    <a:pt x="723092" y="153863"/>
                  </a:lnTo>
                  <a:lnTo>
                    <a:pt x="723092" y="150721"/>
                  </a:lnTo>
                  <a:lnTo>
                    <a:pt x="723092" y="147588"/>
                  </a:lnTo>
                  <a:lnTo>
                    <a:pt x="725278" y="147588"/>
                  </a:lnTo>
                  <a:lnTo>
                    <a:pt x="725278" y="144446"/>
                  </a:lnTo>
                  <a:lnTo>
                    <a:pt x="725278" y="141305"/>
                  </a:lnTo>
                  <a:lnTo>
                    <a:pt x="727383" y="141305"/>
                  </a:lnTo>
                  <a:lnTo>
                    <a:pt x="727383" y="138163"/>
                  </a:lnTo>
                  <a:lnTo>
                    <a:pt x="727383" y="135022"/>
                  </a:lnTo>
                  <a:lnTo>
                    <a:pt x="727383" y="131880"/>
                  </a:lnTo>
                  <a:lnTo>
                    <a:pt x="729487" y="131880"/>
                  </a:lnTo>
                  <a:lnTo>
                    <a:pt x="729487" y="128747"/>
                  </a:lnTo>
                  <a:lnTo>
                    <a:pt x="729487" y="125605"/>
                  </a:lnTo>
                  <a:lnTo>
                    <a:pt x="731592" y="122464"/>
                  </a:lnTo>
                  <a:lnTo>
                    <a:pt x="731592" y="119322"/>
                  </a:lnTo>
                  <a:lnTo>
                    <a:pt x="733777" y="116180"/>
                  </a:lnTo>
                  <a:lnTo>
                    <a:pt x="733777" y="113039"/>
                  </a:lnTo>
                  <a:lnTo>
                    <a:pt x="733777" y="109905"/>
                  </a:lnTo>
                  <a:lnTo>
                    <a:pt x="735882" y="109905"/>
                  </a:lnTo>
                  <a:lnTo>
                    <a:pt x="735882" y="106764"/>
                  </a:lnTo>
                  <a:lnTo>
                    <a:pt x="735882" y="103622"/>
                  </a:lnTo>
                  <a:lnTo>
                    <a:pt x="737986" y="100481"/>
                  </a:lnTo>
                  <a:lnTo>
                    <a:pt x="737986" y="97339"/>
                  </a:lnTo>
                  <a:lnTo>
                    <a:pt x="737986" y="94206"/>
                  </a:lnTo>
                  <a:lnTo>
                    <a:pt x="740172" y="94206"/>
                  </a:lnTo>
                  <a:lnTo>
                    <a:pt x="740172" y="91064"/>
                  </a:lnTo>
                  <a:lnTo>
                    <a:pt x="740172" y="87923"/>
                  </a:lnTo>
                  <a:lnTo>
                    <a:pt x="742277" y="87923"/>
                  </a:lnTo>
                  <a:lnTo>
                    <a:pt x="742277" y="84781"/>
                  </a:lnTo>
                  <a:lnTo>
                    <a:pt x="742277" y="81640"/>
                  </a:lnTo>
                  <a:lnTo>
                    <a:pt x="744381" y="81640"/>
                  </a:lnTo>
                  <a:lnTo>
                    <a:pt x="744381" y="78498"/>
                  </a:lnTo>
                  <a:lnTo>
                    <a:pt x="744381" y="75364"/>
                  </a:lnTo>
                  <a:lnTo>
                    <a:pt x="746567" y="75364"/>
                  </a:lnTo>
                  <a:lnTo>
                    <a:pt x="746567" y="72223"/>
                  </a:lnTo>
                  <a:lnTo>
                    <a:pt x="746567" y="69081"/>
                  </a:lnTo>
                  <a:lnTo>
                    <a:pt x="748671" y="69081"/>
                  </a:lnTo>
                  <a:lnTo>
                    <a:pt x="748671" y="65940"/>
                  </a:lnTo>
                  <a:lnTo>
                    <a:pt x="748671" y="62798"/>
                  </a:lnTo>
                  <a:lnTo>
                    <a:pt x="750776" y="59657"/>
                  </a:lnTo>
                  <a:lnTo>
                    <a:pt x="750776" y="56523"/>
                  </a:lnTo>
                  <a:lnTo>
                    <a:pt x="752881" y="56523"/>
                  </a:lnTo>
                  <a:lnTo>
                    <a:pt x="752881" y="53382"/>
                  </a:lnTo>
                  <a:lnTo>
                    <a:pt x="755066" y="50240"/>
                  </a:lnTo>
                  <a:lnTo>
                    <a:pt x="755066" y="47099"/>
                  </a:lnTo>
                  <a:lnTo>
                    <a:pt x="757171" y="43957"/>
                  </a:lnTo>
                  <a:lnTo>
                    <a:pt x="757171" y="40815"/>
                  </a:lnTo>
                  <a:lnTo>
                    <a:pt x="759275" y="40815"/>
                  </a:lnTo>
                  <a:lnTo>
                    <a:pt x="759275" y="37682"/>
                  </a:lnTo>
                  <a:lnTo>
                    <a:pt x="759275" y="34540"/>
                  </a:lnTo>
                  <a:lnTo>
                    <a:pt x="761461" y="34540"/>
                  </a:lnTo>
                  <a:lnTo>
                    <a:pt x="761461" y="31399"/>
                  </a:lnTo>
                  <a:lnTo>
                    <a:pt x="763566" y="31399"/>
                  </a:lnTo>
                  <a:lnTo>
                    <a:pt x="763566" y="28257"/>
                  </a:lnTo>
                  <a:lnTo>
                    <a:pt x="765670" y="25116"/>
                  </a:lnTo>
                  <a:lnTo>
                    <a:pt x="765670" y="21974"/>
                  </a:lnTo>
                  <a:lnTo>
                    <a:pt x="767856" y="21974"/>
                  </a:lnTo>
                  <a:lnTo>
                    <a:pt x="767856" y="18841"/>
                  </a:lnTo>
                  <a:lnTo>
                    <a:pt x="769960" y="18841"/>
                  </a:lnTo>
                  <a:lnTo>
                    <a:pt x="769960" y="15699"/>
                  </a:lnTo>
                  <a:lnTo>
                    <a:pt x="772065" y="15699"/>
                  </a:lnTo>
                  <a:lnTo>
                    <a:pt x="772065" y="12558"/>
                  </a:lnTo>
                  <a:lnTo>
                    <a:pt x="774169" y="12558"/>
                  </a:lnTo>
                  <a:lnTo>
                    <a:pt x="774169" y="9416"/>
                  </a:lnTo>
                  <a:lnTo>
                    <a:pt x="776355" y="9416"/>
                  </a:lnTo>
                  <a:lnTo>
                    <a:pt x="776355" y="6275"/>
                  </a:lnTo>
                  <a:lnTo>
                    <a:pt x="778460" y="6275"/>
                  </a:lnTo>
                  <a:lnTo>
                    <a:pt x="780564" y="3133"/>
                  </a:lnTo>
                  <a:lnTo>
                    <a:pt x="782750" y="3133"/>
                  </a:lnTo>
                  <a:lnTo>
                    <a:pt x="784854" y="0"/>
                  </a:lnTo>
                  <a:lnTo>
                    <a:pt x="786959" y="0"/>
                  </a:lnTo>
                  <a:lnTo>
                    <a:pt x="797644" y="0"/>
                  </a:lnTo>
                  <a:lnTo>
                    <a:pt x="799748" y="3133"/>
                  </a:lnTo>
                  <a:lnTo>
                    <a:pt x="801853" y="3133"/>
                  </a:lnTo>
                  <a:lnTo>
                    <a:pt x="804039" y="6275"/>
                  </a:lnTo>
                  <a:lnTo>
                    <a:pt x="806143" y="6275"/>
                  </a:lnTo>
                  <a:lnTo>
                    <a:pt x="806143" y="9416"/>
                  </a:lnTo>
                  <a:lnTo>
                    <a:pt x="808248" y="9416"/>
                  </a:lnTo>
                  <a:lnTo>
                    <a:pt x="808248" y="12558"/>
                  </a:lnTo>
                  <a:lnTo>
                    <a:pt x="810433" y="12558"/>
                  </a:lnTo>
                  <a:lnTo>
                    <a:pt x="810433" y="15699"/>
                  </a:lnTo>
                  <a:lnTo>
                    <a:pt x="812538" y="15699"/>
                  </a:lnTo>
                  <a:lnTo>
                    <a:pt x="812538" y="18841"/>
                  </a:lnTo>
                  <a:lnTo>
                    <a:pt x="814643" y="18841"/>
                  </a:lnTo>
                  <a:lnTo>
                    <a:pt x="814643" y="21974"/>
                  </a:lnTo>
                  <a:lnTo>
                    <a:pt x="816747" y="21974"/>
                  </a:lnTo>
                  <a:lnTo>
                    <a:pt x="816747" y="25116"/>
                  </a:lnTo>
                  <a:lnTo>
                    <a:pt x="818933" y="28257"/>
                  </a:lnTo>
                  <a:lnTo>
                    <a:pt x="818933" y="31399"/>
                  </a:lnTo>
                  <a:lnTo>
                    <a:pt x="821037" y="31399"/>
                  </a:lnTo>
                  <a:lnTo>
                    <a:pt x="821037" y="34540"/>
                  </a:lnTo>
                  <a:lnTo>
                    <a:pt x="823142" y="34540"/>
                  </a:lnTo>
                  <a:lnTo>
                    <a:pt x="823142" y="37682"/>
                  </a:lnTo>
                  <a:lnTo>
                    <a:pt x="823142" y="40815"/>
                  </a:lnTo>
                  <a:lnTo>
                    <a:pt x="825328" y="40815"/>
                  </a:lnTo>
                  <a:lnTo>
                    <a:pt x="825328" y="43957"/>
                  </a:lnTo>
                  <a:lnTo>
                    <a:pt x="827432" y="47099"/>
                  </a:lnTo>
                  <a:lnTo>
                    <a:pt x="827432" y="50240"/>
                  </a:lnTo>
                  <a:lnTo>
                    <a:pt x="829537" y="53382"/>
                  </a:lnTo>
                  <a:lnTo>
                    <a:pt x="829537" y="56523"/>
                  </a:lnTo>
                  <a:lnTo>
                    <a:pt x="831641" y="56523"/>
                  </a:lnTo>
                  <a:lnTo>
                    <a:pt x="831641" y="59657"/>
                  </a:lnTo>
                  <a:lnTo>
                    <a:pt x="833827" y="62798"/>
                  </a:lnTo>
                  <a:lnTo>
                    <a:pt x="833827" y="65940"/>
                  </a:lnTo>
                  <a:lnTo>
                    <a:pt x="833827" y="69081"/>
                  </a:lnTo>
                  <a:lnTo>
                    <a:pt x="835931" y="69081"/>
                  </a:lnTo>
                  <a:lnTo>
                    <a:pt x="835931" y="72223"/>
                  </a:lnTo>
                  <a:lnTo>
                    <a:pt x="835931" y="75364"/>
                  </a:lnTo>
                  <a:lnTo>
                    <a:pt x="838036" y="75364"/>
                  </a:lnTo>
                  <a:lnTo>
                    <a:pt x="838036" y="78498"/>
                  </a:lnTo>
                  <a:lnTo>
                    <a:pt x="838036" y="81640"/>
                  </a:lnTo>
                  <a:lnTo>
                    <a:pt x="840222" y="81640"/>
                  </a:lnTo>
                  <a:lnTo>
                    <a:pt x="840222" y="84781"/>
                  </a:lnTo>
                  <a:lnTo>
                    <a:pt x="840222" y="87923"/>
                  </a:lnTo>
                  <a:lnTo>
                    <a:pt x="842326" y="87923"/>
                  </a:lnTo>
                  <a:lnTo>
                    <a:pt x="842326" y="91064"/>
                  </a:lnTo>
                  <a:lnTo>
                    <a:pt x="842326" y="94206"/>
                  </a:lnTo>
                  <a:lnTo>
                    <a:pt x="844431" y="94206"/>
                  </a:lnTo>
                  <a:lnTo>
                    <a:pt x="844431" y="97339"/>
                  </a:lnTo>
                  <a:lnTo>
                    <a:pt x="844431" y="100481"/>
                  </a:lnTo>
                  <a:lnTo>
                    <a:pt x="846616" y="103622"/>
                  </a:lnTo>
                  <a:lnTo>
                    <a:pt x="846616" y="106764"/>
                  </a:lnTo>
                  <a:lnTo>
                    <a:pt x="846616" y="109905"/>
                  </a:lnTo>
                  <a:lnTo>
                    <a:pt x="848721" y="109905"/>
                  </a:lnTo>
                  <a:lnTo>
                    <a:pt x="848721" y="113039"/>
                  </a:lnTo>
                  <a:lnTo>
                    <a:pt x="848721" y="116180"/>
                  </a:lnTo>
                  <a:lnTo>
                    <a:pt x="850826" y="119322"/>
                  </a:lnTo>
                  <a:lnTo>
                    <a:pt x="850826" y="122464"/>
                  </a:lnTo>
                  <a:lnTo>
                    <a:pt x="852930" y="125605"/>
                  </a:lnTo>
                  <a:lnTo>
                    <a:pt x="852930" y="128747"/>
                  </a:lnTo>
                  <a:lnTo>
                    <a:pt x="852930" y="131880"/>
                  </a:lnTo>
                  <a:lnTo>
                    <a:pt x="855116" y="131880"/>
                  </a:lnTo>
                  <a:lnTo>
                    <a:pt x="855116" y="135022"/>
                  </a:lnTo>
                  <a:lnTo>
                    <a:pt x="855116" y="138163"/>
                  </a:lnTo>
                  <a:lnTo>
                    <a:pt x="855116" y="141305"/>
                  </a:lnTo>
                  <a:lnTo>
                    <a:pt x="857220" y="141305"/>
                  </a:lnTo>
                  <a:lnTo>
                    <a:pt x="857220" y="144446"/>
                  </a:lnTo>
                  <a:lnTo>
                    <a:pt x="857220" y="147588"/>
                  </a:lnTo>
                  <a:lnTo>
                    <a:pt x="859325" y="147588"/>
                  </a:lnTo>
                  <a:lnTo>
                    <a:pt x="859325" y="150721"/>
                  </a:lnTo>
                  <a:lnTo>
                    <a:pt x="859325" y="153863"/>
                  </a:lnTo>
                  <a:lnTo>
                    <a:pt x="859325" y="157005"/>
                  </a:lnTo>
                  <a:lnTo>
                    <a:pt x="861510" y="157005"/>
                  </a:lnTo>
                  <a:lnTo>
                    <a:pt x="861510" y="160146"/>
                  </a:lnTo>
                  <a:lnTo>
                    <a:pt x="861510" y="163288"/>
                  </a:lnTo>
                  <a:lnTo>
                    <a:pt x="863615" y="166429"/>
                  </a:lnTo>
                  <a:lnTo>
                    <a:pt x="863615" y="169563"/>
                  </a:lnTo>
                  <a:lnTo>
                    <a:pt x="865720" y="172704"/>
                  </a:lnTo>
                  <a:lnTo>
                    <a:pt x="865720" y="175846"/>
                  </a:lnTo>
                  <a:lnTo>
                    <a:pt x="865720" y="178987"/>
                  </a:lnTo>
                  <a:lnTo>
                    <a:pt x="867905" y="182129"/>
                  </a:lnTo>
                  <a:lnTo>
                    <a:pt x="867905" y="185270"/>
                  </a:lnTo>
                  <a:lnTo>
                    <a:pt x="867905" y="188404"/>
                  </a:lnTo>
                  <a:lnTo>
                    <a:pt x="870010" y="188404"/>
                  </a:lnTo>
                  <a:lnTo>
                    <a:pt x="870010" y="191545"/>
                  </a:lnTo>
                  <a:lnTo>
                    <a:pt x="870010" y="194687"/>
                  </a:lnTo>
                  <a:lnTo>
                    <a:pt x="870010" y="197829"/>
                  </a:lnTo>
                  <a:lnTo>
                    <a:pt x="872114" y="197829"/>
                  </a:lnTo>
                  <a:lnTo>
                    <a:pt x="872114" y="200970"/>
                  </a:lnTo>
                  <a:lnTo>
                    <a:pt x="872114" y="204112"/>
                  </a:lnTo>
                  <a:lnTo>
                    <a:pt x="874219" y="207245"/>
                  </a:lnTo>
                  <a:lnTo>
                    <a:pt x="874219" y="210387"/>
                  </a:lnTo>
                  <a:lnTo>
                    <a:pt x="874219" y="213528"/>
                  </a:lnTo>
                  <a:lnTo>
                    <a:pt x="876405" y="216670"/>
                  </a:lnTo>
                  <a:lnTo>
                    <a:pt x="876405" y="219811"/>
                  </a:lnTo>
                  <a:lnTo>
                    <a:pt x="876405" y="222953"/>
                  </a:lnTo>
                  <a:lnTo>
                    <a:pt x="878509" y="222953"/>
                  </a:lnTo>
                  <a:lnTo>
                    <a:pt x="878509" y="226086"/>
                  </a:lnTo>
                  <a:lnTo>
                    <a:pt x="878509" y="229228"/>
                  </a:lnTo>
                  <a:lnTo>
                    <a:pt x="880614" y="232370"/>
                  </a:lnTo>
                  <a:lnTo>
                    <a:pt x="880614" y="235511"/>
                  </a:lnTo>
                  <a:lnTo>
                    <a:pt x="880614" y="238653"/>
                  </a:lnTo>
                  <a:lnTo>
                    <a:pt x="882799" y="241794"/>
                  </a:lnTo>
                  <a:lnTo>
                    <a:pt x="882799" y="244928"/>
                  </a:lnTo>
                  <a:lnTo>
                    <a:pt x="884904" y="248069"/>
                  </a:lnTo>
                  <a:lnTo>
                    <a:pt x="884904" y="251211"/>
                  </a:lnTo>
                  <a:lnTo>
                    <a:pt x="884904" y="254352"/>
                  </a:lnTo>
                  <a:lnTo>
                    <a:pt x="887009" y="257494"/>
                  </a:lnTo>
                  <a:lnTo>
                    <a:pt x="887009" y="260627"/>
                  </a:lnTo>
                  <a:lnTo>
                    <a:pt x="887009" y="263769"/>
                  </a:lnTo>
                  <a:lnTo>
                    <a:pt x="889194" y="263769"/>
                  </a:lnTo>
                  <a:lnTo>
                    <a:pt x="889194" y="266910"/>
                  </a:lnTo>
                  <a:lnTo>
                    <a:pt x="889194" y="270052"/>
                  </a:lnTo>
                  <a:lnTo>
                    <a:pt x="891299" y="273194"/>
                  </a:lnTo>
                  <a:lnTo>
                    <a:pt x="891299" y="276335"/>
                  </a:lnTo>
                  <a:lnTo>
                    <a:pt x="891299" y="279469"/>
                  </a:lnTo>
                  <a:lnTo>
                    <a:pt x="893403" y="282610"/>
                  </a:lnTo>
                  <a:lnTo>
                    <a:pt x="893403" y="285752"/>
                  </a:lnTo>
                  <a:lnTo>
                    <a:pt x="895508" y="288893"/>
                  </a:lnTo>
                  <a:lnTo>
                    <a:pt x="895508" y="292035"/>
                  </a:lnTo>
                  <a:lnTo>
                    <a:pt x="895508" y="295176"/>
                  </a:lnTo>
                  <a:lnTo>
                    <a:pt x="897693" y="298310"/>
                  </a:lnTo>
                  <a:lnTo>
                    <a:pt x="897693" y="301451"/>
                  </a:lnTo>
                  <a:lnTo>
                    <a:pt x="899798" y="304593"/>
                  </a:lnTo>
                  <a:lnTo>
                    <a:pt x="899798" y="307735"/>
                  </a:lnTo>
                  <a:lnTo>
                    <a:pt x="899798" y="310876"/>
                  </a:lnTo>
                  <a:lnTo>
                    <a:pt x="901903" y="310876"/>
                  </a:lnTo>
                  <a:lnTo>
                    <a:pt x="901903" y="314018"/>
                  </a:lnTo>
                  <a:lnTo>
                    <a:pt x="901903" y="317151"/>
                  </a:lnTo>
                  <a:lnTo>
                    <a:pt x="904088" y="320293"/>
                  </a:lnTo>
                  <a:lnTo>
                    <a:pt x="904088" y="323434"/>
                  </a:lnTo>
                  <a:lnTo>
                    <a:pt x="906193" y="326576"/>
                  </a:lnTo>
                  <a:lnTo>
                    <a:pt x="906193" y="329717"/>
                  </a:lnTo>
                  <a:lnTo>
                    <a:pt x="906193" y="332859"/>
                  </a:lnTo>
                  <a:lnTo>
                    <a:pt x="908297" y="335992"/>
                  </a:lnTo>
                  <a:lnTo>
                    <a:pt x="908297" y="339134"/>
                  </a:lnTo>
                  <a:lnTo>
                    <a:pt x="910483" y="342275"/>
                  </a:lnTo>
                  <a:lnTo>
                    <a:pt x="910483" y="345417"/>
                  </a:lnTo>
                  <a:lnTo>
                    <a:pt x="912588" y="348559"/>
                  </a:lnTo>
                  <a:lnTo>
                    <a:pt x="912588" y="351700"/>
                  </a:lnTo>
                  <a:lnTo>
                    <a:pt x="912588" y="354834"/>
                  </a:lnTo>
                  <a:lnTo>
                    <a:pt x="914692" y="354834"/>
                  </a:lnTo>
                  <a:lnTo>
                    <a:pt x="914692" y="357975"/>
                  </a:lnTo>
                  <a:lnTo>
                    <a:pt x="914692" y="361117"/>
                  </a:lnTo>
                  <a:lnTo>
                    <a:pt x="916797" y="361117"/>
                  </a:lnTo>
                  <a:lnTo>
                    <a:pt x="916797" y="364258"/>
                  </a:lnTo>
                  <a:lnTo>
                    <a:pt x="916797" y="367400"/>
                  </a:lnTo>
                  <a:lnTo>
                    <a:pt x="918982" y="370541"/>
                  </a:lnTo>
                  <a:lnTo>
                    <a:pt x="918982" y="373675"/>
                  </a:lnTo>
                  <a:lnTo>
                    <a:pt x="921087" y="373675"/>
                  </a:lnTo>
                  <a:lnTo>
                    <a:pt x="921087" y="376816"/>
                  </a:lnTo>
                  <a:lnTo>
                    <a:pt x="921087" y="379958"/>
                  </a:lnTo>
                  <a:lnTo>
                    <a:pt x="923192" y="379958"/>
                  </a:lnTo>
                  <a:lnTo>
                    <a:pt x="923192" y="383100"/>
                  </a:lnTo>
                  <a:lnTo>
                    <a:pt x="923192" y="386241"/>
                  </a:lnTo>
                  <a:lnTo>
                    <a:pt x="925377" y="386241"/>
                  </a:lnTo>
                  <a:lnTo>
                    <a:pt x="925377" y="389383"/>
                  </a:lnTo>
                  <a:lnTo>
                    <a:pt x="925377" y="392516"/>
                  </a:lnTo>
                  <a:lnTo>
                    <a:pt x="927482" y="392516"/>
                  </a:lnTo>
                  <a:lnTo>
                    <a:pt x="927482" y="395658"/>
                  </a:lnTo>
                  <a:lnTo>
                    <a:pt x="927482" y="398799"/>
                  </a:lnTo>
                  <a:lnTo>
                    <a:pt x="929586" y="398799"/>
                  </a:lnTo>
                  <a:lnTo>
                    <a:pt x="929586" y="401941"/>
                  </a:lnTo>
                  <a:lnTo>
                    <a:pt x="929586" y="405082"/>
                  </a:lnTo>
                  <a:lnTo>
                    <a:pt x="931772" y="405082"/>
                  </a:lnTo>
                  <a:lnTo>
                    <a:pt x="931772" y="408224"/>
                  </a:lnTo>
                  <a:lnTo>
                    <a:pt x="933876" y="411357"/>
                  </a:lnTo>
                  <a:lnTo>
                    <a:pt x="933876" y="414499"/>
                  </a:lnTo>
                  <a:lnTo>
                    <a:pt x="935981" y="417640"/>
                  </a:lnTo>
                  <a:lnTo>
                    <a:pt x="935981" y="420782"/>
                  </a:lnTo>
                  <a:lnTo>
                    <a:pt x="938086" y="420782"/>
                  </a:lnTo>
                  <a:lnTo>
                    <a:pt x="938086" y="423924"/>
                  </a:lnTo>
                  <a:lnTo>
                    <a:pt x="938086" y="427057"/>
                  </a:lnTo>
                  <a:lnTo>
                    <a:pt x="940271" y="427057"/>
                  </a:lnTo>
                  <a:lnTo>
                    <a:pt x="940271" y="430199"/>
                  </a:lnTo>
                  <a:lnTo>
                    <a:pt x="942376" y="430199"/>
                  </a:lnTo>
                  <a:lnTo>
                    <a:pt x="942376" y="433340"/>
                  </a:lnTo>
                  <a:lnTo>
                    <a:pt x="944480" y="436482"/>
                  </a:lnTo>
                  <a:lnTo>
                    <a:pt x="944480" y="439623"/>
                  </a:lnTo>
                  <a:lnTo>
                    <a:pt x="946666" y="439623"/>
                  </a:lnTo>
                  <a:lnTo>
                    <a:pt x="946666" y="442765"/>
                  </a:lnTo>
                  <a:lnTo>
                    <a:pt x="948771" y="445898"/>
                  </a:lnTo>
                  <a:lnTo>
                    <a:pt x="948771" y="449040"/>
                  </a:lnTo>
                  <a:lnTo>
                    <a:pt x="950875" y="449040"/>
                  </a:lnTo>
                  <a:lnTo>
                    <a:pt x="950875" y="452181"/>
                  </a:lnTo>
                  <a:lnTo>
                    <a:pt x="953061" y="452181"/>
                  </a:lnTo>
                  <a:lnTo>
                    <a:pt x="953061" y="455323"/>
                  </a:lnTo>
                  <a:lnTo>
                    <a:pt x="953061" y="458465"/>
                  </a:lnTo>
                  <a:lnTo>
                    <a:pt x="955165" y="458465"/>
                  </a:lnTo>
                  <a:lnTo>
                    <a:pt x="955165" y="461606"/>
                  </a:lnTo>
                  <a:lnTo>
                    <a:pt x="957270" y="461606"/>
                  </a:lnTo>
                  <a:lnTo>
                    <a:pt x="957270" y="464740"/>
                  </a:lnTo>
                  <a:lnTo>
                    <a:pt x="959374" y="464740"/>
                  </a:lnTo>
                  <a:lnTo>
                    <a:pt x="959374" y="467881"/>
                  </a:lnTo>
                  <a:lnTo>
                    <a:pt x="961560" y="467881"/>
                  </a:lnTo>
                  <a:lnTo>
                    <a:pt x="961560" y="471023"/>
                  </a:lnTo>
                  <a:lnTo>
                    <a:pt x="963665" y="471023"/>
                  </a:lnTo>
                  <a:lnTo>
                    <a:pt x="963665" y="474164"/>
                  </a:lnTo>
                  <a:lnTo>
                    <a:pt x="965769" y="474164"/>
                  </a:lnTo>
                  <a:lnTo>
                    <a:pt x="965769" y="477306"/>
                  </a:lnTo>
                  <a:lnTo>
                    <a:pt x="967955" y="477306"/>
                  </a:lnTo>
                  <a:lnTo>
                    <a:pt x="967955" y="480447"/>
                  </a:lnTo>
                  <a:lnTo>
                    <a:pt x="970059" y="480447"/>
                  </a:lnTo>
                  <a:lnTo>
                    <a:pt x="970059" y="483581"/>
                  </a:lnTo>
                  <a:lnTo>
                    <a:pt x="972164" y="483581"/>
                  </a:lnTo>
                  <a:lnTo>
                    <a:pt x="972164" y="486722"/>
                  </a:lnTo>
                  <a:lnTo>
                    <a:pt x="974350" y="486722"/>
                  </a:lnTo>
                  <a:lnTo>
                    <a:pt x="974350" y="489864"/>
                  </a:lnTo>
                  <a:lnTo>
                    <a:pt x="976454" y="489864"/>
                  </a:lnTo>
                  <a:lnTo>
                    <a:pt x="976454" y="493005"/>
                  </a:lnTo>
                  <a:lnTo>
                    <a:pt x="978559" y="493005"/>
                  </a:lnTo>
                  <a:lnTo>
                    <a:pt x="980663" y="493005"/>
                  </a:lnTo>
                  <a:lnTo>
                    <a:pt x="980663" y="496147"/>
                  </a:lnTo>
                  <a:lnTo>
                    <a:pt x="982849" y="496147"/>
                  </a:lnTo>
                  <a:lnTo>
                    <a:pt x="982849" y="499289"/>
                  </a:lnTo>
                  <a:lnTo>
                    <a:pt x="984954" y="499289"/>
                  </a:lnTo>
                  <a:lnTo>
                    <a:pt x="984954" y="502422"/>
                  </a:lnTo>
                  <a:lnTo>
                    <a:pt x="987058" y="502422"/>
                  </a:lnTo>
                  <a:lnTo>
                    <a:pt x="989244" y="502422"/>
                  </a:lnTo>
                  <a:lnTo>
                    <a:pt x="989244" y="505564"/>
                  </a:lnTo>
                  <a:lnTo>
                    <a:pt x="991348" y="505564"/>
                  </a:lnTo>
                  <a:lnTo>
                    <a:pt x="993453" y="508705"/>
                  </a:lnTo>
                  <a:lnTo>
                    <a:pt x="995638" y="508705"/>
                  </a:lnTo>
                  <a:lnTo>
                    <a:pt x="997743" y="511847"/>
                  </a:lnTo>
                  <a:lnTo>
                    <a:pt x="999848" y="511847"/>
                  </a:lnTo>
                  <a:lnTo>
                    <a:pt x="1001952" y="511847"/>
                  </a:lnTo>
                  <a:lnTo>
                    <a:pt x="1001952" y="514988"/>
                  </a:lnTo>
                  <a:lnTo>
                    <a:pt x="1004138" y="514988"/>
                  </a:lnTo>
                  <a:lnTo>
                    <a:pt x="1006242" y="514988"/>
                  </a:lnTo>
                  <a:lnTo>
                    <a:pt x="1006242" y="518130"/>
                  </a:lnTo>
                  <a:lnTo>
                    <a:pt x="1008347" y="518130"/>
                  </a:lnTo>
                  <a:lnTo>
                    <a:pt x="1010533" y="518130"/>
                  </a:lnTo>
                  <a:lnTo>
                    <a:pt x="1012637" y="518130"/>
                  </a:lnTo>
                  <a:lnTo>
                    <a:pt x="1012637" y="521263"/>
                  </a:lnTo>
                  <a:lnTo>
                    <a:pt x="1014742" y="521263"/>
                  </a:lnTo>
                  <a:lnTo>
                    <a:pt x="1016927" y="521263"/>
                  </a:lnTo>
                  <a:lnTo>
                    <a:pt x="1019032" y="521263"/>
                  </a:lnTo>
                  <a:lnTo>
                    <a:pt x="1019032" y="524405"/>
                  </a:lnTo>
                  <a:lnTo>
                    <a:pt x="1021136" y="524405"/>
                  </a:lnTo>
                  <a:lnTo>
                    <a:pt x="1023241" y="524405"/>
                  </a:lnTo>
                  <a:lnTo>
                    <a:pt x="1025427" y="524405"/>
                  </a:lnTo>
                  <a:lnTo>
                    <a:pt x="1027531" y="524405"/>
                  </a:lnTo>
                  <a:lnTo>
                    <a:pt x="1027531" y="527546"/>
                  </a:lnTo>
                  <a:lnTo>
                    <a:pt x="1029636" y="527546"/>
                  </a:lnTo>
                  <a:lnTo>
                    <a:pt x="1031821" y="527546"/>
                  </a:lnTo>
                  <a:lnTo>
                    <a:pt x="1033926" y="527546"/>
                  </a:lnTo>
                </a:path>
              </a:pathLst>
            </a:custGeom>
            <a:ln w="242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5245528" y="7080868"/>
              <a:ext cx="537845" cy="593725"/>
            </a:xfrm>
            <a:custGeom>
              <a:avLst/>
              <a:gdLst/>
              <a:ahLst/>
              <a:cxnLst/>
              <a:rect l="l" t="t" r="r" b="b"/>
              <a:pathLst>
                <a:path w="537845" h="593725">
                  <a:moveTo>
                    <a:pt x="0" y="593503"/>
                  </a:moveTo>
                  <a:lnTo>
                    <a:pt x="0" y="65956"/>
                  </a:lnTo>
                </a:path>
                <a:path w="537845" h="593725">
                  <a:moveTo>
                    <a:pt x="537564" y="593503"/>
                  </a:moveTo>
                  <a:lnTo>
                    <a:pt x="537564" y="65956"/>
                  </a:lnTo>
                </a:path>
                <a:path w="537845" h="593725">
                  <a:moveTo>
                    <a:pt x="275379" y="593503"/>
                  </a:moveTo>
                  <a:lnTo>
                    <a:pt x="275379" y="0"/>
                  </a:lnTo>
                </a:path>
              </a:pathLst>
            </a:custGeom>
            <a:ln w="17464">
              <a:solidFill>
                <a:srgbClr val="1736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 txBox="1"/>
          <p:nvPr/>
        </p:nvSpPr>
        <p:spPr>
          <a:xfrm>
            <a:off x="625658" y="7685884"/>
            <a:ext cx="106680" cy="2000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150" b="1" spc="-5" dirty="0">
                <a:latin typeface="Arial"/>
                <a:cs typeface="Arial"/>
              </a:rPr>
              <a:t>0</a:t>
            </a:r>
            <a:endParaRPr sz="11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410846" y="7647192"/>
            <a:ext cx="245745" cy="2000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150" b="1" spc="-5" dirty="0">
                <a:latin typeface="Arial"/>
                <a:cs typeface="Arial"/>
              </a:rPr>
              <a:t>3f</a:t>
            </a:r>
            <a:r>
              <a:rPr sz="1125" b="1" spc="-7" baseline="-11111" dirty="0">
                <a:latin typeface="Arial"/>
                <a:cs typeface="Arial"/>
              </a:rPr>
              <a:t>г</a:t>
            </a:r>
            <a:endParaRPr sz="1125" baseline="-11111">
              <a:latin typeface="Arial"/>
              <a:cs typeface="Arial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5222620" y="7089591"/>
            <a:ext cx="574040" cy="572135"/>
            <a:chOff x="5222620" y="7089591"/>
            <a:chExt cx="574040" cy="572135"/>
          </a:xfrm>
        </p:grpSpPr>
        <p:sp>
          <p:nvSpPr>
            <p:cNvPr id="29" name="object 29"/>
            <p:cNvSpPr/>
            <p:nvPr/>
          </p:nvSpPr>
          <p:spPr>
            <a:xfrm>
              <a:off x="5533453" y="7628008"/>
              <a:ext cx="0" cy="34290"/>
            </a:xfrm>
            <a:custGeom>
              <a:avLst/>
              <a:gdLst/>
              <a:ahLst/>
              <a:cxnLst/>
              <a:rect l="l" t="t" r="r" b="b"/>
              <a:pathLst>
                <a:path h="34290">
                  <a:moveTo>
                    <a:pt x="0" y="0"/>
                  </a:moveTo>
                  <a:lnTo>
                    <a:pt x="0" y="3370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5294743" y="7115757"/>
              <a:ext cx="429895" cy="0"/>
            </a:xfrm>
            <a:custGeom>
              <a:avLst/>
              <a:gdLst/>
              <a:ahLst/>
              <a:cxnLst/>
              <a:rect l="l" t="t" r="r" b="b"/>
              <a:pathLst>
                <a:path w="429895">
                  <a:moveTo>
                    <a:pt x="0" y="0"/>
                  </a:moveTo>
                  <a:lnTo>
                    <a:pt x="429338" y="0"/>
                  </a:lnTo>
                </a:path>
              </a:pathLst>
            </a:custGeom>
            <a:ln w="58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5222608" y="7089597"/>
              <a:ext cx="574040" cy="52705"/>
            </a:xfrm>
            <a:custGeom>
              <a:avLst/>
              <a:gdLst/>
              <a:ahLst/>
              <a:cxnLst/>
              <a:rect l="l" t="t" r="r" b="b"/>
              <a:pathLst>
                <a:path w="574039" h="52704">
                  <a:moveTo>
                    <a:pt x="78689" y="0"/>
                  </a:moveTo>
                  <a:lnTo>
                    <a:pt x="0" y="26162"/>
                  </a:lnTo>
                  <a:lnTo>
                    <a:pt x="78689" y="52362"/>
                  </a:lnTo>
                  <a:lnTo>
                    <a:pt x="78689" y="0"/>
                  </a:lnTo>
                  <a:close/>
                </a:path>
                <a:path w="574039" h="52704">
                  <a:moveTo>
                    <a:pt x="573595" y="26162"/>
                  </a:moveTo>
                  <a:lnTo>
                    <a:pt x="494906" y="0"/>
                  </a:lnTo>
                  <a:lnTo>
                    <a:pt x="494906" y="52362"/>
                  </a:lnTo>
                  <a:lnTo>
                    <a:pt x="573595" y="261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object 32"/>
          <p:cNvSpPr txBox="1"/>
          <p:nvPr/>
        </p:nvSpPr>
        <p:spPr>
          <a:xfrm>
            <a:off x="355600" y="3889374"/>
            <a:ext cx="6833870" cy="31991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780" algn="ctr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Рис.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5. </a:t>
            </a:r>
            <a:r>
              <a:rPr sz="1400" spc="-5" dirty="0">
                <a:latin typeface="Times New Roman"/>
                <a:cs typeface="Times New Roman"/>
              </a:rPr>
              <a:t>Зависимости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30" dirty="0">
                <a:latin typeface="Cambria Math"/>
                <a:cs typeface="Cambria Math"/>
              </a:rPr>
              <a:t>𝑆</a:t>
            </a:r>
            <a:r>
              <a:rPr sz="1500" spc="44" baseline="-16666" dirty="0">
                <a:latin typeface="Cambria Math"/>
                <a:cs typeface="Cambria Math"/>
              </a:rPr>
              <a:t>𝑛</a:t>
            </a:r>
            <a:r>
              <a:rPr sz="1400" spc="30" dirty="0">
                <a:latin typeface="Times New Roman"/>
                <a:cs typeface="Times New Roman"/>
              </a:rPr>
              <a:t>/</a:t>
            </a:r>
            <a:r>
              <a:rPr sz="1400" spc="30" dirty="0">
                <a:latin typeface="Cambria Math"/>
                <a:cs typeface="Cambria Math"/>
              </a:rPr>
              <a:t>𝑆</a:t>
            </a:r>
            <a:r>
              <a:rPr sz="1500" spc="44" baseline="-16666" dirty="0">
                <a:latin typeface="Cambria Math"/>
                <a:cs typeface="Cambria Math"/>
              </a:rPr>
              <a:t>𝑚𝑎𝑥</a:t>
            </a:r>
            <a:r>
              <a:rPr sz="1500" spc="330" baseline="-16666" dirty="0">
                <a:latin typeface="Cambria Math"/>
                <a:cs typeface="Cambria Math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от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угла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θ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отсечки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тока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стока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 marL="101600" marR="93980" indent="359410">
              <a:lnSpc>
                <a:spcPct val="145700"/>
              </a:lnSpc>
              <a:spcBef>
                <a:spcPts val="5"/>
              </a:spcBef>
              <a:tabLst>
                <a:tab pos="3893185" algn="l"/>
                <a:tab pos="5433695" algn="l"/>
              </a:tabLst>
            </a:pPr>
            <a:r>
              <a:rPr sz="1400" spc="-5" dirty="0">
                <a:latin typeface="Times New Roman"/>
                <a:cs typeface="Times New Roman"/>
              </a:rPr>
              <a:t>Из </a:t>
            </a:r>
            <a:r>
              <a:rPr sz="1400" dirty="0">
                <a:latin typeface="Times New Roman"/>
                <a:cs typeface="Times New Roman"/>
              </a:rPr>
              <a:t>них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видно,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что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n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= 1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изменение</a:t>
            </a:r>
            <a:r>
              <a:rPr sz="1400" spc="-10" dirty="0">
                <a:latin typeface="Times New Roman"/>
                <a:cs typeface="Times New Roman"/>
              </a:rPr>
              <a:t> угла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отсечки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от</a:t>
            </a:r>
            <a:r>
              <a:rPr sz="1400" spc="3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0</a:t>
            </a:r>
            <a:r>
              <a:rPr sz="1350" baseline="30864" dirty="0">
                <a:latin typeface="Times New Roman"/>
                <a:cs typeface="Times New Roman"/>
              </a:rPr>
              <a:t>о</a:t>
            </a:r>
            <a:r>
              <a:rPr sz="1350" spc="37" baseline="3086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до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180</a:t>
            </a:r>
            <a:r>
              <a:rPr sz="1350" spc="-7" baseline="30864" dirty="0">
                <a:latin typeface="Times New Roman"/>
                <a:cs typeface="Times New Roman"/>
              </a:rPr>
              <a:t>о</a:t>
            </a:r>
            <a:r>
              <a:rPr sz="1350" spc="67" baseline="3086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мало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влияет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на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крутизну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преобразования,</a:t>
            </a:r>
            <a:r>
              <a:rPr sz="1400" spc="36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но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то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же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время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	</a:t>
            </a:r>
            <a:r>
              <a:rPr sz="1400" dirty="0">
                <a:latin typeface="Times New Roman"/>
                <a:cs typeface="Times New Roman"/>
              </a:rPr>
              <a:t>θ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= 180</a:t>
            </a:r>
            <a:r>
              <a:rPr sz="1350" baseline="30864" dirty="0">
                <a:latin typeface="Times New Roman"/>
                <a:cs typeface="Times New Roman"/>
              </a:rPr>
              <a:t>о  </a:t>
            </a:r>
            <a:r>
              <a:rPr sz="1350" spc="30" baseline="30864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Cambria Math"/>
                <a:cs typeface="Cambria Math"/>
              </a:rPr>
              <a:t>𝑆</a:t>
            </a:r>
            <a:r>
              <a:rPr sz="1500" spc="7" baseline="-16666" dirty="0">
                <a:latin typeface="Cambria Math"/>
                <a:cs typeface="Cambria Math"/>
              </a:rPr>
              <a:t>𝑛</a:t>
            </a:r>
            <a:r>
              <a:rPr sz="1500" spc="240" baseline="-16666" dirty="0">
                <a:latin typeface="Cambria Math"/>
                <a:cs typeface="Cambria Math"/>
              </a:rPr>
              <a:t> </a:t>
            </a:r>
            <a:r>
              <a:rPr sz="2100" spc="7" baseline="1984" dirty="0">
                <a:latin typeface="Cambria Math"/>
                <a:cs typeface="Cambria Math"/>
              </a:rPr>
              <a:t>(</a:t>
            </a:r>
            <a:r>
              <a:rPr sz="1400" spc="5" dirty="0">
                <a:latin typeface="Cambria Math"/>
                <a:cs typeface="Cambria Math"/>
              </a:rPr>
              <a:t>2</a:t>
            </a:r>
            <a:r>
              <a:rPr sz="2100" spc="7" baseline="1984" dirty="0">
                <a:latin typeface="Cambria Math"/>
                <a:cs typeface="Cambria Math"/>
              </a:rPr>
              <a:t>)  </a:t>
            </a:r>
            <a:r>
              <a:rPr sz="2100" spc="89" baseline="1984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=	</a:t>
            </a:r>
            <a:r>
              <a:rPr sz="1400" spc="5" dirty="0">
                <a:latin typeface="Cambria Math"/>
                <a:cs typeface="Cambria Math"/>
              </a:rPr>
              <a:t>𝑆</a:t>
            </a:r>
            <a:r>
              <a:rPr sz="1500" spc="7" baseline="-16666" dirty="0">
                <a:latin typeface="Cambria Math"/>
                <a:cs typeface="Cambria Math"/>
              </a:rPr>
              <a:t>𝑛</a:t>
            </a:r>
            <a:r>
              <a:rPr sz="1500" spc="225" baseline="-16666" dirty="0">
                <a:latin typeface="Cambria Math"/>
                <a:cs typeface="Cambria Math"/>
              </a:rPr>
              <a:t> </a:t>
            </a:r>
            <a:r>
              <a:rPr sz="2100" baseline="1984" dirty="0">
                <a:latin typeface="Cambria Math"/>
                <a:cs typeface="Cambria Math"/>
              </a:rPr>
              <a:t>(</a:t>
            </a:r>
            <a:r>
              <a:rPr sz="1400" dirty="0">
                <a:latin typeface="Cambria Math"/>
                <a:cs typeface="Cambria Math"/>
              </a:rPr>
              <a:t>3</a:t>
            </a:r>
            <a:r>
              <a:rPr sz="2100" baseline="1984" dirty="0">
                <a:latin typeface="Cambria Math"/>
                <a:cs typeface="Cambria Math"/>
              </a:rPr>
              <a:t>)</a:t>
            </a:r>
            <a:r>
              <a:rPr sz="2100" spc="15" baseline="1984" dirty="0">
                <a:latin typeface="Cambria Math"/>
                <a:cs typeface="Cambria Math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=</a:t>
            </a:r>
            <a:r>
              <a:rPr sz="1400" i="1" spc="335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…</a:t>
            </a:r>
            <a:r>
              <a:rPr sz="1400" i="1" spc="330" dirty="0">
                <a:latin typeface="Times New Roman"/>
                <a:cs typeface="Times New Roman"/>
              </a:rPr>
              <a:t> </a:t>
            </a:r>
            <a:r>
              <a:rPr sz="1400" i="1" dirty="0">
                <a:latin typeface="Times New Roman"/>
                <a:cs typeface="Times New Roman"/>
              </a:rPr>
              <a:t>=</a:t>
            </a:r>
            <a:endParaRPr sz="1400">
              <a:latin typeface="Times New Roman"/>
              <a:cs typeface="Times New Roman"/>
            </a:endParaRPr>
          </a:p>
          <a:p>
            <a:pPr marL="101600">
              <a:lnSpc>
                <a:spcPct val="100000"/>
              </a:lnSpc>
              <a:spcBef>
                <a:spcPts val="780"/>
              </a:spcBef>
            </a:pPr>
            <a:r>
              <a:rPr sz="1400" spc="5" dirty="0">
                <a:latin typeface="Cambria Math"/>
                <a:cs typeface="Cambria Math"/>
              </a:rPr>
              <a:t>𝑆</a:t>
            </a:r>
            <a:r>
              <a:rPr sz="1500" spc="7" baseline="-16666" dirty="0">
                <a:latin typeface="Cambria Math"/>
                <a:cs typeface="Cambria Math"/>
              </a:rPr>
              <a:t>𝑛</a:t>
            </a:r>
            <a:r>
              <a:rPr sz="1500" spc="240" baseline="-16666" dirty="0">
                <a:latin typeface="Cambria Math"/>
                <a:cs typeface="Cambria Math"/>
              </a:rPr>
              <a:t> </a:t>
            </a:r>
            <a:r>
              <a:rPr sz="2100" spc="15" baseline="1984" dirty="0">
                <a:latin typeface="Cambria Math"/>
                <a:cs typeface="Cambria Math"/>
              </a:rPr>
              <a:t>(</a:t>
            </a:r>
            <a:r>
              <a:rPr sz="1400" spc="10" dirty="0">
                <a:latin typeface="Cambria Math"/>
                <a:cs typeface="Cambria Math"/>
              </a:rPr>
              <a:t>𝑛</a:t>
            </a:r>
            <a:r>
              <a:rPr sz="2100" spc="15" baseline="1984" dirty="0">
                <a:latin typeface="Cambria Math"/>
                <a:cs typeface="Cambria Math"/>
              </a:rPr>
              <a:t>)</a:t>
            </a:r>
            <a:r>
              <a:rPr sz="2100" spc="104" baseline="1984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=</a:t>
            </a:r>
            <a:r>
              <a:rPr sz="1400" spc="75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0</a:t>
            </a:r>
            <a:r>
              <a:rPr sz="1400" i="1" dirty="0">
                <a:latin typeface="Times New Roman"/>
                <a:cs typeface="Times New Roman"/>
              </a:rPr>
              <a:t>,</a:t>
            </a:r>
            <a:r>
              <a:rPr sz="1400" i="1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что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очень </a:t>
            </a:r>
            <a:r>
              <a:rPr sz="1400" spc="-5" dirty="0">
                <a:latin typeface="Times New Roman"/>
                <a:cs typeface="Times New Roman"/>
              </a:rPr>
              <a:t>важно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для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уменьшения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числа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паразитных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каналов приёма.</a:t>
            </a:r>
            <a:endParaRPr sz="1400">
              <a:latin typeface="Times New Roman"/>
              <a:cs typeface="Times New Roman"/>
            </a:endParaRPr>
          </a:p>
          <a:p>
            <a:pPr marL="101600" marR="114300" indent="359410">
              <a:lnSpc>
                <a:spcPct val="144300"/>
              </a:lnSpc>
              <a:spcBef>
                <a:spcPts val="229"/>
              </a:spcBef>
            </a:pPr>
            <a:r>
              <a:rPr sz="1400" dirty="0">
                <a:latin typeface="Times New Roman"/>
                <a:cs typeface="Times New Roman"/>
              </a:rPr>
              <a:t>В </a:t>
            </a:r>
            <a:r>
              <a:rPr sz="1400" spc="-5" dirty="0">
                <a:latin typeface="Times New Roman"/>
                <a:cs typeface="Times New Roman"/>
              </a:rPr>
              <a:t>общем случае </a:t>
            </a:r>
            <a:r>
              <a:rPr sz="1400" spc="-10" dirty="0">
                <a:latin typeface="Times New Roman"/>
                <a:cs typeface="Times New Roman"/>
              </a:rPr>
              <a:t>частотная характеристика преобразователя </a:t>
            </a:r>
            <a:r>
              <a:rPr sz="1400" spc="-5" dirty="0">
                <a:latin typeface="Times New Roman"/>
                <a:cs typeface="Times New Roman"/>
              </a:rPr>
              <a:t>частоты, </a:t>
            </a:r>
            <a:r>
              <a:rPr sz="1400" spc="-10" dirty="0">
                <a:latin typeface="Times New Roman"/>
                <a:cs typeface="Times New Roman"/>
              </a:rPr>
              <a:t>работающего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-10" dirty="0">
                <a:latin typeface="Times New Roman"/>
                <a:cs typeface="Times New Roman"/>
              </a:rPr>
              <a:t> квазилинейном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режиме,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имеет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вид,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приведенный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рис. 6.</a:t>
            </a:r>
            <a:endParaRPr sz="1400">
              <a:latin typeface="Times New Roman"/>
              <a:cs typeface="Times New Roman"/>
            </a:endParaRPr>
          </a:p>
          <a:p>
            <a:pPr marL="396240">
              <a:lnSpc>
                <a:spcPct val="100000"/>
              </a:lnSpc>
              <a:spcBef>
                <a:spcPts val="1290"/>
              </a:spcBef>
            </a:pPr>
            <a:r>
              <a:rPr sz="1150" b="1" spc="-5" dirty="0">
                <a:latin typeface="Arial"/>
                <a:cs typeface="Arial"/>
              </a:rPr>
              <a:t>Кп</a:t>
            </a:r>
            <a:endParaRPr sz="1150">
              <a:latin typeface="Arial"/>
              <a:cs typeface="Arial"/>
            </a:endParaRPr>
          </a:p>
          <a:p>
            <a:pPr marL="1819275">
              <a:lnSpc>
                <a:spcPct val="100000"/>
              </a:lnSpc>
              <a:spcBef>
                <a:spcPts val="700"/>
              </a:spcBef>
            </a:pPr>
            <a:r>
              <a:rPr sz="1150" b="1" spc="-5" dirty="0">
                <a:latin typeface="Arial"/>
                <a:cs typeface="Arial"/>
              </a:rPr>
              <a:t>2f</a:t>
            </a:r>
            <a:r>
              <a:rPr sz="1125" b="1" spc="-7" baseline="-11111" dirty="0">
                <a:latin typeface="Arial"/>
                <a:cs typeface="Arial"/>
              </a:rPr>
              <a:t>пр</a:t>
            </a:r>
            <a:endParaRPr sz="1125" baseline="-11111">
              <a:latin typeface="Arial"/>
              <a:cs typeface="Arial"/>
            </a:endParaRPr>
          </a:p>
          <a:p>
            <a:pPr marL="3422015">
              <a:lnSpc>
                <a:spcPct val="100000"/>
              </a:lnSpc>
              <a:spcBef>
                <a:spcPts val="420"/>
              </a:spcBef>
            </a:pPr>
            <a:r>
              <a:rPr sz="1150" b="1" spc="-5" dirty="0">
                <a:latin typeface="Arial"/>
                <a:cs typeface="Arial"/>
              </a:rPr>
              <a:t>2f</a:t>
            </a:r>
            <a:r>
              <a:rPr sz="1125" b="1" spc="-7" baseline="-11111" dirty="0">
                <a:latin typeface="Arial"/>
                <a:cs typeface="Arial"/>
              </a:rPr>
              <a:t>пр</a:t>
            </a:r>
            <a:endParaRPr sz="1125" baseline="-11111">
              <a:latin typeface="Arial"/>
              <a:cs typeface="Arial"/>
            </a:endParaRPr>
          </a:p>
          <a:p>
            <a:pPr marL="5027930">
              <a:lnSpc>
                <a:spcPct val="100000"/>
              </a:lnSpc>
              <a:spcBef>
                <a:spcPts val="180"/>
              </a:spcBef>
            </a:pPr>
            <a:r>
              <a:rPr sz="1150" b="1" spc="-5" dirty="0">
                <a:latin typeface="Arial"/>
                <a:cs typeface="Arial"/>
              </a:rPr>
              <a:t>2f</a:t>
            </a:r>
            <a:r>
              <a:rPr sz="1125" b="1" spc="-7" baseline="-11111" dirty="0">
                <a:latin typeface="Arial"/>
                <a:cs typeface="Arial"/>
              </a:rPr>
              <a:t>пр</a:t>
            </a:r>
            <a:endParaRPr sz="1125" baseline="-11111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44500" y="8141969"/>
            <a:ext cx="6652895" cy="19710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27000" algn="ctr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Рис. 6. </a:t>
            </a:r>
            <a:r>
              <a:rPr sz="1400" spc="-5" dirty="0">
                <a:latin typeface="Times New Roman"/>
                <a:cs typeface="Times New Roman"/>
              </a:rPr>
              <a:t>Частотная характеристика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преобразователя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частоты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350">
              <a:latin typeface="Times New Roman"/>
              <a:cs typeface="Times New Roman"/>
            </a:endParaRPr>
          </a:p>
          <a:p>
            <a:pPr marL="12700" marR="5080" indent="359410">
              <a:lnSpc>
                <a:spcPct val="143800"/>
              </a:lnSpc>
            </a:pPr>
            <a:r>
              <a:rPr sz="1400" spc="5" dirty="0">
                <a:latin typeface="Times New Roman"/>
                <a:cs typeface="Times New Roman"/>
              </a:rPr>
              <a:t>Применение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балансных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схем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преобразователей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частоты</a:t>
            </a:r>
            <a:r>
              <a:rPr sz="1400" spc="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так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же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позволяет 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уменьшить число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паразитных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каналов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приема.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Преобразователь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частоты</a:t>
            </a:r>
            <a:r>
              <a:rPr sz="1400" spc="5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можно </a:t>
            </a:r>
            <a:r>
              <a:rPr sz="1400" spc="15" dirty="0">
                <a:latin typeface="Times New Roman"/>
                <a:cs typeface="Times New Roman"/>
              </a:rPr>
              <a:t> сделать</a:t>
            </a:r>
            <a:r>
              <a:rPr sz="1400" spc="30" dirty="0">
                <a:latin typeface="Times New Roman"/>
                <a:cs typeface="Times New Roman"/>
              </a:rPr>
              <a:t> </a:t>
            </a:r>
            <a:r>
              <a:rPr sz="1400" spc="15" dirty="0">
                <a:latin typeface="Times New Roman"/>
                <a:cs typeface="Times New Roman"/>
              </a:rPr>
              <a:t>балансным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как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для</a:t>
            </a:r>
            <a:r>
              <a:rPr sz="1400" spc="5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входного,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так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для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гетеродинного</a:t>
            </a:r>
            <a:r>
              <a:rPr sz="1400" spc="-10" dirty="0">
                <a:latin typeface="Times New Roman"/>
                <a:cs typeface="Times New Roman"/>
              </a:rPr>
              <a:t> сигналов.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Такие схемы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называют двойными балансными </a:t>
            </a:r>
            <a:r>
              <a:rPr sz="1400" dirty="0">
                <a:latin typeface="Times New Roman"/>
                <a:cs typeface="Times New Roman"/>
              </a:rPr>
              <a:t>и </a:t>
            </a:r>
            <a:r>
              <a:rPr sz="1400" spc="-20" dirty="0">
                <a:latin typeface="Times New Roman"/>
                <a:cs typeface="Times New Roman"/>
              </a:rPr>
              <a:t>обычно выполняют </a:t>
            </a:r>
            <a:r>
              <a:rPr sz="1400" dirty="0">
                <a:latin typeface="Times New Roman"/>
                <a:cs typeface="Times New Roman"/>
              </a:rPr>
              <a:t>с </a:t>
            </a:r>
            <a:r>
              <a:rPr sz="1400" spc="-25" dirty="0">
                <a:latin typeface="Times New Roman"/>
                <a:cs typeface="Times New Roman"/>
              </a:rPr>
              <a:t>использованием </a:t>
            </a:r>
            <a:r>
              <a:rPr sz="1400" spc="-20" dirty="0">
                <a:latin typeface="Times New Roman"/>
                <a:cs typeface="Times New Roman"/>
              </a:rPr>
              <a:t> дифференциальных</a:t>
            </a:r>
            <a:r>
              <a:rPr sz="1400" spc="-65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усилителей</a:t>
            </a:r>
            <a:r>
              <a:rPr sz="1400" spc="-50" dirty="0">
                <a:latin typeface="Times New Roman"/>
                <a:cs typeface="Times New Roman"/>
              </a:rPr>
              <a:t> </a:t>
            </a:r>
            <a:r>
              <a:rPr sz="1400" spc="-15" dirty="0">
                <a:latin typeface="Times New Roman"/>
                <a:cs typeface="Times New Roman"/>
              </a:rPr>
              <a:t>или</a:t>
            </a:r>
            <a:r>
              <a:rPr sz="1400" spc="-4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диодов.</a:t>
            </a:r>
            <a:endParaRPr sz="1400">
              <a:latin typeface="Times New Roman"/>
              <a:cs typeface="Times New Roman"/>
            </a:endParaRPr>
          </a:p>
        </p:txBody>
      </p:sp>
      <p:pic>
        <p:nvPicPr>
          <p:cNvPr id="34" name="object 3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23393" y="1609677"/>
            <a:ext cx="4298601" cy="22709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335381"/>
            <a:ext cx="6080125" cy="9448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49580">
              <a:lnSpc>
                <a:spcPct val="143600"/>
              </a:lnSpc>
              <a:spcBef>
                <a:spcPts val="95"/>
              </a:spcBef>
            </a:pPr>
            <a:r>
              <a:rPr sz="1400" spc="-5" dirty="0">
                <a:latin typeface="Times New Roman"/>
                <a:cs typeface="Times New Roman"/>
              </a:rPr>
              <a:t>ПЭ </a:t>
            </a:r>
            <a:r>
              <a:rPr sz="1400" dirty="0">
                <a:latin typeface="Times New Roman"/>
                <a:cs typeface="Times New Roman"/>
              </a:rPr>
              <a:t>может </a:t>
            </a:r>
            <a:r>
              <a:rPr sz="1400" spc="-5" dirty="0">
                <a:latin typeface="Times New Roman"/>
                <a:cs typeface="Times New Roman"/>
              </a:rPr>
              <a:t>представлять </a:t>
            </a:r>
            <a:r>
              <a:rPr sz="1400" dirty="0">
                <a:latin typeface="Times New Roman"/>
                <a:cs typeface="Times New Roman"/>
              </a:rPr>
              <a:t>собой как </a:t>
            </a:r>
            <a:r>
              <a:rPr sz="1400" spc="-5" dirty="0">
                <a:latin typeface="Times New Roman"/>
                <a:cs typeface="Times New Roman"/>
              </a:rPr>
              <a:t>активный, </a:t>
            </a:r>
            <a:r>
              <a:rPr sz="1400" dirty="0">
                <a:latin typeface="Times New Roman"/>
                <a:cs typeface="Times New Roman"/>
              </a:rPr>
              <a:t>так и </a:t>
            </a:r>
            <a:r>
              <a:rPr sz="1400" spc="-5" dirty="0">
                <a:latin typeface="Times New Roman"/>
                <a:cs typeface="Times New Roman"/>
              </a:rPr>
              <a:t>пассивный элемент 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(транзистор, диод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т.п.) с </a:t>
            </a:r>
            <a:r>
              <a:rPr sz="1400" spc="-5" dirty="0">
                <a:latin typeface="Times New Roman"/>
                <a:cs typeface="Times New Roman"/>
              </a:rPr>
              <a:t>нелинейной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ВАХ,</a:t>
            </a:r>
            <a:r>
              <a:rPr sz="1400" dirty="0">
                <a:latin typeface="Times New Roman"/>
                <a:cs typeface="Times New Roman"/>
              </a:rPr>
              <a:t> крутизна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которой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разных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точках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различна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 меняется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изменении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режима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работы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(рис.</a:t>
            </a:r>
            <a:r>
              <a:rPr sz="1400" spc="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7).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19100" y="4302988"/>
            <a:ext cx="6708140" cy="4013200"/>
          </a:xfrm>
          <a:prstGeom prst="rect">
            <a:avLst/>
          </a:prstGeom>
        </p:spPr>
        <p:txBody>
          <a:bodyPr vert="horz" wrap="square" lIns="0" tIns="105410" rIns="0" bIns="0" rtlCol="0">
            <a:spAutoFit/>
          </a:bodyPr>
          <a:lstStyle/>
          <a:p>
            <a:pPr marL="3136900">
              <a:lnSpc>
                <a:spcPct val="100000"/>
              </a:lnSpc>
              <a:spcBef>
                <a:spcPts val="830"/>
              </a:spcBef>
            </a:pPr>
            <a:r>
              <a:rPr sz="1400" dirty="0">
                <a:latin typeface="Times New Roman"/>
                <a:cs typeface="Times New Roman"/>
              </a:rPr>
              <a:t>Рис.</a:t>
            </a:r>
            <a:r>
              <a:rPr sz="1400" spc="-5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7</a:t>
            </a:r>
            <a:endParaRPr sz="1400">
              <a:latin typeface="Times New Roman"/>
              <a:cs typeface="Times New Roman"/>
            </a:endParaRPr>
          </a:p>
          <a:p>
            <a:pPr marL="38100" marR="242570" indent="449580">
              <a:lnSpc>
                <a:spcPct val="143600"/>
              </a:lnSpc>
            </a:pPr>
            <a:r>
              <a:rPr sz="1400" spc="-5" dirty="0">
                <a:latin typeface="Times New Roman"/>
                <a:cs typeface="Times New Roman"/>
              </a:rPr>
              <a:t>Назначение гетеродина </a:t>
            </a:r>
            <a:r>
              <a:rPr sz="1400" dirty="0">
                <a:latin typeface="Times New Roman"/>
                <a:cs typeface="Times New Roman"/>
              </a:rPr>
              <a:t>– </a:t>
            </a:r>
            <a:r>
              <a:rPr sz="1400" spc="-5" dirty="0">
                <a:latin typeface="Times New Roman"/>
                <a:cs typeface="Times New Roman"/>
              </a:rPr>
              <a:t>периодически </a:t>
            </a:r>
            <a:r>
              <a:rPr sz="1400" dirty="0">
                <a:latin typeface="Times New Roman"/>
                <a:cs typeface="Times New Roman"/>
              </a:rPr>
              <a:t>с </a:t>
            </a:r>
            <a:r>
              <a:rPr sz="1400" spc="-5" dirty="0">
                <a:latin typeface="Times New Roman"/>
                <a:cs typeface="Times New Roman"/>
              </a:rPr>
              <a:t>частотой </a:t>
            </a:r>
            <a:r>
              <a:rPr sz="1400" dirty="0">
                <a:latin typeface="Times New Roman"/>
                <a:cs typeface="Times New Roman"/>
              </a:rPr>
              <a:t>f</a:t>
            </a:r>
            <a:r>
              <a:rPr sz="1350" baseline="-9259" dirty="0">
                <a:latin typeface="Times New Roman"/>
                <a:cs typeface="Times New Roman"/>
              </a:rPr>
              <a:t>г</a:t>
            </a:r>
            <a:r>
              <a:rPr sz="1350" spc="7" baseline="-9259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изменять параметры ПЭ </a:t>
            </a:r>
            <a:r>
              <a:rPr sz="1400" dirty="0">
                <a:latin typeface="Times New Roman"/>
                <a:cs typeface="Times New Roman"/>
              </a:rPr>
              <a:t> для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напряжения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сигнала (прежде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всего крутизну)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за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счёт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изменения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режима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работы.</a:t>
            </a:r>
            <a:endParaRPr sz="1400">
              <a:latin typeface="Times New Roman"/>
              <a:cs typeface="Times New Roman"/>
            </a:endParaRPr>
          </a:p>
          <a:p>
            <a:pPr marL="38100" marR="280035">
              <a:lnSpc>
                <a:spcPct val="143600"/>
              </a:lnSpc>
              <a:spcBef>
                <a:spcPts val="15"/>
              </a:spcBef>
            </a:pPr>
            <a:r>
              <a:rPr sz="1400" spc="-5" dirty="0">
                <a:latin typeface="Times New Roman"/>
                <a:cs typeface="Times New Roman"/>
              </a:rPr>
              <a:t>Линейность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сигналу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достигается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малым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уровнем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входного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сигнала,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котором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любой </a:t>
            </a:r>
            <a:r>
              <a:rPr sz="1400" spc="-5" dirty="0">
                <a:latin typeface="Times New Roman"/>
                <a:cs typeface="Times New Roman"/>
              </a:rPr>
              <a:t>участок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нелинейной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ВАХ</a:t>
            </a:r>
            <a:r>
              <a:rPr sz="1400" dirty="0">
                <a:latin typeface="Times New Roman"/>
                <a:cs typeface="Times New Roman"/>
              </a:rPr>
              <a:t> для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сигнала можно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считать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линейным</a:t>
            </a:r>
            <a:r>
              <a:rPr sz="1400" dirty="0">
                <a:latin typeface="Times New Roman"/>
                <a:cs typeface="Times New Roman"/>
              </a:rPr>
              <a:t> (с </a:t>
            </a:r>
            <a:r>
              <a:rPr sz="1400" spc="-5" dirty="0">
                <a:latin typeface="Times New Roman"/>
                <a:cs typeface="Times New Roman"/>
              </a:rPr>
              <a:t>разным 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значением крутизны).</a:t>
            </a:r>
            <a:endParaRPr sz="1400">
              <a:latin typeface="Times New Roman"/>
              <a:cs typeface="Times New Roman"/>
            </a:endParaRPr>
          </a:p>
          <a:p>
            <a:pPr marL="38100" marR="382270" indent="449580">
              <a:lnSpc>
                <a:spcPct val="143600"/>
              </a:lnSpc>
            </a:pPr>
            <a:r>
              <a:rPr sz="1400" spc="-5" dirty="0">
                <a:latin typeface="Times New Roman"/>
                <a:cs typeface="Times New Roman"/>
              </a:rPr>
              <a:t>На</a:t>
            </a:r>
            <a:r>
              <a:rPr sz="1400" dirty="0">
                <a:latin typeface="Times New Roman"/>
                <a:cs typeface="Times New Roman"/>
              </a:rPr>
              <a:t> рис.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7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приведён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пример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квадратичной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ВАХ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ПЭ. На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входе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ПЭ действует 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сумма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входного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сигнала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сигнала гетеродина,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причём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U</a:t>
            </a:r>
            <a:r>
              <a:rPr sz="1350" baseline="-9259" dirty="0">
                <a:latin typeface="Times New Roman"/>
                <a:cs typeface="Times New Roman"/>
              </a:rPr>
              <a:t>c</a:t>
            </a:r>
            <a:r>
              <a:rPr sz="1400" dirty="0">
                <a:latin typeface="Times New Roman"/>
                <a:cs typeface="Times New Roman"/>
              </a:rPr>
              <a:t>&lt;&lt; </a:t>
            </a:r>
            <a:r>
              <a:rPr sz="1400" spc="-5" dirty="0">
                <a:latin typeface="Times New Roman"/>
                <a:cs typeface="Times New Roman"/>
              </a:rPr>
              <a:t>U</a:t>
            </a:r>
            <a:r>
              <a:rPr sz="1350" spc="-7" baseline="-9259" dirty="0">
                <a:latin typeface="Times New Roman"/>
                <a:cs typeface="Times New Roman"/>
              </a:rPr>
              <a:t>г</a:t>
            </a:r>
            <a:r>
              <a:rPr sz="1400" spc="-5" dirty="0">
                <a:latin typeface="Times New Roman"/>
                <a:cs typeface="Times New Roman"/>
              </a:rPr>
              <a:t>,</a:t>
            </a:r>
            <a:r>
              <a:rPr sz="1400" dirty="0">
                <a:latin typeface="Times New Roman"/>
                <a:cs typeface="Times New Roman"/>
              </a:rPr>
              <a:t> 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также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некоторое</a:t>
            </a:r>
            <a:endParaRPr sz="1400">
              <a:latin typeface="Times New Roman"/>
              <a:cs typeface="Times New Roman"/>
            </a:endParaRPr>
          </a:p>
          <a:p>
            <a:pPr marL="38100" marR="96520" algn="just">
              <a:lnSpc>
                <a:spcPct val="143700"/>
              </a:lnSpc>
              <a:spcBef>
                <a:spcPts val="5"/>
              </a:spcBef>
            </a:pPr>
            <a:r>
              <a:rPr sz="1400" spc="-5" dirty="0">
                <a:latin typeface="Times New Roman"/>
                <a:cs typeface="Times New Roman"/>
              </a:rPr>
              <a:t>начальное смещение Е</a:t>
            </a:r>
            <a:r>
              <a:rPr sz="1350" spc="-7" baseline="-9259" dirty="0">
                <a:latin typeface="Times New Roman"/>
                <a:cs typeface="Times New Roman"/>
              </a:rPr>
              <a:t>см</a:t>
            </a:r>
            <a:r>
              <a:rPr sz="1400" spc="-5" dirty="0">
                <a:latin typeface="Times New Roman"/>
                <a:cs typeface="Times New Roman"/>
              </a:rPr>
              <a:t>. </a:t>
            </a:r>
            <a:r>
              <a:rPr sz="1400" dirty="0">
                <a:latin typeface="Times New Roman"/>
                <a:cs typeface="Times New Roman"/>
              </a:rPr>
              <a:t>Можно </a:t>
            </a:r>
            <a:r>
              <a:rPr sz="1400" spc="-5" dirty="0">
                <a:latin typeface="Times New Roman"/>
                <a:cs typeface="Times New Roman"/>
              </a:rPr>
              <a:t>считать, </a:t>
            </a:r>
            <a:r>
              <a:rPr sz="1400" dirty="0">
                <a:latin typeface="Times New Roman"/>
                <a:cs typeface="Times New Roman"/>
              </a:rPr>
              <a:t>что для </a:t>
            </a:r>
            <a:r>
              <a:rPr sz="1400" spc="-5" dirty="0">
                <a:latin typeface="Times New Roman"/>
                <a:cs typeface="Times New Roman"/>
              </a:rPr>
              <a:t>сигнала под действием напряжения 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гетеродина периодически </a:t>
            </a:r>
            <a:r>
              <a:rPr sz="1400" dirty="0">
                <a:latin typeface="Times New Roman"/>
                <a:cs typeface="Times New Roman"/>
              </a:rPr>
              <a:t>с </a:t>
            </a:r>
            <a:r>
              <a:rPr sz="1400" spc="-5" dirty="0">
                <a:latin typeface="Times New Roman"/>
                <a:cs typeface="Times New Roman"/>
              </a:rPr>
              <a:t>частотой </a:t>
            </a:r>
            <a:r>
              <a:rPr sz="1400" spc="5" dirty="0">
                <a:latin typeface="Times New Roman"/>
                <a:cs typeface="Times New Roman"/>
              </a:rPr>
              <a:t>f</a:t>
            </a:r>
            <a:r>
              <a:rPr sz="1350" spc="7" baseline="-9259" dirty="0">
                <a:latin typeface="Times New Roman"/>
                <a:cs typeface="Times New Roman"/>
              </a:rPr>
              <a:t>г </a:t>
            </a:r>
            <a:r>
              <a:rPr sz="1400" dirty="0">
                <a:latin typeface="Times New Roman"/>
                <a:cs typeface="Times New Roman"/>
              </a:rPr>
              <a:t>меняется режим </a:t>
            </a:r>
            <a:r>
              <a:rPr sz="1400" spc="-5" dirty="0">
                <a:latin typeface="Times New Roman"/>
                <a:cs typeface="Times New Roman"/>
              </a:rPr>
              <a:t>работы, определяемый точкой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покоя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ВАХ </a:t>
            </a:r>
            <a:r>
              <a:rPr sz="1400" dirty="0">
                <a:latin typeface="Times New Roman"/>
                <a:cs typeface="Times New Roman"/>
              </a:rPr>
              <a:t>с</a:t>
            </a:r>
            <a:r>
              <a:rPr sz="1400" spc="-5" dirty="0">
                <a:latin typeface="Times New Roman"/>
                <a:cs typeface="Times New Roman"/>
              </a:rPr>
              <a:t> соответствующим</a:t>
            </a:r>
            <a:r>
              <a:rPr sz="1400" dirty="0">
                <a:latin typeface="Times New Roman"/>
                <a:cs typeface="Times New Roman"/>
              </a:rPr>
              <a:t> значением </a:t>
            </a:r>
            <a:r>
              <a:rPr sz="1400" spc="-5" dirty="0">
                <a:latin typeface="Times New Roman"/>
                <a:cs typeface="Times New Roman"/>
              </a:rPr>
              <a:t>крутизны.</a:t>
            </a:r>
            <a:endParaRPr sz="1400">
              <a:latin typeface="Times New Roman"/>
              <a:cs typeface="Times New Roman"/>
            </a:endParaRPr>
          </a:p>
          <a:p>
            <a:pPr marL="38100" marR="30480" indent="449580" algn="just">
              <a:lnSpc>
                <a:spcPts val="2420"/>
              </a:lnSpc>
              <a:spcBef>
                <a:spcPts val="100"/>
              </a:spcBef>
            </a:pPr>
            <a:r>
              <a:rPr sz="1400" spc="-5" dirty="0">
                <a:latin typeface="Times New Roman"/>
                <a:cs typeface="Times New Roman"/>
              </a:rPr>
              <a:t>Например, </a:t>
            </a:r>
            <a:r>
              <a:rPr sz="1400" dirty="0">
                <a:latin typeface="Times New Roman"/>
                <a:cs typeface="Times New Roman"/>
              </a:rPr>
              <a:t>на рис. 7 крутизна </a:t>
            </a:r>
            <a:r>
              <a:rPr sz="1400" spc="-5" dirty="0">
                <a:latin typeface="Times New Roman"/>
                <a:cs typeface="Times New Roman"/>
              </a:rPr>
              <a:t>меняется </a:t>
            </a:r>
            <a:r>
              <a:rPr sz="1400" dirty="0">
                <a:latin typeface="Times New Roman"/>
                <a:cs typeface="Times New Roman"/>
              </a:rPr>
              <a:t>в </a:t>
            </a:r>
            <a:r>
              <a:rPr sz="1400" spc="-5" dirty="0">
                <a:latin typeface="Times New Roman"/>
                <a:cs typeface="Times New Roman"/>
              </a:rPr>
              <a:t>пределах </a:t>
            </a:r>
            <a:r>
              <a:rPr sz="1400" dirty="0">
                <a:latin typeface="Times New Roman"/>
                <a:cs typeface="Times New Roman"/>
              </a:rPr>
              <a:t>от </a:t>
            </a:r>
            <a:r>
              <a:rPr sz="1400" spc="-5" dirty="0">
                <a:latin typeface="Times New Roman"/>
                <a:cs typeface="Times New Roman"/>
              </a:rPr>
              <a:t>S' </a:t>
            </a:r>
            <a:r>
              <a:rPr sz="1400" dirty="0">
                <a:latin typeface="Times New Roman"/>
                <a:cs typeface="Times New Roman"/>
              </a:rPr>
              <a:t>до </a:t>
            </a:r>
            <a:r>
              <a:rPr sz="1400" spc="-10" dirty="0">
                <a:latin typeface="Times New Roman"/>
                <a:cs typeface="Times New Roman"/>
              </a:rPr>
              <a:t>S". </a:t>
            </a:r>
            <a:r>
              <a:rPr sz="1400" spc="-5" dirty="0">
                <a:latin typeface="Times New Roman"/>
                <a:cs typeface="Times New Roman"/>
              </a:rPr>
              <a:t>На </a:t>
            </a:r>
            <a:r>
              <a:rPr sz="1400" dirty="0">
                <a:latin typeface="Times New Roman"/>
                <a:cs typeface="Times New Roman"/>
              </a:rPr>
              <a:t>том же </a:t>
            </a:r>
            <a:r>
              <a:rPr sz="1400" spc="-5" dirty="0">
                <a:latin typeface="Times New Roman"/>
                <a:cs typeface="Times New Roman"/>
              </a:rPr>
              <a:t>рисунке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показаны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зависимости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крутизны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S(U</a:t>
            </a:r>
            <a:r>
              <a:rPr sz="1350" spc="-7" baseline="-9259" dirty="0">
                <a:latin typeface="Times New Roman"/>
                <a:cs typeface="Times New Roman"/>
              </a:rPr>
              <a:t>вх</a:t>
            </a:r>
            <a:r>
              <a:rPr sz="1400" spc="-5" dirty="0">
                <a:latin typeface="Times New Roman"/>
                <a:cs typeface="Times New Roman"/>
              </a:rPr>
              <a:t>)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для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приведенной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квадратичной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ВАХ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(т.к.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87741" y="8662429"/>
            <a:ext cx="336550" cy="0"/>
          </a:xfrm>
          <a:custGeom>
            <a:avLst/>
            <a:gdLst/>
            <a:ahLst/>
            <a:cxnLst/>
            <a:rect l="l" t="t" r="r" b="b"/>
            <a:pathLst>
              <a:path w="336550">
                <a:moveTo>
                  <a:pt x="0" y="0"/>
                </a:moveTo>
                <a:lnTo>
                  <a:pt x="336286" y="0"/>
                </a:lnTo>
              </a:path>
            </a:pathLst>
          </a:custGeom>
          <a:ln w="76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981548" y="8780932"/>
            <a:ext cx="120650" cy="15811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50" i="1" spc="-5" dirty="0">
                <a:latin typeface="Times New Roman"/>
                <a:cs typeface="Times New Roman"/>
              </a:rPr>
              <a:t>вх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07290" y="8387525"/>
            <a:ext cx="279400" cy="252729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40"/>
              </a:spcBef>
            </a:pPr>
            <a:r>
              <a:rPr sz="1450" i="1" spc="10" dirty="0">
                <a:latin typeface="Times New Roman"/>
                <a:cs typeface="Times New Roman"/>
              </a:rPr>
              <a:t>di</a:t>
            </a:r>
            <a:r>
              <a:rPr sz="1275" spc="15" baseline="-22875" dirty="0">
                <a:latin typeface="Times New Roman"/>
                <a:cs typeface="Times New Roman"/>
              </a:rPr>
              <a:t>2</a:t>
            </a:r>
            <a:endParaRPr sz="1275" baseline="-22875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6561" y="8507584"/>
            <a:ext cx="523875" cy="40005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ts val="1450"/>
              </a:lnSpc>
              <a:spcBef>
                <a:spcPts val="140"/>
              </a:spcBef>
            </a:pPr>
            <a:r>
              <a:rPr sz="1450" i="1" spc="15" dirty="0">
                <a:latin typeface="Times New Roman"/>
                <a:cs typeface="Times New Roman"/>
              </a:rPr>
              <a:t>S</a:t>
            </a:r>
            <a:r>
              <a:rPr sz="1450" i="1" spc="30" dirty="0">
                <a:latin typeface="Times New Roman"/>
                <a:cs typeface="Times New Roman"/>
              </a:rPr>
              <a:t> </a:t>
            </a:r>
            <a:r>
              <a:rPr sz="1450" spc="20" dirty="0">
                <a:latin typeface="Symbol"/>
                <a:cs typeface="Symbol"/>
              </a:rPr>
              <a:t></a:t>
            </a:r>
            <a:endParaRPr sz="1450">
              <a:latin typeface="Symbol"/>
              <a:cs typeface="Symbol"/>
            </a:endParaRPr>
          </a:p>
          <a:p>
            <a:pPr marL="323215">
              <a:lnSpc>
                <a:spcPts val="1450"/>
              </a:lnSpc>
            </a:pPr>
            <a:r>
              <a:rPr sz="1450" i="1" spc="5" dirty="0">
                <a:latin typeface="Times New Roman"/>
                <a:cs typeface="Times New Roman"/>
              </a:rPr>
              <a:t>du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21968" y="8564117"/>
            <a:ext cx="549783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,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то </a:t>
            </a:r>
            <a:r>
              <a:rPr sz="1400" spc="-5" dirty="0">
                <a:latin typeface="Times New Roman"/>
                <a:cs typeface="Times New Roman"/>
              </a:rPr>
              <a:t>S(U</a:t>
            </a:r>
            <a:r>
              <a:rPr sz="1350" spc="-7" baseline="-9259" dirty="0">
                <a:latin typeface="Times New Roman"/>
                <a:cs typeface="Times New Roman"/>
              </a:rPr>
              <a:t>вх</a:t>
            </a:r>
            <a:r>
              <a:rPr sz="1400" spc="-5" dirty="0">
                <a:latin typeface="Times New Roman"/>
                <a:cs typeface="Times New Roman"/>
              </a:rPr>
              <a:t>)</a:t>
            </a:r>
            <a:r>
              <a:rPr sz="1400" dirty="0">
                <a:latin typeface="Times New Roman"/>
                <a:cs typeface="Times New Roman"/>
              </a:rPr>
              <a:t> – </a:t>
            </a:r>
            <a:r>
              <a:rPr sz="1400" spc="-5" dirty="0">
                <a:latin typeface="Times New Roman"/>
                <a:cs typeface="Times New Roman"/>
              </a:rPr>
              <a:t>прямая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i</a:t>
            </a:r>
            <a:r>
              <a:rPr sz="1350" spc="-7" baseline="-9259" dirty="0">
                <a:latin typeface="Times New Roman"/>
                <a:cs typeface="Times New Roman"/>
              </a:rPr>
              <a:t>2</a:t>
            </a:r>
            <a:r>
              <a:rPr sz="1350" spc="7" baseline="-925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~</a:t>
            </a:r>
            <a:r>
              <a:rPr sz="1400" spc="-5" dirty="0">
                <a:latin typeface="Times New Roman"/>
                <a:cs typeface="Times New Roman"/>
              </a:rPr>
              <a:t> u</a:t>
            </a:r>
            <a:r>
              <a:rPr sz="1350" spc="-7" baseline="30864" dirty="0">
                <a:latin typeface="Times New Roman"/>
                <a:cs typeface="Times New Roman"/>
              </a:rPr>
              <a:t>2</a:t>
            </a:r>
            <a:r>
              <a:rPr sz="1350" spc="-7" baseline="-9259" dirty="0">
                <a:latin typeface="Times New Roman"/>
                <a:cs typeface="Times New Roman"/>
              </a:rPr>
              <a:t>вх</a:t>
            </a:r>
            <a:r>
              <a:rPr sz="1400" spc="-5" dirty="0">
                <a:latin typeface="Times New Roman"/>
                <a:cs typeface="Times New Roman"/>
              </a:rPr>
              <a:t>,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S(t)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гармоническом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напряжении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44500" y="9019793"/>
            <a:ext cx="9169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Times New Roman"/>
                <a:cs typeface="Times New Roman"/>
              </a:rPr>
              <a:t>гетеродина.</a:t>
            </a:r>
            <a:endParaRPr sz="1400">
              <a:latin typeface="Times New Roman"/>
              <a:cs typeface="Times New Roman"/>
            </a:endParaRPr>
          </a:p>
        </p:txBody>
      </p: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3855" y="1377695"/>
            <a:ext cx="5314188" cy="294436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5600" y="2106523"/>
            <a:ext cx="6832600" cy="78981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27710" marR="700405" indent="-626745">
              <a:lnSpc>
                <a:spcPct val="152900"/>
              </a:lnSpc>
              <a:spcBef>
                <a:spcPts val="95"/>
              </a:spcBef>
              <a:tabLst>
                <a:tab pos="5915025" algn="l"/>
              </a:tabLst>
            </a:pPr>
            <a:r>
              <a:rPr sz="1400" spc="-5" dirty="0">
                <a:latin typeface="Times New Roman"/>
                <a:cs typeface="Times New Roman"/>
              </a:rPr>
              <a:t>Очевидно, </a:t>
            </a:r>
            <a:r>
              <a:rPr sz="1400" dirty="0">
                <a:latin typeface="Times New Roman"/>
                <a:cs typeface="Times New Roman"/>
              </a:rPr>
              <a:t>что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</a:t>
            </a:r>
            <a:r>
              <a:rPr sz="1400" dirty="0">
                <a:latin typeface="Times New Roman"/>
                <a:cs typeface="Times New Roman"/>
              </a:rPr>
              <a:t> u</a:t>
            </a:r>
            <a:r>
              <a:rPr sz="1350" baseline="-9259" dirty="0">
                <a:latin typeface="Times New Roman"/>
                <a:cs typeface="Times New Roman"/>
              </a:rPr>
              <a:t>г</a:t>
            </a:r>
            <a:r>
              <a:rPr sz="1350" spc="15" baseline="-925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=</a:t>
            </a:r>
            <a:r>
              <a:rPr sz="1400" spc="-5" dirty="0">
                <a:latin typeface="Times New Roman"/>
                <a:cs typeface="Times New Roman"/>
              </a:rPr>
              <a:t> U</a:t>
            </a:r>
            <a:r>
              <a:rPr sz="1350" spc="-7" baseline="-9259" dirty="0">
                <a:latin typeface="Times New Roman"/>
                <a:cs typeface="Times New Roman"/>
              </a:rPr>
              <a:t>г</a:t>
            </a:r>
            <a:r>
              <a:rPr sz="1400" spc="-5" dirty="0">
                <a:latin typeface="Times New Roman"/>
                <a:cs typeface="Times New Roman"/>
              </a:rPr>
              <a:t>cos</a:t>
            </a:r>
            <a:r>
              <a:rPr sz="1400" spc="-5" dirty="0">
                <a:latin typeface="Symbol"/>
                <a:cs typeface="Symbol"/>
              </a:rPr>
              <a:t></a:t>
            </a:r>
            <a:r>
              <a:rPr sz="1350" spc="-7" baseline="-9259" dirty="0">
                <a:latin typeface="Times New Roman"/>
                <a:cs typeface="Times New Roman"/>
              </a:rPr>
              <a:t>г</a:t>
            </a:r>
            <a:r>
              <a:rPr sz="1400" spc="-5" dirty="0">
                <a:latin typeface="Times New Roman"/>
                <a:cs typeface="Times New Roman"/>
              </a:rPr>
              <a:t>t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 </a:t>
            </a:r>
            <a:r>
              <a:rPr sz="1400" spc="-5" dirty="0">
                <a:latin typeface="Times New Roman"/>
                <a:cs typeface="Times New Roman"/>
              </a:rPr>
              <a:t>линейной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зависимости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крутизны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S(U</a:t>
            </a:r>
            <a:r>
              <a:rPr sz="1350" spc="-7" baseline="-9259" dirty="0">
                <a:latin typeface="Times New Roman"/>
                <a:cs typeface="Times New Roman"/>
              </a:rPr>
              <a:t>вх</a:t>
            </a:r>
            <a:r>
              <a:rPr sz="1400" spc="-5" dirty="0">
                <a:latin typeface="Times New Roman"/>
                <a:cs typeface="Times New Roman"/>
              </a:rPr>
              <a:t>) </a:t>
            </a:r>
            <a:r>
              <a:rPr sz="1400" dirty="0">
                <a:latin typeface="Times New Roman"/>
                <a:cs typeface="Times New Roman"/>
              </a:rPr>
              <a:t> S(t)=</a:t>
            </a:r>
            <a:r>
              <a:rPr sz="1400" spc="-15" dirty="0">
                <a:latin typeface="Times New Roman"/>
                <a:cs typeface="Times New Roman"/>
              </a:rPr>
              <a:t>S</a:t>
            </a:r>
            <a:r>
              <a:rPr sz="1350" spc="7" baseline="-9259" dirty="0">
                <a:latin typeface="Times New Roman"/>
                <a:cs typeface="Times New Roman"/>
              </a:rPr>
              <a:t>0</a:t>
            </a:r>
            <a:r>
              <a:rPr sz="1400" dirty="0">
                <a:latin typeface="Times New Roman"/>
                <a:cs typeface="Times New Roman"/>
              </a:rPr>
              <a:t>+ </a:t>
            </a:r>
            <a:r>
              <a:rPr sz="1400" spc="-5" dirty="0">
                <a:latin typeface="Times New Roman"/>
                <a:cs typeface="Times New Roman"/>
              </a:rPr>
              <a:t>S</a:t>
            </a:r>
            <a:r>
              <a:rPr sz="1350" baseline="-9259" dirty="0">
                <a:latin typeface="Times New Roman"/>
                <a:cs typeface="Times New Roman"/>
              </a:rPr>
              <a:t>1 </a:t>
            </a:r>
            <a:r>
              <a:rPr sz="1350" spc="-150" baseline="-9259" dirty="0">
                <a:latin typeface="Times New Roman"/>
                <a:cs typeface="Times New Roman"/>
              </a:rPr>
              <a:t> </a:t>
            </a:r>
            <a:r>
              <a:rPr sz="1400" spc="-15" dirty="0">
                <a:latin typeface="Times New Roman"/>
                <a:cs typeface="Times New Roman"/>
              </a:rPr>
              <a:t>c</a:t>
            </a:r>
            <a:r>
              <a:rPr sz="1400" spc="-10" dirty="0">
                <a:latin typeface="Times New Roman"/>
                <a:cs typeface="Times New Roman"/>
              </a:rPr>
              <a:t>o</a:t>
            </a:r>
            <a:r>
              <a:rPr sz="1400" spc="25" dirty="0">
                <a:latin typeface="Times New Roman"/>
                <a:cs typeface="Times New Roman"/>
              </a:rPr>
              <a:t>s</a:t>
            </a:r>
            <a:r>
              <a:rPr sz="1400" spc="-50" dirty="0">
                <a:latin typeface="Symbol"/>
                <a:cs typeface="Symbol"/>
              </a:rPr>
              <a:t></a:t>
            </a:r>
            <a:r>
              <a:rPr sz="1350" baseline="-9259" dirty="0">
                <a:latin typeface="Times New Roman"/>
                <a:cs typeface="Times New Roman"/>
              </a:rPr>
              <a:t>г</a:t>
            </a:r>
            <a:r>
              <a:rPr sz="1400" spc="5" dirty="0">
                <a:latin typeface="Times New Roman"/>
                <a:cs typeface="Times New Roman"/>
              </a:rPr>
              <a:t>t</a:t>
            </a:r>
            <a:r>
              <a:rPr sz="1400" dirty="0">
                <a:latin typeface="Times New Roman"/>
                <a:cs typeface="Times New Roman"/>
              </a:rPr>
              <a:t>.	(</a:t>
            </a:r>
            <a:r>
              <a:rPr sz="1400" spc="5" dirty="0">
                <a:latin typeface="Times New Roman"/>
                <a:cs typeface="Times New Roman"/>
              </a:rPr>
              <a:t>1</a:t>
            </a:r>
            <a:r>
              <a:rPr sz="1400" dirty="0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 marL="101600" marR="393700" indent="449580">
              <a:lnSpc>
                <a:spcPct val="143700"/>
              </a:lnSpc>
              <a:spcBef>
                <a:spcPts val="60"/>
              </a:spcBef>
            </a:pPr>
            <a:r>
              <a:rPr sz="1400" dirty="0">
                <a:latin typeface="Times New Roman"/>
                <a:cs typeface="Times New Roman"/>
              </a:rPr>
              <a:t>В </a:t>
            </a:r>
            <a:r>
              <a:rPr sz="1400" spc="-5" dirty="0">
                <a:latin typeface="Times New Roman"/>
                <a:cs typeface="Times New Roman"/>
              </a:rPr>
              <a:t>реальном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случае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помимо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первой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гармоники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крутизны</a:t>
            </a:r>
            <a:r>
              <a:rPr sz="1400" dirty="0">
                <a:latin typeface="Times New Roman"/>
                <a:cs typeface="Times New Roman"/>
              </a:rPr>
              <a:t> появляются </a:t>
            </a:r>
            <a:r>
              <a:rPr sz="1400" spc="-5" dirty="0">
                <a:latin typeface="Times New Roman"/>
                <a:cs typeface="Times New Roman"/>
              </a:rPr>
              <a:t>высшие,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характеризующие </a:t>
            </a:r>
            <a:r>
              <a:rPr sz="1400" dirty="0">
                <a:latin typeface="Times New Roman"/>
                <a:cs typeface="Times New Roman"/>
              </a:rPr>
              <a:t>её</a:t>
            </a:r>
            <a:r>
              <a:rPr sz="1400" spc="-5" dirty="0">
                <a:latin typeface="Times New Roman"/>
                <a:cs typeface="Times New Roman"/>
              </a:rPr>
              <a:t> нелинейность.</a:t>
            </a:r>
            <a:endParaRPr sz="1400">
              <a:latin typeface="Times New Roman"/>
              <a:cs typeface="Times New Roman"/>
            </a:endParaRPr>
          </a:p>
          <a:p>
            <a:pPr marL="101600" marR="647065" indent="449580">
              <a:lnSpc>
                <a:spcPct val="143600"/>
              </a:lnSpc>
              <a:spcBef>
                <a:spcPts val="600"/>
              </a:spcBef>
            </a:pPr>
            <a:r>
              <a:rPr sz="1400" spc="-5" dirty="0">
                <a:latin typeface="Times New Roman"/>
                <a:cs typeface="Times New Roman"/>
              </a:rPr>
              <a:t>Процесс преобразования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удобно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пояснить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следующим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образом.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первом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приближении, </a:t>
            </a:r>
            <a:r>
              <a:rPr sz="1400" dirty="0">
                <a:latin typeface="Times New Roman"/>
                <a:cs typeface="Times New Roman"/>
              </a:rPr>
              <a:t>не </a:t>
            </a:r>
            <a:r>
              <a:rPr sz="1400" spc="-5" dirty="0">
                <a:latin typeface="Times New Roman"/>
                <a:cs typeface="Times New Roman"/>
              </a:rPr>
              <a:t>учитывая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реакции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нагрузки</a:t>
            </a:r>
            <a:r>
              <a:rPr sz="1400" dirty="0">
                <a:latin typeface="Times New Roman"/>
                <a:cs typeface="Times New Roman"/>
              </a:rPr>
              <a:t> ток </a:t>
            </a:r>
            <a:r>
              <a:rPr sz="1400" spc="-5" dirty="0">
                <a:latin typeface="Times New Roman"/>
                <a:cs typeface="Times New Roman"/>
              </a:rPr>
              <a:t>на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выходе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ПЭ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50">
              <a:latin typeface="Times New Roman"/>
              <a:cs typeface="Times New Roman"/>
            </a:endParaRPr>
          </a:p>
          <a:p>
            <a:pPr marL="21590" algn="ctr">
              <a:lnSpc>
                <a:spcPct val="100000"/>
              </a:lnSpc>
            </a:pPr>
            <a:r>
              <a:rPr sz="1400" spc="5" dirty="0">
                <a:latin typeface="Times New Roman"/>
                <a:cs typeface="Times New Roman"/>
              </a:rPr>
              <a:t>i</a:t>
            </a:r>
            <a:r>
              <a:rPr sz="1350" spc="7" baseline="-9259" dirty="0">
                <a:latin typeface="Times New Roman"/>
                <a:cs typeface="Times New Roman"/>
              </a:rPr>
              <a:t>2</a:t>
            </a:r>
            <a:r>
              <a:rPr sz="1400" spc="-15" dirty="0">
                <a:latin typeface="Times New Roman"/>
                <a:cs typeface="Times New Roman"/>
              </a:rPr>
              <a:t>(</a:t>
            </a:r>
            <a:r>
              <a:rPr sz="1400" dirty="0">
                <a:latin typeface="Times New Roman"/>
                <a:cs typeface="Times New Roman"/>
              </a:rPr>
              <a:t>t) </a:t>
            </a:r>
            <a:r>
              <a:rPr sz="1400" spc="160" dirty="0">
                <a:latin typeface="Times New Roman"/>
                <a:cs typeface="Times New Roman"/>
              </a:rPr>
              <a:t> </a:t>
            </a:r>
            <a:r>
              <a:rPr sz="1150" dirty="0">
                <a:latin typeface="Symbol"/>
                <a:cs typeface="Symbol"/>
              </a:rPr>
              <a:t></a:t>
            </a:r>
            <a:r>
              <a:rPr sz="1150" spc="-1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S(t)</a:t>
            </a:r>
            <a:r>
              <a:rPr sz="1400" spc="10" dirty="0">
                <a:latin typeface="Times New Roman"/>
                <a:cs typeface="Times New Roman"/>
              </a:rPr>
              <a:t>u</a:t>
            </a:r>
            <a:r>
              <a:rPr sz="1350" spc="-7" baseline="-9259" dirty="0">
                <a:latin typeface="Times New Roman"/>
                <a:cs typeface="Times New Roman"/>
              </a:rPr>
              <a:t>c</a:t>
            </a:r>
            <a:r>
              <a:rPr sz="1400" spc="-15" dirty="0">
                <a:latin typeface="Times New Roman"/>
                <a:cs typeface="Times New Roman"/>
              </a:rPr>
              <a:t>(</a:t>
            </a:r>
            <a:r>
              <a:rPr sz="1400" dirty="0">
                <a:latin typeface="Times New Roman"/>
                <a:cs typeface="Times New Roman"/>
              </a:rPr>
              <a:t>t).</a:t>
            </a:r>
            <a:endParaRPr sz="1400">
              <a:latin typeface="Times New Roman"/>
              <a:cs typeface="Times New Roman"/>
            </a:endParaRPr>
          </a:p>
          <a:p>
            <a:pPr marL="101600">
              <a:lnSpc>
                <a:spcPct val="100000"/>
              </a:lnSpc>
              <a:spcBef>
                <a:spcPts val="720"/>
              </a:spcBef>
            </a:pPr>
            <a:r>
              <a:rPr sz="1400" spc="-5" dirty="0">
                <a:latin typeface="Times New Roman"/>
                <a:cs typeface="Times New Roman"/>
              </a:rPr>
              <a:t>Пусть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входе ПЭ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действует</a:t>
            </a:r>
            <a:r>
              <a:rPr sz="1400" dirty="0">
                <a:latin typeface="Times New Roman"/>
                <a:cs typeface="Times New Roman"/>
              </a:rPr>
              <a:t> сигнал</a:t>
            </a:r>
            <a:endParaRPr sz="1400">
              <a:latin typeface="Times New Roman"/>
              <a:cs typeface="Times New Roman"/>
            </a:endParaRPr>
          </a:p>
          <a:p>
            <a:pPr marL="2647315">
              <a:lnSpc>
                <a:spcPct val="100000"/>
              </a:lnSpc>
              <a:spcBef>
                <a:spcPts val="840"/>
              </a:spcBef>
            </a:pPr>
            <a:r>
              <a:rPr sz="1400" spc="-5" dirty="0">
                <a:latin typeface="Times New Roman"/>
                <a:cs typeface="Times New Roman"/>
              </a:rPr>
              <a:t>u</a:t>
            </a:r>
            <a:r>
              <a:rPr sz="1350" spc="-7" baseline="-9259" dirty="0">
                <a:latin typeface="Times New Roman"/>
                <a:cs typeface="Times New Roman"/>
              </a:rPr>
              <a:t>c</a:t>
            </a:r>
            <a:r>
              <a:rPr sz="1400" spc="-5" dirty="0">
                <a:latin typeface="Times New Roman"/>
                <a:cs typeface="Times New Roman"/>
              </a:rPr>
              <a:t>(t)=U</a:t>
            </a:r>
            <a:r>
              <a:rPr sz="1350" spc="-7" baseline="-9259" dirty="0">
                <a:latin typeface="Times New Roman"/>
                <a:cs typeface="Times New Roman"/>
              </a:rPr>
              <a:t>c</a:t>
            </a:r>
            <a:r>
              <a:rPr sz="1400" spc="-5" dirty="0">
                <a:latin typeface="Times New Roman"/>
                <a:cs typeface="Times New Roman"/>
              </a:rPr>
              <a:t>cos(</a:t>
            </a:r>
            <a:r>
              <a:rPr sz="1400" spc="-5" dirty="0">
                <a:latin typeface="Symbol"/>
                <a:cs typeface="Symbol"/>
              </a:rPr>
              <a:t></a:t>
            </a:r>
            <a:r>
              <a:rPr sz="1350" spc="-7" baseline="-9259" dirty="0">
                <a:latin typeface="Times New Roman"/>
                <a:cs typeface="Times New Roman"/>
              </a:rPr>
              <a:t>c</a:t>
            </a:r>
            <a:r>
              <a:rPr sz="1400" spc="-5" dirty="0">
                <a:latin typeface="Times New Roman"/>
                <a:cs typeface="Times New Roman"/>
              </a:rPr>
              <a:t>t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+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Symbol"/>
                <a:cs typeface="Symbol"/>
              </a:rPr>
              <a:t></a:t>
            </a:r>
            <a:r>
              <a:rPr sz="1350" baseline="-9259" dirty="0">
                <a:latin typeface="Times New Roman"/>
                <a:cs typeface="Times New Roman"/>
              </a:rPr>
              <a:t>с</a:t>
            </a:r>
            <a:r>
              <a:rPr sz="1400" dirty="0">
                <a:latin typeface="Times New Roman"/>
                <a:cs typeface="Times New Roman"/>
              </a:rPr>
              <a:t>),</a:t>
            </a:r>
            <a:endParaRPr sz="1400">
              <a:latin typeface="Times New Roman"/>
              <a:cs typeface="Times New Roman"/>
            </a:endParaRPr>
          </a:p>
          <a:p>
            <a:pPr marL="101600" marR="171450">
              <a:lnSpc>
                <a:spcPct val="147100"/>
              </a:lnSpc>
              <a:spcBef>
                <a:spcPts val="95"/>
              </a:spcBef>
            </a:pPr>
            <a:r>
              <a:rPr sz="1400" dirty="0">
                <a:latin typeface="Times New Roman"/>
                <a:cs typeface="Times New Roman"/>
              </a:rPr>
              <a:t>где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U</a:t>
            </a:r>
            <a:r>
              <a:rPr sz="1350" spc="-7" baseline="-9259" dirty="0">
                <a:latin typeface="Times New Roman"/>
                <a:cs typeface="Times New Roman"/>
              </a:rPr>
              <a:t>c</a:t>
            </a:r>
            <a:r>
              <a:rPr sz="1400" spc="-5" dirty="0">
                <a:latin typeface="Times New Roman"/>
                <a:cs typeface="Times New Roman"/>
              </a:rPr>
              <a:t>,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Symbol"/>
                <a:cs typeface="Symbol"/>
              </a:rPr>
              <a:t></a:t>
            </a:r>
            <a:r>
              <a:rPr sz="1350" baseline="-9259" dirty="0">
                <a:latin typeface="Times New Roman"/>
                <a:cs typeface="Times New Roman"/>
              </a:rPr>
              <a:t>с</a:t>
            </a:r>
            <a:r>
              <a:rPr sz="1350" spc="-7" baseline="-925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–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функции времени,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определяемые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амплитудной или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фазовой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модуляциями.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Используя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зависимость </a:t>
            </a:r>
            <a:r>
              <a:rPr sz="1400" dirty="0">
                <a:latin typeface="Times New Roman"/>
                <a:cs typeface="Times New Roman"/>
              </a:rPr>
              <a:t>(1) и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u</a:t>
            </a:r>
            <a:r>
              <a:rPr sz="1350" baseline="-9259" dirty="0">
                <a:latin typeface="Times New Roman"/>
                <a:cs typeface="Times New Roman"/>
              </a:rPr>
              <a:t>c</a:t>
            </a:r>
            <a:r>
              <a:rPr sz="1400" dirty="0">
                <a:latin typeface="Times New Roman"/>
                <a:cs typeface="Times New Roman"/>
              </a:rPr>
              <a:t>(t),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для </a:t>
            </a:r>
            <a:r>
              <a:rPr sz="1400" spc="-5" dirty="0">
                <a:latin typeface="Times New Roman"/>
                <a:cs typeface="Times New Roman"/>
              </a:rPr>
              <a:t>i</a:t>
            </a:r>
            <a:r>
              <a:rPr sz="1350" spc="-7" baseline="-9259" dirty="0">
                <a:latin typeface="Times New Roman"/>
                <a:cs typeface="Times New Roman"/>
              </a:rPr>
              <a:t>2</a:t>
            </a:r>
            <a:r>
              <a:rPr sz="1400" spc="-5" dirty="0">
                <a:latin typeface="Times New Roman"/>
                <a:cs typeface="Times New Roman"/>
              </a:rPr>
              <a:t>(t)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получим:</a:t>
            </a:r>
            <a:endParaRPr sz="1400">
              <a:latin typeface="Times New Roman"/>
              <a:cs typeface="Times New Roman"/>
            </a:endParaRPr>
          </a:p>
          <a:p>
            <a:pPr marL="551180">
              <a:lnSpc>
                <a:spcPct val="100000"/>
              </a:lnSpc>
              <a:spcBef>
                <a:spcPts val="855"/>
              </a:spcBef>
            </a:pPr>
            <a:r>
              <a:rPr sz="1400" spc="5" dirty="0">
                <a:latin typeface="Times New Roman"/>
                <a:cs typeface="Times New Roman"/>
              </a:rPr>
              <a:t>i</a:t>
            </a:r>
            <a:r>
              <a:rPr sz="1350" spc="7" baseline="-9259" dirty="0">
                <a:latin typeface="Times New Roman"/>
                <a:cs typeface="Times New Roman"/>
              </a:rPr>
              <a:t>2</a:t>
            </a:r>
            <a:r>
              <a:rPr sz="1400" spc="-15" dirty="0">
                <a:latin typeface="Times New Roman"/>
                <a:cs typeface="Times New Roman"/>
              </a:rPr>
              <a:t>(</a:t>
            </a:r>
            <a:r>
              <a:rPr sz="1400" spc="5" dirty="0">
                <a:latin typeface="Times New Roman"/>
                <a:cs typeface="Times New Roman"/>
              </a:rPr>
              <a:t>t</a:t>
            </a:r>
            <a:r>
              <a:rPr sz="1400" dirty="0">
                <a:latin typeface="Times New Roman"/>
                <a:cs typeface="Times New Roman"/>
              </a:rPr>
              <a:t>)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150" dirty="0">
                <a:latin typeface="Symbol"/>
                <a:cs typeface="Symbol"/>
              </a:rPr>
              <a:t></a:t>
            </a:r>
            <a:r>
              <a:rPr sz="1150" spc="-1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</a:t>
            </a:r>
            <a:r>
              <a:rPr sz="1400" spc="-5" dirty="0">
                <a:latin typeface="Times New Roman"/>
                <a:cs typeface="Times New Roman"/>
              </a:rPr>
              <a:t>S</a:t>
            </a:r>
            <a:r>
              <a:rPr sz="1350" spc="7" baseline="-9259" dirty="0">
                <a:latin typeface="Times New Roman"/>
                <a:cs typeface="Times New Roman"/>
              </a:rPr>
              <a:t>0</a:t>
            </a:r>
            <a:r>
              <a:rPr sz="1400" dirty="0">
                <a:latin typeface="Times New Roman"/>
                <a:cs typeface="Times New Roman"/>
              </a:rPr>
              <a:t>+</a:t>
            </a:r>
            <a:r>
              <a:rPr sz="1400" spc="-5" dirty="0">
                <a:latin typeface="Times New Roman"/>
                <a:cs typeface="Times New Roman"/>
              </a:rPr>
              <a:t> S</a:t>
            </a:r>
            <a:r>
              <a:rPr sz="1350" baseline="-9259" dirty="0">
                <a:latin typeface="Times New Roman"/>
                <a:cs typeface="Times New Roman"/>
              </a:rPr>
              <a:t>1 </a:t>
            </a:r>
            <a:r>
              <a:rPr sz="1350" spc="-150" baseline="-9259" dirty="0">
                <a:latin typeface="Times New Roman"/>
                <a:cs typeface="Times New Roman"/>
              </a:rPr>
              <a:t> </a:t>
            </a:r>
            <a:r>
              <a:rPr sz="1400" spc="-15" dirty="0">
                <a:latin typeface="Times New Roman"/>
                <a:cs typeface="Times New Roman"/>
              </a:rPr>
              <a:t>c</a:t>
            </a:r>
            <a:r>
              <a:rPr sz="1400" dirty="0">
                <a:latin typeface="Times New Roman"/>
                <a:cs typeface="Times New Roman"/>
              </a:rPr>
              <a:t>o</a:t>
            </a:r>
            <a:r>
              <a:rPr sz="1400" spc="30" dirty="0">
                <a:latin typeface="Times New Roman"/>
                <a:cs typeface="Times New Roman"/>
              </a:rPr>
              <a:t>s</a:t>
            </a:r>
            <a:r>
              <a:rPr sz="1400" spc="-65" dirty="0">
                <a:latin typeface="Symbol"/>
                <a:cs typeface="Symbol"/>
              </a:rPr>
              <a:t></a:t>
            </a:r>
            <a:r>
              <a:rPr sz="1350" spc="7" baseline="-9259" dirty="0">
                <a:latin typeface="Times New Roman"/>
                <a:cs typeface="Times New Roman"/>
              </a:rPr>
              <a:t>г</a:t>
            </a:r>
            <a:r>
              <a:rPr sz="1400" spc="5" dirty="0">
                <a:latin typeface="Times New Roman"/>
                <a:cs typeface="Times New Roman"/>
              </a:rPr>
              <a:t>t</a:t>
            </a:r>
            <a:r>
              <a:rPr sz="1400" dirty="0">
                <a:latin typeface="Times New Roman"/>
                <a:cs typeface="Times New Roman"/>
              </a:rPr>
              <a:t>)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U</a:t>
            </a:r>
            <a:r>
              <a:rPr sz="1350" spc="-7" baseline="-9259" dirty="0">
                <a:latin typeface="Times New Roman"/>
                <a:cs typeface="Times New Roman"/>
              </a:rPr>
              <a:t>c</a:t>
            </a:r>
            <a:r>
              <a:rPr sz="1400" dirty="0">
                <a:latin typeface="Times New Roman"/>
                <a:cs typeface="Times New Roman"/>
              </a:rPr>
              <a:t>c</a:t>
            </a:r>
            <a:r>
              <a:rPr sz="1400" spc="5" dirty="0">
                <a:latin typeface="Times New Roman"/>
                <a:cs typeface="Times New Roman"/>
              </a:rPr>
              <a:t>os</a:t>
            </a:r>
            <a:r>
              <a:rPr sz="1400" spc="20" dirty="0">
                <a:latin typeface="Times New Roman"/>
                <a:cs typeface="Times New Roman"/>
              </a:rPr>
              <a:t>(</a:t>
            </a:r>
            <a:r>
              <a:rPr sz="1400" spc="-55" dirty="0">
                <a:latin typeface="Symbol"/>
                <a:cs typeface="Symbol"/>
              </a:rPr>
              <a:t></a:t>
            </a:r>
            <a:r>
              <a:rPr sz="1350" spc="-7" baseline="-9259" dirty="0">
                <a:latin typeface="Times New Roman"/>
                <a:cs typeface="Times New Roman"/>
              </a:rPr>
              <a:t>c</a:t>
            </a:r>
            <a:r>
              <a:rPr sz="1400" spc="5" dirty="0">
                <a:latin typeface="Times New Roman"/>
                <a:cs typeface="Times New Roman"/>
              </a:rPr>
              <a:t>t</a:t>
            </a:r>
            <a:r>
              <a:rPr sz="1400" dirty="0">
                <a:latin typeface="Times New Roman"/>
                <a:cs typeface="Times New Roman"/>
              </a:rPr>
              <a:t>+</a:t>
            </a:r>
            <a:r>
              <a:rPr sz="1400" spc="5" dirty="0">
                <a:latin typeface="Symbol"/>
                <a:cs typeface="Symbol"/>
              </a:rPr>
              <a:t></a:t>
            </a:r>
            <a:r>
              <a:rPr sz="1350" spc="-7" baseline="-9259" dirty="0">
                <a:latin typeface="Times New Roman"/>
                <a:cs typeface="Times New Roman"/>
              </a:rPr>
              <a:t>с</a:t>
            </a:r>
            <a:r>
              <a:rPr sz="1400" dirty="0">
                <a:latin typeface="Times New Roman"/>
                <a:cs typeface="Times New Roman"/>
              </a:rPr>
              <a:t>)=</a:t>
            </a:r>
            <a:endParaRPr sz="1400">
              <a:latin typeface="Times New Roman"/>
              <a:cs typeface="Times New Roman"/>
            </a:endParaRPr>
          </a:p>
          <a:p>
            <a:pPr marL="551180">
              <a:lnSpc>
                <a:spcPct val="100000"/>
              </a:lnSpc>
              <a:spcBef>
                <a:spcPts val="1475"/>
              </a:spcBef>
              <a:tabLst>
                <a:tab pos="5767070" algn="l"/>
              </a:tabLst>
            </a:pPr>
            <a:r>
              <a:rPr sz="1400" spc="-5" dirty="0">
                <a:latin typeface="Times New Roman"/>
                <a:cs typeface="Times New Roman"/>
              </a:rPr>
              <a:t>=S</a:t>
            </a:r>
            <a:r>
              <a:rPr sz="1350" spc="-7" baseline="-9259" dirty="0">
                <a:latin typeface="Times New Roman"/>
                <a:cs typeface="Times New Roman"/>
              </a:rPr>
              <a:t>0</a:t>
            </a:r>
            <a:r>
              <a:rPr sz="1400" spc="-5" dirty="0">
                <a:latin typeface="Times New Roman"/>
                <a:cs typeface="Times New Roman"/>
              </a:rPr>
              <a:t>U</a:t>
            </a:r>
            <a:r>
              <a:rPr sz="1350" spc="-7" baseline="-9259" dirty="0">
                <a:latin typeface="Times New Roman"/>
                <a:cs typeface="Times New Roman"/>
              </a:rPr>
              <a:t>c</a:t>
            </a:r>
            <a:r>
              <a:rPr sz="1400" spc="-5" dirty="0">
                <a:latin typeface="Times New Roman"/>
                <a:cs typeface="Times New Roman"/>
              </a:rPr>
              <a:t>cos(</a:t>
            </a:r>
            <a:r>
              <a:rPr sz="1400" spc="-5" dirty="0">
                <a:latin typeface="Symbol"/>
                <a:cs typeface="Symbol"/>
              </a:rPr>
              <a:t></a:t>
            </a:r>
            <a:r>
              <a:rPr sz="1350" spc="-7" baseline="-9259" dirty="0">
                <a:latin typeface="Times New Roman"/>
                <a:cs typeface="Times New Roman"/>
              </a:rPr>
              <a:t>c</a:t>
            </a:r>
            <a:r>
              <a:rPr sz="1400" spc="-5" dirty="0">
                <a:latin typeface="Times New Roman"/>
                <a:cs typeface="Times New Roman"/>
              </a:rPr>
              <a:t>t+</a:t>
            </a:r>
            <a:r>
              <a:rPr sz="1400" spc="-5" dirty="0">
                <a:latin typeface="Symbol"/>
                <a:cs typeface="Symbol"/>
              </a:rPr>
              <a:t></a:t>
            </a:r>
            <a:r>
              <a:rPr sz="1350" spc="-7" baseline="-9259" dirty="0">
                <a:latin typeface="Times New Roman"/>
                <a:cs typeface="Times New Roman"/>
              </a:rPr>
              <a:t>с</a:t>
            </a:r>
            <a:r>
              <a:rPr sz="1400" spc="-5" dirty="0">
                <a:latin typeface="Times New Roman"/>
                <a:cs typeface="Times New Roman"/>
              </a:rPr>
              <a:t>)+</a:t>
            </a:r>
            <a:r>
              <a:rPr sz="1400" spc="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½</a:t>
            </a:r>
            <a:r>
              <a:rPr sz="1400" spc="3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S</a:t>
            </a:r>
            <a:r>
              <a:rPr sz="1350" spc="-7" baseline="-9259" dirty="0">
                <a:latin typeface="Times New Roman"/>
                <a:cs typeface="Times New Roman"/>
              </a:rPr>
              <a:t>1</a:t>
            </a:r>
            <a:r>
              <a:rPr sz="1400" spc="-5" dirty="0">
                <a:latin typeface="Times New Roman"/>
                <a:cs typeface="Times New Roman"/>
              </a:rPr>
              <a:t>U</a:t>
            </a:r>
            <a:r>
              <a:rPr sz="1350" spc="-7" baseline="-9259" dirty="0">
                <a:latin typeface="Times New Roman"/>
                <a:cs typeface="Times New Roman"/>
              </a:rPr>
              <a:t>c</a:t>
            </a:r>
            <a:r>
              <a:rPr sz="1400" spc="-5" dirty="0">
                <a:latin typeface="Times New Roman"/>
                <a:cs typeface="Times New Roman"/>
              </a:rPr>
              <a:t>cos[(</a:t>
            </a:r>
            <a:r>
              <a:rPr sz="1400" spc="-5" dirty="0">
                <a:latin typeface="Symbol"/>
                <a:cs typeface="Symbol"/>
              </a:rPr>
              <a:t></a:t>
            </a:r>
            <a:r>
              <a:rPr sz="1350" spc="-7" baseline="-9259" dirty="0">
                <a:latin typeface="Times New Roman"/>
                <a:cs typeface="Times New Roman"/>
              </a:rPr>
              <a:t>с</a:t>
            </a:r>
            <a:r>
              <a:rPr sz="1400" spc="-5" dirty="0">
                <a:latin typeface="Times New Roman"/>
                <a:cs typeface="Times New Roman"/>
              </a:rPr>
              <a:t>+</a:t>
            </a:r>
            <a:r>
              <a:rPr sz="1400" spc="-5" dirty="0">
                <a:latin typeface="Symbol"/>
                <a:cs typeface="Symbol"/>
              </a:rPr>
              <a:t></a:t>
            </a:r>
            <a:r>
              <a:rPr sz="1350" spc="-7" baseline="-9259" dirty="0">
                <a:latin typeface="Times New Roman"/>
                <a:cs typeface="Times New Roman"/>
              </a:rPr>
              <a:t>г</a:t>
            </a:r>
            <a:r>
              <a:rPr sz="1400" spc="-5" dirty="0">
                <a:latin typeface="Times New Roman"/>
                <a:cs typeface="Times New Roman"/>
              </a:rPr>
              <a:t>)t+</a:t>
            </a:r>
            <a:r>
              <a:rPr sz="1400" spc="-5" dirty="0">
                <a:latin typeface="Symbol"/>
                <a:cs typeface="Symbol"/>
              </a:rPr>
              <a:t></a:t>
            </a:r>
            <a:r>
              <a:rPr sz="1350" spc="-7" baseline="-9259" dirty="0">
                <a:latin typeface="Times New Roman"/>
                <a:cs typeface="Times New Roman"/>
              </a:rPr>
              <a:t>с</a:t>
            </a:r>
            <a:r>
              <a:rPr sz="1400" spc="-5" dirty="0">
                <a:latin typeface="Times New Roman"/>
                <a:cs typeface="Times New Roman"/>
              </a:rPr>
              <a:t>]+</a:t>
            </a:r>
            <a:r>
              <a:rPr sz="1400" spc="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½</a:t>
            </a:r>
            <a:r>
              <a:rPr sz="1400" spc="2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S</a:t>
            </a:r>
            <a:r>
              <a:rPr sz="1350" spc="-7" baseline="-9259" dirty="0">
                <a:latin typeface="Times New Roman"/>
                <a:cs typeface="Times New Roman"/>
              </a:rPr>
              <a:t>1</a:t>
            </a:r>
            <a:r>
              <a:rPr sz="1400" spc="-5" dirty="0">
                <a:latin typeface="Times New Roman"/>
                <a:cs typeface="Times New Roman"/>
              </a:rPr>
              <a:t>U</a:t>
            </a:r>
            <a:r>
              <a:rPr sz="1350" spc="-7" baseline="-9259" dirty="0">
                <a:latin typeface="Times New Roman"/>
                <a:cs typeface="Times New Roman"/>
              </a:rPr>
              <a:t>c</a:t>
            </a:r>
            <a:r>
              <a:rPr sz="1400" spc="-5" dirty="0">
                <a:latin typeface="Times New Roman"/>
                <a:cs typeface="Times New Roman"/>
              </a:rPr>
              <a:t>cos[(</a:t>
            </a:r>
            <a:r>
              <a:rPr sz="1400" spc="-5" dirty="0">
                <a:latin typeface="Symbol"/>
                <a:cs typeface="Symbol"/>
              </a:rPr>
              <a:t></a:t>
            </a:r>
            <a:r>
              <a:rPr sz="1350" spc="-7" baseline="-9259" dirty="0">
                <a:latin typeface="Times New Roman"/>
                <a:cs typeface="Times New Roman"/>
              </a:rPr>
              <a:t>с</a:t>
            </a:r>
            <a:r>
              <a:rPr sz="1400" spc="-5" dirty="0">
                <a:latin typeface="Times New Roman"/>
                <a:cs typeface="Times New Roman"/>
              </a:rPr>
              <a:t>-</a:t>
            </a:r>
            <a:r>
              <a:rPr sz="1400" spc="-5" dirty="0">
                <a:latin typeface="Symbol"/>
                <a:cs typeface="Symbol"/>
              </a:rPr>
              <a:t></a:t>
            </a:r>
            <a:r>
              <a:rPr sz="1350" spc="-7" baseline="-9259" dirty="0">
                <a:latin typeface="Times New Roman"/>
                <a:cs typeface="Times New Roman"/>
              </a:rPr>
              <a:t>г</a:t>
            </a:r>
            <a:r>
              <a:rPr sz="1400" spc="-5" dirty="0">
                <a:latin typeface="Times New Roman"/>
                <a:cs typeface="Times New Roman"/>
              </a:rPr>
              <a:t>)t+</a:t>
            </a:r>
            <a:r>
              <a:rPr sz="1400" spc="-5" dirty="0">
                <a:latin typeface="Symbol"/>
                <a:cs typeface="Symbol"/>
              </a:rPr>
              <a:t></a:t>
            </a:r>
            <a:r>
              <a:rPr sz="1350" spc="-7" baseline="-9259" dirty="0">
                <a:latin typeface="Times New Roman"/>
                <a:cs typeface="Times New Roman"/>
              </a:rPr>
              <a:t>с</a:t>
            </a:r>
            <a:r>
              <a:rPr sz="1400" spc="-5" dirty="0">
                <a:latin typeface="Times New Roman"/>
                <a:cs typeface="Times New Roman"/>
              </a:rPr>
              <a:t>].	</a:t>
            </a:r>
            <a:r>
              <a:rPr sz="1400" dirty="0">
                <a:latin typeface="Times New Roman"/>
                <a:cs typeface="Times New Roman"/>
              </a:rPr>
              <a:t>(2)</a:t>
            </a:r>
            <a:endParaRPr sz="1400">
              <a:latin typeface="Times New Roman"/>
              <a:cs typeface="Times New Roman"/>
            </a:endParaRPr>
          </a:p>
          <a:p>
            <a:pPr marL="101600" marR="193675">
              <a:lnSpc>
                <a:spcPct val="143600"/>
              </a:lnSpc>
              <a:spcBef>
                <a:spcPts val="660"/>
              </a:spcBef>
            </a:pPr>
            <a:r>
              <a:rPr sz="1400" spc="-5" dirty="0">
                <a:latin typeface="Times New Roman"/>
                <a:cs typeface="Times New Roman"/>
              </a:rPr>
              <a:t>Согласно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(2)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ток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выходе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ПЭ содержит</a:t>
            </a:r>
            <a:r>
              <a:rPr sz="1400" dirty="0">
                <a:latin typeface="Times New Roman"/>
                <a:cs typeface="Times New Roman"/>
              </a:rPr>
              <a:t> составляющие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трёх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частот: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частоты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сигнала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f</a:t>
            </a:r>
            <a:r>
              <a:rPr sz="1350" spc="-7" baseline="-9259" dirty="0">
                <a:latin typeface="Times New Roman"/>
                <a:cs typeface="Times New Roman"/>
              </a:rPr>
              <a:t>c</a:t>
            </a:r>
            <a:r>
              <a:rPr sz="1400" spc="-5" dirty="0">
                <a:latin typeface="Times New Roman"/>
                <a:cs typeface="Times New Roman"/>
              </a:rPr>
              <a:t>, суммарной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частоты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f</a:t>
            </a:r>
            <a:r>
              <a:rPr sz="1350" baseline="-9259" dirty="0">
                <a:latin typeface="Times New Roman"/>
                <a:cs typeface="Times New Roman"/>
              </a:rPr>
              <a:t>c</a:t>
            </a:r>
            <a:r>
              <a:rPr sz="1400" dirty="0">
                <a:latin typeface="Times New Roman"/>
                <a:cs typeface="Times New Roman"/>
              </a:rPr>
              <a:t>+ </a:t>
            </a:r>
            <a:r>
              <a:rPr sz="1400" spc="-5" dirty="0">
                <a:latin typeface="Times New Roman"/>
                <a:cs typeface="Times New Roman"/>
              </a:rPr>
              <a:t>f</a:t>
            </a:r>
            <a:r>
              <a:rPr sz="1350" spc="-7" baseline="-9259" dirty="0">
                <a:latin typeface="Times New Roman"/>
                <a:cs typeface="Times New Roman"/>
              </a:rPr>
              <a:t>г</a:t>
            </a:r>
            <a:r>
              <a:rPr sz="1350" spc="187" baseline="-925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разностной</a:t>
            </a:r>
            <a:r>
              <a:rPr sz="1400" dirty="0">
                <a:latin typeface="Times New Roman"/>
                <a:cs typeface="Times New Roman"/>
              </a:rPr>
              <a:t> f</a:t>
            </a:r>
            <a:r>
              <a:rPr sz="1350" baseline="-9259" dirty="0">
                <a:latin typeface="Times New Roman"/>
                <a:cs typeface="Times New Roman"/>
              </a:rPr>
              <a:t>c</a:t>
            </a:r>
            <a:r>
              <a:rPr sz="1400" dirty="0">
                <a:latin typeface="Times New Roman"/>
                <a:cs typeface="Times New Roman"/>
              </a:rPr>
              <a:t>- f</a:t>
            </a:r>
            <a:r>
              <a:rPr sz="1350" baseline="-9259" dirty="0">
                <a:latin typeface="Times New Roman"/>
                <a:cs typeface="Times New Roman"/>
              </a:rPr>
              <a:t>г</a:t>
            </a:r>
            <a:r>
              <a:rPr sz="1350" spc="195" baseline="-925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(или </a:t>
            </a:r>
            <a:r>
              <a:rPr sz="1400" spc="-5" dirty="0">
                <a:latin typeface="Times New Roman"/>
                <a:cs typeface="Times New Roman"/>
              </a:rPr>
              <a:t>f</a:t>
            </a:r>
            <a:r>
              <a:rPr sz="1350" spc="-7" baseline="-9259" dirty="0">
                <a:latin typeface="Times New Roman"/>
                <a:cs typeface="Times New Roman"/>
              </a:rPr>
              <a:t>г</a:t>
            </a:r>
            <a:r>
              <a:rPr sz="1400" spc="-5" dirty="0">
                <a:latin typeface="Times New Roman"/>
                <a:cs typeface="Times New Roman"/>
              </a:rPr>
              <a:t>-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f</a:t>
            </a:r>
            <a:r>
              <a:rPr sz="1350" spc="-7" baseline="-9259" dirty="0">
                <a:latin typeface="Times New Roman"/>
                <a:cs typeface="Times New Roman"/>
              </a:rPr>
              <a:t>с</a:t>
            </a:r>
            <a:r>
              <a:rPr sz="1400" spc="-5" dirty="0">
                <a:latin typeface="Times New Roman"/>
                <a:cs typeface="Times New Roman"/>
              </a:rPr>
              <a:t>, </a:t>
            </a:r>
            <a:r>
              <a:rPr sz="1400" dirty="0">
                <a:latin typeface="Times New Roman"/>
                <a:cs typeface="Times New Roman"/>
              </a:rPr>
              <a:t>если </a:t>
            </a:r>
            <a:r>
              <a:rPr sz="1400" spc="-5" dirty="0">
                <a:latin typeface="Times New Roman"/>
                <a:cs typeface="Times New Roman"/>
              </a:rPr>
              <a:t>f</a:t>
            </a:r>
            <a:r>
              <a:rPr sz="1350" spc="-7" baseline="-9259" dirty="0">
                <a:latin typeface="Times New Roman"/>
                <a:cs typeface="Times New Roman"/>
              </a:rPr>
              <a:t>г</a:t>
            </a:r>
            <a:r>
              <a:rPr sz="1350" spc="15" baseline="-925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&gt; </a:t>
            </a:r>
            <a:r>
              <a:rPr sz="1400" spc="-5" dirty="0">
                <a:latin typeface="Times New Roman"/>
                <a:cs typeface="Times New Roman"/>
              </a:rPr>
              <a:t>f</a:t>
            </a:r>
            <a:r>
              <a:rPr sz="1350" spc="-7" baseline="-9259" dirty="0">
                <a:latin typeface="Times New Roman"/>
                <a:cs typeface="Times New Roman"/>
              </a:rPr>
              <a:t>с</a:t>
            </a:r>
            <a:r>
              <a:rPr sz="1400" spc="-5" dirty="0">
                <a:latin typeface="Times New Roman"/>
                <a:cs typeface="Times New Roman"/>
              </a:rPr>
              <a:t>).</a:t>
            </a:r>
            <a:endParaRPr sz="1400">
              <a:latin typeface="Times New Roman"/>
              <a:cs typeface="Times New Roman"/>
            </a:endParaRPr>
          </a:p>
          <a:p>
            <a:pPr marL="551180">
              <a:lnSpc>
                <a:spcPct val="100000"/>
              </a:lnSpc>
              <a:spcBef>
                <a:spcPts val="735"/>
              </a:spcBef>
            </a:pPr>
            <a:r>
              <a:rPr sz="1400" spc="-5" dirty="0">
                <a:latin typeface="Times New Roman"/>
                <a:cs typeface="Times New Roman"/>
              </a:rPr>
              <a:t>Очевидно,</a:t>
            </a:r>
            <a:r>
              <a:rPr sz="1400" dirty="0">
                <a:latin typeface="Times New Roman"/>
                <a:cs typeface="Times New Roman"/>
              </a:rPr>
              <a:t> в</a:t>
            </a:r>
            <a:r>
              <a:rPr sz="1400" spc="-5" dirty="0">
                <a:latin typeface="Times New Roman"/>
                <a:cs typeface="Times New Roman"/>
              </a:rPr>
              <a:t> общем случае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нелинейной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крутизны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 </a:t>
            </a:r>
            <a:r>
              <a:rPr sz="1400" spc="-5" dirty="0">
                <a:latin typeface="Times New Roman"/>
                <a:cs typeface="Times New Roman"/>
              </a:rPr>
              <a:t>выражении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(2)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добавились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бы</a:t>
            </a:r>
            <a:endParaRPr sz="1400">
              <a:latin typeface="Times New Roman"/>
              <a:cs typeface="Times New Roman"/>
            </a:endParaRPr>
          </a:p>
          <a:p>
            <a:pPr marL="101600" marR="297815">
              <a:lnSpc>
                <a:spcPct val="146400"/>
              </a:lnSpc>
              <a:spcBef>
                <a:spcPts val="70"/>
              </a:spcBef>
            </a:pPr>
            <a:r>
              <a:rPr sz="1400" dirty="0">
                <a:latin typeface="Times New Roman"/>
                <a:cs typeface="Times New Roman"/>
              </a:rPr>
              <a:t>составляющие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 </a:t>
            </a:r>
            <a:r>
              <a:rPr sz="1400" spc="-5" dirty="0">
                <a:latin typeface="Times New Roman"/>
                <a:cs typeface="Times New Roman"/>
              </a:rPr>
              <a:t>частотами</a:t>
            </a:r>
            <a:r>
              <a:rPr sz="1400" spc="2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k</a:t>
            </a:r>
            <a:r>
              <a:rPr sz="1400" spc="-10" dirty="0">
                <a:latin typeface="Symbol"/>
                <a:cs typeface="Symbol"/>
              </a:rPr>
              <a:t></a:t>
            </a:r>
            <a:r>
              <a:rPr sz="1350" spc="-15" baseline="-9259" dirty="0">
                <a:latin typeface="Times New Roman"/>
                <a:cs typeface="Times New Roman"/>
              </a:rPr>
              <a:t>г</a:t>
            </a:r>
            <a:r>
              <a:rPr sz="1350" spc="-37" baseline="-9259" dirty="0">
                <a:latin typeface="Times New Roman"/>
                <a:cs typeface="Times New Roman"/>
              </a:rPr>
              <a:t> </a:t>
            </a:r>
            <a:r>
              <a:rPr sz="1200" spc="5" dirty="0">
                <a:latin typeface="Symbol"/>
                <a:cs typeface="Symbol"/>
              </a:rPr>
              <a:t></a:t>
            </a:r>
            <a:r>
              <a:rPr sz="1200" spc="-30" dirty="0">
                <a:latin typeface="Times New Roman"/>
                <a:cs typeface="Times New Roman"/>
              </a:rPr>
              <a:t> </a:t>
            </a:r>
            <a:r>
              <a:rPr sz="1400" spc="-15" dirty="0">
                <a:latin typeface="Symbol"/>
                <a:cs typeface="Symbol"/>
              </a:rPr>
              <a:t></a:t>
            </a:r>
            <a:r>
              <a:rPr sz="1350" spc="-22" baseline="-9259" dirty="0">
                <a:latin typeface="Times New Roman"/>
                <a:cs typeface="Times New Roman"/>
              </a:rPr>
              <a:t>c</a:t>
            </a:r>
            <a:r>
              <a:rPr sz="1400" spc="-15" dirty="0">
                <a:latin typeface="Times New Roman"/>
                <a:cs typeface="Times New Roman"/>
              </a:rPr>
              <a:t>.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Из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всех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составляющих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полезно используется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(и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выделяется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фильтром)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только одна, чаще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всего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разностной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частотой:</a:t>
            </a:r>
            <a:endParaRPr sz="1400">
              <a:latin typeface="Times New Roman"/>
              <a:cs typeface="Times New Roman"/>
            </a:endParaRPr>
          </a:p>
          <a:p>
            <a:pPr marL="1596390">
              <a:lnSpc>
                <a:spcPct val="100000"/>
              </a:lnSpc>
              <a:spcBef>
                <a:spcPts val="840"/>
              </a:spcBef>
              <a:tabLst>
                <a:tab pos="6543040" algn="l"/>
              </a:tabLst>
            </a:pPr>
            <a:r>
              <a:rPr sz="1400" spc="-5" dirty="0">
                <a:latin typeface="Times New Roman"/>
                <a:cs typeface="Times New Roman"/>
              </a:rPr>
              <a:t>I</a:t>
            </a:r>
            <a:r>
              <a:rPr sz="1350" spc="-7" baseline="-9259" dirty="0">
                <a:latin typeface="Times New Roman"/>
                <a:cs typeface="Times New Roman"/>
              </a:rPr>
              <a:t>2пол</a:t>
            </a:r>
            <a:r>
              <a:rPr sz="1400" spc="-5" dirty="0">
                <a:latin typeface="Times New Roman"/>
                <a:cs typeface="Times New Roman"/>
              </a:rPr>
              <a:t>=1/2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S</a:t>
            </a:r>
            <a:r>
              <a:rPr sz="1350" spc="-7" baseline="-9259" dirty="0">
                <a:latin typeface="Times New Roman"/>
                <a:cs typeface="Times New Roman"/>
              </a:rPr>
              <a:t>1</a:t>
            </a:r>
            <a:r>
              <a:rPr sz="1400" spc="-5" dirty="0">
                <a:latin typeface="Times New Roman"/>
                <a:cs typeface="Times New Roman"/>
              </a:rPr>
              <a:t>U</a:t>
            </a:r>
            <a:r>
              <a:rPr sz="1350" spc="-7" baseline="-9259" dirty="0">
                <a:latin typeface="Times New Roman"/>
                <a:cs typeface="Times New Roman"/>
              </a:rPr>
              <a:t>c</a:t>
            </a:r>
            <a:r>
              <a:rPr sz="1400" spc="-5" dirty="0">
                <a:latin typeface="Times New Roman"/>
                <a:cs typeface="Times New Roman"/>
              </a:rPr>
              <a:t>cos[(</a:t>
            </a:r>
            <a:r>
              <a:rPr sz="1400" spc="-5" dirty="0">
                <a:latin typeface="Symbol"/>
                <a:cs typeface="Symbol"/>
              </a:rPr>
              <a:t></a:t>
            </a:r>
            <a:r>
              <a:rPr sz="1350" spc="-7" baseline="-9259" dirty="0">
                <a:latin typeface="Times New Roman"/>
                <a:cs typeface="Times New Roman"/>
              </a:rPr>
              <a:t>с</a:t>
            </a:r>
            <a:r>
              <a:rPr sz="1350" spc="22" baseline="-925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-</a:t>
            </a:r>
            <a:r>
              <a:rPr sz="1400" spc="3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Symbol"/>
                <a:cs typeface="Symbol"/>
              </a:rPr>
              <a:t></a:t>
            </a:r>
            <a:r>
              <a:rPr sz="1350" spc="-15" baseline="-9259" dirty="0">
                <a:latin typeface="Times New Roman"/>
                <a:cs typeface="Times New Roman"/>
              </a:rPr>
              <a:t>г</a:t>
            </a:r>
            <a:r>
              <a:rPr sz="1400" spc="-10" dirty="0">
                <a:latin typeface="Times New Roman"/>
                <a:cs typeface="Times New Roman"/>
              </a:rPr>
              <a:t>)t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+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Symbol"/>
                <a:cs typeface="Symbol"/>
              </a:rPr>
              <a:t></a:t>
            </a:r>
            <a:r>
              <a:rPr sz="1350" baseline="-9259" dirty="0">
                <a:latin typeface="Times New Roman"/>
                <a:cs typeface="Times New Roman"/>
              </a:rPr>
              <a:t>с</a:t>
            </a:r>
            <a:r>
              <a:rPr sz="1400" dirty="0">
                <a:latin typeface="Times New Roman"/>
                <a:cs typeface="Times New Roman"/>
              </a:rPr>
              <a:t>]	(3)</a:t>
            </a:r>
            <a:endParaRPr sz="1400">
              <a:latin typeface="Times New Roman"/>
              <a:cs typeface="Times New Roman"/>
            </a:endParaRPr>
          </a:p>
          <a:p>
            <a:pPr marL="101600" marR="269875">
              <a:lnSpc>
                <a:spcPct val="146800"/>
              </a:lnSpc>
              <a:spcBef>
                <a:spcPts val="5"/>
              </a:spcBef>
            </a:pPr>
            <a:r>
              <a:rPr sz="1400" spc="-5" dirty="0">
                <a:latin typeface="Times New Roman"/>
                <a:cs typeface="Times New Roman"/>
              </a:rPr>
              <a:t>Согласно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(3)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амплитуда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полезной </a:t>
            </a:r>
            <a:r>
              <a:rPr sz="1400" spc="-5" dirty="0">
                <a:latin typeface="Times New Roman"/>
                <a:cs typeface="Times New Roman"/>
              </a:rPr>
              <a:t>составляющей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выходного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тока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(а </a:t>
            </a:r>
            <a:r>
              <a:rPr sz="1400" spc="-5" dirty="0">
                <a:latin typeface="Times New Roman"/>
                <a:cs typeface="Times New Roman"/>
              </a:rPr>
              <a:t>следовательно,</a:t>
            </a:r>
            <a:r>
              <a:rPr sz="1400" dirty="0">
                <a:latin typeface="Times New Roman"/>
                <a:cs typeface="Times New Roman"/>
              </a:rPr>
              <a:t> и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выходного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напряжения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U</a:t>
            </a:r>
            <a:r>
              <a:rPr sz="1350" spc="-7" baseline="-9259" dirty="0">
                <a:latin typeface="Times New Roman"/>
                <a:cs typeface="Times New Roman"/>
              </a:rPr>
              <a:t>вых</a:t>
            </a:r>
            <a:r>
              <a:rPr sz="1400" spc="-5" dirty="0">
                <a:latin typeface="Times New Roman"/>
                <a:cs typeface="Times New Roman"/>
              </a:rPr>
              <a:t>)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пропорциональна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амплитуде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сигнала </a:t>
            </a:r>
            <a:r>
              <a:rPr sz="1400" spc="-5" dirty="0">
                <a:latin typeface="Times New Roman"/>
                <a:cs typeface="Times New Roman"/>
              </a:rPr>
              <a:t>U</a:t>
            </a:r>
            <a:r>
              <a:rPr sz="1350" spc="-7" baseline="-9259" dirty="0">
                <a:latin typeface="Times New Roman"/>
                <a:cs typeface="Times New Roman"/>
              </a:rPr>
              <a:t>c</a:t>
            </a:r>
            <a:r>
              <a:rPr sz="1400" spc="-5" dirty="0">
                <a:latin typeface="Times New Roman"/>
                <a:cs typeface="Times New Roman"/>
              </a:rPr>
              <a:t>,</a:t>
            </a:r>
            <a:r>
              <a:rPr sz="1400" dirty="0">
                <a:latin typeface="Times New Roman"/>
                <a:cs typeface="Times New Roman"/>
              </a:rPr>
              <a:t> а фаза 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соответствует</a:t>
            </a:r>
            <a:r>
              <a:rPr sz="1400" dirty="0">
                <a:latin typeface="Times New Roman"/>
                <a:cs typeface="Times New Roman"/>
              </a:rPr>
              <a:t> фазе </a:t>
            </a:r>
            <a:r>
              <a:rPr sz="1400" spc="-5" dirty="0">
                <a:latin typeface="Times New Roman"/>
                <a:cs typeface="Times New Roman"/>
              </a:rPr>
              <a:t>исходного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сигнала </a:t>
            </a:r>
            <a:r>
              <a:rPr sz="1400" dirty="0">
                <a:latin typeface="Symbol"/>
                <a:cs typeface="Symbol"/>
              </a:rPr>
              <a:t></a:t>
            </a:r>
            <a:r>
              <a:rPr sz="1350" baseline="-9259" dirty="0">
                <a:latin typeface="Times New Roman"/>
                <a:cs typeface="Times New Roman"/>
              </a:rPr>
              <a:t>с</a:t>
            </a:r>
            <a:r>
              <a:rPr sz="1400" dirty="0">
                <a:latin typeface="Times New Roman"/>
                <a:cs typeface="Times New Roman"/>
              </a:rPr>
              <a:t>, то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есть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преобразовании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законы</a:t>
            </a:r>
            <a:endParaRPr sz="1400">
              <a:latin typeface="Times New Roman"/>
              <a:cs typeface="Times New Roman"/>
            </a:endParaRPr>
          </a:p>
          <a:p>
            <a:pPr marL="101600" marR="470534">
              <a:lnSpc>
                <a:spcPct val="147100"/>
              </a:lnSpc>
              <a:spcBef>
                <a:spcPts val="100"/>
              </a:spcBef>
            </a:pPr>
            <a:r>
              <a:rPr sz="1400" spc="-5" dirty="0">
                <a:latin typeface="Times New Roman"/>
                <a:cs typeface="Times New Roman"/>
              </a:rPr>
              <a:t>модуляции, амплитуды</a:t>
            </a:r>
            <a:r>
              <a:rPr sz="1400" dirty="0">
                <a:latin typeface="Times New Roman"/>
                <a:cs typeface="Times New Roman"/>
              </a:rPr>
              <a:t> и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фазы </a:t>
            </a:r>
            <a:r>
              <a:rPr sz="1400" spc="-5" dirty="0">
                <a:latin typeface="Times New Roman"/>
                <a:cs typeface="Times New Roman"/>
              </a:rPr>
              <a:t>сохраняются.</a:t>
            </a:r>
            <a:r>
              <a:rPr sz="1400" dirty="0">
                <a:latin typeface="Times New Roman"/>
                <a:cs typeface="Times New Roman"/>
              </a:rPr>
              <a:t> Заметим,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что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</a:t>
            </a:r>
            <a:r>
              <a:rPr sz="1400" spc="30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Symbol"/>
                <a:cs typeface="Symbol"/>
              </a:rPr>
              <a:t></a:t>
            </a:r>
            <a:r>
              <a:rPr sz="1350" spc="-37" baseline="-9259" dirty="0">
                <a:latin typeface="Times New Roman"/>
                <a:cs typeface="Times New Roman"/>
              </a:rPr>
              <a:t>с</a:t>
            </a:r>
            <a:r>
              <a:rPr sz="1350" spc="52" baseline="-925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&lt;</a:t>
            </a:r>
            <a:r>
              <a:rPr sz="1400" spc="35" dirty="0">
                <a:latin typeface="Times New Roman"/>
                <a:cs typeface="Times New Roman"/>
              </a:rPr>
              <a:t> </a:t>
            </a:r>
            <a:r>
              <a:rPr sz="1400" spc="-30" dirty="0">
                <a:latin typeface="Symbol"/>
                <a:cs typeface="Symbol"/>
              </a:rPr>
              <a:t></a:t>
            </a:r>
            <a:r>
              <a:rPr sz="1350" spc="-44" baseline="-9259" dirty="0">
                <a:latin typeface="Times New Roman"/>
                <a:cs typeface="Times New Roman"/>
              </a:rPr>
              <a:t>г</a:t>
            </a:r>
            <a:r>
              <a:rPr sz="1350" spc="202" baseline="-9259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фаза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 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выходном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токе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меняется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знак,</a:t>
            </a:r>
            <a:r>
              <a:rPr sz="1400" dirty="0">
                <a:latin typeface="Times New Roman"/>
                <a:cs typeface="Times New Roman"/>
              </a:rPr>
              <a:t> т.е.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инверсна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относительно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фазы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входного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сигнала.</a:t>
            </a:r>
            <a:endParaRPr sz="140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00883" y="457199"/>
            <a:ext cx="3022092" cy="167487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2619</Words>
  <Application>Microsoft Office PowerPoint</Application>
  <PresentationFormat>Произвольный</PresentationFormat>
  <Paragraphs>239</Paragraphs>
  <Slides>16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</vt:lpstr>
      <vt:lpstr>Cambria Math</vt:lpstr>
      <vt:lpstr>Symbol</vt:lpstr>
      <vt:lpstr>Times New Roman</vt:lpstr>
      <vt:lpstr>Office Theme</vt:lpstr>
      <vt:lpstr>Тема ПРИЕМНИКИ ЦИФРОВОЙ СВЯЗИ Лекция ПРЕОБРАЗОВАТЕЛИ ЧАСТОТЫ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ПРИЕМНИКИ ЦИФРОВОЙ СВЯЗИ Лекция ПРЕОБРАЗОВАТЕЛИ ЧАСТОТЫ   </dc:title>
  <dc:creator>Admin</dc:creator>
  <cp:lastModifiedBy>Silver</cp:lastModifiedBy>
  <cp:revision>1</cp:revision>
  <dcterms:created xsi:type="dcterms:W3CDTF">2022-02-23T08:33:01Z</dcterms:created>
  <dcterms:modified xsi:type="dcterms:W3CDTF">2022-02-23T08:45:41Z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2022-02-21T00:00:00Z</vt:filetime>
  </property>
  <property fmtid="{D5CDD505-2E9C-101B-9397-08002B2CF9AE}" pid="3" name="Creator">
    <vt:lpwstr>Microsoft® Word 2013</vt:lpwstr>
  </property>
  <property fmtid="{D5CDD505-2E9C-101B-9397-08002B2CF9AE}" pid="4" name="LastSaved">
    <vt:filetime>2022-02-23T00:00:00Z</vt:filetime>
  </property>
</Properties>
</file>