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47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478"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 id="398" r:id="rId145"/>
    <p:sldId id="399" r:id="rId146"/>
    <p:sldId id="400" r:id="rId147"/>
    <p:sldId id="401" r:id="rId148"/>
    <p:sldId id="402" r:id="rId149"/>
    <p:sldId id="403" r:id="rId150"/>
    <p:sldId id="404" r:id="rId151"/>
    <p:sldId id="405" r:id="rId152"/>
    <p:sldId id="406" r:id="rId153"/>
    <p:sldId id="407"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26" r:id="rId169"/>
    <p:sldId id="427" r:id="rId170"/>
    <p:sldId id="428" r:id="rId171"/>
    <p:sldId id="429" r:id="rId172"/>
    <p:sldId id="430" r:id="rId173"/>
    <p:sldId id="431" r:id="rId174"/>
    <p:sldId id="432" r:id="rId175"/>
    <p:sldId id="433" r:id="rId176"/>
    <p:sldId id="434" r:id="rId177"/>
    <p:sldId id="435" r:id="rId178"/>
    <p:sldId id="436" r:id="rId179"/>
    <p:sldId id="437" r:id="rId180"/>
    <p:sldId id="438" r:id="rId181"/>
    <p:sldId id="439" r:id="rId182"/>
    <p:sldId id="440" r:id="rId183"/>
    <p:sldId id="441" r:id="rId184"/>
    <p:sldId id="442" r:id="rId185"/>
    <p:sldId id="443" r:id="rId186"/>
    <p:sldId id="444" r:id="rId187"/>
    <p:sldId id="445" r:id="rId188"/>
    <p:sldId id="446" r:id="rId189"/>
    <p:sldId id="447" r:id="rId190"/>
    <p:sldId id="448" r:id="rId191"/>
    <p:sldId id="449" r:id="rId192"/>
    <p:sldId id="450" r:id="rId193"/>
    <p:sldId id="451" r:id="rId194"/>
    <p:sldId id="453" r:id="rId195"/>
    <p:sldId id="454" r:id="rId196"/>
    <p:sldId id="455" r:id="rId197"/>
    <p:sldId id="456" r:id="rId198"/>
    <p:sldId id="457" r:id="rId199"/>
    <p:sldId id="458" r:id="rId200"/>
    <p:sldId id="459" r:id="rId201"/>
    <p:sldId id="460" r:id="rId202"/>
    <p:sldId id="461" r:id="rId203"/>
    <p:sldId id="462" r:id="rId204"/>
    <p:sldId id="463" r:id="rId205"/>
    <p:sldId id="464" r:id="rId206"/>
    <p:sldId id="465" r:id="rId207"/>
    <p:sldId id="466" r:id="rId208"/>
    <p:sldId id="467" r:id="rId209"/>
    <p:sldId id="468" r:id="rId210"/>
    <p:sldId id="469" r:id="rId211"/>
    <p:sldId id="470" r:id="rId212"/>
    <p:sldId id="471" r:id="rId213"/>
    <p:sldId id="472" r:id="rId214"/>
    <p:sldId id="473" r:id="rId215"/>
    <p:sldId id="474" r:id="rId216"/>
    <p:sldId id="475" r:id="rId217"/>
    <p:sldId id="476" r:id="rId2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presProps" Target="pres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11.11.2025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11.11.2025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11.11.2025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11.11.2025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11.11.2025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11.11.2025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11.11.2025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slide" Target="slide4.xml"/></Relationships>
</file>

<file path=ppt/slides/_rels/slide13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6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9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2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png"/><Relationship Id="rId7"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slide" Target="slide31.xml"/><Relationship Id="rId11" Type="http://schemas.openxmlformats.org/officeDocument/2006/relationships/slide" Target="slide4.xml"/><Relationship Id="rId5" Type="http://schemas.openxmlformats.org/officeDocument/2006/relationships/slide" Target="slide30.xml"/><Relationship Id="rId10" Type="http://schemas.openxmlformats.org/officeDocument/2006/relationships/slide" Target="slide32.xml"/><Relationship Id="rId4" Type="http://schemas.openxmlformats.org/officeDocument/2006/relationships/slide" Target="slide29.xml"/><Relationship Id="rId9" Type="http://schemas.openxmlformats.org/officeDocument/2006/relationships/image" Target="../media/image10.jpeg"/></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107.xml"/><Relationship Id="rId3" Type="http://schemas.openxmlformats.org/officeDocument/2006/relationships/slide" Target="slide9.xml"/><Relationship Id="rId7" Type="http://schemas.openxmlformats.org/officeDocument/2006/relationships/slide" Target="slide45.xml"/><Relationship Id="rId12" Type="http://schemas.openxmlformats.org/officeDocument/2006/relationships/slide" Target="slide70.xml"/><Relationship Id="rId17" Type="http://schemas.openxmlformats.org/officeDocument/2006/relationships/slide" Target="slide4.xml"/><Relationship Id="rId2" Type="http://schemas.openxmlformats.org/officeDocument/2006/relationships/slide" Target="slide6.xml"/><Relationship Id="rId16" Type="http://schemas.openxmlformats.org/officeDocument/2006/relationships/hyperlink" Target="#_Toc199170822"/><Relationship Id="rId1" Type="http://schemas.openxmlformats.org/officeDocument/2006/relationships/slideLayout" Target="../slideLayouts/slideLayout2.xml"/><Relationship Id="rId6" Type="http://schemas.openxmlformats.org/officeDocument/2006/relationships/slide" Target="slide41.xml"/><Relationship Id="rId11" Type="http://schemas.openxmlformats.org/officeDocument/2006/relationships/slide" Target="slide67.xml"/><Relationship Id="rId5" Type="http://schemas.openxmlformats.org/officeDocument/2006/relationships/slide" Target="slide33.xml"/><Relationship Id="rId15" Type="http://schemas.openxmlformats.org/officeDocument/2006/relationships/slide" Target="slide133.xml"/><Relationship Id="rId10" Type="http://schemas.openxmlformats.org/officeDocument/2006/relationships/slide" Target="slide63.xml"/><Relationship Id="rId4" Type="http://schemas.openxmlformats.org/officeDocument/2006/relationships/slide" Target="slide23.xml"/><Relationship Id="rId9" Type="http://schemas.openxmlformats.org/officeDocument/2006/relationships/slide" Target="slide56.xml"/><Relationship Id="rId14" Type="http://schemas.openxmlformats.org/officeDocument/2006/relationships/slide" Target="slide120.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187.xml"/><Relationship Id="rId13" Type="http://schemas.openxmlformats.org/officeDocument/2006/relationships/slide" Target="slide216.xml"/><Relationship Id="rId3" Type="http://schemas.openxmlformats.org/officeDocument/2006/relationships/slide" Target="slide140.xml"/><Relationship Id="rId7" Type="http://schemas.openxmlformats.org/officeDocument/2006/relationships/slide" Target="slide181.xml"/><Relationship Id="rId12" Type="http://schemas.openxmlformats.org/officeDocument/2006/relationships/slide" Target="slide207.xml"/><Relationship Id="rId2" Type="http://schemas.openxmlformats.org/officeDocument/2006/relationships/slide" Target="slide135.xml"/><Relationship Id="rId1" Type="http://schemas.openxmlformats.org/officeDocument/2006/relationships/slideLayout" Target="../slideLayouts/slideLayout2.xml"/><Relationship Id="rId6" Type="http://schemas.openxmlformats.org/officeDocument/2006/relationships/slide" Target="slide174.xml"/><Relationship Id="rId11" Type="http://schemas.openxmlformats.org/officeDocument/2006/relationships/slide" Target="slide200.xml"/><Relationship Id="rId5" Type="http://schemas.openxmlformats.org/officeDocument/2006/relationships/slide" Target="slide161.xml"/><Relationship Id="rId10" Type="http://schemas.openxmlformats.org/officeDocument/2006/relationships/slide" Target="slide194.xml"/><Relationship Id="rId4" Type="http://schemas.openxmlformats.org/officeDocument/2006/relationships/slide" Target="slide153.xml"/><Relationship Id="rId9" Type="http://schemas.openxmlformats.org/officeDocument/2006/relationships/slide" Target="slide193.xml"/><Relationship Id="rId14" Type="http://schemas.openxmlformats.org/officeDocument/2006/relationships/slide" Target="slide4.xml"/></Relationships>
</file>

<file path=ppt/slides/_rels/slide5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6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slide" Target="slide4.xml"/><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8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1327" y="1556792"/>
            <a:ext cx="7772400" cy="998820"/>
          </a:xfrm>
        </p:spPr>
        <p:txBody>
          <a:bodyPr>
            <a:normAutofit fontScale="90000"/>
          </a:bodyPr>
          <a:lstStyle/>
          <a:p>
            <a:r>
              <a:rPr lang="ru-RU" b="1" cap="all" dirty="0">
                <a:solidFill>
                  <a:schemeClr val="tx2"/>
                </a:solidFill>
              </a:rPr>
              <a:t>лидерство </a:t>
            </a:r>
            <a:r>
              <a:rPr lang="ru-RU" dirty="0">
                <a:solidFill>
                  <a:schemeClr val="tx2"/>
                </a:solidFill>
              </a:rPr>
              <a:t/>
            </a:r>
            <a:br>
              <a:rPr lang="ru-RU" dirty="0">
                <a:solidFill>
                  <a:schemeClr val="tx2"/>
                </a:solidFill>
              </a:rPr>
            </a:br>
            <a:r>
              <a:rPr lang="ru-RU" b="1" cap="all" dirty="0">
                <a:solidFill>
                  <a:schemeClr val="tx2"/>
                </a:solidFill>
              </a:rPr>
              <a:t>и управление командой</a:t>
            </a:r>
            <a:r>
              <a:rPr lang="ru-RU" dirty="0">
                <a:solidFill>
                  <a:schemeClr val="tx2"/>
                </a:solidFill>
              </a:rPr>
              <a:t/>
            </a:r>
            <a:br>
              <a:rPr lang="ru-RU" dirty="0">
                <a:solidFill>
                  <a:schemeClr val="tx2"/>
                </a:solidFill>
              </a:rPr>
            </a:br>
            <a:endParaRPr lang="ru-RU" dirty="0">
              <a:solidFill>
                <a:schemeClr val="tx2"/>
              </a:solidFill>
            </a:endParaRPr>
          </a:p>
        </p:txBody>
      </p:sp>
      <p:sp>
        <p:nvSpPr>
          <p:cNvPr id="4" name="Прямоугольник 3"/>
          <p:cNvSpPr/>
          <p:nvPr/>
        </p:nvSpPr>
        <p:spPr>
          <a:xfrm>
            <a:off x="2987824" y="764704"/>
            <a:ext cx="3219407" cy="369332"/>
          </a:xfrm>
          <a:prstGeom prst="rect">
            <a:avLst/>
          </a:prstGeom>
        </p:spPr>
        <p:txBody>
          <a:bodyPr wrap="none">
            <a:spAutoFit/>
          </a:bodyPr>
          <a:lstStyle/>
          <a:p>
            <a:r>
              <a:rPr lang="ru-RU" b="1" cap="all" dirty="0">
                <a:solidFill>
                  <a:schemeClr val="tx2"/>
                </a:solidFill>
              </a:rPr>
              <a:t>М. А. Блюм, Д. Л. Хазанова </a:t>
            </a:r>
            <a:endParaRPr lang="ru-RU" dirty="0">
              <a:solidFill>
                <a:schemeClr val="tx2"/>
              </a:solidFill>
            </a:endParaRPr>
          </a:p>
        </p:txBody>
      </p:sp>
      <p:pic>
        <p:nvPicPr>
          <p:cNvPr id="5" name="Рисунок 4" descr="Picture background"/>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420888"/>
            <a:ext cx="5544616" cy="2952328"/>
          </a:xfrm>
          <a:prstGeom prst="rect">
            <a:avLst/>
          </a:prstGeom>
          <a:noFill/>
          <a:ln>
            <a:noFill/>
          </a:ln>
        </p:spPr>
      </p:pic>
      <p:sp>
        <p:nvSpPr>
          <p:cNvPr id="6" name="Прямоугольник 5"/>
          <p:cNvSpPr/>
          <p:nvPr/>
        </p:nvSpPr>
        <p:spPr>
          <a:xfrm>
            <a:off x="2322004" y="5589240"/>
            <a:ext cx="4572000" cy="923330"/>
          </a:xfrm>
          <a:prstGeom prst="rect">
            <a:avLst/>
          </a:prstGeom>
        </p:spPr>
        <p:txBody>
          <a:bodyPr>
            <a:spAutoFit/>
          </a:bodyPr>
          <a:lstStyle/>
          <a:p>
            <a:pPr algn="ctr"/>
            <a:r>
              <a:rPr lang="ru-RU" b="1" dirty="0">
                <a:solidFill>
                  <a:schemeClr val="tx2"/>
                </a:solidFill>
              </a:rPr>
              <a:t>Тамбов</a:t>
            </a:r>
            <a:endParaRPr lang="ru-RU" dirty="0">
              <a:solidFill>
                <a:schemeClr val="tx2"/>
              </a:solidFill>
            </a:endParaRPr>
          </a:p>
          <a:p>
            <a:pPr algn="ctr"/>
            <a:r>
              <a:rPr lang="ru-RU" b="1" dirty="0">
                <a:solidFill>
                  <a:schemeClr val="tx2"/>
                </a:solidFill>
              </a:rPr>
              <a:t>Издательский центр ФГБОУ ВО «ТГТУ»</a:t>
            </a:r>
            <a:endParaRPr lang="ru-RU" dirty="0">
              <a:solidFill>
                <a:schemeClr val="tx2"/>
              </a:solidFill>
            </a:endParaRPr>
          </a:p>
          <a:p>
            <a:pPr algn="ctr"/>
            <a:r>
              <a:rPr lang="ru-RU" b="1" dirty="0">
                <a:solidFill>
                  <a:schemeClr val="tx2"/>
                </a:solidFill>
              </a:rPr>
              <a:t>2025</a:t>
            </a:r>
            <a:endParaRPr lang="ru-RU" dirty="0">
              <a:solidFill>
                <a:schemeClr val="tx2"/>
              </a:solidFill>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32821"/>
            <a:ext cx="775287" cy="775287"/>
          </a:xfrm>
          <a:prstGeom prst="rect">
            <a:avLst/>
          </a:prstGeom>
        </p:spPr>
      </p:pic>
      <p:sp>
        <p:nvSpPr>
          <p:cNvPr id="9" name="Прямоугольник 8"/>
          <p:cNvSpPr/>
          <p:nvPr/>
        </p:nvSpPr>
        <p:spPr>
          <a:xfrm>
            <a:off x="7740352" y="6381328"/>
            <a:ext cx="1296143" cy="338554"/>
          </a:xfrm>
          <a:prstGeom prst="rect">
            <a:avLst/>
          </a:prstGeom>
        </p:spPr>
        <p:txBody>
          <a:bodyPr wrap="square">
            <a:spAutoFit/>
          </a:bodyPr>
          <a:lstStyle/>
          <a:p>
            <a:pPr algn="ctr"/>
            <a:r>
              <a:rPr lang="ru-RU" sz="1600"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sz="1600"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97496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2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a:t>
            </a:r>
            <a:r>
              <a:rPr lang="ru-RU" sz="2200" b="1" cap="all" dirty="0" smtClean="0">
                <a:solidFill>
                  <a:schemeClr val="tx2"/>
                </a:solidFill>
                <a:latin typeface="Times New Roman" panose="02020603050405020304" pitchFamily="18" charset="0"/>
                <a:cs typeface="Times New Roman" panose="02020603050405020304" pitchFamily="18" charset="0"/>
              </a:rPr>
              <a:t>управление</a:t>
            </a:r>
            <a:endParaRPr lang="ru-RU"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Власть может пребывать в различных формах. Самой распространенной в управлении принято считать классификацию форм власти, которая была предложена учеными </a:t>
            </a:r>
            <a:r>
              <a:rPr lang="ru-RU" sz="1600" dirty="0" err="1">
                <a:latin typeface="Times New Roman" panose="02020603050405020304" pitchFamily="18" charset="0"/>
                <a:cs typeface="Times New Roman" panose="02020603050405020304" pitchFamily="18" charset="0"/>
              </a:rPr>
              <a:t>Мичиганского</a:t>
            </a:r>
            <a:r>
              <a:rPr lang="ru-RU" sz="1600" dirty="0">
                <a:latin typeface="Times New Roman" panose="02020603050405020304" pitchFamily="18" charset="0"/>
                <a:cs typeface="Times New Roman" panose="02020603050405020304" pitchFamily="18" charset="0"/>
              </a:rPr>
              <a:t> Университета в США – Дж. Френчем и Б. </a:t>
            </a:r>
            <a:r>
              <a:rPr lang="ru-RU" sz="1600" dirty="0" err="1">
                <a:latin typeface="Times New Roman" panose="02020603050405020304" pitchFamily="18" charset="0"/>
                <a:cs typeface="Times New Roman" panose="02020603050405020304" pitchFamily="18" charset="0"/>
              </a:rPr>
              <a:t>Равеном</a:t>
            </a:r>
            <a:r>
              <a:rPr lang="ru-RU" sz="1600" dirty="0">
                <a:latin typeface="Times New Roman" panose="02020603050405020304" pitchFamily="18" charset="0"/>
                <a:cs typeface="Times New Roman" panose="02020603050405020304" pitchFamily="18" charset="0"/>
              </a:rPr>
              <a:t>. Согласно их теории, стоит различать пять форм власти: </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Власть, которая основана на принуждении. Ее основу составляют страх и боязнь наказаний. Исполнитель считает, что начальник может препятствовать удовлетворению его обыденных потребностей либо причинить иные неудобства.</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Власть, которая основана на вознаграждении. В данной форме власти главным является поощрение. Подчиненный придерживается мнения, что руководство может удовлетворить его потребности либо доставить удовольствие.</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Экспертная власть – сотрудник имеет надежды на то, что руководство наделено глубокими специальными знаниями, позволяющими привести к удовлетворению его потребностей.</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Эталонная власть – это власть примера, в условиях которой сотрудник желает быть похожим на своего руководителя.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Законная власть – исполнитель считает, что руководитель наделен правами раздавать указания, а долг каждого сотрудника – заниматься их исполнением. Выполнять приказания учит традиция, что обуславливает второе название законной власти – традиционная. </a:t>
            </a:r>
          </a:p>
          <a:p>
            <a:pPr marL="0" indent="450000" algn="just">
              <a:spcBef>
                <a:spcPts val="0"/>
              </a:spcBef>
              <a:buNone/>
            </a:pPr>
            <a:endParaRPr lang="ru-RU" sz="1600" dirty="0"/>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51920"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010888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268760"/>
            <a:ext cx="8229600" cy="4896544"/>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Для лучшего понимания процесса формирования команд можно рассмотреть примеры из практики. Одним из таких примеров является создание команд для решения задач в стартапах. Эти команды часто состоят из людей с разными навыками, которые могут быстро реагировать на изменения в условиях рынка.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Представим себе стартап, занимающийся разработкой программного обеспечения. Основатель формирует команду разработчиков, дизайнеров и менеджеров. На старте основатель собирает команду, чтобы вместе обсудить цели и ожидания. Важно, чтобы каждый чётко понимал не только общую задачу, но и свою конкретную роль – за что он отвечает и как его вклад вписывается в общий результат.</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Затем команда переходит к следующей стадии – и здесь нередко возникают первые трения. Разработчики и дизайнеры начинают обсуждать, как технически реализовать задумки, и часто их взгляды расходятся. В этот момент задача основателя – не просто наблюдать, а направлять процесс, помогать находить компромиссы и напоминать, что все работают ради одной цели.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острые углы сглажены, команда уже начинает настоящую работу над продуктом. Обсуждаются функции, дизайн, пользовательский опыт. В этот период взаимодействие становится более спокойным и конструктивным: участники лучше понимают друг друга, выстраивается доверие и совместный ритм.</a:t>
            </a:r>
          </a:p>
          <a:p>
            <a:pPr marL="0" indent="0" algn="just">
              <a:spcBef>
                <a:spcPts val="0"/>
              </a:spcBef>
              <a:buNone/>
            </a:pPr>
            <a:endParaRPr lang="ru-RU" sz="1600" dirty="0"/>
          </a:p>
        </p:txBody>
      </p:sp>
      <p:sp>
        <p:nvSpPr>
          <p:cNvPr id="4" name="Прямоугольник 3"/>
          <p:cNvSpPr/>
          <p:nvPr/>
        </p:nvSpPr>
        <p:spPr>
          <a:xfrm>
            <a:off x="107504" y="650291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79522" y="650291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48866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844571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08012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196752"/>
            <a:ext cx="8229600" cy="4320480"/>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А в финале – рефлексия. Команда собирается, чтобы разобраться: что получилось хорошо, а что можно было сделать иначе. Это неформальный, но важный этап. Он помогает не просто закрыть проект, а научиться на собственном опыте и стать сильнее к следующему вызову. Такие обсуждения укрепляют не только профессиональные навыки, но и командную сплочённость.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Успех выполнения задач, стоящих перед командой, во многом зависит от ясности целей, путей и критериев оценки их достижения. Члены команды должны иметь ясное представление о связях между целями, методами работы и задачами.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Цели должны быть четкими, сфокусированными и непременно создавать представление о методах работы и задачах, которые приведут к успеху.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формирование целей осуществляется самими участниками, следует учитывать, что цели должны представлять собой продуманную и реальную основу для задач и методов, а не простой перечень предписаний, логически следующих из профиля организации. Более того, вопросы творчества и самоуправления также вносят существенный вклад в эффективность процесса постановки задачи и ее решения командами.</a:t>
            </a:r>
          </a:p>
          <a:p>
            <a:pPr algn="just">
              <a:spcBef>
                <a:spcPts val="0"/>
              </a:spcBef>
            </a:pPr>
            <a:endParaRPr lang="ru-RU" sz="1600" dirty="0"/>
          </a:p>
        </p:txBody>
      </p:sp>
      <p:sp>
        <p:nvSpPr>
          <p:cNvPr id="4" name="Прямоугольник 3"/>
          <p:cNvSpPr/>
          <p:nvPr/>
        </p:nvSpPr>
        <p:spPr>
          <a:xfrm>
            <a:off x="251520"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264202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268760"/>
            <a:ext cx="8229600" cy="5095087"/>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Для четкой постановки и решения задачи команде необходимо учитывать многообразие намерений и подцелей (часто противоречивых). Надо также помнить о дилеммах, связанных с целями, например, о том, что они должны быть ясными и измеряемыми, и одновременно с этим сохранять гибкость и изменчивость, необходимые для адаптации к меняющимся обстоятельствам. В то же время они должны быть вдохновляющими (будить воображение и давать стимул) и осуществимыми (обеспечивать себе поддержку и предохранять от деморализации после неудачи). Цели должны предусматривать возможность развития личности и команды в процессе выполнения задач организации.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Трудно ожидать, что цели всегда будут четко определены. Социальные, экономические и политические факторы могут вызвать внезапные изменения или постоянно принуждать организации к изменениям. Цели команды должны стать фундаментом ее деятельности, однако важные внешние воздействия могут привести к их пересмотру. Изменения в организационной стратегии и требования потребителей также могут стать источником неопределенности. Даже методы работы, используемые командами, подвержены изменениям; технологические перемены могут радикально изменить средства достижения конечной цели. Все организации изменяются или их меняют. Как сказал Гераклит, «все течет», и скорость этого течения заметно увеличилась к концу XX столетия. Поэтому командам стратегических преобразований трудно ставить четкие цели и идти к ним, когда на них оказывают давление внешние изменения.</a:t>
            </a:r>
          </a:p>
          <a:p>
            <a:pPr marL="0" indent="0" algn="just">
              <a:spcBef>
                <a:spcPts val="0"/>
              </a:spcBef>
              <a:buNone/>
            </a:pPr>
            <a:endParaRPr lang="ru-RU" sz="1600" dirty="0"/>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6384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95936" y="636384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771364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57200" y="1412776"/>
            <a:ext cx="8229600" cy="4752528"/>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Для того чтобы обозначить различие между целями и подцелями, необходимо учитывать, что цели обычно относятся к организационной стратегии и отражают долговременные планы команды, в то время как подцели помогают разделить их на части, которые можно точно описать, измерить и достигнуть. Таким образом, подцели указывают пути осуществления стратегических целей.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Установление соответствующих целей команды служит связующим звеном между целями организации и индивидуальными целями. Каждый член команды имеет свои цели и скрытые намерения. Поэтому члены команды, подчинившиеся общим целям, могут быть согласны с ними лишь в определенной степени. Они могут втайне не соглашаться с целями команды, но подчиняться им по каким-то личным причинам, например, испытывая нужду в деньгах для выплаты долгов или используя команду как средство для удовлетворения своих карьерных амбиций в организации. Поэтому решающим политическим моментом в постановке целей и основной областью управления работой команды является предупреждение возможности конфликта или столкновения между командными и личными целями. Лидеры и члены команды, преданные идее командной работы, должны быть осведомлены о заботах и индивидуальных целях остальных, не столь заинтересованных ее членов. Вообще для эффективной работы команды важно, чтобы цели были достижимыми, поддавались оценке и принимались или хотя бы понимались членами команды и группами поддержки, как внутри организации, так и вне ее.</a:t>
            </a:r>
          </a:p>
          <a:p>
            <a:pPr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7749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403041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251520" y="945397"/>
            <a:ext cx="8712968" cy="5579947"/>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Постановка соответствующих целей и управление ими не является единственным решающим фактором успешного выполнения задачи. Все чаще признается, что другим источником эффективности командной работы является способность команды (как единого целого) работать творчески и генерировать новые идеи.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Действительно, организации часто реагируют на меняющиеся требования внешней среды, формируя команды с целью улучшить практическую работу, увеличить ассортимент продукции и услуг и найти новые возможности повышения рентабельности дела. Но просто собрать вместе ярких и творческих людей в одной комнате – еще не означает гарантировать появление потока новых и захватывающих идей. Даже когда люди начинают эффективно работать сообща, конечный результат зачастую не согласуется с текущими и долгосрочными целями организации: он или вязнет в трясине бюрократизма, или с готовностью принимается, но не достигается в результате неумелой реализации.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последнее десятилетие широко распространяются методы создания самоуправляемых команд. В основе их – расширение степени автономии команд и рабочих групп. Это означает, что организация определяет конечные требования и наличные ресурсы, и в этих рамках команды могут варьировать степень свободы при распределении функций и степени ответственности.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некотором смысле промышленное производство само по себе подготовлено для такого подхода, но в настоящее время эта практика командной работы исследуется и в других секторах экономики: она обладает значительным потенциалом повышения эффективности стратегического управления и в правительственных, муниципальных и общественных организациях. Этому способствуют процессы децентрализации управления, создание сетевых и матричных структур, образование «внутренних рынков» и систем контрактов внутри больших организаций.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648866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45753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0708" y="645753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404854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3813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484784"/>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практике существует многообразие форм командной работы: от команд с традиционным лидером, с одной стороны, до самоуправляемых рабочих групп, в которых «каждый является менеджером» и которые функционируют с высоким уровнем внутренней и внешней автономии, – с другой. Важно определить, что подходит данной команде, работающей над частью корпоративной стратегии. Нет смысла тратить усилия на создание самоуправляемых команд, если это не входит в планы руководства стратегическими изменениями: автономные самоуправляемые команды не удастся создать, пока в этом же направлении не начнется движение «штаба» по реализации стратегии. В равной степени не стоит пренебрегать изучением положительного опыта работы автономных и гибких команд только потому, что в данный момент ход реализации стратегии оценивается как удовлетворительный.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Управление реализацией стратегического плана обычно осуществляется в условиях различных ограничений. Типичными факторами, воздействующими на управление стратегией, являются; дефицит времени, рыночная конкуренция, ограниченный бюджет и качество выполнения заданий.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7952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882827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Задачи должны быть более или менее определенными, четкими и относиться к ограниченной области проблем. На решение неопределенных и слабо ограниченных задач командам потребуется значительное время. Проекты, составляющие часть стратегии, которые не могут быть сведены к выполнимым задачам и действиям, являются источником головной боли для команд и их руководителей. Достижение цели в таких ситуациях требует больше времени, что должно быть учтено при планировании стратегии</a:t>
            </a:r>
            <a:r>
              <a:rPr lang="ru-RU" sz="1600" dirty="0" smtClean="0">
                <a:latin typeface="Times New Roman" panose="02020603050405020304" pitchFamily="18" charset="0"/>
                <a:cs typeface="Times New Roman" panose="02020603050405020304" pitchFamily="18" charset="0"/>
              </a:rPr>
              <a:t>.</a:t>
            </a:r>
            <a:endParaRPr lang="en-US"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связи с этим важно, чтобы вопросы управления стратегическим проектом были решены на этапе декларирования и координирования задач команды, наряду с проблемами постановки целей, творчества и автономных рабочих групп. Далее все это подкрепляется установлением равновесия между желаемым и возможным, о чем мы говорили в данной главе: мало пользы от поставленной задачи, которая, будучи замечательной с теоретической точки зрения, не может быть решена на практике из-за специфических ограничений, присущих данной команде.</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02413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1124744"/>
            <a:ext cx="8229600" cy="5040560"/>
          </a:xfrm>
        </p:spPr>
        <p:txBody>
          <a:bodyPr>
            <a:noAutofit/>
          </a:bodyPr>
          <a:lstStyle/>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Командная работа – это не просто совместное выполнение задач, но и сложный процесс взаимодействия, в котором важнейшую роль играет коммуникация. Эффективное общение внутри команды способствует не только успешному выполнению проектов, но и укреплению доверия, повышению мотивации и созданию здоровой рабочей атмосферы. </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Коммуникация – основа любой команды. Она помогает не только справляться с рабочими задачами, но и выстраивать крепкие, уважительные отношения между людьми. Без налаженного общения команда – это просто группа людей, работающих рядом.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С общением – это сообщество, объединённое общей целью и взаимной поддержкой.</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Ниже рассмотрим основы эффективной коммуникации</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1. Открытость и доступность</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Открытость – это не про формальность или деловую вежливость. Это про готовность делиться – своими мыслями, наблюдениями, а иногда и сомнениями. Когда в команде никто не боится «сказать не то», появляется доверие. И это доверие делает общение живым, честным и по-настоящему рабочим.</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Люди чувствуют себя значимыми, когда знают: их слушают, их точка зрения важна, их вклад – не просто строчка в отчёте.</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2. Активное слушание</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Многие из нас думают, что умеют слушать. Но активное слушание – это не просто кивнуть в нужный момент. Это быть включённым: слышать, что именно хочет донести человек, замечать его эмоции, уточнять, если что-то непонятно.</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96336"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094014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мы действительно слушаем – собеседник это чувствует. И тогда коммуникация становится не обменом фраз, а настоящим диалогом, где каждый – участник, а не просто говорящая голова. Оно включает в себя внимание к невербальным сигналам, перефразирование сказанного для уточнения смысла и задавание уточняющих вопросов. Такой подход помогает избежать недоразумений и способствует более глубокому пониманию.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Активное слушание – это не просто вежливость. Это метод, позволяющий наладить контакт и глубоко понять собеседника.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ключевым элементам активного слушания относят:</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Поддержание зрительного контакта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Кивки, короткие подтверждения («угу», «понятно», «да»)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Перефразирование («Ты имеешь в виду, что…»)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Уточняющие вопросы («А можешь привести пример?»)</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Эмоциональное отражение («Похоже, это тебя сильно задело»)</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37657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3. Ясность и точность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 как командная работа – это всегда взаимодействие между людьми с разным опытом, мышлением и привычками, то очень важно говорить ясно и по существу. Когда каждый понимает, о чём речь, меньше времени уходит на догадки, перепроверку и исправление ошибок.</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Четкое и понятное изложение своих мыслей помогает избежать путаницы и недопонимания. Чем чётче и проще доносится мысль до собеседника – тем быстрее команда переходит к делу. А главное – всем становится спокойнее и понятнее, куда двигаться дальше.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Эмпатия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мы говорим об эффективной коммуникации в команде, часто вспоминаем технологии, процессы, сроки. Но есть нечто менее очевидное, хотя и не менее важное – эмпатия. Это способность почувствовать, что переживает другой человек, уловить его эмоции и отнестись к ним с пониманием, а не с равнодушием или раздражением.</a:t>
            </a:r>
          </a:p>
          <a:p>
            <a:pPr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3278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3278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0534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052736"/>
            <a:ext cx="8229600" cy="5073427"/>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контексте управления большое внимание уделяется понятию лидерства, принято считать, что менеджер должен быть также и лидером среди своих подчиненных.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Лидером принято называть индивида, к мнению которого прислушивается большинство сотрудников организации.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Менеджер от вышестоящего звена управления наделяется полномочия осуществлять руководство людьми, то есть становится формальным лидером, который обладает формальной властью. Но для того, чтобы иметь свой собственный стиль управления и эффективно реализовывать мотивационную работу, менеджер должен владеть настоящим авторитетом среди своих подчиненных, то есть превратиться в настоящего лидера и получить реальную власть.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Лидерством называют разновидность искусства оказания влияния на людей для того, чтобы они на добровольной основе стремились достигать тех целей, которые не являются их личными целями, но полезны для компании, например, целей своего отдела, организации, </a:t>
            </a:r>
            <a:r>
              <a:rPr lang="ru-RU" sz="1600" dirty="0" smtClean="0">
                <a:latin typeface="Times New Roman" panose="02020603050405020304" pitchFamily="18" charset="0"/>
                <a:cs typeface="Times New Roman" panose="02020603050405020304" pitchFamily="18" charset="0"/>
              </a:rPr>
              <a:t>страны</a:t>
            </a:r>
            <a:r>
              <a:rPr lang="ru-RU" sz="1600" dirty="0">
                <a:latin typeface="Times New Roman" panose="02020603050405020304" pitchFamily="18" charset="0"/>
                <a:cs typeface="Times New Roman" panose="02020603050405020304" pitchFamily="18" charset="0"/>
              </a:rPr>
              <a:t>.</a:t>
            </a:r>
          </a:p>
        </p:txBody>
      </p:sp>
      <p:pic>
        <p:nvPicPr>
          <p:cNvPr id="2050" name="Picture 2" descr="Picture background"/>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37" r="5195"/>
          <a:stretch/>
        </p:blipFill>
        <p:spPr bwMode="auto">
          <a:xfrm>
            <a:off x="5868144" y="4509120"/>
            <a:ext cx="2469679" cy="18349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95536" y="6159356"/>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159356"/>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9676" y="6159356"/>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745876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командной работе эмпатия – это как скрытая опора. Она не всегда на виду, но именно она помогает людям оставаться человечными в условиях </a:t>
            </a:r>
            <a:r>
              <a:rPr lang="ru-RU" sz="1600" dirty="0" err="1">
                <a:latin typeface="Times New Roman" panose="02020603050405020304" pitchFamily="18" charset="0"/>
                <a:cs typeface="Times New Roman" panose="02020603050405020304" pitchFamily="18" charset="0"/>
              </a:rPr>
              <a:t>дедлайнов</a:t>
            </a:r>
            <a:r>
              <a:rPr lang="ru-RU" sz="1600" dirty="0">
                <a:latin typeface="Times New Roman" panose="02020603050405020304" pitchFamily="18" charset="0"/>
                <a:cs typeface="Times New Roman" panose="02020603050405020304" pitchFamily="18" charset="0"/>
              </a:rPr>
              <a:t>, перегрузок и сложных решений.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Во-первых, эмпатия снижает напряжение. Когда кто-то устал или столкнулся с трудностью, простое «Понимаю, это непросто» уже даёт ощущение поддержки.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Во-вторых, она помогает слушать глубже. С эмпатией вы не просто ловите слова, а чувствуете, что стоит за ними: тревога, неуверенность, мотивация.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В-третьих, эмпатия создаёт безопасную атмосферу. В такой команде люди не боятся сказать о проблеме, признать ошибку или попросить помощи – потому что знают: их не осудят.</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В-четвертых, она укрепляет доверие. Там, где нас понимают, мы легче открываемся и охотнее сотрудничаем.</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87061"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421125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понимать: эмпатия – это не слабость и не эмоциональность ради эмоциональности. Это навык, который помогает действовать разумно и тонко. А значит – работать эффективнее. Эмпатичный лидер или коллега способен не только наладить контакт, но и вовремя увидеть, где у команды может возникнуть перегрузка, где человек выгорает, а где – нуждается в дополнительной поддержке.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Эмпатия не требует </a:t>
            </a:r>
            <a:r>
              <a:rPr lang="ru-RU" sz="1600" dirty="0" err="1">
                <a:latin typeface="Times New Roman" panose="02020603050405020304" pitchFamily="18" charset="0"/>
                <a:cs typeface="Times New Roman" panose="02020603050405020304" pitchFamily="18" charset="0"/>
              </a:rPr>
              <a:t>сверхусилий</a:t>
            </a:r>
            <a:r>
              <a:rPr lang="ru-RU" sz="1600" dirty="0">
                <a:latin typeface="Times New Roman" panose="02020603050405020304" pitchFamily="18" charset="0"/>
                <a:cs typeface="Times New Roman" panose="02020603050405020304" pitchFamily="18" charset="0"/>
              </a:rPr>
              <a:t>. Иногда достаточно просто остановиться и задать один вопрос: «А как сейчас чувствует себя человек напротив?» Это уже начало настоящего командного общения – честного, живого и по-человечески тёплого.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стратегиям эффективной коммуникации можно отнести: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 регулярные встречи и обсуждения – планирование регулярных встреч, на которых обсуждаются текущие задачи, проблемы и достижения, помогает поддерживать всех членов команды в курсе происходящего и способствует своевременному решению возникающих вопросов.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 разнообразие каналов коммуникации в зависимости от ситуации и содержания сообщения – необходимо выбирать наиболее подходящий канал коммуникации (личные встречи, электронная почта, мессенджеры, видеоконференции и т.д.), что позволяет обеспечить максимальную эффективность общения.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10587"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39246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196752"/>
            <a:ext cx="8229600" cy="5184576"/>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5. Обратная связь</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Регулярная и конструктивная обратная связь помогает выявлять сильные стороны и области для улучшения, способствует личностному и профессиональному росту членов команды. Важно, чтобы обратная связь была своевременной, конкретной и ориентированной на поведение, а не на личность.</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Обратная связь – это не просто элемент формального общения между руководителем и сотрудником. Это один из самых мощных инструментов для роста, доверия и синхронизации внутри команды. Без неё команда словно едет с завязанными глазами: никто точно не знает, движется ли в нужном направлении и насколько хорошо справляется со своей частью работы.</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Когда обратная связь становится частью культуры – не наказанием, не ритуалом, а обычной, живой практикой – атмосфера в команде меняется. Люди перестают бояться ошибок и начинают воспринимать их как точки роста.</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Почему обратная связь так важна в управлении:</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Она даёт направление. Команда не может догадаться, что у лидера в голове. А краткий и конкретный комментарий «Здесь было классно, потому что ты быстро отреагировал на изменение» помогает понять, что делать чаще.</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Она снижает тревожность. Когда человек не получает никакой реакции на свою работу, он начинает гадать: всё ли нормально? Хвалят – значит, всё хорошо. Молчат – уже не факт. Прямая, честная и доброжелательная обратная связь снимает лишние переживания.</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Она помогает вовремя скорректировать курс. Вместо того, чтобы ждать до конца проекта и потом устраивать «разбор полётов», лучше мягко направлять людей по ходу дела – это экономит ресурсы и нервы.</a:t>
            </a:r>
          </a:p>
          <a:p>
            <a:pPr marL="0" indent="450000" algn="just">
              <a:spcBef>
                <a:spcPts val="0"/>
              </a:spcBef>
            </a:pPr>
            <a:endParaRPr lang="ru-RU" sz="1500" dirty="0"/>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186840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a:xfrm>
            <a:off x="467544" y="1412776"/>
            <a:ext cx="8229600" cy="4525963"/>
          </a:xfrm>
        </p:spPr>
        <p:txBody>
          <a:bodyPr>
            <a:normAutofit/>
          </a:bodyPr>
          <a:lstStyle/>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Она укрепляет отношения. Честный диалог, в котором есть уважение и заинтересованность, приближает людей. Особенно если руководитель сам открыт к обратной связи и не боится услышать что-то критичное в свой адрес.</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давать обратную связь так, чтобы это действительно работало:</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Своевременно. Чем ближе обратная связь к событию, тем полезнее она будет.</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По делу, а не по личности. «Ты не собрал всех вовремя» – </a:t>
            </a:r>
            <a:r>
              <a:rPr lang="ru-RU" sz="1600" dirty="0" err="1">
                <a:latin typeface="Times New Roman" panose="02020603050405020304" pitchFamily="18" charset="0"/>
                <a:cs typeface="Times New Roman" panose="02020603050405020304" pitchFamily="18" charset="0"/>
              </a:rPr>
              <a:t>конструктивнее</a:t>
            </a:r>
            <a:r>
              <a:rPr lang="ru-RU" sz="1600" dirty="0">
                <a:latin typeface="Times New Roman" panose="02020603050405020304" pitchFamily="18" charset="0"/>
                <a:cs typeface="Times New Roman" panose="02020603050405020304" pitchFamily="18" charset="0"/>
              </a:rPr>
              <a:t>, чем «Ты безответственный».</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Сбалансированно. Если говорить только о проблемах, человек выгорает. Если только хвалить – теряется фокус. Нужен баланс: «вот что хорошо» и «вот что можно улучшить».</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С вопросом, а не с вердиктом. Вместо «Это неправильно» – «Как ты сам оцениваешь результат? Что бы ты поменял?»</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Управление командой без обратной связи – как управление кораблём без компаса.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a:t>
            </a:r>
            <a:r>
              <a:rPr lang="ru-RU" sz="1600" dirty="0">
                <a:latin typeface="Times New Roman" panose="02020603050405020304" pitchFamily="18" charset="0"/>
                <a:cs typeface="Times New Roman" panose="02020603050405020304" pitchFamily="18" charset="0"/>
              </a:rPr>
              <a:t>хорошая обратная связь – это не критика, а разговор, в котором каждый участник становится чуть сильнее, чуть увереннее и чуть ближе к общему результату.</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9619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6. Разрешение конфликтов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Конфликты в команде неизбежны, но важно уметь их конструктивно разрешать.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включает в себя признание существования конфликта, выслушивание всех сторон, поиск компромисса и принятие решений, удовлетворяющих интересы всех участников.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Ниже представлен базовый алгоритм разрешения конфликтов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Определите суть конфликта: что именно не устраивает каждую сторону?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Выслушайте обе стороны без перебивания.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Определите общую цель: чего хотят обе стороны (например, выполнить проект вовремя).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Ищите компромиссы или креативные решения, а не только уступки.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Фиксируйте договорённость – устно или письменно.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Проверьте выполнение через время – конфликты не всегда исчезают сразу.</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192182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a:xfrm>
            <a:off x="539552" y="1412776"/>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любой команде лидер – это не только человек, принимающий решения, но и тот, кто задаёт тон общения. Именно он формирует культуру взаимодействия: своим стилем, поведением, даже интонацией. Команда, как правило, быстро считывает: здесь можно говорить открыто – или лучше молчать. Здесь приветствуется диалог – или «всё решает один».</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Роль лидера в коммуникации не сводится к передаче информации. Он – не просто передатчик задач, а связующее звено между людьми, целями и ценностями. Его слова могут воодушевлять, поддерживать, объединять. Но могут и демотивировать, если за ними нет смысла, искренности и внимания к другим.</a:t>
            </a:r>
          </a:p>
          <a:p>
            <a:pPr marL="0" lv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39635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Что делает лидера сильным коммуникатором?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Умение слушать. Не перебивать, не «перекрывать» мнение подчинённого своей точкой зрения, а по-настоящему выслушать. Это даёт сотрудникам ощущение значимости и включённости.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Прозрачность. Люди гораздо охотнее работают, когда понимают, что происходит, почему приняты те или иные решения и как это отразится на них. Лидер, который делится контекстом, снимает лишнюю тревогу и укрепляет доверие.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Уважение в тоне и форме. Даже самая сложная обратная связь может быть подана с уважением. Уважение не мешает быть честным – оно делает честность конструктивной.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Способность объединять. Лидер, умеющий донести идею, вдохновить на общее дело и связать разные мнения в одно направление, становится точкой притяжения для всей команды.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Открытость к диалогу. Команда гораздо легче развивается и меняется, если лидер сам показывает пример гибкости, готовности к обратной связи и саморефлексии. В этом – сила, а не слабость.</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173558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задаёт формат:</a:t>
            </a:r>
          </a:p>
          <a:p>
            <a:pPr mar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Если он спокоен – команда не паникует.</a:t>
            </a:r>
          </a:p>
          <a:p>
            <a:pPr mar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Если он открыт к идеям – люди не боятся делиться.</a:t>
            </a:r>
          </a:p>
          <a:p>
            <a:pPr mar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Если он говорит «мы», а не «я» – появляется чувство сопричастности.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коммуникация – это не отдельная функция лидера, а основа его влияния. Через неё он формирует доверие, поддерживает мотивацию и создаёт культуру, в которой хочется работать.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 переходом бизнес-процессов в виртуальное пространство, неотъемлемой частью гармоничного взаимодействия внутри команды становятся эффективные средства онлайн-коммуникаций (табл. 9). </a:t>
            </a: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211719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9. Эффективные инструменты для онлайн-коммуникации</a:t>
            </a:r>
          </a:p>
          <a:p>
            <a:pPr algn="just">
              <a:spcBef>
                <a:spcPts val="0"/>
              </a:spcBef>
            </a:pPr>
            <a:endParaRPr lang="ru-RU" dirty="0"/>
          </a:p>
        </p:txBody>
      </p:sp>
      <p:sp>
        <p:nvSpPr>
          <p:cNvPr id="4" name="Прямоугольник 3"/>
          <p:cNvSpPr/>
          <p:nvPr/>
        </p:nvSpPr>
        <p:spPr>
          <a:xfrm>
            <a:off x="66208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6396"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2183060463"/>
              </p:ext>
            </p:extLst>
          </p:nvPr>
        </p:nvGraphicFramePr>
        <p:xfrm>
          <a:off x="770130" y="2178784"/>
          <a:ext cx="7603740" cy="3266440"/>
        </p:xfrm>
        <a:graphic>
          <a:graphicData uri="http://schemas.openxmlformats.org/drawingml/2006/table">
            <a:tbl>
              <a:tblPr firstRow="1" bandRow="1">
                <a:tableStyleId>{5940675A-B579-460E-94D1-54222C63F5DA}</a:tableStyleId>
              </a:tblPr>
              <a:tblGrid>
                <a:gridCol w="2534580">
                  <a:extLst>
                    <a:ext uri="{9D8B030D-6E8A-4147-A177-3AD203B41FA5}">
                      <a16:colId xmlns:a16="http://schemas.microsoft.com/office/drawing/2014/main" val="3725298045"/>
                    </a:ext>
                  </a:extLst>
                </a:gridCol>
                <a:gridCol w="2534580">
                  <a:extLst>
                    <a:ext uri="{9D8B030D-6E8A-4147-A177-3AD203B41FA5}">
                      <a16:colId xmlns:a16="http://schemas.microsoft.com/office/drawing/2014/main" val="4239968404"/>
                    </a:ext>
                  </a:extLst>
                </a:gridCol>
                <a:gridCol w="2534580">
                  <a:extLst>
                    <a:ext uri="{9D8B030D-6E8A-4147-A177-3AD203B41FA5}">
                      <a16:colId xmlns:a16="http://schemas.microsoft.com/office/drawing/2014/main" val="3016252451"/>
                    </a:ext>
                  </a:extLst>
                </a:gridCol>
              </a:tblGrid>
              <a:tr h="370840">
                <a:tc>
                  <a:txBody>
                    <a:bodyPr/>
                    <a:lstStyle/>
                    <a:p>
                      <a:pPr algn="ctr"/>
                      <a:r>
                        <a:rPr lang="ru-RU" sz="1600" b="1" dirty="0" smtClean="0">
                          <a:latin typeface="Times New Roman" panose="02020603050405020304" pitchFamily="18" charset="0"/>
                          <a:cs typeface="Times New Roman" panose="02020603050405020304" pitchFamily="18" charset="0"/>
                        </a:rPr>
                        <a:t>Инструмент</a:t>
                      </a:r>
                      <a:endParaRPr lang="ru-RU" sz="16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b="1" dirty="0" smtClean="0">
                          <a:latin typeface="Times New Roman" panose="02020603050405020304" pitchFamily="18" charset="0"/>
                          <a:cs typeface="Times New Roman" panose="02020603050405020304" pitchFamily="18" charset="0"/>
                        </a:rPr>
                        <a:t>Назначение</a:t>
                      </a:r>
                      <a:endParaRPr lang="ru-RU" sz="16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b="1" dirty="0" smtClean="0">
                          <a:latin typeface="Times New Roman" panose="02020603050405020304" pitchFamily="18" charset="0"/>
                          <a:cs typeface="Times New Roman" panose="02020603050405020304" pitchFamily="18" charset="0"/>
                        </a:rPr>
                        <a:t>Особенности</a:t>
                      </a:r>
                      <a:endParaRPr lang="ru-RU" sz="16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57881527"/>
                  </a:ext>
                </a:extLst>
              </a:tr>
              <a:tr h="370840">
                <a:tc>
                  <a:txBody>
                    <a:bodyPr/>
                    <a:lstStyle/>
                    <a:p>
                      <a:pPr algn="just"/>
                      <a:r>
                        <a:rPr lang="en-US" sz="1600" dirty="0" smtClean="0">
                          <a:latin typeface="Times New Roman" panose="02020603050405020304" pitchFamily="18" charset="0"/>
                          <a:cs typeface="Times New Roman" panose="02020603050405020304" pitchFamily="18" charset="0"/>
                        </a:rPr>
                        <a:t>Slack</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Мгновенные сообщения, каналы по темам</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Быстрое обсуждение, интеграции с задачами</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488735196"/>
                  </a:ext>
                </a:extLst>
              </a:tr>
              <a:tr h="370840">
                <a:tc>
                  <a:txBody>
                    <a:bodyPr/>
                    <a:lstStyle/>
                    <a:p>
                      <a:pPr algn="just"/>
                      <a:r>
                        <a:rPr lang="en-US" sz="1600" dirty="0" smtClean="0">
                          <a:latin typeface="Times New Roman" panose="02020603050405020304" pitchFamily="18" charset="0"/>
                          <a:cs typeface="Times New Roman" panose="02020603050405020304" pitchFamily="18" charset="0"/>
                        </a:rPr>
                        <a:t>Microsoft Teams</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Чаты, встречи, документы</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Подходит для организации</a:t>
                      </a:r>
                      <a:r>
                        <a:rPr lang="ru-RU" sz="1600" baseline="0" dirty="0" smtClean="0">
                          <a:latin typeface="Times New Roman" panose="02020603050405020304" pitchFamily="18" charset="0"/>
                          <a:cs typeface="Times New Roman" panose="02020603050405020304" pitchFamily="18" charset="0"/>
                        </a:rPr>
                        <a:t> с </a:t>
                      </a:r>
                      <a:r>
                        <a:rPr lang="en-US" sz="1600" baseline="0" dirty="0" smtClean="0">
                          <a:latin typeface="Times New Roman" panose="02020603050405020304" pitchFamily="18" charset="0"/>
                          <a:cs typeface="Times New Roman" panose="02020603050405020304" pitchFamily="18" charset="0"/>
                        </a:rPr>
                        <a:t>MS Office</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746466410"/>
                  </a:ext>
                </a:extLst>
              </a:tr>
              <a:tr h="370840">
                <a:tc>
                  <a:txBody>
                    <a:bodyPr/>
                    <a:lstStyle/>
                    <a:p>
                      <a:pPr algn="just"/>
                      <a:r>
                        <a:rPr lang="en-US" sz="1600" dirty="0" smtClean="0">
                          <a:latin typeface="Times New Roman" panose="02020603050405020304" pitchFamily="18" charset="0"/>
                          <a:cs typeface="Times New Roman" panose="02020603050405020304" pitchFamily="18" charset="0"/>
                        </a:rPr>
                        <a:t>Zoom / Google Meet</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Видеовстречи</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Для регулярных встреч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удалённых команд</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734773983"/>
                  </a:ext>
                </a:extLst>
              </a:tr>
              <a:tr h="370840">
                <a:tc>
                  <a:txBody>
                    <a:bodyPr/>
                    <a:lstStyle/>
                    <a:p>
                      <a:pPr algn="just"/>
                      <a:r>
                        <a:rPr lang="en-US" sz="1600" dirty="0" smtClean="0">
                          <a:latin typeface="Times New Roman" panose="02020603050405020304" pitchFamily="18" charset="0"/>
                          <a:cs typeface="Times New Roman" panose="02020603050405020304" pitchFamily="18" charset="0"/>
                        </a:rPr>
                        <a:t>Miro / Mural</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Визуальные доски, совместная работа</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Отлично подходит для брейншторминга</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48773175"/>
                  </a:ext>
                </a:extLst>
              </a:tr>
              <a:tr h="370840">
                <a:tc>
                  <a:txBody>
                    <a:bodyPr/>
                    <a:lstStyle/>
                    <a:p>
                      <a:pPr algn="just"/>
                      <a:r>
                        <a:rPr lang="en-US" sz="1600" dirty="0" smtClean="0">
                          <a:latin typeface="Times New Roman" panose="02020603050405020304" pitchFamily="18" charset="0"/>
                          <a:cs typeface="Times New Roman" panose="02020603050405020304" pitchFamily="18" charset="0"/>
                        </a:rPr>
                        <a:t>Trello / Asana</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Управление задачами</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smtClean="0">
                          <a:latin typeface="Times New Roman" panose="02020603050405020304" pitchFamily="18" charset="0"/>
                          <a:cs typeface="Times New Roman" panose="02020603050405020304" pitchFamily="18" charset="0"/>
                        </a:rPr>
                        <a:t>Удобны</a:t>
                      </a:r>
                      <a:r>
                        <a:rPr lang="ru-RU" sz="1600" baseline="0" dirty="0" smtClean="0">
                          <a:latin typeface="Times New Roman" panose="02020603050405020304" pitchFamily="18" charset="0"/>
                          <a:cs typeface="Times New Roman" panose="02020603050405020304" pitchFamily="18" charset="0"/>
                        </a:rPr>
                        <a:t> для отслеживания прогресса</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567295940"/>
                  </a:ext>
                </a:extLst>
              </a:tr>
            </a:tbl>
          </a:graphicData>
        </a:graphic>
      </p:graphicFrame>
    </p:spTree>
    <p:extLst>
      <p:ext uri="{BB962C8B-B14F-4D97-AF65-F5344CB8AC3E}">
        <p14:creationId xmlns:p14="http://schemas.microsoft.com/office/powerpoint/2010/main" val="380046390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3.2. Коммуникация в команде: эффективные стратегии общения</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Необходимо вкладывать время и усилия в создание и поддержку коммуникационной культуры, способствующей росту и развитию всей команды. Развитие команды – это постоянный процесс, требующий внимания к нюансам, особого уважения к участникам, умение взаимодействовать и учитывать разнообразие.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Поэтому инвестиции в обучение и внедрение новых методик общения лишь повысят уровень вовлеченности и улучшат рабочую атмосферу. Успешная команда – это команда, в которой каждое взаимодействие имеет значение. Согласовывая усилия, сотрудники могут достигать больших высот и преодолевать любые трудности.</a:t>
            </a:r>
          </a:p>
          <a:p>
            <a:pPr algn="just">
              <a:spcBef>
                <a:spcPts val="0"/>
              </a:spcBef>
            </a:pPr>
            <a:endParaRPr lang="ru-RU" sz="1600" dirty="0"/>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4955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57200" y="1124744"/>
            <a:ext cx="8229600" cy="5001419"/>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Люди идут за лидером, прежде всего, из-за того, что он может предложить им (хотя далеко не всегда предоставить в реальности) средства для того, чтобы удовлетворить их насущные потребности, направить на правильный путь достижения цели.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Власть лидера базируется на таких аспектах как:</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хорошее знание подчиненных;</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умение представить себя на их месте, понять их стремления;</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способность анализировать ситуацию, выявлять как близкие, так и далекие перспективы, а также результаты тех или иных действий;</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понимание психологической специфики окружающих (партнеров, руководства, подчиненных) и ее умелое использование в рамках официальных и неофициальных контактах;</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возможность вести людей за собой, вселять в них уверенность, надежду;</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гибкость, настойчивость, упорство;</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обширные знания, высокий уровень эрудиции и прочее.</a:t>
            </a:r>
          </a:p>
          <a:p>
            <a:pPr marL="0" indent="450000" algn="just">
              <a:spcBef>
                <a:spcPts val="0"/>
              </a:spcBef>
              <a:buClr>
                <a:schemeClr val="tx2"/>
              </a:buClr>
              <a:buNone/>
            </a:pPr>
            <a:r>
              <a:rPr lang="ru-RU" sz="1600" dirty="0">
                <a:latin typeface="Times New Roman" panose="02020603050405020304" pitchFamily="18" charset="0"/>
                <a:cs typeface="Times New Roman" panose="02020603050405020304" pitchFamily="18" charset="0"/>
              </a:rPr>
              <a:t>Для того чтобы быть лидером, человек должен иметь свое собственное желание занимать высокую должность и, таким образом, иметь готовность брать на себя зачастую тяжелые обязанности, высокий уровень ответственности и риска.</a:t>
            </a:r>
          </a:p>
          <a:p>
            <a:pPr marL="0" indent="450000" algn="just">
              <a:spcBef>
                <a:spcPts val="0"/>
              </a:spcBef>
              <a:buNone/>
            </a:pPr>
            <a:endParaRPr lang="ru-RU" sz="1800" dirty="0"/>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590835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a:t>
            </a:r>
            <a:r>
              <a:rPr lang="ru-RU" sz="2000" b="1" dirty="0" smtClean="0">
                <a:solidFill>
                  <a:schemeClr val="tx2"/>
                </a:solidFill>
                <a:latin typeface="Times New Roman" panose="02020603050405020304" pitchFamily="18" charset="0"/>
                <a:cs typeface="Times New Roman" panose="02020603050405020304" pitchFamily="18" charset="0"/>
              </a:rPr>
              <a:t>РАЗРЕШЕНИЕ КОНФЛИКТОВ В КОМАНДЕ</a:t>
            </a:r>
            <a:endParaRPr lang="ru-RU" sz="2000" b="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Конфликт – не всегда что-то плохое. В команде, где работают живые, думающие люди, с разными взглядами и характерами, споры и разногласия неизбежны. И это нормально. Вопрос не в том, случится ли конфликт, а в том, что с ним делать и во что он может превратиться.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конфликты в команде – явление, с которым рано или поздно сталкиваются практически все организации. Они могут возникать по различным причинам: различия в мнениях, недостаток ресурсов, неясные роли и обязанности и даже личные несоответствия. Важно понимать, что конфликты сами по себе не являются негативным явлением. Они могут привести к улучшению отношений внутри коллектива, если их правильно разрешать.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Определение конфликта можно рассматривать в узком и широком смысле. В узком смысле конфликт-это тип социального взаимодействия, характеризующийся прямым или сознательным конфликтом между участниками. В широком смысле конфликт-это тип общественных отношений, в которых стороны с помощью своих глубинных целей реализуют свои потребности, стремления и интересы в процессе острой борьбы.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87061"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100722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Все понятия конфликта отображают его основные составляющие: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противостояние;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противоречие;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противоборство;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противоположность;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противодействие, т.е. ситуация, возникающая между двумя или более субъектами, обостренная различными интересами, мешающими обеим сторонам.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самом деле конфликты бывают двух типов: конструктивные и деструктивные.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a:t>
            </a:r>
            <a:r>
              <a:rPr lang="ru-RU" sz="1600" dirty="0">
                <a:latin typeface="Times New Roman" panose="02020603050405020304" pitchFamily="18" charset="0"/>
                <a:cs typeface="Times New Roman" panose="02020603050405020304" pitchFamily="18" charset="0"/>
              </a:rPr>
              <a:t>между ними – принципиальная разница.</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674265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7997"/>
          <a:stretch/>
        </p:blipFill>
        <p:spPr bwMode="auto">
          <a:xfrm>
            <a:off x="5724128" y="4193504"/>
            <a:ext cx="3181350" cy="211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Конструктивные конфликты – это те ситуации, когда разница во мнениях помогает двигаться вперёд. Когда споры рождают не ссоры, а новые идеи. Когда обсуждение вызывает интерес, а не страх. В таких конфликтах есть напряжение, но оно продуктивное. Оно не разрушает, а стимулирует.</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Признаки конструктивного конфликта: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Обсуждается проблема, а не личность.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Все участники настроены найти решение, а не победить.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Есть пространство для диалога и аргументов, а не только эмоций.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После конфликта команда становится сильнее и сплочённее – потому что прошла через разногласие честно и уважительно.</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Например: разработчик и маркетолог спорят о сроках запуска продукта. У каждого – своя логика. Спор перерастает в обсуждение, команда находит компромисс и учитывает оба взгляда. Это – рост.</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10587"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70268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Деструктивные конфликты – это конфликты, которые не решают проблему, а создают новую. Часто такой конфликт начинается с мелочи, но перерастает в личные обиды, холодность или пассивную агрессию. Такие ситуации истощают команду, отнимают силы и подрывают доверие.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Признаки деструктивного конфликта: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Переход на личности, обвинения.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Желание «доказать свою правоту» любой ценой.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Уход в молчание, игнорирование или сарказм.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После конфликта – отчуждение, снижение мотивации и эффективности.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Например: дизайнер и менеджер не договорились о правках в проекте, и вместо обсуждения начинается взаимное раздражение, пассивное сопротивление и скрытые упрёки. Работа встала. Атмосфера – напряжённая. Это – разрушение.</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3074" name="Picture 2" descr="Picture background"/>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319" t="16721" r="16056" b="4599"/>
          <a:stretch/>
        </p:blipFill>
        <p:spPr bwMode="auto">
          <a:xfrm>
            <a:off x="6372200" y="4624591"/>
            <a:ext cx="2088232" cy="153751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43622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перевести конфликт в конструктивное русло?</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Сначала – эмоции, потом – действия. Дайте себе (и другим) выдохнуть. Не начинайте важный разговор в состоянии сильного раздражения.</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Фокус на цели. Задайте себе вопрос: «Я хочу быть правым или хочу решить вопрос?»</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Слушайте. Даже если не согласны. Часто за «неправильным» мнением стоит логика, которую важно понять.</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Проясняйте, а не додумывайте. Гораздо полезнее спросить напрямую, чем строить догадки о мотивах другого.</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Используйте «я-высказывания». Вместо «Ты всё испортил» – «Я расстроен, потому что надеялся на другой результат».</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конфликт – это точка выбора. Он может стать толчком к росту, если команда готова говорить честно, слышать друг друга и искать общий путь. А может стать источником усталости и отдаления, если в него не вложить внимания и заботы.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61156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10587"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076947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и команда вместе формируют культуру: либо культуру избегания и напряжённого молчания, либо культуру открытости, где конфликт – не конец, а начало перемен.</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Психологическая парадигма говорит, что источником конфликта является двойственность природы личности, её свойств и психологических качеств, а также типа характера и темперамента.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современном мире конфликтология рассматривается и прогрессирует как синтетическая наука, где объединяются методы анализа различных наук.</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Также выявлено, что некоторые конфликты бывают вызваны экономическим состоянием общества. Например, в политической жизни общества, можно сделать вывод, что уровень преступности, социальной напряженности и лояльности к власти среди населения напрямую отражает уровень жизни и экономическую ситуацию в стране.</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429842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настоящее время в процессе взаимодействия индивидов или групп, конфликт – естественный, а иногда неизбежный процесс между индивидами и взаимодействующими группами, возникающий из-за недостатка ресурсов, статуса, а также различных взглядов на рабочий процесс. Такие составляющие, как правильно, могут привести как к позитивным, так и к негативным изменениям в организации. Для того, чтобы увеличить именно позитивное направления конфликтов, ими необходимо управлять.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Конфликты классифицируются в зависимости от таких признаков, как цели и подход анализа</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73413"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074" name="Picture 2" descr="https://avatars.mds.yandex.net/i?id=31d53f1619acef0f6f98be7100b3151c0e9ec632-5177089-images-thumbs&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0500" y="3645024"/>
            <a:ext cx="3419872" cy="1980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2356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Структурой конфликта является совокупность устойчивых отношений, которые обеспечивают отличие от других явлений общественной жизни, целостность и тождественность себе, без чего он не может существовать как взаимосвязанная динамическая система с процессами внутри неё.</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Структура конфликта выглядит так:</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Субъекты конфликта – лица, принимающие участие в конфликте (от прямо противодействия до косвенного влияния на ход конфликта).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Предмет конфликта – существующая или объективно воображаемая проблема, являющаяся основой конфликта, т. е. это то противоречие, из-за которого возникает конфликт.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Объект конфликта – причина, при которой проблема конфликта остается той же, пока противоречие не уладится.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Микросреда и макросреда конфликта – условия конфликта, на которые необходимо обращать внимание.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проанализировать структуру конфликта, мы сможем выделить несколько основных понятий: стороны (участники) конфликта, образы конфликтных ситуаций, условия конфликта и возможные действия сторон конфликта, исход конфликтных действий.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000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Сторонами-участниками конфликта могут являться отдельные лица и социальные группы или организации, государства и коалиции государств. Участники конфликта так или иначе характеризуются широким спектром значимых черт. Таким образом, в социально-психологическом плане участники конфликта характеризуются целями, мотивами, ценностями и установками и т.д.</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Также конфликт существенно зависит от внешнего контекста, в котором он возникает и развивается, помимо основных характеристик участников. Одной из важных частей этого контекста является социально-психологическая среда. Но так же важно сказать о том, что социально-групповая среда должна пониматься шире и не ограничиваться только ближайшим окружением индивида. Стремление к такому сужению понятия среды характерна для множества буржуазных авторов. Самый простой пример в этом отношении – позиции сторонников интеракционизма в социальной психологии.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84368"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353593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3.3. РАЗРЕШЕНИЕ КОНФЛИКТОВ В КОМАНДЕ</a:t>
            </a:r>
            <a:endParaRPr lang="ru-RU" sz="4800" dirty="0"/>
          </a:p>
        </p:txBody>
      </p:sp>
      <p:sp>
        <p:nvSpPr>
          <p:cNvPr id="3" name="Объект 2"/>
          <p:cNvSpPr>
            <a:spLocks noGrp="1"/>
          </p:cNvSpPr>
          <p:nvPr>
            <p:ph idx="1"/>
          </p:nvPr>
        </p:nvSpPr>
        <p:spPr>
          <a:xfrm>
            <a:off x="395536"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Специфика условий конфликтной ситуации и особенности его участников определяют поведение сторон в конфликте, но это определяющее влияние никогда не осуществляется непосредственно. Опосредующее звено здесь – идеальные образы, образы конфликтной ситуации, доступные каждому из сторон конфликта. Эти воображаемые рисунки ситуации включают в себя восприятие участниками самих себя, восприятие среды, в которой развиваются конфликтные отношения, и противоборствующих сторон. Все данные образы, собственные картины конфликтной ситуации, а не собственно реальность являются непосредственным детерминантом конфликтного поведения участников. Последнее обстоятельство является, с точки зрения социально-психологических исследований конфликта, принципиально важным. Именно здесь, пожалуй, раскрывается наиболее значимый срез социального конфликта как объекта социально-психологического анализа.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Итак, разногласия в команде неизбежны. Даже самые сплочённые коллективы время от времени сталкиваются с непониманием, усталостью, несогласием. Но сила команды – не в отсутствии конфликтов, а в умении их проживать и решать без потерь для отношений и результата.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Разрешение конфликта – это не про то, «кто виноват». Это про «что сейчас происходит» и «как мы можем выйти отсюда сильнее, чем были».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55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57200" y="1124744"/>
            <a:ext cx="8229600" cy="5001419"/>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Лидерство – это архаичный </a:t>
            </a:r>
            <a:r>
              <a:rPr lang="ru-RU" sz="1600" dirty="0" err="1">
                <a:latin typeface="Times New Roman" panose="02020603050405020304" pitchFamily="18" charset="0"/>
                <a:cs typeface="Times New Roman" panose="02020603050405020304" pitchFamily="18" charset="0"/>
              </a:rPr>
              <a:t>внесознательный</a:t>
            </a:r>
            <a:r>
              <a:rPr lang="ru-RU" sz="1600" dirty="0">
                <a:latin typeface="Times New Roman" panose="02020603050405020304" pitchFamily="18" charset="0"/>
                <a:cs typeface="Times New Roman" panose="02020603050405020304" pitchFamily="18" charset="0"/>
              </a:rPr>
              <a:t> механизм самоорганизации малых групп в ситуации неопределенности или </a:t>
            </a:r>
            <a:r>
              <a:rPr lang="ru-RU" sz="1600" dirty="0" err="1">
                <a:latin typeface="Times New Roman" panose="02020603050405020304" pitchFamily="18" charset="0"/>
                <a:cs typeface="Times New Roman" panose="02020603050405020304" pitchFamily="18" charset="0"/>
              </a:rPr>
              <a:t>общегрупповой</a:t>
            </a:r>
            <a:r>
              <a:rPr lang="ru-RU" sz="1600" dirty="0">
                <a:latin typeface="Times New Roman" panose="02020603050405020304" pitchFamily="18" charset="0"/>
                <a:cs typeface="Times New Roman" panose="02020603050405020304" pitchFamily="18" charset="0"/>
              </a:rPr>
              <a:t> угрозы посредством передачи права на принятие общих решений одному из членов группы (лидеру).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Люди, которые чаще всего «выдвигаются» группой в позицию лидеров в критических ситуациях, и в обычных ситуациях наделяются большими правами. Это можно назвать словом «авторитет». Смысл этого явления в том, чтобы более авторитетные (более компетентные) люди сильнее влияли на групповые решения в обычных ситуациях, т.к. они в большей степени могут прогнозировать и предотвращать угрозы группе. Формализация авторитета превращается в феномен власти.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 это тот человек, который ведет за собой других людей, причём, ведет не властью силы, а властью вдохновения и убеждения. Это и есть ключевое отличие лидера от менеджера. Авторы О.С. </a:t>
            </a:r>
            <a:r>
              <a:rPr lang="ru-RU" sz="1600" dirty="0" err="1">
                <a:latin typeface="Times New Roman" panose="02020603050405020304" pitchFamily="18" charset="0"/>
                <a:cs typeface="Times New Roman" panose="02020603050405020304" pitchFamily="18" charset="0"/>
              </a:rPr>
              <a:t>Виханский</a:t>
            </a:r>
            <a:r>
              <a:rPr lang="ru-RU" sz="1600" dirty="0">
                <a:latin typeface="Times New Roman" panose="02020603050405020304" pitchFamily="18" charset="0"/>
                <a:cs typeface="Times New Roman" panose="02020603050405020304" pitchFamily="18" charset="0"/>
              </a:rPr>
              <a:t> и А.И. Наумов представляют сравнение понятий «лидер» и «менеджмент» (табл. 1).</a:t>
            </a:r>
          </a:p>
          <a:p>
            <a:pPr marL="0" indent="0" algn="just">
              <a:buNone/>
            </a:pPr>
            <a:endParaRPr lang="ru-RU" sz="1600" dirty="0"/>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7" name="Интересный короткий мультик про мотивацию и лидерство в команде))">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707904" y="4149080"/>
            <a:ext cx="4392488" cy="1592213"/>
          </a:xfrm>
          <a:prstGeom prst="rect">
            <a:avLst/>
          </a:prstGeom>
        </p:spPr>
      </p:pic>
    </p:spTree>
    <p:extLst>
      <p:ext uri="{BB962C8B-B14F-4D97-AF65-F5344CB8AC3E}">
        <p14:creationId xmlns:p14="http://schemas.microsoft.com/office/powerpoint/2010/main" val="27518646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3.3. РАЗРЕШЕНИЕ КОНФЛИКТОВ В КОМАНДЕ</a:t>
            </a:r>
            <a:endParaRPr lang="ru-RU" sz="4800" dirty="0"/>
          </a:p>
        </p:txBody>
      </p:sp>
      <p:sp>
        <p:nvSpPr>
          <p:cNvPr id="3" name="Объект 2"/>
          <p:cNvSpPr>
            <a:spLocks noGrp="1"/>
          </p:cNvSpPr>
          <p:nvPr>
            <p:ph idx="1"/>
          </p:nvPr>
        </p:nvSpPr>
        <p:spPr>
          <a:xfrm>
            <a:off x="539552" y="1279301"/>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Многие команды стараются замять конфликт, сделать вид, что «ничего не было», особенно если напряжение не перешло в открытое противостояние. Но замалчивание – не решение. Необсуждённый конфликт уходит в тень, но остаётся внутри: в эмоциях, недоверии, пассивном сопротивлении.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Открытый, но бережный разговор – это шанс очистить пространство и восстановить взаимопонимание.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Можно выделить следующие шаги к разрешению конфликта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Увидеть конфликт и признать его наличие. Первый шаг – перестать делать вид, что всё в порядке. Если в воздухе ощущается напряжение, молчание стало тяжелее слов – пора говорить. Конфликт не уйдёт сам.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Создать безопасное пространство для диалога. Важно, чтобы участники чувствовали: их не осудят, не атакуют, не проигнорируют. Лучше начать разговор в спокойной, личной обстановке, без лишних свидетелей и давления.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424679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3.3. РАЗРЕШЕНИЕ КОНФЛИКТОВ В КОМАНДЕ</a:t>
            </a:r>
            <a:endParaRPr lang="ru-RU" sz="2000" dirty="0"/>
          </a:p>
        </p:txBody>
      </p:sp>
      <p:sp>
        <p:nvSpPr>
          <p:cNvPr id="3" name="Объект 2"/>
          <p:cNvSpPr>
            <a:spLocks noGrp="1"/>
          </p:cNvSpPr>
          <p:nvPr>
            <p:ph idx="1"/>
          </p:nvPr>
        </p:nvSpPr>
        <p:spPr>
          <a:xfrm>
            <a:off x="457200" y="141277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3. Слушать друг друга – по-настоящему. Не перебивать. Не спорить сразу. Дать каждому высказаться и быть услышанным. Часто уже на этом этапе напряжение начинает спадать: когда человеку дают пространство, он перестаёт защищаться.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Отделять факты от интерпретаций. «Ты специально всё испортил» – это интерпретация. «Ты не отправил презентацию вовремя, и клиент ждал» – это факт. Фокус на конкретных действиях, а не на домыслах, делает разговор чище и </a:t>
            </a:r>
            <a:r>
              <a:rPr lang="ru-RU" sz="1600" dirty="0" err="1">
                <a:latin typeface="Times New Roman" panose="02020603050405020304" pitchFamily="18" charset="0"/>
                <a:cs typeface="Times New Roman" panose="02020603050405020304" pitchFamily="18" charset="0"/>
              </a:rPr>
              <a:t>конструктивнее</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5. Ищем, а не доказываем. Цель разговора – не победить, а найти решение.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Оба </a:t>
            </a:r>
            <a:r>
              <a:rPr lang="ru-RU" sz="1600" dirty="0">
                <a:latin typeface="Times New Roman" panose="02020603050405020304" pitchFamily="18" charset="0"/>
                <a:cs typeface="Times New Roman" panose="02020603050405020304" pitchFamily="18" charset="0"/>
              </a:rPr>
              <a:t>участника конфликта (а иногда – вся команда) задаются вопросом: что мы можем сделать, чтобы стало лучше? Иногда это простое изменение формата общения, иногда – чёткое распределение зон ответственности.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6. Подводим итоги и фиксируем договорённости. Проговорите, к чему пришли.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Кто </a:t>
            </a:r>
            <a:r>
              <a:rPr lang="ru-RU" sz="1600" dirty="0">
                <a:latin typeface="Times New Roman" panose="02020603050405020304" pitchFamily="18" charset="0"/>
                <a:cs typeface="Times New Roman" panose="02020603050405020304" pitchFamily="18" charset="0"/>
              </a:rPr>
              <a:t>что берёт на себя? Что меняется? Это не бюрократия, а способ закрепить новый уровень понимания.</a:t>
            </a:r>
          </a:p>
          <a:p>
            <a:pPr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602292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3.3. РАЗРЕШЕНИЕ КОНФЛИКТОВ В КОМАНДЕ</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конфликт возник между участниками команды, на лидере – особая ответственность. Ему важно не становиться судьёй, а быть фасилитатором – тем, кто помогает говорить, слышать, прояснять. Его спокойствие, уважительность и готовность не избегать сложных разговоров задают тон всей команде.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буря проходит, важно не просто выдохнуть, но и сделать выводы. Что помогло справиться? Что можно сделать иначе в будущем? Прожитый конструктивно конфликт делает команду более зрелой, честной и гибкой.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Порой именно после трудных разговоров люди начинают доверять друг другу больше – потому что проверили: даже в напряжении можно быть услышанным и уважаемым.</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098832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3.4. Практические задания по теме </a:t>
            </a:r>
            <a:r>
              <a:rPr lang="ru-RU" sz="2000" b="1" cap="all" dirty="0" smtClean="0">
                <a:solidFill>
                  <a:schemeClr val="tx2"/>
                </a:solidFill>
                <a:latin typeface="Times New Roman" panose="02020603050405020304" pitchFamily="18" charset="0"/>
                <a:cs typeface="Times New Roman" panose="02020603050405020304" pitchFamily="18" charset="0"/>
              </a:rPr>
              <a:t>3</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340768"/>
            <a:ext cx="8229600" cy="4785395"/>
          </a:xfrm>
        </p:spPr>
        <p:txBody>
          <a:bodyPr>
            <a:norm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3.1. Решите </a:t>
            </a:r>
            <a:r>
              <a:rPr lang="ru-RU" sz="1600" b="1" dirty="0" smtClean="0">
                <a:latin typeface="Times New Roman" panose="02020603050405020304" pitchFamily="18" charset="0"/>
                <a:cs typeface="Times New Roman" panose="02020603050405020304" pitchFamily="18" charset="0"/>
              </a:rPr>
              <a:t>кроссворд.</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4" name="Рисунок 3"/>
          <p:cNvPicPr/>
          <p:nvPr/>
        </p:nvPicPr>
        <p:blipFill rotWithShape="1">
          <a:blip r:embed="rId2">
            <a:extLst>
              <a:ext uri="{28A0092B-C50C-407E-A947-70E740481C1C}">
                <a14:useLocalDpi xmlns:a14="http://schemas.microsoft.com/office/drawing/2010/main" val="0"/>
              </a:ext>
            </a:extLst>
          </a:blip>
          <a:srcRect l="9866" t="3242" r="6750"/>
          <a:stretch/>
        </p:blipFill>
        <p:spPr>
          <a:xfrm>
            <a:off x="35496" y="2060848"/>
            <a:ext cx="4392488" cy="4327653"/>
          </a:xfrm>
          <a:prstGeom prst="rect">
            <a:avLst/>
          </a:prstGeo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988840"/>
            <a:ext cx="4714192"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566328" y="6431955"/>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43195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934113" y="6453335"/>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526293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3.4. Практические задания по теме 3</a:t>
            </a:r>
            <a:endParaRPr lang="ru-RU" sz="4800" dirty="0"/>
          </a:p>
        </p:txBody>
      </p:sp>
      <p:sp>
        <p:nvSpPr>
          <p:cNvPr id="3" name="Объект 2"/>
          <p:cNvSpPr>
            <a:spLocks noGrp="1"/>
          </p:cNvSpPr>
          <p:nvPr>
            <p:ph idx="1"/>
          </p:nvPr>
        </p:nvSpPr>
        <p:spPr>
          <a:xfrm>
            <a:off x="457200"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3.2. Соотнесите вариант конфликта с возможной причиной конфликта</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0790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910430324"/>
              </p:ext>
            </p:extLst>
          </p:nvPr>
        </p:nvGraphicFramePr>
        <p:xfrm>
          <a:off x="656276" y="1849925"/>
          <a:ext cx="7831448" cy="4459395"/>
        </p:xfrm>
        <a:graphic>
          <a:graphicData uri="http://schemas.openxmlformats.org/drawingml/2006/table">
            <a:tbl>
              <a:tblPr firstRow="1" bandRow="1">
                <a:tableStyleId>{5940675A-B579-460E-94D1-54222C63F5DA}</a:tableStyleId>
              </a:tblPr>
              <a:tblGrid>
                <a:gridCol w="3915724">
                  <a:extLst>
                    <a:ext uri="{9D8B030D-6E8A-4147-A177-3AD203B41FA5}">
                      <a16:colId xmlns:a16="http://schemas.microsoft.com/office/drawing/2014/main" val="75406331"/>
                    </a:ext>
                  </a:extLst>
                </a:gridCol>
                <a:gridCol w="3915724">
                  <a:extLst>
                    <a:ext uri="{9D8B030D-6E8A-4147-A177-3AD203B41FA5}">
                      <a16:colId xmlns:a16="http://schemas.microsoft.com/office/drawing/2014/main" val="497451721"/>
                    </a:ext>
                  </a:extLst>
                </a:gridCol>
              </a:tblGrid>
              <a:tr h="262159">
                <a:tc>
                  <a:txBody>
                    <a:bodyPr/>
                    <a:lstStyle/>
                    <a:p>
                      <a:pPr algn="ctr"/>
                      <a:r>
                        <a:rPr lang="ru-RU" sz="1400" b="1" dirty="0" smtClean="0">
                          <a:latin typeface="Times New Roman" panose="02020603050405020304" pitchFamily="18" charset="0"/>
                          <a:cs typeface="Times New Roman" panose="02020603050405020304" pitchFamily="18" charset="0"/>
                        </a:rPr>
                        <a:t>Вариант конфликта</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Возможные причины</a:t>
                      </a:r>
                      <a:endParaRPr lang="ru-RU" sz="14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037539608"/>
                  </a:ext>
                </a:extLst>
              </a:tr>
              <a:tr h="812693">
                <a:tc>
                  <a:txBody>
                    <a:bodyPr/>
                    <a:lstStyle/>
                    <a:p>
                      <a:pPr algn="just"/>
                      <a:r>
                        <a:rPr lang="ru-RU" sz="1400" dirty="0" smtClean="0">
                          <a:latin typeface="Times New Roman" panose="02020603050405020304" pitchFamily="18" charset="0"/>
                          <a:cs typeface="Times New Roman" panose="02020603050405020304" pitchFamily="18" charset="0"/>
                        </a:rPr>
                        <a:t>1. Руководство организации – персонал</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а)</a:t>
                      </a:r>
                      <a:r>
                        <a:rPr lang="ru-RU" sz="1400" baseline="0" dirty="0" smtClean="0">
                          <a:latin typeface="Times New Roman" panose="02020603050405020304" pitchFamily="18" charset="0"/>
                          <a:cs typeface="Times New Roman" panose="02020603050405020304" pitchFamily="18" charset="0"/>
                        </a:rPr>
                        <a:t> Взаимная зависимость по выполняемым задачам; распределение ресурсов; неудовлетворительные коммуникации; структурная перестройка</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722236356"/>
                  </a:ext>
                </a:extLst>
              </a:tr>
              <a:tr h="629182">
                <a:tc>
                  <a:txBody>
                    <a:bodyPr/>
                    <a:lstStyle/>
                    <a:p>
                      <a:pPr algn="just"/>
                      <a:r>
                        <a:rPr lang="ru-RU" sz="1400" dirty="0" smtClean="0">
                          <a:latin typeface="Times New Roman" panose="02020603050405020304" pitchFamily="18" charset="0"/>
                          <a:cs typeface="Times New Roman" panose="02020603050405020304" pitchFamily="18" charset="0"/>
                        </a:rPr>
                        <a:t>2. Администрация – профсоюзы</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б)</a:t>
                      </a:r>
                      <a:r>
                        <a:rPr lang="ru-RU" sz="1400" baseline="0" dirty="0" smtClean="0">
                          <a:latin typeface="Times New Roman" panose="02020603050405020304" pitchFamily="18" charset="0"/>
                          <a:cs typeface="Times New Roman" panose="02020603050405020304" pitchFamily="18" charset="0"/>
                        </a:rPr>
                        <a:t> Нарушение договорных обязательств; борьбы за ресурсы, сферы влияния, рынки сбыта и т.п.</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155811292"/>
                  </a:ext>
                </a:extLst>
              </a:tr>
              <a:tr h="812693">
                <a:tc>
                  <a:txBody>
                    <a:bodyPr/>
                    <a:lstStyle/>
                    <a:p>
                      <a:pPr algn="just"/>
                      <a:r>
                        <a:rPr lang="ru-RU" sz="1400" dirty="0" smtClean="0">
                          <a:latin typeface="Times New Roman" panose="02020603050405020304" pitchFamily="18" charset="0"/>
                          <a:cs typeface="Times New Roman" panose="02020603050405020304" pitchFamily="18" charset="0"/>
                        </a:rPr>
                        <a:t>3. Конфликт между микрогруппами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в)</a:t>
                      </a:r>
                      <a:r>
                        <a:rPr lang="ru-RU" sz="1400" baseline="0" dirty="0" smtClean="0">
                          <a:latin typeface="Times New Roman" panose="02020603050405020304" pitchFamily="18" charset="0"/>
                          <a:cs typeface="Times New Roman" panose="02020603050405020304" pitchFamily="18" charset="0"/>
                        </a:rPr>
                        <a:t> Нарушение трудового законодательства со стороны администрации; неудовлетворительные условия труда; низкая заработная плата и т.п.</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148847061"/>
                  </a:ext>
                </a:extLst>
              </a:tr>
              <a:tr h="629182">
                <a:tc>
                  <a:txBody>
                    <a:bodyPr/>
                    <a:lstStyle/>
                    <a:p>
                      <a:pPr algn="just"/>
                      <a:r>
                        <a:rPr lang="ru-RU" sz="1400" dirty="0" smtClean="0">
                          <a:latin typeface="Times New Roman" panose="02020603050405020304" pitchFamily="18" charset="0"/>
                          <a:cs typeface="Times New Roman" panose="02020603050405020304" pitchFamily="18" charset="0"/>
                        </a:rPr>
                        <a:t>4. Конфликт между неформальными группами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г)</a:t>
                      </a:r>
                      <a:r>
                        <a:rPr lang="ru-RU" sz="1400" baseline="0" dirty="0" smtClean="0">
                          <a:latin typeface="Times New Roman" panose="02020603050405020304" pitchFamily="18" charset="0"/>
                          <a:cs typeface="Times New Roman" panose="02020603050405020304" pitchFamily="18" charset="0"/>
                        </a:rPr>
                        <a:t> Неудовлетворительные коммуникации; нарушение правовых норм; невыносимые условия труда; низкая заработная плата и т.п.</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597155688"/>
                  </a:ext>
                </a:extLst>
              </a:tr>
              <a:tr h="445671">
                <a:tc>
                  <a:txBody>
                    <a:bodyPr/>
                    <a:lstStyle/>
                    <a:p>
                      <a:pPr algn="just"/>
                      <a:r>
                        <a:rPr lang="ru-RU" sz="1400" dirty="0" smtClean="0">
                          <a:latin typeface="Times New Roman" panose="02020603050405020304" pitchFamily="18" charset="0"/>
                          <a:cs typeface="Times New Roman" panose="02020603050405020304" pitchFamily="18" charset="0"/>
                        </a:rPr>
                        <a:t>5. Конфликт между организациями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д)</a:t>
                      </a:r>
                      <a:r>
                        <a:rPr lang="ru-RU" sz="1400" baseline="0" dirty="0" smtClean="0">
                          <a:latin typeface="Times New Roman" panose="02020603050405020304" pitchFamily="18" charset="0"/>
                          <a:cs typeface="Times New Roman" panose="02020603050405020304" pitchFamily="18" charset="0"/>
                        </a:rPr>
                        <a:t> Противоположность духовных интересов, ценностей; групповой экстремизм</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590084787"/>
                  </a:ext>
                </a:extLst>
              </a:tr>
              <a:tr h="445671">
                <a:tc>
                  <a:txBody>
                    <a:bodyPr/>
                    <a:lstStyle/>
                    <a:p>
                      <a:pPr algn="just"/>
                      <a:r>
                        <a:rPr lang="ru-RU" sz="1400" dirty="0" smtClean="0">
                          <a:latin typeface="Times New Roman" panose="02020603050405020304" pitchFamily="18" charset="0"/>
                          <a:cs typeface="Times New Roman" panose="02020603050405020304" pitchFamily="18" charset="0"/>
                        </a:rPr>
                        <a:t>6. Конфликт между подразделениями внутри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е)</a:t>
                      </a:r>
                      <a:r>
                        <a:rPr lang="ru-RU" sz="1400" baseline="0" dirty="0" smtClean="0">
                          <a:latin typeface="Times New Roman" panose="02020603050405020304" pitchFamily="18" charset="0"/>
                          <a:cs typeface="Times New Roman" panose="02020603050405020304" pitchFamily="18" charset="0"/>
                        </a:rPr>
                        <a:t> Противоположность интересов, ценностей, целей; амбиции лидеров</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34994138"/>
                  </a:ext>
                </a:extLst>
              </a:tr>
            </a:tbl>
          </a:graphicData>
        </a:graphic>
      </p:graphicFrame>
    </p:spTree>
    <p:extLst>
      <p:ext uri="{BB962C8B-B14F-4D97-AF65-F5344CB8AC3E}">
        <p14:creationId xmlns:p14="http://schemas.microsoft.com/office/powerpoint/2010/main" val="325917800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258" y="4149080"/>
            <a:ext cx="2973878" cy="2029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363272"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4. Развитие лидерских навыков</a:t>
            </a:r>
            <a:br>
              <a:rPr lang="ru-RU" sz="2000" b="1" cap="all" dirty="0">
                <a:solidFill>
                  <a:schemeClr val="tx2"/>
                </a:solidFill>
                <a:latin typeface="Times New Roman" panose="02020603050405020304" pitchFamily="18" charset="0"/>
                <a:cs typeface="Times New Roman" panose="02020603050405020304" pitchFamily="18" charset="0"/>
              </a:rPr>
            </a:br>
            <a:r>
              <a:rPr lang="ru-RU" sz="2000" b="1" dirty="0">
                <a:solidFill>
                  <a:schemeClr val="tx2"/>
                </a:solidFill>
                <a:latin typeface="Times New Roman" panose="02020603050405020304" pitchFamily="18" charset="0"/>
                <a:cs typeface="Times New Roman" panose="02020603050405020304" pitchFamily="18" charset="0"/>
              </a:rPr>
              <a:t>4.1. </a:t>
            </a:r>
            <a:r>
              <a:rPr lang="ru-RU" sz="2000" b="1" dirty="0" smtClean="0">
                <a:solidFill>
                  <a:schemeClr val="tx2"/>
                </a:solidFill>
                <a:latin typeface="Times New Roman" panose="02020603050405020304" pitchFamily="18" charset="0"/>
                <a:cs typeface="Times New Roman" panose="02020603050405020304" pitchFamily="18" charset="0"/>
              </a:rPr>
              <a:t>РАЗВИТИЕ ЭМОЦИОНАЛЬНОГО ИНТЕЛЛЕКТА ЛИДЕРА</a:t>
            </a:r>
            <a:endParaRPr lang="ru-RU" sz="2000" b="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Эмоциональный интеллект становится все более важным аспектом лидерства в современном мире. Сегодня лидерство – это уже не просто управление процессами.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 работа с людьми. А значит, в центре успешного управления оказывается не только интеллект «рациональный», но и эмоциональный.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Эмоциональный интеллект (ЭИ) – это способность понимать себя и других, управлять своими эмоциями и учитывать чувства окружающих при взаимодействии. Для лидера это не «дополнительное качество», а ключевой навык, от которого зависит атмосфера в команде, уровень доверия, мотивации и эффективности.</a:t>
            </a: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Эмо́ция</a:t>
            </a:r>
            <a:r>
              <a:rPr lang="ru-RU" sz="1600" dirty="0">
                <a:latin typeface="Times New Roman" panose="02020603050405020304" pitchFamily="18" charset="0"/>
                <a:cs typeface="Times New Roman" panose="02020603050405020304" pitchFamily="18" charset="0"/>
              </a:rPr>
              <a:t> (от лат. </a:t>
            </a:r>
            <a:r>
              <a:rPr lang="ru-RU" sz="1600" dirty="0" err="1">
                <a:latin typeface="Times New Roman" panose="02020603050405020304" pitchFamily="18" charset="0"/>
                <a:cs typeface="Times New Roman" panose="02020603050405020304" pitchFamily="18" charset="0"/>
              </a:rPr>
              <a:t>emoveo</a:t>
            </a:r>
            <a:r>
              <a:rPr lang="ru-RU" sz="1600" dirty="0">
                <a:latin typeface="Times New Roman" panose="02020603050405020304" pitchFamily="18" charset="0"/>
                <a:cs typeface="Times New Roman" panose="02020603050405020304" pitchFamily="18" charset="0"/>
              </a:rPr>
              <a:t> – «потрясаю», «волную») – психический процесс средней продолжительности, отражающий субъективное оценочное отношение к существующим или возможным ситуациям и объективному миру.</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84368"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924382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4.1. РАЗВИТИЕ ЭМОЦИОНАЛЬНОГО ИНТЕЛЛЕКТА ЛИДЕРА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Чтобы зародилась эмоция, необходим стимул из окружающего мира. Затем в подкорке головного мозга запускаются процессы, отвечающие за эмоцию.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Эмоции характеризуются тремя компонентами: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Переживаемым или осознаваемым в психике ощущением эмоции.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Процессами, происходящими в нервной, эндокринной, дыхательной, пищеварительной и других системах организма.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Наблюдаемыми выразительными комплексами эмоций, в том числе, на лице.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Эмоции отличают от других видов эмоциональных процессов: аффектов, чувств и настроений. Как и многие другие психические явления, эмоции понимаются разными авторами по-разному, поэтому вышеприведённое определение нельзя считать ни точным, ни общепринятым. Помните, что эмоции и чувства не одно и то же. Хотя многие психологи считают эти явления одинаковыми.</a:t>
            </a:r>
          </a:p>
          <a:p>
            <a:pPr marL="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84368"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207563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4.1. РАЗВИТИЕ ЭМОЦИОНАЛЬНОГО ИНТЕЛЛЕКТА ЛИДЕРА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9. Сравнение эмоций и чувств</a:t>
            </a:r>
          </a:p>
        </p:txBody>
      </p:sp>
      <p:sp>
        <p:nvSpPr>
          <p:cNvPr id="4" name="Прямоугольник 3"/>
          <p:cNvSpPr/>
          <p:nvPr/>
        </p:nvSpPr>
        <p:spPr>
          <a:xfrm>
            <a:off x="611560"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73413"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2637058290"/>
              </p:ext>
            </p:extLst>
          </p:nvPr>
        </p:nvGraphicFramePr>
        <p:xfrm>
          <a:off x="354360" y="1639260"/>
          <a:ext cx="8435280" cy="4742068"/>
        </p:xfrm>
        <a:graphic>
          <a:graphicData uri="http://schemas.openxmlformats.org/drawingml/2006/table">
            <a:tbl>
              <a:tblPr firstRow="1" bandRow="1">
                <a:tableStyleId>{5940675A-B579-460E-94D1-54222C63F5DA}</a:tableStyleId>
              </a:tblPr>
              <a:tblGrid>
                <a:gridCol w="4217640">
                  <a:extLst>
                    <a:ext uri="{9D8B030D-6E8A-4147-A177-3AD203B41FA5}">
                      <a16:colId xmlns:a16="http://schemas.microsoft.com/office/drawing/2014/main" val="2425330372"/>
                    </a:ext>
                  </a:extLst>
                </a:gridCol>
                <a:gridCol w="4217640">
                  <a:extLst>
                    <a:ext uri="{9D8B030D-6E8A-4147-A177-3AD203B41FA5}">
                      <a16:colId xmlns:a16="http://schemas.microsoft.com/office/drawing/2014/main" val="1939656813"/>
                    </a:ext>
                  </a:extLst>
                </a:gridCol>
              </a:tblGrid>
              <a:tr h="313634">
                <a:tc>
                  <a:txBody>
                    <a:bodyPr/>
                    <a:lstStyle/>
                    <a:p>
                      <a:pPr algn="ctr"/>
                      <a:r>
                        <a:rPr lang="ru-RU" sz="1400" b="1" dirty="0" smtClean="0">
                          <a:latin typeface="Times New Roman" panose="02020603050405020304" pitchFamily="18" charset="0"/>
                          <a:cs typeface="Times New Roman" panose="02020603050405020304" pitchFamily="18" charset="0"/>
                        </a:rPr>
                        <a:t>Эмоции</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Чувства</a:t>
                      </a:r>
                      <a:endParaRPr lang="ru-RU" sz="14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796391501"/>
                  </a:ext>
                </a:extLst>
              </a:tr>
              <a:tr h="313634">
                <a:tc>
                  <a:txBody>
                    <a:bodyPr/>
                    <a:lstStyle/>
                    <a:p>
                      <a:pPr algn="just"/>
                      <a:r>
                        <a:rPr lang="ru-RU" sz="1400" dirty="0" smtClean="0">
                          <a:latin typeface="Times New Roman" panose="02020603050405020304" pitchFamily="18" charset="0"/>
                          <a:cs typeface="Times New Roman" panose="02020603050405020304" pitchFamily="18" charset="0"/>
                        </a:rPr>
                        <a:t>Эмоции кратковременны</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Чувства длительны и устойчивы</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22020506"/>
                  </a:ext>
                </a:extLst>
              </a:tr>
              <a:tr h="1520912">
                <a:tc>
                  <a:txBody>
                    <a:bodyPr/>
                    <a:lstStyle/>
                    <a:p>
                      <a:pPr algn="just"/>
                      <a:r>
                        <a:rPr lang="ru-RU" sz="1400" dirty="0" smtClean="0">
                          <a:latin typeface="Times New Roman" panose="02020603050405020304" pitchFamily="18" charset="0"/>
                          <a:cs typeface="Times New Roman" panose="02020603050405020304" pitchFamily="18" charset="0"/>
                        </a:rPr>
                        <a:t>Эмоциями</a:t>
                      </a:r>
                      <a:r>
                        <a:rPr lang="ru-RU" sz="1400" baseline="0" dirty="0" smtClean="0">
                          <a:latin typeface="Times New Roman" panose="02020603050405020304" pitchFamily="18" charset="0"/>
                          <a:cs typeface="Times New Roman" panose="02020603050405020304" pitchFamily="18" charset="0"/>
                        </a:rPr>
                        <a:t> мы реагируем на ситуацию, например, разрядился аккумулятор у сотового телефона в самый неподходящий момент, возникает эмоция гнева или досады. Эти эмоции кратковременны, когда приедете домой, их уже не будет</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Чувства – это долгосрочное отношение к кому-либо</a:t>
                      </a:r>
                      <a:r>
                        <a:rPr lang="ru-RU" sz="1400" baseline="0" dirty="0" smtClean="0">
                          <a:latin typeface="Times New Roman" panose="02020603050405020304" pitchFamily="18" charset="0"/>
                          <a:cs typeface="Times New Roman" panose="02020603050405020304" pitchFamily="18" charset="0"/>
                        </a:rPr>
                        <a:t> или чему-либо, они устанавливают тесную эмоциональную связь с предметом (объектом), который имеет мотивационную значимость для человека. Например, когда мы думаем о любимом человеке, мы можем улыбаться, испытывать некое волнение, радость, ощущать «тепло» внутри</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65432106"/>
                  </a:ext>
                </a:extLst>
              </a:tr>
              <a:tr h="1108461">
                <a:tc>
                  <a:txBody>
                    <a:bodyPr/>
                    <a:lstStyle/>
                    <a:p>
                      <a:pPr algn="just"/>
                      <a:r>
                        <a:rPr lang="ru-RU" sz="1400" dirty="0" smtClean="0">
                          <a:latin typeface="Times New Roman" panose="02020603050405020304" pitchFamily="18" charset="0"/>
                          <a:cs typeface="Times New Roman" panose="02020603050405020304" pitchFamily="18" charset="0"/>
                        </a:rPr>
                        <a:t>Эмоции человек не всегда осознает: почему он их испытывает и какие конкретно эмоции испытывает</a:t>
                      </a:r>
                      <a:r>
                        <a:rPr lang="ru-RU" sz="1400" baseline="0" dirty="0" smtClean="0">
                          <a:latin typeface="Times New Roman" panose="02020603050405020304" pitchFamily="18" charset="0"/>
                          <a:cs typeface="Times New Roman" panose="02020603050405020304" pitchFamily="18" charset="0"/>
                        </a:rPr>
                        <a:t> в данный момент. Когда человек говорит: «Во мне все закипает», что это означает? Какие эмоции? Гнев? Страх? Отчаяние? Тревога? Досада?</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Чувства человек</a:t>
                      </a:r>
                      <a:r>
                        <a:rPr lang="ru-RU" sz="1400" baseline="0" dirty="0" smtClean="0">
                          <a:latin typeface="Times New Roman" panose="02020603050405020304" pitchFamily="18" charset="0"/>
                          <a:cs typeface="Times New Roman" panose="02020603050405020304" pitchFamily="18" charset="0"/>
                        </a:rPr>
                        <a:t> осознает практически всегда: дружба, любовь, зависть, враждебность, счастье, гордость</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436305826"/>
                  </a:ext>
                </a:extLst>
              </a:tr>
              <a:tr h="1108461">
                <a:tc>
                  <a:txBody>
                    <a:bodyPr/>
                    <a:lstStyle/>
                    <a:p>
                      <a:pPr algn="just"/>
                      <a:r>
                        <a:rPr lang="ru-RU" sz="1400" dirty="0" smtClean="0">
                          <a:latin typeface="Times New Roman" panose="02020603050405020304" pitchFamily="18" charset="0"/>
                          <a:cs typeface="Times New Roman" panose="02020603050405020304" pitchFamily="18" charset="0"/>
                        </a:rPr>
                        <a:t>Эмоции проявляются снаружи, их сложно контролировать и скрывать. Например, вас</a:t>
                      </a:r>
                      <a:r>
                        <a:rPr lang="ru-RU" sz="1400" baseline="0" dirty="0" smtClean="0">
                          <a:latin typeface="Times New Roman" panose="02020603050405020304" pitchFamily="18" charset="0"/>
                          <a:cs typeface="Times New Roman" panose="02020603050405020304" pitchFamily="18" charset="0"/>
                        </a:rPr>
                        <a:t> неожиданно напугала собака, страх, который вас одолел в эти минуты, проявится на вашем лице резко и неосознанно, по вам будет видно, что именно в этот момент вы испытали эмоцию страха</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Чувства, как правило, проявляются внутри,</a:t>
                      </a:r>
                      <a:r>
                        <a:rPr lang="ru-RU" sz="1400" baseline="0" dirty="0" smtClean="0">
                          <a:latin typeface="Times New Roman" panose="02020603050405020304" pitchFamily="18" charset="0"/>
                          <a:cs typeface="Times New Roman" panose="02020603050405020304" pitchFamily="18" charset="0"/>
                        </a:rPr>
                        <a:t> они никуда не исчезают и могут просто не проявляться длительное время </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617107112"/>
                  </a:ext>
                </a:extLst>
              </a:tr>
            </a:tbl>
          </a:graphicData>
        </a:graphic>
      </p:graphicFrame>
    </p:spTree>
    <p:extLst>
      <p:ext uri="{BB962C8B-B14F-4D97-AF65-F5344CB8AC3E}">
        <p14:creationId xmlns:p14="http://schemas.microsoft.com/office/powerpoint/2010/main" val="212087858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4.1. РАЗВИТИЕ ЭМОЦИОНАЛЬНОГО ИНТЕЛЛЕКТА ЛИДЕРА</a:t>
            </a:r>
            <a:endParaRPr lang="ru-RU" sz="2000" dirty="0"/>
          </a:p>
        </p:txBody>
      </p:sp>
      <p:sp>
        <p:nvSpPr>
          <p:cNvPr id="3" name="Объект 2"/>
          <p:cNvSpPr>
            <a:spLocks noGrp="1"/>
          </p:cNvSpPr>
          <p:nvPr>
            <p:ph idx="1"/>
          </p:nvPr>
        </p:nvSpPr>
        <p:spPr>
          <a:xfrm>
            <a:off x="467544" y="1340768"/>
            <a:ext cx="8229600" cy="482453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Что делает эмоционально зрелого лидера особенным?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Он знает, что чувствует. Лидер с развитым ЭИ умеет отслеживать свои эмоциональные состояния: раздражение, тревогу, усталость – и не перекладывает их на команду. Он не срывается, не обвиняет, не заражает других негативом. Он может сказать честно: «Мне сейчас сложно, я возьму паузу» – и это будет восприниматься как зрелость, а не слабость.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Он умеет слушать – не только слова, но и интонации, паузы, молчание. Эмоциональный интеллект (EI) становится всё более важным аспектом лидерства в современном мире. Эмоционально чуткий лидер замечает, когда сотрудник выгорает, когда в команде назревает напряжение, когда «всё нормально» звучит неубедительно. И не боится это прояснять.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3. Он умеет регулировать атмосферу. Если лидер спокоен, доброжелателен, уважителен – команда словно подстраивается под эту волну. Он не разжигает конфликты, а помогает их мягко разрядить. Не создаёт давление, а помогает справиться со сложными ситуациями вместе.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Он строит доверие через эмпатию. Уважение и участие – это не слабость.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основа крепкой командной культуры. Лидер с эмпатией не обязательно должен быть мягким, но он точно будет справедливым. Он может сказать сложные вещи – но так, чтобы сохранить отношения и не унизить человека</a:t>
            </a: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334105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4.1. РАЗВИТИЕ ЭМОЦИОНАЛЬНОГО ИНТЕЛЛЕКТА ЛИДЕРА</a:t>
            </a:r>
            <a:endParaRPr lang="ru-RU" sz="20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настоящее время эмоциональный интеллект становится конкурентным преимуществом, потому что команды уже не хотят работать «на страхе». Современные сотрудники ценят психологическую безопасность, открытость, человечность. И лидер, который умеет оставаться эмоционально включённым, становится не просто управленцем,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a:t>
            </a:r>
            <a:r>
              <a:rPr lang="ru-RU" sz="1600" dirty="0">
                <a:latin typeface="Times New Roman" panose="02020603050405020304" pitchFamily="18" charset="0"/>
                <a:cs typeface="Times New Roman" panose="02020603050405020304" pitchFamily="18" charset="0"/>
              </a:rPr>
              <a:t>опорой и ориентиром для всей команды.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Более того, ЭИ помогает: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Снижать уровень стресса в коллективе;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Предотвращать выгорание и текучесть;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Быстрее адаптировать команду к изменениям;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Поддерживать здоровую культуру обратной связи и развития.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понимать: эмоциональный интеллект не даётся «от природы». Он развивается. Через саморефлексию, честные разговоры, умение ставить себя на место другого. Лидер, который осознанно работает с эмоциями – своими и чужими – постепенно становится тем, за кем хочется идти не из страха, а из уважения и доверия</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Умение осознавать, понимать и управлять своими эмоциями, а также эмоциями других, служит основой для успешного взаимодействия в команде и достижения целей. </a:t>
            </a:r>
          </a:p>
          <a:p>
            <a:pPr marL="0" indent="450000" algn="just">
              <a:spcBef>
                <a:spcPts val="0"/>
              </a:spcBef>
            </a:pPr>
            <a:endParaRPr lang="ru-RU" sz="1600" dirty="0"/>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1443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57200" y="1196752"/>
            <a:ext cx="8229600" cy="4929411"/>
          </a:xfrm>
        </p:spPr>
        <p:txBody>
          <a:bodyPr/>
          <a:lstStyle/>
          <a:p>
            <a:pPr marL="0" indent="450000" algn="just">
              <a:spcBef>
                <a:spcPts val="0"/>
              </a:spcBef>
              <a:buAutoNum type="arabicPeriod"/>
            </a:pPr>
            <a:r>
              <a:rPr lang="ru-RU" sz="1600" dirty="0" smtClean="0">
                <a:latin typeface="Times New Roman" panose="02020603050405020304" pitchFamily="18" charset="0"/>
                <a:cs typeface="Times New Roman" panose="02020603050405020304" pitchFamily="18" charset="0"/>
              </a:rPr>
              <a:t>Сравнение </a:t>
            </a:r>
            <a:r>
              <a:rPr lang="ru-RU" sz="1600" dirty="0">
                <a:latin typeface="Times New Roman" panose="02020603050405020304" pitchFamily="18" charset="0"/>
                <a:cs typeface="Times New Roman" panose="02020603050405020304" pitchFamily="18" charset="0"/>
              </a:rPr>
              <a:t>менеджера и </a:t>
            </a:r>
            <a:r>
              <a:rPr lang="ru-RU" sz="1600" dirty="0" smtClean="0">
                <a:latin typeface="Times New Roman" panose="02020603050405020304" pitchFamily="18" charset="0"/>
                <a:cs typeface="Times New Roman" panose="02020603050405020304" pitchFamily="18" charset="0"/>
              </a:rPr>
              <a:t>лидера 1</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dirty="0"/>
          </a:p>
        </p:txBody>
      </p:sp>
      <p:sp>
        <p:nvSpPr>
          <p:cNvPr id="5" name="Прямоугольник 4"/>
          <p:cNvSpPr/>
          <p:nvPr/>
        </p:nvSpPr>
        <p:spPr>
          <a:xfrm>
            <a:off x="755576" y="6035181"/>
            <a:ext cx="5976664" cy="307777"/>
          </a:xfrm>
          <a:prstGeom prst="rect">
            <a:avLst/>
          </a:prstGeom>
        </p:spPr>
        <p:txBody>
          <a:bodyPr wrap="square">
            <a:spAutoFit/>
          </a:bodyPr>
          <a:lstStyle/>
          <a:p>
            <a:r>
              <a:rPr lang="ru-RU" sz="1400" i="1" baseline="30000" dirty="0" err="1">
                <a:latin typeface="Times New Roman" panose="02020603050405020304" pitchFamily="18" charset="0"/>
                <a:cs typeface="Times New Roman" panose="02020603050405020304" pitchFamily="18" charset="0"/>
              </a:rPr>
              <a:t>Виханский</a:t>
            </a:r>
            <a:r>
              <a:rPr lang="ru-RU" sz="1400" i="1" baseline="30000" dirty="0">
                <a:latin typeface="Times New Roman" panose="02020603050405020304" pitchFamily="18" charset="0"/>
                <a:cs typeface="Times New Roman" panose="02020603050405020304" pitchFamily="18" charset="0"/>
              </a:rPr>
              <a:t> О.С., Наумов А. И. Менеджмент, 3-е изд. М.: </a:t>
            </a:r>
            <a:r>
              <a:rPr lang="ru-RU" sz="1400" i="1" baseline="30000" dirty="0" err="1">
                <a:latin typeface="Times New Roman" panose="02020603050405020304" pitchFamily="18" charset="0"/>
                <a:cs typeface="Times New Roman" panose="02020603050405020304" pitchFamily="18" charset="0"/>
              </a:rPr>
              <a:t>Гардарика</a:t>
            </a:r>
            <a:r>
              <a:rPr lang="ru-RU" sz="1400" i="1" baseline="30000" dirty="0">
                <a:latin typeface="Times New Roman" panose="02020603050405020304" pitchFamily="18" charset="0"/>
                <a:cs typeface="Times New Roman" panose="02020603050405020304" pitchFamily="18" charset="0"/>
              </a:rPr>
              <a:t>, 1998 (Табл. 1.1.).</a:t>
            </a:r>
            <a:endParaRPr lang="ru-RU" sz="1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15391" y="636149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563888" y="636149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738403" y="634295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3855742234"/>
              </p:ext>
            </p:extLst>
          </p:nvPr>
        </p:nvGraphicFramePr>
        <p:xfrm>
          <a:off x="755576" y="1590640"/>
          <a:ext cx="7488832" cy="4358640"/>
        </p:xfrm>
        <a:graphic>
          <a:graphicData uri="http://schemas.openxmlformats.org/drawingml/2006/table">
            <a:tbl>
              <a:tblPr firstRow="1" bandRow="1">
                <a:tableStyleId>{5940675A-B579-460E-94D1-54222C63F5DA}</a:tableStyleId>
              </a:tblPr>
              <a:tblGrid>
                <a:gridCol w="3744416">
                  <a:extLst>
                    <a:ext uri="{9D8B030D-6E8A-4147-A177-3AD203B41FA5}">
                      <a16:colId xmlns:a16="http://schemas.microsoft.com/office/drawing/2014/main" val="2109183653"/>
                    </a:ext>
                  </a:extLst>
                </a:gridCol>
                <a:gridCol w="3744416">
                  <a:extLst>
                    <a:ext uri="{9D8B030D-6E8A-4147-A177-3AD203B41FA5}">
                      <a16:colId xmlns:a16="http://schemas.microsoft.com/office/drawing/2014/main" val="1894576929"/>
                    </a:ext>
                  </a:extLst>
                </a:gridCol>
              </a:tblGrid>
              <a:tr h="331201">
                <a:tc>
                  <a:txBody>
                    <a:bodyPr/>
                    <a:lstStyle/>
                    <a:p>
                      <a:pPr algn="ctr"/>
                      <a:r>
                        <a:rPr lang="ru-RU" sz="1600" b="1" dirty="0" smtClean="0">
                          <a:latin typeface="Times New Roman" panose="02020603050405020304" pitchFamily="18" charset="0"/>
                          <a:cs typeface="Times New Roman" panose="02020603050405020304" pitchFamily="18" charset="0"/>
                        </a:rPr>
                        <a:t>Менеджер</a:t>
                      </a:r>
                      <a:endParaRPr lang="ru-RU" sz="1600" b="1" dirty="0">
                        <a:latin typeface="Times New Roman" panose="02020603050405020304" pitchFamily="18" charset="0"/>
                        <a:cs typeface="Times New Roman" panose="02020603050405020304" pitchFamily="18" charset="0"/>
                      </a:endParaRPr>
                    </a:p>
                  </a:txBody>
                  <a:tcPr/>
                </a:tc>
                <a:tc>
                  <a:txBody>
                    <a:bodyPr/>
                    <a:lstStyle/>
                    <a:p>
                      <a:pPr algn="ctr"/>
                      <a:r>
                        <a:rPr lang="ru-RU" sz="1600" b="1" dirty="0" smtClean="0">
                          <a:latin typeface="Times New Roman" panose="02020603050405020304" pitchFamily="18" charset="0"/>
                          <a:cs typeface="Times New Roman" panose="02020603050405020304" pitchFamily="18" charset="0"/>
                        </a:rPr>
                        <a:t>Лидер</a:t>
                      </a:r>
                      <a:endParaRPr lang="ru-RU" sz="16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17372966"/>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Администратор</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Инноватор</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61371245"/>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Поручает</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Вдохновляет</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76214950"/>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Работает по целям других</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Работает по своим целям</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24059003"/>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Основа действий – план</a:t>
                      </a:r>
                      <a:endParaRPr lang="ru-RU" sz="1600" dirty="0">
                        <a:latin typeface="Times New Roman" panose="02020603050405020304" pitchFamily="18" charset="0"/>
                        <a:cs typeface="Times New Roman" panose="02020603050405020304"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anose="02020603050405020304" pitchFamily="18" charset="0"/>
                          <a:cs typeface="Times New Roman" panose="02020603050405020304" pitchFamily="18" charset="0"/>
                        </a:rPr>
                        <a:t>Основа действий – видение перспективы</a:t>
                      </a:r>
                    </a:p>
                  </a:txBody>
                  <a:tcPr/>
                </a:tc>
                <a:extLst>
                  <a:ext uri="{0D108BD9-81ED-4DB2-BD59-A6C34878D82A}">
                    <a16:rowId xmlns:a16="http://schemas.microsoft.com/office/drawing/2014/main" val="3922310829"/>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Полагается на систему</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Полагается на людей</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59279080"/>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Использует доводы</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Использует эмоции</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05118735"/>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Контролирует</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Доверяет</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65718115"/>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Поддерживает движение</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Дает импульс</a:t>
                      </a:r>
                      <a:r>
                        <a:rPr lang="ru-RU" sz="1600" baseline="0" dirty="0" smtClean="0">
                          <a:latin typeface="Times New Roman" panose="02020603050405020304" pitchFamily="18" charset="0"/>
                          <a:cs typeface="Times New Roman" panose="02020603050405020304" pitchFamily="18" charset="0"/>
                        </a:rPr>
                        <a:t> движению</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48910765"/>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Профессионален</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Энтузиаст</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9576867"/>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Принимает</a:t>
                      </a:r>
                      <a:r>
                        <a:rPr lang="ru-RU" sz="1600" baseline="0" dirty="0" smtClean="0">
                          <a:latin typeface="Times New Roman" panose="02020603050405020304" pitchFamily="18" charset="0"/>
                          <a:cs typeface="Times New Roman" panose="02020603050405020304" pitchFamily="18" charset="0"/>
                        </a:rPr>
                        <a:t> решения</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Превращает решения в реальность</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99615839"/>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Делает дело правильно</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Делает правильное дело</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779773202"/>
                  </a:ext>
                </a:extLst>
              </a:tr>
              <a:tr h="331201">
                <a:tc>
                  <a:txBody>
                    <a:bodyPr/>
                    <a:lstStyle/>
                    <a:p>
                      <a:pPr algn="just"/>
                      <a:r>
                        <a:rPr lang="ru-RU" sz="1600" dirty="0" smtClean="0">
                          <a:latin typeface="Times New Roman" panose="02020603050405020304" pitchFamily="18" charset="0"/>
                          <a:cs typeface="Times New Roman" panose="02020603050405020304" pitchFamily="18" charset="0"/>
                        </a:rPr>
                        <a:t>Уважаем</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600" dirty="0" smtClean="0">
                          <a:latin typeface="Times New Roman" panose="02020603050405020304" pitchFamily="18" charset="0"/>
                          <a:cs typeface="Times New Roman" panose="02020603050405020304" pitchFamily="18" charset="0"/>
                        </a:rPr>
                        <a:t>Обожаем</a:t>
                      </a:r>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41527089"/>
                  </a:ext>
                </a:extLst>
              </a:tr>
            </a:tbl>
          </a:graphicData>
        </a:graphic>
      </p:graphicFrame>
    </p:spTree>
    <p:extLst>
      <p:ext uri="{BB962C8B-B14F-4D97-AF65-F5344CB8AC3E}">
        <p14:creationId xmlns:p14="http://schemas.microsoft.com/office/powerpoint/2010/main" val="146394256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a:ea typeface="MS Mincho"/>
              </a:rPr>
              <a:t>4.2. </a:t>
            </a:r>
            <a:r>
              <a:rPr lang="ru-RU" sz="2000" b="1" dirty="0" smtClean="0">
                <a:solidFill>
                  <a:schemeClr val="tx2"/>
                </a:solidFill>
                <a:latin typeface="Times New Roman"/>
                <a:ea typeface="MS Mincho"/>
              </a:rPr>
              <a:t>УПРАВЛЕНИЕ ВРЕМЕНЕМ И ПРИОРИТЕТАМИ</a:t>
            </a:r>
            <a:endParaRPr lang="ru-RU" sz="4800" b="1" dirty="0">
              <a:solidFill>
                <a:schemeClr val="tx2"/>
              </a:solidFill>
            </a:endParaRPr>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Эффект нехватки времени приводит не только к перегрузке и необходимости работать сверхурочно, но и к возникновению специфического вида стресса, известного как стресс нехватки времени. Суть этого стресса заключается в том, что человек, испытывающий его, способен выполнить значительно меньший объем работы за отведенное время по сравнению с ситуацией, когда стресса нет. Практически каждый из нас может вспомнить моменты, когда из-за перегрузки работоспособность падала до нуля: возникало чувство, что завершить всю работу невозможно, из-за чего мы не выполняли даже те задачи, которые были в наших силах.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Известный итальянский экономист и социолог </a:t>
            </a:r>
            <a:r>
              <a:rPr lang="ru-RU" sz="1600" dirty="0" err="1">
                <a:latin typeface="Times New Roman" panose="02020603050405020304" pitchFamily="18" charset="0"/>
                <a:cs typeface="Times New Roman" panose="02020603050405020304" pitchFamily="18" charset="0"/>
              </a:rPr>
              <a:t>Вильфредо</a:t>
            </a:r>
            <a:r>
              <a:rPr lang="ru-RU" sz="1600" dirty="0">
                <a:latin typeface="Times New Roman" panose="02020603050405020304" pitchFamily="18" charset="0"/>
                <a:cs typeface="Times New Roman" panose="02020603050405020304" pitchFamily="18" charset="0"/>
              </a:rPr>
              <a:t> Парето (1848-1923) в 1897 году сформулировал принцип, который с тех пор стал известен под его именем.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Этот </a:t>
            </a:r>
            <a:r>
              <a:rPr lang="ru-RU" sz="1600" dirty="0">
                <a:latin typeface="Times New Roman" panose="02020603050405020304" pitchFamily="18" charset="0"/>
                <a:cs typeface="Times New Roman" panose="02020603050405020304" pitchFamily="18" charset="0"/>
              </a:rPr>
              <a:t>принцип также называют «правилом 80/20», «принципом наименьших усилий» или «принципом дисбаланса». Суть принципа Парето в контексте человеческой деятельности заключается в том, что 20% усилий приводят к 80% результатов. Иными словами, лишь одна пятая часть нашей работы обычно оказывается эффективной, в то время как остальные четыре пятых характеризуются эффективностью, в 16 раз меньшей.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4262580"/>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Парето на множестве примеров продемонстрировал действие этого принципа. Спустя столетие англичанин Ричард Кох попытался разобраться в причинах универсальности принципа Парето и описал результаты своего анализа в книге «Принцип 80/20: секреты достижения больших результатов при меньших затратах </a:t>
            </a:r>
            <a:r>
              <a:rPr lang="ru-RU" sz="1600" dirty="0" smtClean="0">
                <a:latin typeface="Times New Roman" panose="02020603050405020304" pitchFamily="18" charset="0"/>
                <a:cs typeface="Times New Roman" panose="02020603050405020304" pitchFamily="18" charset="0"/>
              </a:rPr>
              <a:t>усилий».</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Экономист Питер </a:t>
            </a:r>
            <a:r>
              <a:rPr lang="ru-RU" sz="1600" dirty="0" err="1">
                <a:latin typeface="Times New Roman" panose="02020603050405020304" pitchFamily="18" charset="0"/>
                <a:cs typeface="Times New Roman" panose="02020603050405020304" pitchFamily="18" charset="0"/>
              </a:rPr>
              <a:t>Друкер</a:t>
            </a:r>
            <a:r>
              <a:rPr lang="ru-RU" sz="1600" dirty="0">
                <a:latin typeface="Times New Roman" panose="02020603050405020304" pitchFamily="18" charset="0"/>
                <a:cs typeface="Times New Roman" panose="02020603050405020304" pitchFamily="18" charset="0"/>
              </a:rPr>
              <a:t> писал, что менеджмент будет все больше выходить за рамки коммерческих предприятий, где появился в попытке организовать производство вещей.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Тайм-менеджмент – это техники и методы для управления временем.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самоорганизация и управление собой. Тайм-менеджмент помогает человеку или компании планировать время и экономить ресурсы.  Например, если завалило работой, а вы не знаете, за что браться в первую очередь, следует расставить приоритеты. Матрица Эйзенхауэра помогает разобраться, какие задачи срочные и важные, а какие просто отвлекают. Не стоит забывать и про знаменитое «правило Парето», согласно которому всего 20% усилий приносят 80% результата и наоборот.  Чем больше задуманного мы успеваем сделать, тем лучше качество нашей работы и жизни в целом. А в условиях цифровой трансформации и ускорения изменений, четкое распоряжение временем помогает сохранять фокус на целях, не отклоняться от курса и в конечном итоге не стать «сбитым летчиком» на рынке труда. </a:t>
            </a: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96939"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704103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Практически все существующие методы управления временем состоят из трех компонентов: </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приоритизации</a:t>
            </a:r>
            <a:r>
              <a:rPr lang="ru-RU" sz="1600" dirty="0">
                <a:latin typeface="Times New Roman" panose="02020603050405020304" pitchFamily="18" charset="0"/>
                <a:cs typeface="Times New Roman" panose="02020603050405020304" pitchFamily="18" charset="0"/>
              </a:rPr>
              <a:t>; </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планирования; </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структурирования.  </a:t>
            </a: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Приоретизация</a:t>
            </a:r>
            <a:r>
              <a:rPr lang="ru-RU" sz="1600" dirty="0">
                <a:latin typeface="Times New Roman" panose="02020603050405020304" pitchFamily="18" charset="0"/>
                <a:cs typeface="Times New Roman" panose="02020603050405020304" pitchFamily="18" charset="0"/>
              </a:rPr>
              <a:t>. Чтобы выполнить задачу, нужно определить, насколько она срочная, сложная и важная, и только потом приступить к ее выполнению. Планирование. Чтобы выполнить задачу, нужно разобраться, когда ее следует сделать и сколько времени на это уйдет.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Структурирование. Чтобы выполнить задачу, нужно понять, как отслеживать ее выполнение и результаты. Большая часть техник тайм-менеджмента опирается на структурирование и </a:t>
            </a:r>
            <a:r>
              <a:rPr lang="ru-RU" sz="1600" dirty="0" err="1">
                <a:latin typeface="Times New Roman" panose="02020603050405020304" pitchFamily="18" charset="0"/>
                <a:cs typeface="Times New Roman" panose="02020603050405020304" pitchFamily="18" charset="0"/>
              </a:rPr>
              <a:t>приоретизацию</a:t>
            </a:r>
            <a:r>
              <a:rPr lang="ru-RU" sz="1600" dirty="0">
                <a:latin typeface="Times New Roman" panose="02020603050405020304" pitchFamily="18" charset="0"/>
                <a:cs typeface="Times New Roman" panose="02020603050405020304" pitchFamily="18" charset="0"/>
              </a:rPr>
              <a:t>, и только малая часть – сложная комбинация всех трех принципов. </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266220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smtClean="0">
                <a:solidFill>
                  <a:srgbClr val="1F497D"/>
                </a:solidFill>
                <a:latin typeface="Times New Roman"/>
                <a:ea typeface="MS Mincho"/>
              </a:rPr>
              <a:t>4.2</a:t>
            </a:r>
            <a:r>
              <a:rPr lang="ru-RU" sz="2000" b="1" dirty="0">
                <a:solidFill>
                  <a:srgbClr val="1F497D"/>
                </a:solidFill>
                <a:latin typeface="Times New Roman"/>
                <a:ea typeface="MS Mincho"/>
              </a:rPr>
              <a:t>. УПРАВЛЕНИЕ ВРЕМЕНЕМ И ПРИОРИТЕТАМИ</a:t>
            </a:r>
            <a:endParaRPr lang="ru-RU" sz="48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Мы разберем 15 лучших методов тайм-менеджмента: от простых техник к сложным системам управления. Лучшие методы тайм-менеджмента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Подготовка с вечера. Подготовка с вечера подойдет тем, кому трудно вставать рано утром – совет психолога Ника </a:t>
            </a:r>
            <a:r>
              <a:rPr lang="ru-RU" sz="1600" dirty="0" err="1">
                <a:latin typeface="Times New Roman" panose="02020603050405020304" pitchFamily="18" charset="0"/>
                <a:cs typeface="Times New Roman" panose="02020603050405020304" pitchFamily="18" charset="0"/>
              </a:rPr>
              <a:t>Уигнала</a:t>
            </a:r>
            <a:r>
              <a:rPr lang="ru-RU" sz="1600" dirty="0">
                <a:latin typeface="Times New Roman" panose="02020603050405020304" pitchFamily="18" charset="0"/>
                <a:cs typeface="Times New Roman" panose="02020603050405020304" pitchFamily="18" charset="0"/>
              </a:rPr>
              <a:t> [1]. Записывайте рабочие и личные задачи на завтра в конце рабочего дня. Так вы поймете свою нагрузку заранее и распределите задачи без утренней спешки. Можно готовить вечером план задач, рабочую одежду или обед с собой, если вы работаете вне </a:t>
            </a:r>
            <a:r>
              <a:rPr lang="ru-RU" sz="1600" dirty="0" smtClean="0">
                <a:latin typeface="Times New Roman" panose="02020603050405020304" pitchFamily="18" charset="0"/>
                <a:cs typeface="Times New Roman" panose="02020603050405020304" pitchFamily="18" charset="0"/>
              </a:rPr>
              <a:t>дома. План </a:t>
            </a:r>
            <a:r>
              <a:rPr lang="ru-RU" sz="1600" dirty="0">
                <a:latin typeface="Times New Roman" panose="02020603050405020304" pitchFamily="18" charset="0"/>
                <a:cs typeface="Times New Roman" panose="02020603050405020304" pitchFamily="18" charset="0"/>
              </a:rPr>
              <a:t>задач на завтра можно составлять в блокноте на бумаге или в приложении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Хотя бы N минут. Метод помогает справиться с прокрастинацией – откладыванием задач «на потом», даже если это важные или срочные дела. Если вы не хотите ничего делать, попробуйте начать хотя бы с нескольких минут на задачу: пять или десять. По мнению Джулии Мюллер, профессора Университета Лейпцига, так у человека останется право передумать, и оно повышает чувство контроля над ситуацией. Он перестает думать, что его принуждают делать что-то, чего он делать совершенно не хочет [2], поэтому дальнейшая работа идет </a:t>
            </a:r>
            <a:r>
              <a:rPr lang="ru-RU" sz="1600" dirty="0" smtClean="0">
                <a:latin typeface="Times New Roman" panose="02020603050405020304" pitchFamily="18" charset="0"/>
                <a:cs typeface="Times New Roman" panose="02020603050405020304" pitchFamily="18" charset="0"/>
              </a:rPr>
              <a:t>легче. Социальная экономика. </a:t>
            </a:r>
            <a:r>
              <a:rPr lang="ru-RU" sz="1600" dirty="0">
                <a:latin typeface="Times New Roman" panose="02020603050405020304" pitchFamily="18" charset="0"/>
                <a:cs typeface="Times New Roman" panose="02020603050405020304" pitchFamily="18" charset="0"/>
              </a:rPr>
              <a:t>Как справиться с прокрастинацией и суетой: подкаст «Время остановиться</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a:p>
            <a:pPr algn="just">
              <a:spcBef>
                <a:spcPts val="0"/>
              </a:spcBef>
            </a:pPr>
            <a:endParaRPr lang="ru-RU" sz="1600" dirty="0"/>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723509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868958"/>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a:xfrm>
            <a:off x="467544" y="764704"/>
            <a:ext cx="8229600" cy="5400600"/>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3. </a:t>
            </a:r>
            <a:r>
              <a:rPr lang="ru-RU" sz="1600" dirty="0" err="1">
                <a:latin typeface="Times New Roman" panose="02020603050405020304" pitchFamily="18" charset="0"/>
                <a:cs typeface="Times New Roman" panose="02020603050405020304" pitchFamily="18" charset="0"/>
              </a:rPr>
              <a:t>Дедлайны</a:t>
            </a:r>
            <a:r>
              <a:rPr lang="ru-RU" sz="1600" dirty="0">
                <a:latin typeface="Times New Roman" panose="02020603050405020304" pitchFamily="18" charset="0"/>
                <a:cs typeface="Times New Roman" panose="02020603050405020304" pitchFamily="18" charset="0"/>
              </a:rPr>
              <a:t>. Ставьте четкие сроки сдачи работы – </a:t>
            </a:r>
            <a:r>
              <a:rPr lang="ru-RU" sz="1600" dirty="0" err="1">
                <a:latin typeface="Times New Roman" panose="02020603050405020304" pitchFamily="18" charset="0"/>
                <a:cs typeface="Times New Roman" panose="02020603050405020304" pitchFamily="18" charset="0"/>
              </a:rPr>
              <a:t>дедлайны</a:t>
            </a:r>
            <a:r>
              <a:rPr lang="ru-RU" sz="1600" dirty="0">
                <a:latin typeface="Times New Roman" panose="02020603050405020304" pitchFamily="18" charset="0"/>
                <a:cs typeface="Times New Roman" panose="02020603050405020304" pitchFamily="18" charset="0"/>
              </a:rPr>
              <a:t>. Понятные сроки стимулируют работать быстрее и помогают справиться с прокрастинацией. Исследователи Массачусетского технологического института выяснили, что даже самостоятельно установленные </a:t>
            </a:r>
            <a:r>
              <a:rPr lang="ru-RU" sz="1600" dirty="0" err="1">
                <a:latin typeface="Times New Roman" panose="02020603050405020304" pitchFamily="18" charset="0"/>
                <a:cs typeface="Times New Roman" panose="02020603050405020304" pitchFamily="18" charset="0"/>
              </a:rPr>
              <a:t>дедлайны</a:t>
            </a:r>
            <a:r>
              <a:rPr lang="ru-RU" sz="1600" dirty="0">
                <a:latin typeface="Times New Roman" panose="02020603050405020304" pitchFamily="18" charset="0"/>
                <a:cs typeface="Times New Roman" panose="02020603050405020304" pitchFamily="18" charset="0"/>
              </a:rPr>
              <a:t> помогают сдвинуть дела с мертвой точки [3]. При этом такие сроки работают хуже внешних </a:t>
            </a:r>
            <a:r>
              <a:rPr lang="ru-RU" sz="1600" dirty="0" err="1">
                <a:latin typeface="Times New Roman" panose="02020603050405020304" pitchFamily="18" charset="0"/>
                <a:cs typeface="Times New Roman" panose="02020603050405020304" pitchFamily="18" charset="0"/>
              </a:rPr>
              <a:t>дедлайнов</a:t>
            </a:r>
            <a:r>
              <a:rPr lang="ru-RU" sz="1600" dirty="0">
                <a:latin typeface="Times New Roman" panose="02020603050405020304" pitchFamily="18" charset="0"/>
                <a:cs typeface="Times New Roman" panose="02020603050405020304" pitchFamily="18" charset="0"/>
              </a:rPr>
              <a:t>, которые ставит руководитель или конкурсная комиссия. В личных делах внешним куратором может быть друг, коллега или родственник.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Поедание «лягушки». Бизнес-тренер Брайан Трейси предлагает съедать «лягушку» каждое утро [4</a:t>
            </a:r>
            <a:r>
              <a:rPr lang="ru-RU" sz="1600" dirty="0" smtClean="0">
                <a:latin typeface="Times New Roman" panose="02020603050405020304" pitchFamily="18" charset="0"/>
                <a:cs typeface="Times New Roman" panose="02020603050405020304" pitchFamily="18" charset="0"/>
              </a:rPr>
              <a:t>] - </a:t>
            </a:r>
            <a:r>
              <a:rPr lang="ru-RU" sz="1600" dirty="0">
                <a:latin typeface="Times New Roman" panose="02020603050405020304" pitchFamily="18" charset="0"/>
                <a:cs typeface="Times New Roman" panose="02020603050405020304" pitchFamily="18" charset="0"/>
              </a:rPr>
              <a:t>делать самую сложную и неприятную задачу самой первой. С утра мозг меньше нагружен информацией, поэтому вам будет проще справиться с трудным делом. После такой задачи все остальные покажутся пустяковыми и на них по-прежнему останутся силы.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5. Мелкие задачи. Это полная противоположность предыдущему методу. Делайте мелкие задачи – на 1–2 минуты – первыми, по возможности в тот же момент. Например, проверьте почту и оборудование, отправьте запросы или раздайте задачи. Это правило взято из метода </a:t>
            </a:r>
            <a:r>
              <a:rPr lang="ru-RU" sz="1600" dirty="0" err="1">
                <a:latin typeface="Times New Roman" panose="02020603050405020304" pitchFamily="18" charset="0"/>
                <a:cs typeface="Times New Roman" panose="02020603050405020304" pitchFamily="18" charset="0"/>
              </a:rPr>
              <a:t>Getting</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Things</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Done</a:t>
            </a:r>
            <a:r>
              <a:rPr lang="ru-RU" sz="1600" dirty="0">
                <a:latin typeface="Times New Roman" panose="02020603050405020304" pitchFamily="18" charset="0"/>
                <a:cs typeface="Times New Roman" panose="02020603050405020304" pitchFamily="18" charset="0"/>
              </a:rPr>
              <a:t> (GTD) бизнес-тренера Дэвида Аллена [5].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6. Автофокус. Метод «автофокуса» подойдет людям, которые часто работают с задачами без </a:t>
            </a:r>
            <a:r>
              <a:rPr lang="ru-RU" sz="1600" dirty="0" err="1">
                <a:latin typeface="Times New Roman" panose="02020603050405020304" pitchFamily="18" charset="0"/>
                <a:cs typeface="Times New Roman" panose="02020603050405020304" pitchFamily="18" charset="0"/>
              </a:rPr>
              <a:t>дедлайна</a:t>
            </a:r>
            <a:r>
              <a:rPr lang="ru-RU" sz="1600" dirty="0">
                <a:latin typeface="Times New Roman" panose="02020603050405020304" pitchFamily="18" charset="0"/>
                <a:cs typeface="Times New Roman" panose="02020603050405020304" pitchFamily="18" charset="0"/>
              </a:rPr>
              <a:t>. Два предыдущих принципа обязывают выбирать дело, и это чувство обязанности вызывает отторжение. Автор метода Марк Форстер считает [6], что сначала следует выписать все дела в единый список, а потом медленно его прочитать, пока не захочется остановиться на одной задаче. Объем задачи не имеет значения, важнее желание сделать ее прямо сейчас. </a:t>
            </a: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96939"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920608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2000" dirty="0"/>
          </a:p>
        </p:txBody>
      </p:sp>
      <p:sp>
        <p:nvSpPr>
          <p:cNvPr id="3" name="Объект 2"/>
          <p:cNvSpPr>
            <a:spLocks noGrp="1"/>
          </p:cNvSpPr>
          <p:nvPr>
            <p:ph idx="1"/>
          </p:nvPr>
        </p:nvSpPr>
        <p:spPr>
          <a:xfrm>
            <a:off x="467544" y="908720"/>
            <a:ext cx="8229600" cy="5472608"/>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получилось завершить дело сегодня – вычеркните его. Не получилось – перенесите в конец списка, и прочитайте его заново.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7. Сделайте это завтра. Автор книги «Сделай это завтра» [7] Марк Форстер рекомендует не браться за срочные задачи сразу, а откладывать их на завтра. Для этого нужно вести закрытые списки дел. В закрытый список невозможно добавить новую задачу, но можно занести в список на следующий день. Такой подход помогает сохранять фокус на текущих делах и делать только свою работу.  Форстер разделяет «свою настоящую работу» и «занятость». Настоящая работа помогает продвигаться в бизнесе или профессии. Здесь вы полноценно применяете свои навыки и знания. Часто выходите из зоны комфорта – делаете то, чего не делали раньше. Работать по-настоящему сложно, такая работа может вызывать небольшое сопротивление.  Занятость появляется, когда вы откладываете настоящую работу ради мелких задач. Деятельность – не то же самое, что действие. Если работа вызывает ощущение перегруженности, но не кажется сложной, – скорее всего, это занятость. Настоящая работа бывает сложной, но не заставляет чувствовать себя «белкой в колесе».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8. Деление большой задачи. Эту технику также называют поеданием салями или слона по кусочкам. Глобальная задача может испугать объемом. Чтобы к ней приступить, следует разложить большую задачу на небольшие этапы, декомпозировать. Например, «запуск нового проекта» звучит громко и давит ответственностью. Но когда в нем появляются конкретные шаги, становится проще: «начать исследование аудитории» → «поговорить с Сашей по пунктам анализа» → «изучить результаты» → «подготовить макет по результатам исследования». Задача «обрастает» конкретикой и уже не кажется невыполнимой миссией.  </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001585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792088"/>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2000" dirty="0"/>
          </a:p>
        </p:txBody>
      </p:sp>
      <p:sp>
        <p:nvSpPr>
          <p:cNvPr id="3" name="Объект 2"/>
          <p:cNvSpPr>
            <a:spLocks noGrp="1"/>
          </p:cNvSpPr>
          <p:nvPr>
            <p:ph idx="1"/>
          </p:nvPr>
        </p:nvSpPr>
        <p:spPr>
          <a:xfrm>
            <a:off x="467544" y="692696"/>
            <a:ext cx="8229600" cy="5544616"/>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9. Одна задача в один промежуток времени. Многозадачность в интеллектуальном труде не работает. В 2009 году исследователи из Университета </a:t>
            </a:r>
            <a:r>
              <a:rPr lang="ru-RU" sz="1500" dirty="0" err="1">
                <a:latin typeface="Times New Roman" panose="02020603050405020304" pitchFamily="18" charset="0"/>
                <a:cs typeface="Times New Roman" panose="02020603050405020304" pitchFamily="18" charset="0"/>
              </a:rPr>
              <a:t>Стенфорда</a:t>
            </a:r>
            <a:r>
              <a:rPr lang="ru-RU" sz="1500" dirty="0">
                <a:latin typeface="Times New Roman" panose="02020603050405020304" pitchFamily="18" charset="0"/>
                <a:cs typeface="Times New Roman" panose="02020603050405020304" pitchFamily="18" charset="0"/>
              </a:rPr>
              <a:t> провели эксперимент [8]. Они выяснили, что когда человек делает несколько интеллектуальных дел одновременно, например, читает и разговаривает по телефону, то хуже запоминает и содержание разговора, и прочитанное. При этом не может определить, какая информация была важной, а какую можно было опустить. Если человек работает только над одним делом в один промежуток времени, он лучше справляется с задачей и хорошо запоминает информацию.  </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10. Методы фиксированного времени. Сюда относят методы работы по таймеру. Если завести привычку работать по таймеру, вы будете знать цену своему времени, работать продуктивнее, научитесь управлять ожиданиями, натренируете силу воли и предотвратите выгорание.  Техника </a:t>
            </a:r>
            <a:r>
              <a:rPr lang="ru-RU" sz="1500" dirty="0" err="1">
                <a:latin typeface="Times New Roman" panose="02020603050405020304" pitchFamily="18" charset="0"/>
                <a:cs typeface="Times New Roman" panose="02020603050405020304" pitchFamily="18" charset="0"/>
              </a:rPr>
              <a:t>Pomodoro</a:t>
            </a:r>
            <a:r>
              <a:rPr lang="ru-RU" sz="1500" dirty="0">
                <a:latin typeface="Times New Roman" panose="02020603050405020304" pitchFamily="18" charset="0"/>
                <a:cs typeface="Times New Roman" panose="02020603050405020304" pitchFamily="18" charset="0"/>
              </a:rPr>
              <a:t>. Метод помидора – это «система 25 минут» </a:t>
            </a:r>
            <a:r>
              <a:rPr lang="ru-RU" sz="1500" dirty="0" err="1">
                <a:latin typeface="Times New Roman" panose="02020603050405020304" pitchFamily="18" charset="0"/>
                <a:cs typeface="Times New Roman" panose="02020603050405020304" pitchFamily="18" charset="0"/>
              </a:rPr>
              <a:t>Франческо</a:t>
            </a:r>
            <a:r>
              <a:rPr lang="ru-RU" sz="1500" dirty="0">
                <a:latin typeface="Times New Roman" panose="02020603050405020304" pitchFamily="18" charset="0"/>
                <a:cs typeface="Times New Roman" panose="02020603050405020304" pitchFamily="18" charset="0"/>
              </a:rPr>
              <a:t> </a:t>
            </a:r>
            <a:r>
              <a:rPr lang="ru-RU" sz="1500" dirty="0" err="1">
                <a:latin typeface="Times New Roman" panose="02020603050405020304" pitchFamily="18" charset="0"/>
                <a:cs typeface="Times New Roman" panose="02020603050405020304" pitchFamily="18" charset="0"/>
              </a:rPr>
              <a:t>Чирилло</a:t>
            </a:r>
            <a:r>
              <a:rPr lang="ru-RU" sz="1500" dirty="0">
                <a:latin typeface="Times New Roman" panose="02020603050405020304" pitchFamily="18" charset="0"/>
                <a:cs typeface="Times New Roman" panose="02020603050405020304" pitchFamily="18" charset="0"/>
              </a:rPr>
              <a:t>. «Помидором» называют отрезок времени в 30 минут – 25 минут на работу и пять минут на отдых. Вы работаете 25 минут, делаете пятиминутный перерыв, затем снова уходите в работу. Через каждые четыре повтора – перерыв 30 минут.  Кстати, таймер называется «помидорным» потому, что </a:t>
            </a:r>
            <a:r>
              <a:rPr lang="ru-RU" sz="1500" dirty="0" err="1">
                <a:latin typeface="Times New Roman" panose="02020603050405020304" pitchFamily="18" charset="0"/>
                <a:cs typeface="Times New Roman" panose="02020603050405020304" pitchFamily="18" charset="0"/>
              </a:rPr>
              <a:t>Франческо</a:t>
            </a:r>
            <a:r>
              <a:rPr lang="ru-RU" sz="1500" dirty="0">
                <a:latin typeface="Times New Roman" panose="02020603050405020304" pitchFamily="18" charset="0"/>
                <a:cs typeface="Times New Roman" panose="02020603050405020304" pitchFamily="18" charset="0"/>
              </a:rPr>
              <a:t> </a:t>
            </a:r>
            <a:r>
              <a:rPr lang="ru-RU" sz="1500" dirty="0" err="1">
                <a:latin typeface="Times New Roman" panose="02020603050405020304" pitchFamily="18" charset="0"/>
                <a:cs typeface="Times New Roman" panose="02020603050405020304" pitchFamily="18" charset="0"/>
              </a:rPr>
              <a:t>Чирилло</a:t>
            </a:r>
            <a:r>
              <a:rPr lang="ru-RU" sz="1500" dirty="0">
                <a:latin typeface="Times New Roman" panose="02020603050405020304" pitchFamily="18" charset="0"/>
                <a:cs typeface="Times New Roman" panose="02020603050405020304" pitchFamily="18" charset="0"/>
              </a:rPr>
              <a:t> вначале использовал небольшой кухонный таймер в виде помидора.    Чаще всего таймер </a:t>
            </a:r>
            <a:r>
              <a:rPr lang="ru-RU" sz="1500" dirty="0" err="1">
                <a:latin typeface="Times New Roman" panose="02020603050405020304" pitchFamily="18" charset="0"/>
                <a:cs typeface="Times New Roman" panose="02020603050405020304" pitchFamily="18" charset="0"/>
              </a:rPr>
              <a:t>Pomodoro</a:t>
            </a:r>
            <a:r>
              <a:rPr lang="ru-RU" sz="1500" dirty="0">
                <a:latin typeface="Times New Roman" panose="02020603050405020304" pitchFamily="18" charset="0"/>
                <a:cs typeface="Times New Roman" panose="02020603050405020304" pitchFamily="18" charset="0"/>
              </a:rPr>
              <a:t> выглядит так (Фото: bakunin.com) Метод «90 на 30» Тони Шварца [9] и метод «52 на 17», который появился в результате исследования сервиса </a:t>
            </a:r>
            <a:r>
              <a:rPr lang="ru-RU" sz="1500" dirty="0" err="1">
                <a:latin typeface="Times New Roman" panose="02020603050405020304" pitchFamily="18" charset="0"/>
                <a:cs typeface="Times New Roman" panose="02020603050405020304" pitchFamily="18" charset="0"/>
              </a:rPr>
              <a:t>The</a:t>
            </a:r>
            <a:r>
              <a:rPr lang="ru-RU" sz="1500" dirty="0">
                <a:latin typeface="Times New Roman" panose="02020603050405020304" pitchFamily="18" charset="0"/>
                <a:cs typeface="Times New Roman" panose="02020603050405020304" pitchFamily="18" charset="0"/>
              </a:rPr>
              <a:t> </a:t>
            </a:r>
            <a:r>
              <a:rPr lang="ru-RU" sz="1500" dirty="0" err="1">
                <a:latin typeface="Times New Roman" panose="02020603050405020304" pitchFamily="18" charset="0"/>
                <a:cs typeface="Times New Roman" panose="02020603050405020304" pitchFamily="18" charset="0"/>
              </a:rPr>
              <a:t>Muse</a:t>
            </a:r>
            <a:r>
              <a:rPr lang="ru-RU" sz="1500" dirty="0">
                <a:latin typeface="Times New Roman" panose="02020603050405020304" pitchFamily="18" charset="0"/>
                <a:cs typeface="Times New Roman" panose="02020603050405020304" pitchFamily="18" charset="0"/>
              </a:rPr>
              <a:t> [10], строятся по похожему принципу. Первое значение – время в минутах, которое нужно отводить для работы, второе – время для перерыва.  Можно сказать, что это модификация </a:t>
            </a:r>
            <a:r>
              <a:rPr lang="ru-RU" sz="1500" dirty="0" err="1">
                <a:latin typeface="Times New Roman" panose="02020603050405020304" pitchFamily="18" charset="0"/>
                <a:cs typeface="Times New Roman" panose="02020603050405020304" pitchFamily="18" charset="0"/>
              </a:rPr>
              <a:t>дедлайнов</a:t>
            </a:r>
            <a:r>
              <a:rPr lang="ru-RU" sz="1500" dirty="0">
                <a:latin typeface="Times New Roman" panose="02020603050405020304" pitchFamily="18" charset="0"/>
                <a:cs typeface="Times New Roman" panose="02020603050405020304" pitchFamily="18" charset="0"/>
              </a:rPr>
              <a:t>, но в них жестко ограничивается само время на работу. Обилие коротких перерывов помогает «разгружать мозг», сменить деятельность и отвлечься.  Если хотите попробовать методы на практике, помните, что в них одинаково важны не только промежутки работы, но и промежутки отдыха. Чтобы методы работали, важно отдыхать и возвращаться к задаче в установленное время.  </a:t>
            </a:r>
          </a:p>
          <a:p>
            <a:pPr marL="0" indent="450000" algn="just">
              <a:spcBef>
                <a:spcPts val="0"/>
              </a:spcBef>
              <a:buNone/>
            </a:pPr>
            <a:endParaRPr lang="ru-RU" sz="15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96336"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96939"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673268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2000" dirty="0"/>
          </a:p>
        </p:txBody>
      </p:sp>
      <p:sp>
        <p:nvSpPr>
          <p:cNvPr id="3" name="Объект 2"/>
          <p:cNvSpPr>
            <a:spLocks noGrp="1"/>
          </p:cNvSpPr>
          <p:nvPr>
            <p:ph idx="1"/>
          </p:nvPr>
        </p:nvSpPr>
        <p:spPr>
          <a:xfrm>
            <a:off x="467544" y="908720"/>
            <a:ext cx="8229600" cy="5472608"/>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11. Принцип девяти дел. Этот метод основан на иерархии задач. Согласно принципу, в течение дня нужно «закрыть» одну крупную задачу, три задачи поменьше и пять мелких. Подходят дела вроде подготовки к встрече с будущими клиентами, и задачи попроще, например покупка корма питомцу. Так домашние дела не пропадают из вида и входят в расчет собственной нагрузки.  Вариация этого метода – «принцип трех дел» Криса </a:t>
            </a:r>
            <a:r>
              <a:rPr lang="ru-RU" sz="1600" dirty="0" err="1">
                <a:latin typeface="Times New Roman" panose="02020603050405020304" pitchFamily="18" charset="0"/>
                <a:cs typeface="Times New Roman" panose="02020603050405020304" pitchFamily="18" charset="0"/>
              </a:rPr>
              <a:t>Бейли</a:t>
            </a:r>
            <a:r>
              <a:rPr lang="ru-RU" sz="1600" dirty="0">
                <a:latin typeface="Times New Roman" panose="02020603050405020304" pitchFamily="18" charset="0"/>
                <a:cs typeface="Times New Roman" panose="02020603050405020304" pitchFamily="18" charset="0"/>
              </a:rPr>
              <a:t> [11]. Этот метод поможет тем, кто легко погружается в рутину и не уделяет должного внимания своим долгосрочным целям. По мнению </a:t>
            </a:r>
            <a:r>
              <a:rPr lang="ru-RU" sz="1600" dirty="0" err="1">
                <a:latin typeface="Times New Roman" panose="02020603050405020304" pitchFamily="18" charset="0"/>
                <a:cs typeface="Times New Roman" panose="02020603050405020304" pitchFamily="18" charset="0"/>
              </a:rPr>
              <a:t>Бейли</a:t>
            </a:r>
            <a:r>
              <a:rPr lang="ru-RU" sz="1600" dirty="0">
                <a:latin typeface="Times New Roman" panose="02020603050405020304" pitchFamily="18" charset="0"/>
                <a:cs typeface="Times New Roman" panose="02020603050405020304" pitchFamily="18" charset="0"/>
              </a:rPr>
              <a:t>, нужно завершать три дела в день, которые приближают вас к достижению глобальной цели. Например, час в день делать грамматические упражнения на английском или сформировать заявку на стипендию, если ваша глобальная цель – учеба за рубежом.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12. </a:t>
            </a:r>
            <a:r>
              <a:rPr lang="ru-RU" sz="1600" dirty="0" err="1">
                <a:latin typeface="Times New Roman" panose="02020603050405020304" pitchFamily="18" charset="0"/>
                <a:cs typeface="Times New Roman" panose="02020603050405020304" pitchFamily="18" charset="0"/>
              </a:rPr>
              <a:t>Канбан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Канбан</a:t>
            </a:r>
            <a:r>
              <a:rPr lang="ru-RU" sz="1600" dirty="0">
                <a:latin typeface="Times New Roman" panose="02020603050405020304" pitchFamily="18" charset="0"/>
                <a:cs typeface="Times New Roman" panose="02020603050405020304" pitchFamily="18" charset="0"/>
              </a:rPr>
              <a:t> – это метод организации работы, чтобы распределять нагрузку между людьми и делать работу точно в срок. Метод помогает видеть нарастающий темп работы и ничего не забывать. Наравне со </a:t>
            </a:r>
            <a:r>
              <a:rPr lang="ru-RU" sz="1600" dirty="0" err="1">
                <a:latin typeface="Times New Roman" panose="02020603050405020304" pitchFamily="18" charset="0"/>
                <a:cs typeface="Times New Roman" panose="02020603050405020304" pitchFamily="18" charset="0"/>
              </a:rPr>
              <a:t>Scrum</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канбан</a:t>
            </a:r>
            <a:r>
              <a:rPr lang="ru-RU" sz="1600" dirty="0">
                <a:latin typeface="Times New Roman" panose="02020603050405020304" pitchFamily="18" charset="0"/>
                <a:cs typeface="Times New Roman" panose="02020603050405020304" pitchFamily="18" charset="0"/>
              </a:rPr>
              <a:t> является одним из ключевых методов системы управления </a:t>
            </a:r>
            <a:r>
              <a:rPr lang="ru-RU" sz="1600" dirty="0" err="1">
                <a:latin typeface="Times New Roman" panose="02020603050405020304" pitchFamily="18" charset="0"/>
                <a:cs typeface="Times New Roman" panose="02020603050405020304" pitchFamily="18" charset="0"/>
              </a:rPr>
              <a:t>Agile</a:t>
            </a:r>
            <a:r>
              <a:rPr lang="ru-RU" sz="1600" dirty="0">
                <a:latin typeface="Times New Roman" panose="02020603050405020304" pitchFamily="18" charset="0"/>
                <a:cs typeface="Times New Roman" panose="02020603050405020304" pitchFamily="18" charset="0"/>
              </a:rPr>
              <a:t>, которую также надо внедрять с умом, чтобы не добиться противоположного результата.  Классический </a:t>
            </a:r>
            <a:r>
              <a:rPr lang="ru-RU" sz="1600" dirty="0" err="1">
                <a:latin typeface="Times New Roman" panose="02020603050405020304" pitchFamily="18" charset="0"/>
                <a:cs typeface="Times New Roman" panose="02020603050405020304" pitchFamily="18" charset="0"/>
              </a:rPr>
              <a:t>канбан</a:t>
            </a:r>
            <a:r>
              <a:rPr lang="ru-RU" sz="1600" dirty="0">
                <a:latin typeface="Times New Roman" panose="02020603050405020304" pitchFamily="18" charset="0"/>
                <a:cs typeface="Times New Roman" panose="02020603050405020304" pitchFamily="18" charset="0"/>
              </a:rPr>
              <a:t> – это таблица с тремя столбцами «Нужно сделать», «В работе» и «Сделано». Но столбцов может быть и больше, например, по количеству этапов в вашем проекте или на производстве, а их названия также могут меняться по усмотрению компании.  Все дела по умолчанию заносятся в первый столбец отдельной строкой или на отдельном </a:t>
            </a:r>
            <a:r>
              <a:rPr lang="ru-RU" sz="1600" dirty="0" err="1">
                <a:latin typeface="Times New Roman" panose="02020603050405020304" pitchFamily="18" charset="0"/>
                <a:cs typeface="Times New Roman" panose="02020603050405020304" pitchFamily="18" charset="0"/>
              </a:rPr>
              <a:t>стикере</a:t>
            </a:r>
            <a:r>
              <a:rPr lang="ru-RU" sz="1600" dirty="0">
                <a:latin typeface="Times New Roman" panose="02020603050405020304" pitchFamily="18" charset="0"/>
                <a:cs typeface="Times New Roman" panose="02020603050405020304" pitchFamily="18" charset="0"/>
              </a:rPr>
              <a:t>, карточке. Потом они перетаскиваются из одного в другой, пока, не попадут в последний столбец. Благодаря такому «перетаскиванию» можно легко отследить прогресс отдельного человека и всей команды.  </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619908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a:xfrm>
            <a:off x="467544" y="112474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13. Хронометраж. Экономист и автор книг по тайм-менеджменту Глеб Архангельский считает, что в основе планирования – понимание, где время расходуется эффективно, а где не очень. Архангельский предлагает планировать в три этапа.  Зафиксировать. В течение нескольких недель раз в один-два часа фиксируйте выполненные задачи и время, которое понадобилось на их выполнение. Дела на две-три минуты можно опустить. Цель этапа – фиксация, стороннее наблюдение за собой. Найти важное. По прошествии этих недель отметьте в той же тетради, когда время было потрачено с пользой, когда можно было сделать задачу быстрее, а когда время пропало впустую. Планировать. Скорректируйте расписание и процесс работы на основе своей статистики.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14. Матрица Эйзенхауэра. Система ведения дел и </a:t>
            </a:r>
            <a:r>
              <a:rPr lang="ru-RU" sz="1600" dirty="0" err="1">
                <a:latin typeface="Times New Roman" panose="02020603050405020304" pitchFamily="18" charset="0"/>
                <a:cs typeface="Times New Roman" panose="02020603050405020304" pitchFamily="18" charset="0"/>
              </a:rPr>
              <a:t>приоритизации</a:t>
            </a:r>
            <a:r>
              <a:rPr lang="ru-RU" sz="1600" dirty="0">
                <a:latin typeface="Times New Roman" panose="02020603050405020304" pitchFamily="18" charset="0"/>
                <a:cs typeface="Times New Roman" panose="02020603050405020304" pitchFamily="18" charset="0"/>
              </a:rPr>
              <a:t>, которую придумал 34-й президент США </a:t>
            </a:r>
            <a:r>
              <a:rPr lang="ru-RU" sz="1600" dirty="0" err="1">
                <a:latin typeface="Times New Roman" panose="02020603050405020304" pitchFamily="18" charset="0"/>
                <a:cs typeface="Times New Roman" panose="02020603050405020304" pitchFamily="18" charset="0"/>
              </a:rPr>
              <a:t>Дуайт</a:t>
            </a:r>
            <a:r>
              <a:rPr lang="ru-RU" sz="1600" dirty="0">
                <a:latin typeface="Times New Roman" panose="02020603050405020304" pitchFamily="18" charset="0"/>
                <a:cs typeface="Times New Roman" panose="02020603050405020304" pitchFamily="18" charset="0"/>
              </a:rPr>
              <a:t> Эйзенхауэр в середине XX века. Все текущие и будущие дела распределяют по четырем категориям матрицы в зависимости от их срочности и важности. Матрицей сложно пользоваться постоянно, но можно периодически к ней возвращаться, если завалило работой и домашними делами (рис. 8).</a:t>
            </a: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199418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pic>
        <p:nvPicPr>
          <p:cNvPr id="4" name="Объект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052736"/>
            <a:ext cx="6696744" cy="3888432"/>
          </a:xfrm>
          <a:prstGeom prst="rect">
            <a:avLst/>
          </a:prstGeom>
          <a:noFill/>
          <a:ln>
            <a:noFill/>
          </a:ln>
        </p:spPr>
      </p:pic>
      <p:sp>
        <p:nvSpPr>
          <p:cNvPr id="5" name="Прямоугольник 4"/>
          <p:cNvSpPr/>
          <p:nvPr/>
        </p:nvSpPr>
        <p:spPr>
          <a:xfrm>
            <a:off x="3203848" y="5157192"/>
            <a:ext cx="2731902"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rPr>
              <a:t>Рис. 8. Матрица Эйзенхауэра</a:t>
            </a:r>
          </a:p>
        </p:txBody>
      </p:sp>
      <p:sp>
        <p:nvSpPr>
          <p:cNvPr id="3" name="Прямоугольник 2"/>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873413"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3775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57200" y="1340768"/>
            <a:ext cx="8229600" cy="4785395"/>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всегда имеет ясную цель, причем эта цель, как правило, выходит за рамки только его интересов, а кроме этого труднодостижима в одиночку. Невозможно быть хорошим лидером, не будучи вдохновленным целью или не ясно ее осознавая. Лидер намерен достичь цели, во что бы то ни стало. Несгибаемое намерение лидера достичь цели является вдохновляющим фактором для всей команды.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является лидером по объективным причинам – он обладает более развитыми, чем его окружение, психическими и интеллектуальными качествами (внимание, сила воли, харизматичность, </a:t>
            </a:r>
            <a:r>
              <a:rPr lang="ru-RU" sz="1600" dirty="0" err="1">
                <a:latin typeface="Times New Roman" panose="02020603050405020304" pitchFamily="18" charset="0"/>
                <a:cs typeface="Times New Roman" panose="02020603050405020304" pitchFamily="18" charset="0"/>
              </a:rPr>
              <a:t>эмпатичность</a:t>
            </a:r>
            <a:r>
              <a:rPr lang="ru-RU" sz="1600" dirty="0">
                <a:latin typeface="Times New Roman" panose="02020603050405020304" pitchFamily="18" charset="0"/>
                <a:cs typeface="Times New Roman" panose="02020603050405020304" pitchFamily="18" charset="0"/>
              </a:rPr>
              <a:t>, скорость, точность, креативность мышления и т.д.), а также имеет более высокую мотивацию к достижению общей цели. Качества, наиболее часто </a:t>
            </a:r>
            <a:r>
              <a:rPr lang="ru-RU" sz="1600" dirty="0" smtClean="0">
                <a:latin typeface="Times New Roman" panose="02020603050405020304" pitchFamily="18" charset="0"/>
                <a:cs typeface="Times New Roman" panose="02020603050405020304" pitchFamily="18" charset="0"/>
              </a:rPr>
              <a:t>встречающиеся </a:t>
            </a:r>
            <a:r>
              <a:rPr lang="ru-RU" sz="1600" dirty="0">
                <a:latin typeface="Times New Roman" panose="02020603050405020304" pitchFamily="18" charset="0"/>
                <a:cs typeface="Times New Roman" panose="02020603050405020304" pitchFamily="18" charset="0"/>
              </a:rPr>
              <a:t>у успешного лидера, представлены в табл. 2</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9449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491880" y="629449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540518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lstStyle/>
          <a:p>
            <a:r>
              <a:rPr lang="ru-RU" sz="1800" b="1" dirty="0">
                <a:solidFill>
                  <a:srgbClr val="1F497D"/>
                </a:solidFill>
                <a:latin typeface="Times New Roman"/>
                <a:ea typeface="MS Mincho"/>
              </a:rPr>
              <a:t>4.2. УПРАВЛЕНИЕ ВРЕМЕНЕМ И ПРИОРИТЕТАМИ</a:t>
            </a:r>
            <a:endParaRPr lang="ru-RU" dirty="0"/>
          </a:p>
        </p:txBody>
      </p:sp>
      <p:sp>
        <p:nvSpPr>
          <p:cNvPr id="3" name="Объект 2"/>
          <p:cNvSpPr>
            <a:spLocks noGrp="1"/>
          </p:cNvSpPr>
          <p:nvPr>
            <p:ph idx="1"/>
          </p:nvPr>
        </p:nvSpPr>
        <p:spPr>
          <a:xfrm>
            <a:off x="457200"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Матрица Эйзенхауэра Важно и срочно – сделать. Это задачи с </a:t>
            </a:r>
            <a:r>
              <a:rPr lang="ru-RU" sz="1600" dirty="0" err="1">
                <a:latin typeface="Times New Roman" panose="02020603050405020304" pitchFamily="18" charset="0"/>
                <a:cs typeface="Times New Roman" panose="02020603050405020304" pitchFamily="18" charset="0"/>
              </a:rPr>
              <a:t>дедлайнами</a:t>
            </a:r>
            <a:r>
              <a:rPr lang="ru-RU" sz="1600" dirty="0">
                <a:latin typeface="Times New Roman" panose="02020603050405020304" pitchFamily="18" charset="0"/>
                <a:cs typeface="Times New Roman" panose="02020603050405020304" pitchFamily="18" charset="0"/>
              </a:rPr>
              <a:t>. Например, завершить проект для клиента, отправить черновик статьи, ответить на важные письма, забрать детей из школы. Если их не сделать, это чревато неприятными последствиями. Важные и несрочные – запланировать. Это дела без крайнего срока, которые, нужны для вашего роста. Например, сходить в спортзал, заняться изучением иностранного языка, пойти на </a:t>
            </a:r>
            <a:r>
              <a:rPr lang="ru-RU" sz="1600" dirty="0" err="1">
                <a:latin typeface="Times New Roman" panose="02020603050405020304" pitchFamily="18" charset="0"/>
                <a:cs typeface="Times New Roman" panose="02020603050405020304" pitchFamily="18" charset="0"/>
              </a:rPr>
              <a:t>нетворкинг</a:t>
            </a:r>
            <a:r>
              <a:rPr lang="ru-RU" sz="1600" dirty="0">
                <a:latin typeface="Times New Roman" panose="02020603050405020304" pitchFamily="18" charset="0"/>
                <a:cs typeface="Times New Roman" panose="02020603050405020304" pitchFamily="18" charset="0"/>
              </a:rPr>
              <a:t>-сессию. Такие дела нужно планировать заранее, чтобы не потерять. Неважные и срочные – делегировать. Рутина, которая не требует специфических навыков. Например, выложить посты в блог, приготовить еду, сделать рассылку для коллег, поставить одежду в стирку. Эти задачи стоит аккуратно и обоснованно делегировать своим сотрудникам или коллегам, чтобы освободить свое время для важных и срочных дел. Неважные и несрочные – удалить. Это занятия, которые не приносят пользы в работе и не помогают достигать цели. Например, листать ленту в </a:t>
            </a:r>
            <a:r>
              <a:rPr lang="ru-RU" sz="1600" dirty="0" err="1">
                <a:latin typeface="Times New Roman" panose="02020603050405020304" pitchFamily="18" charset="0"/>
                <a:cs typeface="Times New Roman" panose="02020603050405020304" pitchFamily="18" charset="0"/>
              </a:rPr>
              <a:t>соцсетях</a:t>
            </a:r>
            <a:r>
              <a:rPr lang="ru-RU" sz="1600" dirty="0">
                <a:latin typeface="Times New Roman" panose="02020603050405020304" pitchFamily="18" charset="0"/>
                <a:cs typeface="Times New Roman" panose="02020603050405020304" pitchFamily="18" charset="0"/>
              </a:rPr>
              <a:t>, играть в видеоигры, смотреть телевизор. Такие дела забирают много времени, поэтому их нужно контролировать или отказаться вовсе. </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010520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15. Тайм-менеджмент по </a:t>
            </a:r>
            <a:r>
              <a:rPr lang="ru-RU" sz="1600" dirty="0" err="1">
                <a:latin typeface="Times New Roman" panose="02020603050405020304" pitchFamily="18" charset="0"/>
                <a:cs typeface="Times New Roman" panose="02020603050405020304" pitchFamily="18" charset="0"/>
              </a:rPr>
              <a:t>хронотипу</a:t>
            </a:r>
            <a:r>
              <a:rPr lang="ru-RU" sz="1600" dirty="0">
                <a:latin typeface="Times New Roman" panose="02020603050405020304" pitchFamily="18" charset="0"/>
                <a:cs typeface="Times New Roman" panose="02020603050405020304" pitchFamily="18" charset="0"/>
              </a:rPr>
              <a:t>. Метод подойдет тем, кто хочет составить для себя идеальный распорядок дня. Кандидат медицинских наук и клинический психолог Майкл </a:t>
            </a:r>
            <a:r>
              <a:rPr lang="ru-RU" sz="1600" dirty="0" err="1">
                <a:latin typeface="Times New Roman" panose="02020603050405020304" pitchFamily="18" charset="0"/>
                <a:cs typeface="Times New Roman" panose="02020603050405020304" pitchFamily="18" charset="0"/>
              </a:rPr>
              <a:t>Бреус</a:t>
            </a:r>
            <a:r>
              <a:rPr lang="ru-RU" sz="1600" dirty="0">
                <a:latin typeface="Times New Roman" panose="02020603050405020304" pitchFamily="18" charset="0"/>
                <a:cs typeface="Times New Roman" panose="02020603050405020304" pitchFamily="18" charset="0"/>
              </a:rPr>
              <a:t> считает [12], что существует четыре </a:t>
            </a:r>
            <a:r>
              <a:rPr lang="ru-RU" sz="1600" dirty="0" err="1">
                <a:latin typeface="Times New Roman" panose="02020603050405020304" pitchFamily="18" charset="0"/>
                <a:cs typeface="Times New Roman" panose="02020603050405020304" pitchFamily="18" charset="0"/>
              </a:rPr>
              <a:t>хронотипа</a:t>
            </a:r>
            <a:r>
              <a:rPr lang="ru-RU" sz="1600" dirty="0">
                <a:latin typeface="Times New Roman" panose="02020603050405020304" pitchFamily="18" charset="0"/>
                <a:cs typeface="Times New Roman" panose="02020603050405020304" pitchFamily="18" charset="0"/>
              </a:rPr>
              <a:t>. У каждого из них свое идеальное время для пробуждения, пик продуктивности и режим сна:  «Медведи». Им комфортно просыпаться с 7 до 11 утра, пик продуктивности приходится на период с 11 до 18 часов, а отход ко сну должен быть не позднее 23 часов. «Львы». Могут просыпаться без будильника с 5:30 до 10 утра, наиболее продуктивны с 10 до 17, уйти на боковую им лучше до 22:30. «Волки». Очень тяжело встают по утрам, их время с 7:30 до 12 часов, эффективно работают до 20 часов и легко уходят спать в 00:00. «Дельфины». Люди с беспокойным режимом сна, поэтому даже если они встают с 6 до 10, могут легко заснуть обратно. Чтобы уснуть к полуночи, им нужно убрать любые экраны за два часа до сна. Пик их активности – с 10 до 18 часов. </a:t>
            </a:r>
            <a:r>
              <a:rPr lang="ru-RU" sz="1600" dirty="0" err="1">
                <a:latin typeface="Times New Roman" panose="02020603050405020304" pitchFamily="18" charset="0"/>
                <a:cs typeface="Times New Roman" panose="02020603050405020304" pitchFamily="18" charset="0"/>
              </a:rPr>
              <a:t>Бреус</a:t>
            </a:r>
            <a:r>
              <a:rPr lang="ru-RU" sz="1600" dirty="0">
                <a:latin typeface="Times New Roman" panose="02020603050405020304" pitchFamily="18" charset="0"/>
                <a:cs typeface="Times New Roman" panose="02020603050405020304" pitchFamily="18" charset="0"/>
              </a:rPr>
              <a:t> считает: если подстроить личное и рабочее расписание под собственные биоритмы, качество жизни станет намного лучше. Вы также можете ознакомиться с советами Германа Грефа, Павла Дурова и других бизнес-лидеров о том, как и когда лучше работать и отдыхать.  </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294643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4.2. УПРАВЛЕНИЕ ВРЕМЕНЕМ И ПРИОРИТЕТАМИ</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 приложения пригодятся, чтобы управлять задачами. Они подходят для большинства методов тайм-менеджмента из нашего списка.  </a:t>
            </a:r>
          </a:p>
          <a:p>
            <a:pPr marL="0" lvl="0" indent="450000" algn="just">
              <a:spcBef>
                <a:spcPts val="0"/>
              </a:spcBef>
              <a:buNone/>
            </a:pPr>
            <a:r>
              <a:rPr lang="ru-RU" sz="1600" dirty="0" err="1">
                <a:latin typeface="Times New Roman" panose="02020603050405020304" pitchFamily="18" charset="0"/>
                <a:cs typeface="Times New Roman" panose="02020603050405020304" pitchFamily="18" charset="0"/>
              </a:rPr>
              <a:t>Focus</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To-Do</a:t>
            </a:r>
            <a:r>
              <a:rPr lang="ru-RU" sz="1600" dirty="0">
                <a:latin typeface="Times New Roman" panose="02020603050405020304" pitchFamily="18" charset="0"/>
                <a:cs typeface="Times New Roman" panose="02020603050405020304" pitchFamily="18" charset="0"/>
              </a:rPr>
              <a:t> – таймер </a:t>
            </a:r>
            <a:r>
              <a:rPr lang="ru-RU" sz="1600" dirty="0" err="1">
                <a:latin typeface="Times New Roman" panose="02020603050405020304" pitchFamily="18" charset="0"/>
                <a:cs typeface="Times New Roman" panose="02020603050405020304" pitchFamily="18" charset="0"/>
              </a:rPr>
              <a:t>Pomodoro</a:t>
            </a:r>
            <a:r>
              <a:rPr lang="ru-RU" sz="1600" dirty="0">
                <a:latin typeface="Times New Roman" panose="02020603050405020304" pitchFamily="18" charset="0"/>
                <a:cs typeface="Times New Roman" panose="02020603050405020304" pitchFamily="18" charset="0"/>
              </a:rPr>
              <a:t> и </a:t>
            </a:r>
            <a:r>
              <a:rPr lang="ru-RU" sz="1600" dirty="0" err="1">
                <a:latin typeface="Times New Roman" panose="02020603050405020304" pitchFamily="18" charset="0"/>
                <a:cs typeface="Times New Roman" panose="02020603050405020304" pitchFamily="18" charset="0"/>
              </a:rPr>
              <a:t>таск</a:t>
            </a:r>
            <a:r>
              <a:rPr lang="ru-RU" sz="1600" dirty="0">
                <a:latin typeface="Times New Roman" panose="02020603050405020304" pitchFamily="18" charset="0"/>
                <a:cs typeface="Times New Roman" panose="02020603050405020304" pitchFamily="18" charset="0"/>
              </a:rPr>
              <a:t>-менеджер одновременно. </a:t>
            </a:r>
          </a:p>
          <a:p>
            <a:pPr marL="0" lvl="0" indent="450000" algn="just">
              <a:spcBef>
                <a:spcPts val="0"/>
              </a:spcBef>
              <a:buNone/>
            </a:pPr>
            <a:r>
              <a:rPr lang="ru-RU" sz="1600" dirty="0" err="1">
                <a:latin typeface="Times New Roman" panose="02020603050405020304" pitchFamily="18" charset="0"/>
                <a:cs typeface="Times New Roman" panose="02020603050405020304" pitchFamily="18" charset="0"/>
              </a:rPr>
              <a:t>Forest</a:t>
            </a:r>
            <a:r>
              <a:rPr lang="ru-RU" sz="1600" dirty="0">
                <a:latin typeface="Times New Roman" panose="02020603050405020304" pitchFamily="18" charset="0"/>
                <a:cs typeface="Times New Roman" panose="02020603050405020304" pitchFamily="18" charset="0"/>
              </a:rPr>
              <a:t> – таймер для телефона: пока вы не трогаете свой смартфон, на его экране растет дерево. Стоит вам разблокировать его в неположенное время, дерево погибает. </a:t>
            </a:r>
          </a:p>
          <a:p>
            <a:pPr marL="0" lvl="0" indent="450000" algn="just">
              <a:spcBef>
                <a:spcPts val="0"/>
              </a:spcBef>
              <a:buNone/>
            </a:pPr>
            <a:r>
              <a:rPr lang="ru-RU" sz="1600" dirty="0" err="1">
                <a:latin typeface="Times New Roman" panose="02020603050405020304" pitchFamily="18" charset="0"/>
                <a:cs typeface="Times New Roman" panose="02020603050405020304" pitchFamily="18" charset="0"/>
              </a:rPr>
              <a:t>Notion</a:t>
            </a:r>
            <a:r>
              <a:rPr lang="ru-RU" sz="1600" dirty="0">
                <a:latin typeface="Times New Roman" panose="02020603050405020304" pitchFamily="18" charset="0"/>
                <a:cs typeface="Times New Roman" panose="02020603050405020304" pitchFamily="18" charset="0"/>
              </a:rPr>
              <a:t> – база данных для хранения и систематизации практически любой входящей информации. </a:t>
            </a: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Todoist</a:t>
            </a:r>
            <a:r>
              <a:rPr lang="ru-RU" sz="1600" dirty="0">
                <a:latin typeface="Times New Roman" panose="02020603050405020304" pitchFamily="18" charset="0"/>
                <a:cs typeface="Times New Roman" panose="02020603050405020304" pitchFamily="18" charset="0"/>
              </a:rPr>
              <a:t> – планировщик, который можно настроить под разные методы планирования,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том числе матрицу Эйзенхауэра. </a:t>
            </a:r>
            <a:r>
              <a:rPr lang="ru-RU" sz="1600" dirty="0" err="1">
                <a:latin typeface="Times New Roman" panose="02020603050405020304" pitchFamily="18" charset="0"/>
                <a:cs typeface="Times New Roman" panose="02020603050405020304" pitchFamily="18" charset="0"/>
              </a:rPr>
              <a:t>SingularityApp</a:t>
            </a:r>
            <a:r>
              <a:rPr lang="ru-RU" sz="1600" dirty="0">
                <a:latin typeface="Times New Roman" panose="02020603050405020304" pitchFamily="18" charset="0"/>
                <a:cs typeface="Times New Roman" panose="02020603050405020304" pitchFamily="18" charset="0"/>
              </a:rPr>
              <a:t> – </a:t>
            </a:r>
            <a:r>
              <a:rPr lang="ru-RU" sz="1600" dirty="0" err="1">
                <a:latin typeface="Times New Roman" panose="02020603050405020304" pitchFamily="18" charset="0"/>
                <a:cs typeface="Times New Roman" panose="02020603050405020304" pitchFamily="18" charset="0"/>
              </a:rPr>
              <a:t>таск</a:t>
            </a:r>
            <a:r>
              <a:rPr lang="ru-RU" sz="1600" dirty="0">
                <a:latin typeface="Times New Roman" panose="02020603050405020304" pitchFamily="18" charset="0"/>
                <a:cs typeface="Times New Roman" panose="02020603050405020304" pitchFamily="18" charset="0"/>
              </a:rPr>
              <a:t>-менеджер, который умеет переделывать письма из электронной почты в </a:t>
            </a:r>
            <a:r>
              <a:rPr lang="ru-RU" sz="1600" dirty="0" smtClean="0">
                <a:latin typeface="Times New Roman" panose="02020603050405020304" pitchFamily="18" charset="0"/>
                <a:cs typeface="Times New Roman" panose="02020603050405020304" pitchFamily="18" charset="0"/>
              </a:rPr>
              <a:t>задачи.</a:t>
            </a: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503237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229600" cy="864096"/>
          </a:xfrm>
        </p:spPr>
        <p:txBody>
          <a:bodyPr>
            <a:normAutofit/>
          </a:bodyPr>
          <a:lstStyle/>
          <a:p>
            <a:r>
              <a:rPr lang="ru-RU" sz="2000" b="1" dirty="0">
                <a:solidFill>
                  <a:schemeClr val="tx2"/>
                </a:solidFill>
                <a:latin typeface="Times New Roman"/>
                <a:ea typeface="MS Mincho"/>
              </a:rPr>
              <a:t>4.3. </a:t>
            </a:r>
            <a:r>
              <a:rPr lang="ru-RU" sz="2000" b="1" dirty="0" smtClean="0">
                <a:solidFill>
                  <a:schemeClr val="tx2"/>
                </a:solidFill>
                <a:latin typeface="Times New Roman"/>
                <a:ea typeface="MS Mincho"/>
              </a:rPr>
              <a:t>РАБОТА С РАЗНООБРАЗИЕМ В КОМАНДЕ</a:t>
            </a:r>
            <a:endParaRPr lang="ru-RU" sz="4800" b="1" dirty="0">
              <a:solidFill>
                <a:schemeClr val="tx2"/>
              </a:solidFill>
            </a:endParaRPr>
          </a:p>
        </p:txBody>
      </p:sp>
      <p:sp>
        <p:nvSpPr>
          <p:cNvPr id="3" name="Объект 2"/>
          <p:cNvSpPr>
            <a:spLocks noGrp="1"/>
          </p:cNvSpPr>
          <p:nvPr>
            <p:ph idx="1"/>
          </p:nvPr>
        </p:nvSpPr>
        <p:spPr>
          <a:xfrm>
            <a:off x="467544" y="1124744"/>
            <a:ext cx="8229600" cy="4525963"/>
          </a:xfrm>
        </p:spPr>
        <p:txBody>
          <a:bodyPr>
            <a:normAutofit/>
          </a:bodyPr>
          <a:lstStyle/>
          <a:p>
            <a:pPr marL="0" indent="0" algn="just">
              <a:spcBef>
                <a:spcPts val="0"/>
              </a:spcBef>
              <a:buNone/>
            </a:pPr>
            <a:r>
              <a:rPr lang="ru-RU" sz="1600" dirty="0">
                <a:latin typeface="Times New Roman" panose="02020603050405020304" pitchFamily="18" charset="0"/>
                <a:cs typeface="Times New Roman" panose="02020603050405020304" pitchFamily="18" charset="0"/>
              </a:rPr>
              <a:t>Разнообразие и инклюзивная культура на рабочем месте подразумевают готовность работодателя принимать на работу людей, отличающихся по возрасту, полу, происхождению, образованию и профессиональному опыту. Это не только средство восстановления социальной справедливости, но и эффективный способ повышения продуктивности команд. </a:t>
            </a:r>
          </a:p>
          <a:p>
            <a:pPr marL="0" indent="0" algn="just">
              <a:spcBef>
                <a:spcPts val="0"/>
              </a:spcBef>
              <a:buNone/>
            </a:pPr>
            <a:r>
              <a:rPr lang="ru-RU" sz="1600" dirty="0">
                <a:latin typeface="Times New Roman" panose="02020603050405020304" pitchFamily="18" charset="0"/>
                <a:cs typeface="Times New Roman" panose="02020603050405020304" pitchFamily="18" charset="0"/>
              </a:rPr>
              <a:t>Роль разнообразия в рабочей среде: значение учета разнообразия в команде. Управление разнообразием, которое подразумевает способность работать с различными точками зрения, является не просто модной тенденцией, а стратегией, способствующей обогащению коллектива и повышению командной продуктивности при надлежащей организации процессов. Это включает в себя привлечение людей с различным профессиональным и жизненным опытом; по возрасту; полу; воспитанию; религии; образованию; этническому происхождению. Рассмотрим подробнее виды разнообразия.</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73413"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pic>
        <p:nvPicPr>
          <p:cNvPr id="2050" name="Picture 2" descr="https://avatars.mds.yandex.net/i?id=8547c9de34358baec404643a25d33c5c-5700446-images-thumbs&amp;n=13"/>
          <p:cNvPicPr>
            <a:picLocks noChangeAspect="1" noChangeArrowheads="1"/>
          </p:cNvPicPr>
          <p:nvPr/>
        </p:nvPicPr>
        <p:blipFill rotWithShape="1">
          <a:blip r:embed="rId3">
            <a:extLst>
              <a:ext uri="{28A0092B-C50C-407E-A947-70E740481C1C}">
                <a14:useLocalDpi xmlns:a14="http://schemas.microsoft.com/office/drawing/2010/main" val="0"/>
              </a:ext>
            </a:extLst>
          </a:blip>
          <a:srcRect b="10846"/>
          <a:stretch/>
        </p:blipFill>
        <p:spPr bwMode="auto">
          <a:xfrm>
            <a:off x="6012160" y="4240651"/>
            <a:ext cx="2066553" cy="2068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55236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Внутреннее разнообразие – охватывает личные характеристики сотрудников, включая пол, возраст, этническую принадлежность, национальность и физические особенности. Внешнее разнообразие – включает категории, которые человек приобретает в процессе жизни, такие как семейное положение, образование, религия, место жительства и социальный статус. Организационное разнообразие – включает в себя различия среди сотрудников по опыту, стажу, функциональным обязанностям и должностям. Мировоззренческое разнообразие – охватывает различия в убеждениях, культурных стремлениях и личных предпочтениях. Таким образом, компания, выступая в роли работодателя, признает право каждого человека на доступ к ресурсам, подчеркивая уникальность индивидуальных качеств, которые обогащают личность, но не делают ее менее достойной. Управление разнообразием направлено на признание и уважение различий между сотрудниками, а также на преодоление предвзятости и формирование более открытой и принимающей атмосферы для тех, кто отличается от большинства.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результате в командах, где инклюзия и адаптация воспринимаются серьезно, каждый сотрудник ощущает свою важность в коллективе и осознает свою ценность.</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37883"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521672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a:xfrm>
            <a:off x="467544" y="1196752"/>
            <a:ext cx="8229600" cy="4752528"/>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Отдельно следует отметить инклюзию в контексте найма людей с инвалидностью, которые зачастую сталкиваются с ограниченными возможностями трудоустройства. Управление разнообразием и создание необходимых условий для работы людей с ограниченными возможностями здоровья могут помочь решить эту актуальную проблему и способствовать гармоничному развитию общества.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Преимущества инклюзивной культуры: как </a:t>
            </a:r>
            <a:r>
              <a:rPr lang="ru-RU" sz="1600" dirty="0" err="1">
                <a:latin typeface="Times New Roman" panose="02020603050405020304" pitchFamily="18" charset="0"/>
                <a:cs typeface="Times New Roman" panose="02020603050405020304" pitchFamily="18" charset="0"/>
              </a:rPr>
              <a:t>инклюзивность</a:t>
            </a:r>
            <a:r>
              <a:rPr lang="ru-RU" sz="1600" dirty="0">
                <a:latin typeface="Times New Roman" panose="02020603050405020304" pitchFamily="18" charset="0"/>
                <a:cs typeface="Times New Roman" panose="02020603050405020304" pitchFamily="18" charset="0"/>
              </a:rPr>
              <a:t> способствует повышению продуктивности и креативности коллектива. Управление разнообразием становится ценным инструментом для бизнеса, когда компания осознает суть истинного принятия этой ценности. Рассмотрим несколько примеров. Команда маркетологов, полностью состоящая из женщин, должна разработать и вывести на рынок линию средств для душа и ухода за телом, ориентированную на мужскую аудиторию. В другом примере, клиентское подразделение компании, предоставляющей массовые услуги, формируется исключительно из выпускников престижных вузов, каждый из которых происходит из обеспеченной семьи. В этих случаях сотрудники, обладая схожими взглядами, могут не понимать потребности целевой аудитории. Управление разнообразием предполагает, что лидер команды способен выявлять и анализировать различные точки зрения, что в конечном итоге приводит к лучшим идеям, выявлению пробелов и разработке новых подходов. Инклюзивные команды обеспечивают бизнесу не только увеличение числа инноваций, но и рост производительности.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585549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Среди прочих преимуществ инклюзивной культуры можно выделить следующее: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Расширение спектра навыков и знаний – сотрудники, представляющие различные социальные группы, не будут обладать однородным набором компетенций, что обогащает бизнес-возможности и увеличивает шансы на быструю адаптацию к изменяющимся условиям. Упрощение процесса принятия решений – в ходе дискуссий сотрудники представляют разнообразные точки зрения и идеи, что способствует более глубокому анализу ситуации и формированию более полного представления. Это возможно, только если лидер осознает важность управления разнообразием; в противном случае существует риск, что команда не достигнет согласия и застрянет в обсуждениях. Раскрытие творческого потенциала – разнообразие способствует повышению креативности команд, поскольку люди начинают мыслить нестандартно. Повышение продуктивности в решении проблем – различия в профессиональном и личном опыте открывают доступ к альтернативным подходам к решению задач и надежным решениям. При грамотной </a:t>
            </a:r>
            <a:r>
              <a:rPr lang="ru-RU" sz="1600" dirty="0" err="1">
                <a:latin typeface="Times New Roman" panose="02020603050405020304" pitchFamily="18" charset="0"/>
                <a:cs typeface="Times New Roman" panose="02020603050405020304" pitchFamily="18" charset="0"/>
              </a:rPr>
              <a:t>фасилитации</a:t>
            </a:r>
            <a:r>
              <a:rPr lang="ru-RU" sz="1600" dirty="0">
                <a:latin typeface="Times New Roman" panose="02020603050405020304" pitchFamily="18" charset="0"/>
                <a:cs typeface="Times New Roman" panose="02020603050405020304" pitchFamily="18" charset="0"/>
              </a:rPr>
              <a:t> групповых обсуждений лидер может использовать противоречивые мнения как инструмент для критического анализа предложенных гипотез. </a:t>
            </a: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89281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Увеличение конкурентоспособности бизнеса – это достигается через понимание особенностей целевых аудиторий, включая их предпочтения, потребности и ожидания. Компания получает возможность расширить рынок, предлагая продукты, услуги и уровень обслуживания, соответствующие запросам клиентов. Укрепление бренда работодателя – организации, придающие значение управлению разнообразием, становятся более привлекательными для сотрудников. Это также способствует укреплению репутации бренда, поскольку клиенты ценят приверженность компании инклюзивной культуре. Кроме того, управление разнообразием способствует снижению текучести кадров и укреплению корпоративной культуры. Часто сотрудники покидают компанию, когда чувствуют, что их уникальность не ценится. Инклюзивная культура служит инструментом для поддержания связи между персоналом и работодателем. В такой атмосфере работник ощущает свою причастность к рабочему процессу и жизни компании, может свободно высказываться без страха быть осмеянным или отвергнутым.</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indent="450000" algn="just">
              <a:spcBef>
                <a:spcPts val="0"/>
              </a:spcBef>
            </a:pPr>
            <a:endParaRPr lang="ru-RU" sz="1600" dirty="0"/>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079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025025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Следует отметить, что укрепление культуры разнообразия может значительно упростить жизнь компании в долгосрочной перспективе. Исследования показывают, что молодые поколения ценят справедливость и равенство, поэтому компании, уважающие различия, будут более привлекательными для будущих специалистов. Начав внедрение управления разнообразием, важно проанализировать текущий состав персонала, включая уровень разнообразия среди руководства. На основе этой предварительной оценки следует разработать план по улучшению корпоративной культуры. Например, если женщины составляют лишь 15% коллектива, необходимо внести изменения в процесс найма для достижения большей справедливости. Рекомендуется также оценить равенство в оплате труда между сотрудницами и сотрудниками. Не будет лишним обнародовать данные по этим вопросам и принять меры для соблюдения равновесия в оплате.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Поддержка разнообразия, безусловно, потребует пересмотра практики подбора и найма персонала – необходимо убедиться, что HR-служба активно ищет кандидатов из различных социальных групп, не устанавливая барьеров, таких как возраст, образование, опыт работы в определенных компаниях или место проживания.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827400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При продвижении инклюзивной культуры важно донести до всех, что каждый, независимо от своего происхождения и убеждений, имеет возможность построить карьеру и продвигаться по служебной лестнице в данной компании. Рекомендуется применять принципы управления разнообразием и при формировании управленческой команды.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не только служит примером для остальных сотрудников, но и </a:t>
            </a:r>
            <a:r>
              <a:rPr lang="ru-RU" sz="1600" dirty="0" err="1">
                <a:latin typeface="Times New Roman" panose="02020603050405020304" pitchFamily="18" charset="0"/>
                <a:cs typeface="Times New Roman" panose="02020603050405020304" pitchFamily="18" charset="0"/>
              </a:rPr>
              <a:t>enriches</a:t>
            </a:r>
            <a:r>
              <a:rPr lang="ru-RU" sz="1600" dirty="0">
                <a:latin typeface="Times New Roman" panose="02020603050405020304" pitchFamily="18" charset="0"/>
                <a:cs typeface="Times New Roman" panose="02020603050405020304" pitchFamily="18" charset="0"/>
              </a:rPr>
              <a:t> высший менеджмент компании, так как такие управленческие команды принимают более взвешенные и обоснованные решения.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Необходимо осознавать, что инициатива по управлению разнообразием может столкнуться с сопротивлением и неприятием. Важно проводить информационно-разъяснительную работу, подчеркивая преимущества данного подхода и укрепляя доверие к этой инициативе среди сотрудников. Кроме того, следует уделять внимание подготовке персонала к восприятию инклюзивной культуры: организуйте тренинги по разнообразию, направленные на объединение коллектива и справедливую оценку людей, которые культурно отличаются от большинства. Топ-менеджмент также требует особого подхода; им рекомендовано проводить встречи, на которых будут обсуждаться преимущества инклюзии для бизнеса и задачи руководителей, способствующие сплочению и удержанию разнородных команд.</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8428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67544" y="980728"/>
            <a:ext cx="8229600" cy="4929411"/>
          </a:xfrm>
        </p:spPr>
        <p:txBody>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2. Качества лидера</a:t>
            </a:r>
          </a:p>
          <a:p>
            <a:pPr marL="0" indent="450000" algn="just">
              <a:spcBef>
                <a:spcPts val="0"/>
              </a:spcBef>
              <a:buNone/>
            </a:pPr>
            <a:endParaRPr lang="ru-RU" dirty="0"/>
          </a:p>
        </p:txBody>
      </p:sp>
      <p:sp>
        <p:nvSpPr>
          <p:cNvPr id="5" name="Rectangle 1"/>
          <p:cNvSpPr>
            <a:spLocks noChangeArrowheads="1"/>
          </p:cNvSpPr>
          <p:nvPr/>
        </p:nvSpPr>
        <p:spPr bwMode="auto">
          <a:xfrm>
            <a:off x="3378200" y="11858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179512" y="6379641"/>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358230" y="637964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444196" y="6379641"/>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820532727"/>
              </p:ext>
            </p:extLst>
          </p:nvPr>
        </p:nvGraphicFramePr>
        <p:xfrm>
          <a:off x="619696" y="1263849"/>
          <a:ext cx="7992888" cy="5166360"/>
        </p:xfrm>
        <a:graphic>
          <a:graphicData uri="http://schemas.openxmlformats.org/drawingml/2006/table">
            <a:tbl>
              <a:tblPr firstRow="1" bandRow="1">
                <a:tableStyleId>{5940675A-B579-460E-94D1-54222C63F5DA}</a:tableStyleId>
              </a:tblPr>
              <a:tblGrid>
                <a:gridCol w="2664296">
                  <a:extLst>
                    <a:ext uri="{9D8B030D-6E8A-4147-A177-3AD203B41FA5}">
                      <a16:colId xmlns:a16="http://schemas.microsoft.com/office/drawing/2014/main" val="1276572918"/>
                    </a:ext>
                  </a:extLst>
                </a:gridCol>
                <a:gridCol w="2664296">
                  <a:extLst>
                    <a:ext uri="{9D8B030D-6E8A-4147-A177-3AD203B41FA5}">
                      <a16:colId xmlns:a16="http://schemas.microsoft.com/office/drawing/2014/main" val="1650162353"/>
                    </a:ext>
                  </a:extLst>
                </a:gridCol>
                <a:gridCol w="2664296">
                  <a:extLst>
                    <a:ext uri="{9D8B030D-6E8A-4147-A177-3AD203B41FA5}">
                      <a16:colId xmlns:a16="http://schemas.microsoft.com/office/drawing/2014/main" val="3451749614"/>
                    </a:ext>
                  </a:extLst>
                </a:gridCol>
              </a:tblGrid>
              <a:tr h="201349">
                <a:tc>
                  <a:txBody>
                    <a:bodyPr/>
                    <a:lstStyle/>
                    <a:p>
                      <a:pPr algn="ctr"/>
                      <a:r>
                        <a:rPr lang="ru-RU" sz="900" b="1" dirty="0" smtClean="0">
                          <a:latin typeface="Times New Roman" panose="02020603050405020304" pitchFamily="18" charset="0"/>
                          <a:cs typeface="Times New Roman" panose="02020603050405020304" pitchFamily="18" charset="0"/>
                        </a:rPr>
                        <a:t>Интеллектуальные способности</a:t>
                      </a:r>
                      <a:endParaRPr lang="ru-RU" sz="9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900" b="1" dirty="0" smtClean="0">
                          <a:latin typeface="Times New Roman" panose="02020603050405020304" pitchFamily="18" charset="0"/>
                          <a:cs typeface="Times New Roman" panose="02020603050405020304" pitchFamily="18" charset="0"/>
                        </a:rPr>
                        <a:t>Черты характера личности</a:t>
                      </a:r>
                      <a:endParaRPr lang="ru-RU" sz="9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900" b="1" dirty="0" smtClean="0">
                          <a:latin typeface="Times New Roman" panose="02020603050405020304" pitchFamily="18" charset="0"/>
                          <a:cs typeface="Times New Roman" panose="02020603050405020304" pitchFamily="18" charset="0"/>
                        </a:rPr>
                        <a:t>Приобретенные</a:t>
                      </a:r>
                      <a:r>
                        <a:rPr lang="ru-RU" sz="900" b="1" baseline="0" dirty="0" smtClean="0">
                          <a:latin typeface="Times New Roman" panose="02020603050405020304" pitchFamily="18" charset="0"/>
                          <a:cs typeface="Times New Roman" panose="02020603050405020304" pitchFamily="18" charset="0"/>
                        </a:rPr>
                        <a:t> умения</a:t>
                      </a:r>
                      <a:endParaRPr lang="ru-RU" sz="9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556465142"/>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Умение выражать свои мысли</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Агрессивность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Надежность</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622727552"/>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Ум и логика</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Амбициозность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Такт и дипломатичность</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099564422"/>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Способность к концептуализации</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Бдительность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брать на себя риск и ответственность</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595026458"/>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Рассудительность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Властность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завоевывать популярность и престиж</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695031639"/>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Проницательность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Гибкость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заручаться поддержкой</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95091291"/>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Оригинальность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Инициативность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изменять себя</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16174164"/>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Образованность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Настойчивость и упорство</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кооперироваться</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67689131"/>
                  </a:ext>
                </a:extLst>
              </a:tr>
              <a:tr h="322159">
                <a:tc>
                  <a:txBody>
                    <a:bodyPr/>
                    <a:lstStyle/>
                    <a:p>
                      <a:pPr algn="just"/>
                      <a:r>
                        <a:rPr lang="ru-RU" sz="900" dirty="0" smtClean="0">
                          <a:latin typeface="Times New Roman" panose="02020603050405020304" pitchFamily="18" charset="0"/>
                          <a:cs typeface="Times New Roman" panose="02020603050405020304" pitchFamily="18" charset="0"/>
                        </a:rPr>
                        <a:t>Любопытство и способность осваивать новые знания и навыки</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Независимость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организовывать</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353232850"/>
                  </a:ext>
                </a:extLst>
              </a:tr>
              <a:tr h="201349">
                <a:tc>
                  <a:txBody>
                    <a:bodyPr/>
                    <a:lstStyle/>
                    <a:p>
                      <a:pPr algn="just"/>
                      <a:r>
                        <a:rPr lang="ru-RU" sz="900" dirty="0" smtClean="0">
                          <a:latin typeface="Times New Roman" panose="02020603050405020304" pitchFamily="18" charset="0"/>
                          <a:cs typeface="Times New Roman" panose="02020603050405020304" pitchFamily="18" charset="0"/>
                        </a:rPr>
                        <a:t>Знание дела</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Обязательность</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разбираться в людях</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760139851"/>
                  </a:ext>
                </a:extLst>
              </a:tr>
              <a:tr h="201349">
                <a:tc rowSpan="12">
                  <a:txBody>
                    <a:bodyPr/>
                    <a:lstStyle/>
                    <a:p>
                      <a:pPr algn="just"/>
                      <a:r>
                        <a:rPr lang="ru-RU" sz="900" dirty="0" smtClean="0">
                          <a:latin typeface="Times New Roman" panose="02020603050405020304" pitchFamily="18" charset="0"/>
                          <a:cs typeface="Times New Roman" panose="02020603050405020304" pitchFamily="18" charset="0"/>
                        </a:rPr>
                        <a:t>Острая интуиция</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Потребность в достижениях</a:t>
                      </a:r>
                      <a:endParaRPr lang="ru-RU" sz="900" dirty="0">
                        <a:latin typeface="Times New Roman" panose="02020603050405020304" pitchFamily="18" charset="0"/>
                        <a:cs typeface="Times New Roman" panose="02020603050405020304" pitchFamily="18" charset="0"/>
                      </a:endParaRPr>
                    </a:p>
                  </a:txBody>
                  <a:tcPr anchor="ctr"/>
                </a:tc>
                <a:tc>
                  <a:txBody>
                    <a:bodyPr/>
                    <a:lstStyle/>
                    <a:p>
                      <a:pPr algn="just"/>
                      <a:r>
                        <a:rPr lang="ru-RU" sz="900" dirty="0" smtClean="0">
                          <a:latin typeface="Times New Roman" panose="02020603050405020304" pitchFamily="18" charset="0"/>
                          <a:cs typeface="Times New Roman" panose="02020603050405020304" pitchFamily="18" charset="0"/>
                        </a:rPr>
                        <a:t>Умение убеждать</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778216998"/>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Работоспособность</a:t>
                      </a:r>
                      <a:endParaRPr lang="ru-RU" sz="900" dirty="0">
                        <a:latin typeface="Times New Roman" panose="02020603050405020304" pitchFamily="18" charset="0"/>
                        <a:cs typeface="Times New Roman" panose="02020603050405020304" pitchFamily="18" charset="0"/>
                      </a:endParaRPr>
                    </a:p>
                  </a:txBody>
                  <a:tcPr anchor="ctr"/>
                </a:tc>
                <a:tc rowSpan="11">
                  <a:txBody>
                    <a:bodyPr/>
                    <a:lstStyle/>
                    <a:p>
                      <a:pPr algn="just"/>
                      <a:r>
                        <a:rPr lang="ru-RU" sz="900" dirty="0" smtClean="0">
                          <a:latin typeface="Times New Roman" panose="02020603050405020304" pitchFamily="18" charset="0"/>
                          <a:cs typeface="Times New Roman" panose="02020603050405020304" pitchFamily="18" charset="0"/>
                        </a:rPr>
                        <a:t>Умение шутить и понимать юмор</a:t>
                      </a:r>
                      <a:endParaRPr lang="ru-RU" sz="9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012372174"/>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Самостоятельность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2639283102"/>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Смелость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216722078"/>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Созидательность и творчество</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1516758726"/>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Стремление к превосходству</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3973620823"/>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Уверенность в себе</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4252938026"/>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Уравновешенность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3864486483"/>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Участливость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1073710773"/>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Целостность</a:t>
                      </a:r>
                      <a:r>
                        <a:rPr lang="ru-RU" sz="900" baseline="0" dirty="0" smtClean="0">
                          <a:latin typeface="Times New Roman" panose="02020603050405020304" pitchFamily="18" charset="0"/>
                          <a:cs typeface="Times New Roman" panose="02020603050405020304" pitchFamily="18" charset="0"/>
                        </a:rPr>
                        <a:t> личности</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3002785672"/>
                  </a:ext>
                </a:extLst>
              </a:tr>
              <a:tr h="192295">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Честность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2777722322"/>
                  </a:ext>
                </a:extLst>
              </a:tr>
              <a:tr h="201349">
                <a:tc vMerge="1">
                  <a:txBody>
                    <a:bodyPr/>
                    <a:lstStyle/>
                    <a:p>
                      <a:endParaRPr lang="ru-RU" dirty="0"/>
                    </a:p>
                  </a:txBody>
                  <a:tcPr/>
                </a:tc>
                <a:tc>
                  <a:txBody>
                    <a:bodyPr/>
                    <a:lstStyle/>
                    <a:p>
                      <a:pPr algn="just"/>
                      <a:r>
                        <a:rPr lang="ru-RU" sz="900" dirty="0" smtClean="0">
                          <a:latin typeface="Times New Roman" panose="02020603050405020304" pitchFamily="18" charset="0"/>
                          <a:cs typeface="Times New Roman" panose="02020603050405020304" pitchFamily="18" charset="0"/>
                        </a:rPr>
                        <a:t>Энергичность</a:t>
                      </a:r>
                      <a:endParaRPr lang="ru-RU" sz="900" dirty="0">
                        <a:latin typeface="Times New Roman" panose="02020603050405020304" pitchFamily="18" charset="0"/>
                        <a:cs typeface="Times New Roman" panose="02020603050405020304" pitchFamily="18" charset="0"/>
                      </a:endParaRPr>
                    </a:p>
                  </a:txBody>
                  <a:tcPr anchor="ctr"/>
                </a:tc>
                <a:tc vMerge="1">
                  <a:txBody>
                    <a:bodyPr/>
                    <a:lstStyle/>
                    <a:p>
                      <a:endParaRPr lang="ru-RU" dirty="0"/>
                    </a:p>
                  </a:txBody>
                  <a:tcPr/>
                </a:tc>
                <a:extLst>
                  <a:ext uri="{0D108BD9-81ED-4DB2-BD59-A6C34878D82A}">
                    <a16:rowId xmlns:a16="http://schemas.microsoft.com/office/drawing/2014/main" val="1164386320"/>
                  </a:ext>
                </a:extLst>
              </a:tr>
            </a:tbl>
          </a:graphicData>
        </a:graphic>
      </p:graphicFrame>
    </p:spTree>
    <p:extLst>
      <p:ext uri="{BB962C8B-B14F-4D97-AF65-F5344CB8AC3E}">
        <p14:creationId xmlns:p14="http://schemas.microsoft.com/office/powerpoint/2010/main" val="88504057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a:ea typeface="MS Mincho"/>
              </a:rPr>
              <a:t>4.3. РАБОТА С РАЗНООБРАЗИЕМ В КОМАНДЕ</a:t>
            </a:r>
            <a:endParaRPr lang="ru-RU" sz="4800" dirty="0"/>
          </a:p>
        </p:txBody>
      </p:sp>
      <p:sp>
        <p:nvSpPr>
          <p:cNvPr id="3" name="Объект 2"/>
          <p:cNvSpPr>
            <a:spLocks noGrp="1"/>
          </p:cNvSpPr>
          <p:nvPr>
            <p:ph idx="1"/>
          </p:nvPr>
        </p:nvSpPr>
        <p:spPr>
          <a:xfrm>
            <a:off x="467544" y="1196752"/>
            <a:ext cx="8229600" cy="4896544"/>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Обратная связь, включая анонимные форматы, играет ключевую роль в этом процессе. Она позволит усовершенствовать практику управления разнообразием и сделать компанию более инклюзивной. Учитывая, что человек проводит большую часть своего времени на работе, крайне важно создавать условия, позволяющие сотрудникам уделять время важным для них вопросам. Создавайте пространства, где люди могут взаимодействовать, основываясь на общих интересах, или осуществлять обязательные религиозные практики.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Также рекомендуется вовлекать персонал в реализацию вопросов инклюзии и адаптации на практике. Запрашивайте помощь у команды, регулярно проводите групповые встречи для обсуждения необходимых улучшений и обязательно принимайте меры в соответствии с идеями, предложенными коллективом.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Доступны политики, поддерживающие культуру </a:t>
            </a:r>
            <a:r>
              <a:rPr lang="ru-RU" sz="1600" dirty="0" err="1">
                <a:latin typeface="Times New Roman" panose="02020603050405020304" pitchFamily="18" charset="0"/>
                <a:cs typeface="Times New Roman" panose="02020603050405020304" pitchFamily="18" charset="0"/>
              </a:rPr>
              <a:t>инклюзивности</a:t>
            </a:r>
            <a:r>
              <a:rPr lang="ru-RU" sz="1600" dirty="0">
                <a:latin typeface="Times New Roman" panose="02020603050405020304" pitchFamily="18" charset="0"/>
                <a:cs typeface="Times New Roman" panose="02020603050405020304" pitchFamily="18" charset="0"/>
              </a:rPr>
              <a:t>, касающиеся соблюдения </a:t>
            </a:r>
            <a:r>
              <a:rPr lang="ru-RU" sz="1600" dirty="0" err="1">
                <a:latin typeface="Times New Roman" panose="02020603050405020304" pitchFamily="18" charset="0"/>
                <a:cs typeface="Times New Roman" panose="02020603050405020304" pitchFamily="18" charset="0"/>
              </a:rPr>
              <a:t>дресс</a:t>
            </a:r>
            <a:r>
              <a:rPr lang="ru-RU" sz="1600" dirty="0">
                <a:latin typeface="Times New Roman" panose="02020603050405020304" pitchFamily="18" charset="0"/>
                <a:cs typeface="Times New Roman" panose="02020603050405020304" pitchFamily="18" charset="0"/>
              </a:rPr>
              <a:t>-кода, празднования культурных и религиозных мероприятий, а также возможности гибкого графика работы с учетом семейных обстоятельств или продолжительности пути до офиса</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Наконец, управление разнообразием требует </a:t>
            </a:r>
            <a:r>
              <a:rPr lang="ru-RU" sz="1600" dirty="0" err="1">
                <a:latin typeface="Times New Roman" panose="02020603050405020304" pitchFamily="18" charset="0"/>
                <a:cs typeface="Times New Roman" panose="02020603050405020304" pitchFamily="18" charset="0"/>
              </a:rPr>
              <a:t>проактивного</a:t>
            </a:r>
            <a:r>
              <a:rPr lang="ru-RU" sz="1600" dirty="0">
                <a:latin typeface="Times New Roman" panose="02020603050405020304" pitchFamily="18" charset="0"/>
                <a:cs typeface="Times New Roman" panose="02020603050405020304" pitchFamily="18" charset="0"/>
              </a:rPr>
              <a:t> подхода к аспектам, способным подорвать атмосферу непредвзятости и принятия, таким как расизм, дискриминация, </a:t>
            </a:r>
            <a:r>
              <a:rPr lang="ru-RU" sz="1600" dirty="0" err="1">
                <a:latin typeface="Times New Roman" panose="02020603050405020304" pitchFamily="18" charset="0"/>
                <a:cs typeface="Times New Roman" panose="02020603050405020304" pitchFamily="18" charset="0"/>
              </a:rPr>
              <a:t>эйджизм</a:t>
            </a:r>
            <a:r>
              <a:rPr lang="ru-RU" sz="1600" dirty="0">
                <a:latin typeface="Times New Roman" panose="02020603050405020304" pitchFamily="18" charset="0"/>
                <a:cs typeface="Times New Roman" panose="02020603050405020304" pitchFamily="18" charset="0"/>
              </a:rPr>
              <a:t> и другие предвзятости. Защищайте права человека и создавайте среду, в которой сотрудники ощущают свою ценность и безопасность.</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079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818136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4.1. Напишите эссе по заданным вопросам</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Опишите, как эмоциональный интеллект может повлиять на эффективность команды.</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Как вы считаете, какие качества наиболее важны для лидера в условиях неопределенности? Обоснуйте свой ответ.</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Приведите пример конфликта в команде, который вы наблюдали или с которым сталкивались. Как он был разрешен?</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Как вы можете использовать технологии для улучшения управления командой? Приведите конкретные примеры.</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41652"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765559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634082"/>
          </a:xfrm>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467544" y="620688"/>
            <a:ext cx="8229600" cy="5256584"/>
          </a:xfrm>
        </p:spPr>
        <p:txBody>
          <a:bodyPr>
            <a:noAutofit/>
          </a:bodyPr>
          <a:lstStyle/>
          <a:p>
            <a:pPr marL="0" indent="450000" algn="just">
              <a:spcBef>
                <a:spcPts val="0"/>
              </a:spcBef>
              <a:buNone/>
            </a:pPr>
            <a:r>
              <a:rPr lang="ru-RU" sz="1300" b="1" dirty="0">
                <a:latin typeface="Times New Roman" panose="02020603050405020304" pitchFamily="18" charset="0"/>
                <a:cs typeface="Times New Roman" panose="02020603050405020304" pitchFamily="18" charset="0"/>
              </a:rPr>
              <a:t>Практическое задание 4.2. Реши тест по теме</a:t>
            </a:r>
            <a:endParaRPr lang="ru-RU" sz="1300" dirty="0">
              <a:latin typeface="Times New Roman" panose="02020603050405020304" pitchFamily="18" charset="0"/>
              <a:cs typeface="Times New Roman" panose="02020603050405020304" pitchFamily="18" charset="0"/>
            </a:endParaRP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Что такое эмоциональный интеллект? a) Способность решать математические задачи b) Умение управлять своими эмоциями и эмоциями других c) Навыки общения на иностранном языке d) Умение работать в команде</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компонентов не является частью эмоционального интеллекта? a) Самосознание b) Социальные навыки c) Технические навыки d) Эмпатия</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аспектов эмоционального интеллекта связан с пониманием и управлением своими эмоциями? a) </a:t>
            </a:r>
            <a:r>
              <a:rPr lang="ru-RU" sz="1300" dirty="0" err="1">
                <a:latin typeface="Times New Roman" panose="02020603050405020304" pitchFamily="18" charset="0"/>
                <a:cs typeface="Times New Roman" panose="02020603050405020304" pitchFamily="18" charset="0"/>
              </a:rPr>
              <a:t>Саморегуляция</a:t>
            </a:r>
            <a:r>
              <a:rPr lang="ru-RU" sz="1300" dirty="0">
                <a:latin typeface="Times New Roman" panose="02020603050405020304" pitchFamily="18" charset="0"/>
                <a:cs typeface="Times New Roman" panose="02020603050405020304" pitchFamily="18" charset="0"/>
              </a:rPr>
              <a:t> b) Социальное осознание c) Эмпатия d) Мотивация</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компонент эмоционального интеллекта позволяет понимать эмоции других людей? a) Самосознание b) Социальные навыки c) Эмпатия d) Самомотивация</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методов может помочь развить эмоциональный интеллект? a) Чтение технической литературы b) Практика активного слушания c) Участие в соревнованиях d) Изучение иностранных языков</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признаков указывает на высокий уровень эмоционального интеллекта? a) Неспособность справляться с критикой b) Умение находить общий язык с различными людьми c) Изоляция от других d) Невозможность управлять своими эмоциями</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способов является примером </a:t>
            </a:r>
            <a:r>
              <a:rPr lang="ru-RU" sz="1300" dirty="0" err="1">
                <a:latin typeface="Times New Roman" panose="02020603050405020304" pitchFamily="18" charset="0"/>
                <a:cs typeface="Times New Roman" panose="02020603050405020304" pitchFamily="18" charset="0"/>
              </a:rPr>
              <a:t>саморегуляции</a:t>
            </a:r>
            <a:r>
              <a:rPr lang="ru-RU" sz="1300" dirty="0">
                <a:latin typeface="Times New Roman" panose="02020603050405020304" pitchFamily="18" charset="0"/>
                <a:cs typeface="Times New Roman" panose="02020603050405020304" pitchFamily="18" charset="0"/>
              </a:rPr>
              <a:t>? a) Реакция на стресс с помощью агрессии b) Спокойное решение проблемы после глубокого размышления c) Игнорирование своих эмоций d) Постоянное выражение негативных эмоций</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факторов может способствовать развитию эмоционального интеллекта в команде? a) Конфликты между участниками b) Открытое и честное общение c) Игнорирование эмоций d) Жесткое руководство</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Какой из следующих методов может помочь в управлении стрессом и эмоциями? a) Увеличение рабочего времени b) Практика медитации и осознанности c) Изоляция от команды d) Избегание сложных задач</a:t>
            </a:r>
          </a:p>
          <a:p>
            <a:pPr marL="0" lvl="0" indent="450000" algn="just">
              <a:spcBef>
                <a:spcPts val="0"/>
              </a:spcBef>
              <a:buClr>
                <a:schemeClr val="tx2"/>
              </a:buClr>
              <a:buFont typeface="Wingdings" panose="05000000000000000000" pitchFamily="2" charset="2"/>
              <a:buChar char="Ø"/>
            </a:pPr>
            <a:r>
              <a:rPr lang="ru-RU" sz="1300" dirty="0">
                <a:latin typeface="Times New Roman" panose="02020603050405020304" pitchFamily="18" charset="0"/>
                <a:cs typeface="Times New Roman" panose="02020603050405020304" pitchFamily="18" charset="0"/>
              </a:rPr>
              <a:t>Почему эмоциональный интеллект важен для лидеров? a) Он помогает контролировать сотрудников b) Он способствует созданию доверительных отношений и эффективной команды c) Он позволяет избежать конфликтов любой ценой d) Он не имеет значения для лидерства</a:t>
            </a:r>
          </a:p>
          <a:p>
            <a:pPr marL="0" indent="450000" algn="just">
              <a:spcBef>
                <a:spcPts val="0"/>
              </a:spcBef>
            </a:pPr>
            <a:endParaRPr lang="ru-RU" sz="1300" dirty="0"/>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2155790"/>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467544" y="908720"/>
            <a:ext cx="8229600" cy="4968552"/>
          </a:xfrm>
        </p:spPr>
        <p:txBody>
          <a:bodyPr>
            <a:no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4.3. Решите кейс по теме</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Компания «</a:t>
            </a:r>
            <a:r>
              <a:rPr lang="ru-RU" sz="1600" dirty="0" err="1">
                <a:latin typeface="Times New Roman" panose="02020603050405020304" pitchFamily="18" charset="0"/>
                <a:cs typeface="Times New Roman" panose="02020603050405020304" pitchFamily="18" charset="0"/>
              </a:rPr>
              <a:t>ТехноГрупп</a:t>
            </a:r>
            <a:r>
              <a:rPr lang="ru-RU" sz="1600" dirty="0">
                <a:latin typeface="Times New Roman" panose="02020603050405020304" pitchFamily="18" charset="0"/>
                <a:cs typeface="Times New Roman" panose="02020603050405020304" pitchFamily="18" charset="0"/>
              </a:rPr>
              <a:t>» – быстро развивающаяся ИТ-компания, специализирующаяся на разработке программного обеспечения. В последние месяцы компания столкнулась с увеличением объема заказов, что привело к значительному увеличению рабочей нагрузки на сотрудников. В результате этого возникли конфликты внутри команды, ухудшилось моральное состояние сотрудников и снизилась продуктивность.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Менеджер проекта, Анна, заметила, что команда, состоящая из 10 человек, стала менее сплоченной. Часто возникают споры между участниками, некоторые сотрудники начали проявлять признаки стресса, такие как раздражительность, усталость и снижение мотивации. Анна понимает, что для успешного завершения проекта ей необходимо улучшить атмосферу в команде и восстановить продуктивность.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Вопросы для обсуждения: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Какие шаги должна предпринять Анна для разрешения ситуации?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вы оцениваете уровень эмоционального интеллекта в вашей команде?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Какие методы вы бы предложили для повышения эмоционального интеллекта среди сотрудников?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можно интегрировать практики управления эмоциями в повседневную рабочую практику?</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679191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539552" y="1196752"/>
            <a:ext cx="8229600" cy="4525963"/>
          </a:xfrm>
        </p:spPr>
        <p:txBody>
          <a:bodyPr>
            <a:norm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4.4. Организация личного времени</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течение четырех дней проведите полный хронометраж своего времени. Записывайте, используя любой из способов фиксации расходов времени полного хронометража.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Проанализируйте полученные данные: </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выявите свои поглотители; </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используя формулу подсчета непродуктивных расходов времени, подсчитайте, сколько времени в день ушло на поглотители; </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используя формулу расчета коэффициента полезного действия, подсчитайте, сколько времени вы потратили с пользой, эффективно.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 Запишите полученные результаты. Подумайте, как вы можете оптимизировать свое время. Запишите.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Выделите два ключевых показателя из списка дел, который вы составили. Используя технику сокращенного хронометража, проследите за динамикой изменений этих показателей в течение недели с помощью совмещенного графика динамики показателей. Запишите результаты своих наблюдений.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73413"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596304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467544" y="908720"/>
            <a:ext cx="8229600" cy="4525963"/>
          </a:xfrm>
        </p:spPr>
        <p:txBody>
          <a:bodyPr>
            <a:no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4.5</a:t>
            </a:r>
            <a:endParaRPr lang="ru-RU" sz="1600" dirty="0">
              <a:latin typeface="Times New Roman" panose="02020603050405020304" pitchFamily="18" charset="0"/>
              <a:cs typeface="Times New Roman" panose="02020603050405020304" pitchFamily="18" charset="0"/>
            </a:endParaRP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Прочитайте приведенные ниже формулировки задач:</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Вопросы по диплому.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Договориться о времени консультации с преподавателем.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Задание по тайм-менеджменту.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Зайти в спортзал.</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Институт, зачет.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Лекция.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Мобильный. Деньги.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Найти ключи от квартиры.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Обсудить проект с командой.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Отдать CD-диск соседу.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Оформить титульный лист для реферата.</a:t>
            </a:r>
          </a:p>
          <a:p>
            <a:pPr marL="0" indent="450000" algn="just">
              <a:lnSpc>
                <a:spcPct val="120000"/>
              </a:lnSpc>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585247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395536" y="764704"/>
            <a:ext cx="8229600" cy="5544616"/>
          </a:xfrm>
        </p:spPr>
        <p:txBody>
          <a:bodyPr>
            <a:noAutofit/>
          </a:bodyPr>
          <a:lstStyle/>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Поговорить с Ивановым.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Позвонить клиенту.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Пообедать.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Почта. Папка «Входящие».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Проектная работа.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Работа, резюме, агентство.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Решить пять трудных задачек по математике.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Собеседование в 14:00.</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Составить план действий на завтра.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Выполните следующее:</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Разделите лист на две части.</a:t>
            </a:r>
          </a:p>
          <a:p>
            <a:pPr marL="0"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В левую колонку выпишите те задачи, которые составлены в </a:t>
            </a:r>
            <a:r>
              <a:rPr lang="ru-RU" sz="1600" dirty="0" err="1">
                <a:latin typeface="Times New Roman" panose="02020603050405020304" pitchFamily="18" charset="0"/>
                <a:cs typeface="Times New Roman" panose="02020603050405020304" pitchFamily="18" charset="0"/>
              </a:rPr>
              <a:t>результато</a:t>
            </a:r>
            <a:r>
              <a:rPr lang="ru-RU" sz="1600" dirty="0">
                <a:latin typeface="Times New Roman" panose="02020603050405020304" pitchFamily="18" charset="0"/>
                <a:cs typeface="Times New Roman" panose="02020603050405020304" pitchFamily="18" charset="0"/>
              </a:rPr>
              <a:t>-ориентированном виде. Объясните, какие задачи и почему вы посчитали соответствующими результатам в </a:t>
            </a:r>
            <a:r>
              <a:rPr lang="ru-RU" sz="1600" dirty="0" err="1">
                <a:latin typeface="Times New Roman" panose="02020603050405020304" pitchFamily="18" charset="0"/>
                <a:cs typeface="Times New Roman" panose="02020603050405020304" pitchFamily="18" charset="0"/>
              </a:rPr>
              <a:t>результато</a:t>
            </a:r>
            <a:r>
              <a:rPr lang="ru-RU" sz="1600" dirty="0">
                <a:latin typeface="Times New Roman" panose="02020603050405020304" pitchFamily="18" charset="0"/>
                <a:cs typeface="Times New Roman" panose="02020603050405020304" pitchFamily="18" charset="0"/>
              </a:rPr>
              <a:t>-ориентированной форме. </a:t>
            </a:r>
          </a:p>
          <a:p>
            <a:pPr marL="0"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Переформулируйте задачи, являющиеся, по вашему мнению, </a:t>
            </a:r>
            <a:r>
              <a:rPr lang="ru-RU" sz="1600" dirty="0" err="1">
                <a:latin typeface="Times New Roman" panose="02020603050405020304" pitchFamily="18" charset="0"/>
                <a:cs typeface="Times New Roman" panose="02020603050405020304" pitchFamily="18" charset="0"/>
              </a:rPr>
              <a:t>нерезультато-оринтированными</a:t>
            </a:r>
            <a:r>
              <a:rPr lang="ru-RU" sz="1600" dirty="0">
                <a:latin typeface="Times New Roman" panose="02020603050405020304" pitchFamily="18" charset="0"/>
                <a:cs typeface="Times New Roman" panose="02020603050405020304" pitchFamily="18" charset="0"/>
              </a:rPr>
              <a:t>, так, чтобы они соответствовали формуле </a:t>
            </a:r>
            <a:r>
              <a:rPr lang="ru-RU" sz="1600" dirty="0" err="1">
                <a:latin typeface="Times New Roman" panose="02020603050405020304" pitchFamily="18" charset="0"/>
                <a:cs typeface="Times New Roman" panose="02020603050405020304" pitchFamily="18" charset="0"/>
              </a:rPr>
              <a:t>результато</a:t>
            </a:r>
            <a:r>
              <a:rPr lang="ru-RU" sz="1600" dirty="0">
                <a:latin typeface="Times New Roman" panose="02020603050405020304" pitchFamily="18" charset="0"/>
                <a:cs typeface="Times New Roman" panose="02020603050405020304" pitchFamily="18" charset="0"/>
              </a:rPr>
              <a:t>-ориентированного планирования. Запишите их в правую колонку. Объясните, какие задачи вы переформулировали и почему. </a:t>
            </a:r>
          </a:p>
          <a:p>
            <a:pPr marL="0" indent="450000" algn="just">
              <a:spcBef>
                <a:spcPts val="0"/>
              </a:spcBef>
            </a:pPr>
            <a:endParaRPr lang="ru-RU" sz="1600" dirty="0"/>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280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5234658"/>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908720"/>
          </a:xfrm>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a:t>
            </a:r>
            <a:r>
              <a:rPr lang="ru-RU" sz="2000" b="1" cap="all" dirty="0" smtClean="0">
                <a:solidFill>
                  <a:srgbClr val="1F497D"/>
                </a:solidFill>
                <a:latin typeface="Times New Roman" panose="02020603050405020304" pitchFamily="18" charset="0"/>
                <a:cs typeface="Times New Roman" panose="02020603050405020304" pitchFamily="18" charset="0"/>
              </a:rPr>
              <a:t>4</a:t>
            </a:r>
            <a:endParaRPr lang="ru-RU" sz="4800" dirty="0"/>
          </a:p>
        </p:txBody>
      </p:sp>
      <p:sp>
        <p:nvSpPr>
          <p:cNvPr id="3" name="Объект 2"/>
          <p:cNvSpPr>
            <a:spLocks noGrp="1"/>
          </p:cNvSpPr>
          <p:nvPr>
            <p:ph idx="1"/>
          </p:nvPr>
        </p:nvSpPr>
        <p:spPr>
          <a:xfrm>
            <a:off x="467544" y="908720"/>
            <a:ext cx="8229600" cy="4525963"/>
          </a:xfrm>
        </p:spPr>
        <p:txBody>
          <a:bodyPr>
            <a:norm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4.6. Решите кроссворд</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4" name="Рисунок 3"/>
          <p:cNvPicPr/>
          <p:nvPr/>
        </p:nvPicPr>
        <p:blipFill rotWithShape="1">
          <a:blip r:embed="rId2"/>
          <a:srcRect l="2801" r="8964"/>
          <a:stretch/>
        </p:blipFill>
        <p:spPr>
          <a:xfrm>
            <a:off x="28977" y="1844824"/>
            <a:ext cx="4831055" cy="3456384"/>
          </a:xfrm>
          <a:prstGeom prst="rect">
            <a:avLst/>
          </a:prstGeom>
        </p:spPr>
      </p:pic>
      <p:sp>
        <p:nvSpPr>
          <p:cNvPr id="5" name="Прямоугольник 4"/>
          <p:cNvSpPr/>
          <p:nvPr/>
        </p:nvSpPr>
        <p:spPr>
          <a:xfrm>
            <a:off x="315391"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2800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626" r="3672"/>
          <a:stretch/>
        </p:blipFill>
        <p:spPr bwMode="auto">
          <a:xfrm>
            <a:off x="4860032" y="1628800"/>
            <a:ext cx="4283968"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2930" r="2774"/>
          <a:stretch/>
        </p:blipFill>
        <p:spPr bwMode="auto">
          <a:xfrm>
            <a:off x="4716016" y="3645024"/>
            <a:ext cx="4392488"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8892480" y="3099693"/>
            <a:ext cx="144016"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772916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Практическое задание 4.7. Окно Джохари</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Окно Джохари – это психологическая модель, разработанная в 1955 году американскими психологами Джозефом </a:t>
            </a:r>
            <a:r>
              <a:rPr lang="ru-RU" sz="1600" dirty="0" err="1">
                <a:latin typeface="Times New Roman" panose="02020603050405020304" pitchFamily="18" charset="0"/>
                <a:cs typeface="Times New Roman" panose="02020603050405020304" pitchFamily="18" charset="0"/>
              </a:rPr>
              <a:t>Лафтсом</a:t>
            </a:r>
            <a:r>
              <a:rPr lang="ru-RU" sz="1600" dirty="0">
                <a:latin typeface="Times New Roman" panose="02020603050405020304" pitchFamily="18" charset="0"/>
                <a:cs typeface="Times New Roman" panose="02020603050405020304" pitchFamily="18" charset="0"/>
              </a:rPr>
              <a:t> и Гарри </a:t>
            </a:r>
            <a:r>
              <a:rPr lang="ru-RU" sz="1600" dirty="0" err="1">
                <a:latin typeface="Times New Roman" panose="02020603050405020304" pitchFamily="18" charset="0"/>
                <a:cs typeface="Times New Roman" panose="02020603050405020304" pitchFamily="18" charset="0"/>
              </a:rPr>
              <a:t>Ингэмом</a:t>
            </a:r>
            <a:r>
              <a:rPr lang="ru-RU" sz="1600" dirty="0">
                <a:latin typeface="Times New Roman" panose="02020603050405020304" pitchFamily="18" charset="0"/>
                <a:cs typeface="Times New Roman" panose="02020603050405020304" pitchFamily="18" charset="0"/>
              </a:rPr>
              <a:t>. Модель представляет собой инструмент самопознания и улучшения межличностных отношений. Она позволяет людям понять, как они воспринимают себя и как их видят окружающие. Эта модель основана на двух основных аспектах: самосознании и открытости в общении.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Окно Джохари можно визуализировать как квадрат, разделенный на четыре части. Каждая из этих частей или областей представляет собой информацию о себе, которую человек знает или не знает, и которую знают или не знают окружающие (рис. 9). </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25632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pic>
        <p:nvPicPr>
          <p:cNvPr id="4" name="Объект 3" descr="Picture background"/>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196752"/>
            <a:ext cx="8229600" cy="3814762"/>
          </a:xfrm>
          <a:prstGeom prst="rect">
            <a:avLst/>
          </a:prstGeom>
          <a:noFill/>
          <a:ln>
            <a:noFill/>
          </a:ln>
        </p:spPr>
      </p:pic>
      <p:sp>
        <p:nvSpPr>
          <p:cNvPr id="5" name="Прямоугольник 4"/>
          <p:cNvSpPr/>
          <p:nvPr/>
        </p:nvSpPr>
        <p:spPr>
          <a:xfrm>
            <a:off x="3420722" y="5085184"/>
            <a:ext cx="2096921"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rPr>
              <a:t>Рис. 9. Окно Джохари</a:t>
            </a:r>
          </a:p>
        </p:txBody>
      </p:sp>
      <p:sp>
        <p:nvSpPr>
          <p:cNvPr id="3" name="Прямоугольник 2"/>
          <p:cNvSpPr/>
          <p:nvPr/>
        </p:nvSpPr>
        <p:spPr>
          <a:xfrm>
            <a:off x="539552"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28004"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812360"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1220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57200" y="1124744"/>
            <a:ext cx="8229600" cy="5001419"/>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Лидерство является не единственным и не всегда самым эффективным механизмом организации взаимодействия группы.</a:t>
            </a:r>
          </a:p>
          <a:p>
            <a:pPr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Ниже перечислены типы лидерства и лидеров: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натуральное (естественное) лидерство;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сознательное (управляемое) лидерство;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этичное (с учетом интересов группы) лидерство.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Будущий лидер собирает вокруг себя (харизматический лидер) или вокруг своей цели (</a:t>
            </a:r>
            <a:r>
              <a:rPr lang="ru-RU" sz="1600" dirty="0" err="1">
                <a:latin typeface="Times New Roman" panose="02020603050405020304" pitchFamily="18" charset="0"/>
                <a:cs typeface="Times New Roman" panose="02020603050405020304" pitchFamily="18" charset="0"/>
              </a:rPr>
              <a:t>пассионарный</a:t>
            </a:r>
            <a:r>
              <a:rPr lang="ru-RU" sz="1600" dirty="0">
                <a:latin typeface="Times New Roman" panose="02020603050405020304" pitchFamily="18" charset="0"/>
                <a:cs typeface="Times New Roman" panose="02020603050405020304" pitchFamily="18" charset="0"/>
              </a:rPr>
              <a:t> лидер) группу. Либо лидер выделяется из уже существующей группы. Затем он эту группу сплачивает, слаживает и </a:t>
            </a:r>
            <a:r>
              <a:rPr lang="ru-RU" sz="1600" dirty="0" err="1">
                <a:latin typeface="Times New Roman" panose="02020603050405020304" pitchFamily="18" charset="0"/>
                <a:cs typeface="Times New Roman" panose="02020603050405020304" pitchFamily="18" charset="0"/>
              </a:rPr>
              <a:t>соорганизует</a:t>
            </a:r>
            <a:r>
              <a:rPr lang="ru-RU" sz="1600" dirty="0">
                <a:latin typeface="Times New Roman" panose="02020603050405020304" pitchFamily="18" charset="0"/>
                <a:cs typeface="Times New Roman" panose="02020603050405020304" pitchFamily="18" charset="0"/>
              </a:rPr>
              <a:t>, превращая ее в команду, и поддерживает эту сплоченность, слаженность и </a:t>
            </a:r>
            <a:r>
              <a:rPr lang="ru-RU" sz="1600" dirty="0" err="1">
                <a:latin typeface="Times New Roman" panose="02020603050405020304" pitchFamily="18" charset="0"/>
                <a:cs typeface="Times New Roman" panose="02020603050405020304" pitchFamily="18" charset="0"/>
              </a:rPr>
              <a:t>соорганизованность</a:t>
            </a:r>
            <a:r>
              <a:rPr lang="ru-RU" sz="1600" dirty="0">
                <a:latin typeface="Times New Roman" panose="02020603050405020304" pitchFamily="18" charset="0"/>
                <a:cs typeface="Times New Roman" panose="02020603050405020304" pitchFamily="18" charset="0"/>
              </a:rPr>
              <a:t> на нужном уровне до момента достижения цели. Хороший лидер превращает свою цель в цель ОБЩУЮ, вписывая в общую цель индивидуальные цели членов команды или формируя общую цель на основе индивидуальных целей.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разрабатывает план по достижению цели, причем делает это совместно с командой. Гибкий лидер по мере необходимости корректирует этот план, согласуя эти изменения со своей командой. Однако никакие обстоятельства не заставят настоящего лидера отказаться от своей цели – в этом отличие лидера от остальных членов команды. </a:t>
            </a:r>
          </a:p>
          <a:p>
            <a:pPr marL="0" indent="450000" algn="just">
              <a:spcBef>
                <a:spcPts val="0"/>
              </a:spcBef>
              <a:buNone/>
            </a:pPr>
            <a:endParaRPr lang="ru-RU" sz="1600" dirty="0"/>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494424" y="632318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4075597"/>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sp>
        <p:nvSpPr>
          <p:cNvPr id="3" name="Объект 2"/>
          <p:cNvSpPr>
            <a:spLocks noGrp="1"/>
          </p:cNvSpPr>
          <p:nvPr>
            <p:ph idx="1"/>
          </p:nvPr>
        </p:nvSpPr>
        <p:spPr>
          <a:xfrm>
            <a:off x="467544" y="1124744"/>
            <a:ext cx="8229600" cy="4752528"/>
          </a:xfrm>
        </p:spPr>
        <p:txBody>
          <a:bodyPr>
            <a:noAutofit/>
          </a:bodyPr>
          <a:lstStyle/>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Область открытости: Здесь располагается информация, известная как вам, так и другим. Это то, что вы свободно делитесь – ваши мысли, чувства, опыт.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Область слепоты: В этой области находится информация, которой вы не осознаете, но которую знают другие люди. Например, это могут быть ваши неосознанные привычки или поведение, влияющее на окружающих.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Область скрытости: Здесь мы имеем дело с информацией, известной только вам.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ваши тайны, внутренние переживания, которые вы не хотите делиться с другими.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Область незнания: В этой области располагается информация, о которой никто не знает, как вы, так и ваши собеседники. Например, это может быть скрытый талант или потенциальные способности.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Важно отметить, что эта модель не является статической. Области могут изменяться в зависимости от уровня самосознания, открытости и взаимодействия с окружающими.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Окно Джохари работает на основе раскрытия информации. Чем больше информации находится в области открытости, тем проще развивать здоровые и продуктивные взаимоотношения. Это достигается через открытое и честное общение. Устранение слепой зоны и увеличение области открытости происходит за счет обратной связи от окружающих, а также через активное деление собственными мыслями и чувствами</a:t>
            </a:r>
            <a:r>
              <a:rPr lang="ru-RU" sz="1600" dirty="0" smtClean="0">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0587"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73777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sp>
        <p:nvSpPr>
          <p:cNvPr id="3" name="Объект 2"/>
          <p:cNvSpPr>
            <a:spLocks noGrp="1"/>
          </p:cNvSpPr>
          <p:nvPr>
            <p:ph idx="1"/>
          </p:nvPr>
        </p:nvSpPr>
        <p:spPr>
          <a:xfrm>
            <a:off x="467544" y="1340769"/>
            <a:ext cx="8229600" cy="3888432"/>
          </a:xfrm>
        </p:spPr>
        <p:txBody>
          <a:bodyPr>
            <a:normAutofit/>
          </a:bodyPr>
          <a:lstStyle/>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Когда </a:t>
            </a:r>
            <a:r>
              <a:rPr lang="ru-RU" sz="1600" dirty="0">
                <a:latin typeface="Times New Roman" panose="02020603050405020304" pitchFamily="18" charset="0"/>
                <a:cs typeface="Times New Roman" panose="02020603050405020304" pitchFamily="18" charset="0"/>
              </a:rPr>
              <a:t>вы делитесь своими мыслями и чувствами, вы расширяете область открытости. Это может привести к большему взаимопониманию, снижению уровня конфликтов и облегчению коммуникации. Более того, открытость помогает улучшить вашу самооценку и уверенность в себе, так как вы получаете подтверждение от окружающих о своих качествах и способностях.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Обратная связь – ключевой аспект Окна Джохари. Получая информацию о том, как вас воспринимают другие, вы можете осознать свои слабости и сильные стороны, что позволит вам работать над собой. Кроме того, справляться со слепой зоной можно не только через прямое общение, но и через наблюдение за действиями и реакциями других.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Здоровая обратная связь должна быть конструктивной и сосредоточенной на конкретных действиях, а не на личных качествах. Это важно, так как критика может вызвать защитную реакцию и закрыть человека от дальнейшего общения и обратной связи.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435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271981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вы хотите улучшить свои личные отношения, Окно Джохари может стать отличным инструментом самосознания и развития. Используя модель, вы откроете новые горизонты в интимных и дружеских отношениях.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Открытость в общении способствует пониманию и доверию. Когда вы делитесь своими чувствами и замечаниями, это побуждает других делать то же самое. Такой подход создает атмосферу уверенности, что многократно улучшает качество взаимодействия.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Конфликты часто возникают из-за непонимания или недозволенного поведения. Способы, предлагаемые Окном Джохари, помогают раскрыть истинные причины конфликтов и находить решения. Вы сможете понять, что именно вызывает недовольство у вашего партнера или друга, и своевременно решить возникшие проблемы.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4165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412524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rgbClr val="1F497D"/>
                </a:solidFill>
                <a:latin typeface="Times New Roman" panose="02020603050405020304" pitchFamily="18" charset="0"/>
                <a:cs typeface="Times New Roman" panose="02020603050405020304" pitchFamily="18" charset="0"/>
              </a:rPr>
              <a:t>4.4. Практические задания по теме 4</a:t>
            </a:r>
            <a:endParaRPr lang="ru-RU" sz="4800" dirty="0"/>
          </a:p>
        </p:txBody>
      </p:sp>
      <p:sp>
        <p:nvSpPr>
          <p:cNvPr id="3" name="Объект 2"/>
          <p:cNvSpPr>
            <a:spLocks noGrp="1"/>
          </p:cNvSpPr>
          <p:nvPr>
            <p:ph idx="1"/>
          </p:nvPr>
        </p:nvSpPr>
        <p:spPr>
          <a:xfrm>
            <a:off x="467544" y="1124744"/>
            <a:ext cx="8229600" cy="485740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Необходимо помнить, что личностный рост осуществляется через открытость к самому себе и окружающим. Понимание себя и своих эмоций может быть мощным инструментом для улучшения качества жизни. Со временем вы начнете открывать в себе новые возможности, о которых никогда не догадывались. Это поможет вам расти как личность и выстраивать позитивные отношения с окружающими.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Использование Окна Джохари выходит за рамки личной жизни. В профессиональной сфере эта модель помогает улучшить коммуникацию, взаимодействие в команде и общую продуктивность.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Открытость в команде способствует созданию доверительной атмосферы. Когда участники команды свободно делятся информацией, проект становится более динамичным и эффективным. Это снижает риск конфликтов и </a:t>
            </a:r>
            <a:r>
              <a:rPr lang="ru-RU" sz="1600" dirty="0" err="1">
                <a:latin typeface="Times New Roman" panose="02020603050405020304" pitchFamily="18" charset="0"/>
                <a:cs typeface="Times New Roman" panose="02020603050405020304" pitchFamily="18" charset="0"/>
              </a:rPr>
              <a:t>misunderstandings</a:t>
            </a:r>
            <a:r>
              <a:rPr lang="ru-RU" sz="1600" dirty="0">
                <a:latin typeface="Times New Roman" panose="02020603050405020304" pitchFamily="18" charset="0"/>
                <a:cs typeface="Times New Roman" panose="02020603050405020304" pitchFamily="18" charset="0"/>
              </a:rPr>
              <a:t>, что, в свою очередь, способствует достижению общих целей.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Работая над расширением области открытости, сотрудники могут выявлять свои слабые стороны и искать пути их улучшения. Закрепление обратной связи является важным аспектом этого процесса. Таким образом, модели можно эффективно использовать для проведения тренингов и курсов, ориентированных на личностное развитие и командное взаимодействие.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Задание: составьте собственное Окно Джохари в вашей студенческой группе. Сделайте выводы.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2800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799011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38138"/>
          </a:xfrm>
        </p:spPr>
        <p:txBody>
          <a:bodyPr>
            <a:noAutofit/>
          </a:bodyPr>
          <a:lstStyle/>
          <a:p>
            <a:r>
              <a:rPr lang="ru-RU" sz="1900" b="1" cap="all" dirty="0">
                <a:solidFill>
                  <a:schemeClr val="tx2"/>
                </a:solidFill>
                <a:latin typeface="Times New Roman" panose="02020603050405020304" pitchFamily="18" charset="0"/>
                <a:cs typeface="Times New Roman" panose="02020603050405020304" pitchFamily="18" charset="0"/>
              </a:rPr>
              <a:t>5. ЛИДЕРСТВО В ЭПОХУ ИННОВАЦИЙ И ЦИФРОВОЙ ТРАНСФОРМАЦИИ</a:t>
            </a:r>
            <a:br>
              <a:rPr lang="ru-RU" sz="1900" b="1" cap="all" dirty="0">
                <a:solidFill>
                  <a:schemeClr val="tx2"/>
                </a:solidFill>
                <a:latin typeface="Times New Roman" panose="02020603050405020304" pitchFamily="18" charset="0"/>
                <a:cs typeface="Times New Roman" panose="02020603050405020304" pitchFamily="18" charset="0"/>
              </a:rPr>
            </a:br>
            <a:r>
              <a:rPr lang="ru-RU" sz="1900" b="1" cap="all" dirty="0">
                <a:solidFill>
                  <a:schemeClr val="tx2"/>
                </a:solidFill>
                <a:latin typeface="Times New Roman" panose="02020603050405020304" pitchFamily="18" charset="0"/>
                <a:cs typeface="Times New Roman" panose="02020603050405020304" pitchFamily="18" charset="0"/>
              </a:rPr>
              <a:t>5.1. Лидерство в условиях перемен: управление изменениями</a:t>
            </a:r>
            <a:br>
              <a:rPr lang="ru-RU" sz="1900" b="1" cap="all" dirty="0">
                <a:solidFill>
                  <a:schemeClr val="tx2"/>
                </a:solidFill>
                <a:latin typeface="Times New Roman" panose="02020603050405020304" pitchFamily="18" charset="0"/>
                <a:cs typeface="Times New Roman" panose="02020603050405020304" pitchFamily="18" charset="0"/>
              </a:rPr>
            </a:br>
            <a:endParaRPr lang="ru-RU" sz="19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268760"/>
            <a:ext cx="8229600" cy="4968552"/>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условиях стремительного технологического прогресса, глобализации и постоянных изменений во внешней среде способность организации к трансформации становится критическим фактором её выживания и успеха. Однако трансформации не происходят сами по себе – они требуют активного участия и направляющего влияния. Ключевая фигура в этом процессе – лидер. Лидер не просто инициирует перемены, но и становится их двигателем, агентом и защитником. Его задача – не только вдохновить команду, но и провести её через все этапы изменений, справившись с сопротивлением и создав условия для устойчивой адаптации.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Организационные изменения представляют собой процесс, в ходе которого происходят структурные, технологические, поведенческие или культурные трансформации внутри компании. Изменения могут быть: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Плановыми (</a:t>
            </a:r>
            <a:r>
              <a:rPr lang="ru-RU" sz="1600" dirty="0" err="1">
                <a:latin typeface="Times New Roman" panose="02020603050405020304" pitchFamily="18" charset="0"/>
                <a:cs typeface="Times New Roman" panose="02020603050405020304" pitchFamily="18" charset="0"/>
              </a:rPr>
              <a:t>проактивными</a:t>
            </a:r>
            <a:r>
              <a:rPr lang="ru-RU" sz="1600" dirty="0">
                <a:latin typeface="Times New Roman" panose="02020603050405020304" pitchFamily="18" charset="0"/>
                <a:cs typeface="Times New Roman" panose="02020603050405020304" pitchFamily="18" charset="0"/>
              </a:rPr>
              <a:t>) – инициируются руководством заранее, с учётом анализа тенденций.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Реактивными – происходят как ответ на внешние вызовы (кризис, давление рынка, технологические сдвиги).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Инкрементальными – постепенные улучшения (оптимизация процессов, внедрение новых методик).</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Радикальными (прорывными) – глубокие трансформации (</a:t>
            </a:r>
            <a:r>
              <a:rPr lang="ru-RU" sz="1600" dirty="0" err="1">
                <a:latin typeface="Times New Roman" panose="02020603050405020304" pitchFamily="18" charset="0"/>
                <a:cs typeface="Times New Roman" panose="02020603050405020304" pitchFamily="18" charset="0"/>
              </a:rPr>
              <a:t>цифровизация</a:t>
            </a:r>
            <a:r>
              <a:rPr lang="ru-RU" sz="1600" dirty="0">
                <a:latin typeface="Times New Roman" panose="02020603050405020304" pitchFamily="18" charset="0"/>
                <a:cs typeface="Times New Roman" panose="02020603050405020304" pitchFamily="18" charset="0"/>
              </a:rPr>
              <a:t>, смена бизнес-модели).</a:t>
            </a:r>
          </a:p>
          <a:p>
            <a:pPr marL="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027779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a:t>
            </a:r>
            <a:r>
              <a:rPr lang="ru-RU" sz="2000" b="1" cap="all" dirty="0" smtClean="0">
                <a:solidFill>
                  <a:srgbClr val="1F497D"/>
                </a:solidFill>
                <a:latin typeface="Times New Roman" panose="02020603050405020304" pitchFamily="18" charset="0"/>
                <a:cs typeface="Times New Roman" panose="02020603050405020304" pitchFamily="18" charset="0"/>
              </a:rPr>
              <a:t>изменениями</a:t>
            </a:r>
            <a:endParaRPr lang="ru-RU" sz="4800" dirty="0"/>
          </a:p>
        </p:txBody>
      </p:sp>
      <p:sp>
        <p:nvSpPr>
          <p:cNvPr id="3" name="Объект 2"/>
          <p:cNvSpPr>
            <a:spLocks noGrp="1"/>
          </p:cNvSpPr>
          <p:nvPr>
            <p:ph idx="1"/>
          </p:nvPr>
        </p:nvSpPr>
        <p:spPr>
          <a:xfrm>
            <a:off x="467544" y="1279301"/>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организации всё чаще сталкиваются с так называемой VUCA-средой – нестабильной, неопределённой, сложной и двусмысленной (</a:t>
            </a:r>
            <a:r>
              <a:rPr lang="ru-RU" sz="1600" dirty="0" err="1">
                <a:latin typeface="Times New Roman" panose="02020603050405020304" pitchFamily="18" charset="0"/>
                <a:cs typeface="Times New Roman" panose="02020603050405020304" pitchFamily="18" charset="0"/>
              </a:rPr>
              <a:t>volatile</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uncertain</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complex</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ambiguous</a:t>
            </a:r>
            <a:r>
              <a:rPr lang="ru-RU" sz="1600" dirty="0">
                <a:latin typeface="Times New Roman" panose="02020603050405020304" pitchFamily="18" charset="0"/>
                <a:cs typeface="Times New Roman" panose="02020603050405020304" pitchFamily="18" charset="0"/>
              </a:rPr>
              <a:t>), что делает изменения постоянным элементом организационной жизни.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в условиях перемен – это не просто управленец. Он выполняет роль катализатора изменений, формирует видение будущего и мобилизует ресурсы для достижения новых целей. Главные функции лидера в процессе трансформации включают: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Формирование стратегического видения – лидер описывает «куда» движется организация и «почему».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Коммуникация и убеждение – лидер умеет донести суть изменений до каждого участника команды.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Вовлечение персонала – лидер создаёт атмосферу участия и соавторства.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Устранение барьеров – лидер идентифицирует источники сопротивления и работает с ними.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Поддержка и обучение – лидер обеспечивает ресурсы, обучение, моральную поддержку.</a:t>
            </a:r>
          </a:p>
          <a:p>
            <a:pPr marL="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839386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изменениями</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467544" y="1196752"/>
            <a:ext cx="8229600" cy="4968552"/>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подчеркнуть, что лидерство в условиях изменений не ограничивается высшим менеджментом. В организации могут возникать неформальные лидеры изменений – сотрудники, обладающие авторитетом и влиянием, способные мобилизовать коллег.</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Курта Левина и другие современные концепции (</a:t>
            </a:r>
            <a:r>
              <a:rPr lang="ru-RU" sz="1600" dirty="0" err="1">
                <a:latin typeface="Times New Roman" panose="02020603050405020304" pitchFamily="18" charset="0"/>
                <a:cs typeface="Times New Roman" panose="02020603050405020304" pitchFamily="18" charset="0"/>
              </a:rPr>
              <a:t>Коттер</a:t>
            </a:r>
            <a:r>
              <a:rPr lang="ru-RU" sz="1600" dirty="0">
                <a:latin typeface="Times New Roman" panose="02020603050405020304" pitchFamily="18" charset="0"/>
                <a:cs typeface="Times New Roman" panose="02020603050405020304" pitchFamily="18" charset="0"/>
              </a:rPr>
              <a:t>, ADKAR, </a:t>
            </a:r>
            <a:r>
              <a:rPr lang="ru-RU" sz="1600" dirty="0" err="1">
                <a:latin typeface="Times New Roman" panose="02020603050405020304" pitchFamily="18" charset="0"/>
                <a:cs typeface="Times New Roman" panose="02020603050405020304" pitchFamily="18" charset="0"/>
              </a:rPr>
              <a:t>Bridges</a:t>
            </a:r>
            <a:r>
              <a:rPr lang="ru-RU" sz="1600" dirty="0">
                <a:latin typeface="Times New Roman" panose="02020603050405020304" pitchFamily="18" charset="0"/>
                <a:cs typeface="Times New Roman" panose="02020603050405020304" pitchFamily="18" charset="0"/>
              </a:rPr>
              <a:t>) выделяют последовательность стадий, через которые проходят успешные изменения: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Размораживание (</a:t>
            </a:r>
            <a:r>
              <a:rPr lang="ru-RU" sz="1600" dirty="0" err="1">
                <a:latin typeface="Times New Roman" panose="02020603050405020304" pitchFamily="18" charset="0"/>
                <a:cs typeface="Times New Roman" panose="02020603050405020304" pitchFamily="18" charset="0"/>
              </a:rPr>
              <a:t>Unfreezing</a:t>
            </a:r>
            <a:r>
              <a:rPr lang="ru-RU" sz="1600" dirty="0">
                <a:latin typeface="Times New Roman" panose="02020603050405020304" pitchFamily="18" charset="0"/>
                <a:cs typeface="Times New Roman" panose="02020603050405020304" pitchFamily="18" charset="0"/>
              </a:rPr>
              <a:t>). На этом этапе важно осознать необходимость перемен.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Проводит анализ текущей ситуации и объясняет, почему «по-старому» уже нельзя.</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Создаёт «чувство срочности» (</a:t>
            </a:r>
            <a:r>
              <a:rPr lang="ru-RU" sz="1600" dirty="0" err="1">
                <a:latin typeface="Times New Roman" panose="02020603050405020304" pitchFamily="18" charset="0"/>
                <a:cs typeface="Times New Roman" panose="02020603050405020304" pitchFamily="18" charset="0"/>
              </a:rPr>
              <a:t>sense</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of</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urgency</a:t>
            </a:r>
            <a:r>
              <a:rPr lang="ru-RU" sz="1600" dirty="0">
                <a:latin typeface="Times New Roman" panose="02020603050405020304" pitchFamily="18" charset="0"/>
                <a:cs typeface="Times New Roman" panose="02020603050405020304" pitchFamily="18" charset="0"/>
              </a:rPr>
              <a:t>).</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Идентифицирует союзников среди сотрудников и менеджеров.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Изменение (</a:t>
            </a:r>
            <a:r>
              <a:rPr lang="ru-RU" sz="1600" dirty="0" err="1">
                <a:latin typeface="Times New Roman" panose="02020603050405020304" pitchFamily="18" charset="0"/>
                <a:cs typeface="Times New Roman" panose="02020603050405020304" pitchFamily="18" charset="0"/>
              </a:rPr>
              <a:t>Changing</a:t>
            </a:r>
            <a:r>
              <a:rPr lang="ru-RU" sz="1600" dirty="0">
                <a:latin typeface="Times New Roman" panose="02020603050405020304" pitchFamily="18" charset="0"/>
                <a:cs typeface="Times New Roman" panose="02020603050405020304" pitchFamily="18" charset="0"/>
              </a:rPr>
              <a:t>/</a:t>
            </a:r>
            <a:r>
              <a:rPr lang="ru-RU" sz="1600" dirty="0" err="1">
                <a:latin typeface="Times New Roman" panose="02020603050405020304" pitchFamily="18" charset="0"/>
                <a:cs typeface="Times New Roman" panose="02020603050405020304" pitchFamily="18" charset="0"/>
              </a:rPr>
              <a:t>Transition</a:t>
            </a:r>
            <a:r>
              <a:rPr lang="ru-RU" sz="1600" dirty="0">
                <a:latin typeface="Times New Roman" panose="02020603050405020304" pitchFamily="18" charset="0"/>
                <a:cs typeface="Times New Roman" panose="02020603050405020304" pitchFamily="18" charset="0"/>
              </a:rPr>
              <a:t>). Фаза активной трансформации.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Вдохновляет команду, транслирует новое видение.</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Поддерживает инициативы снизу.</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Развивает нужные компетенции через обучение.</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Убирает структурные и культурные барьеры.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96939"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672197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a:t>
            </a:r>
            <a:r>
              <a:rPr lang="ru-RU" sz="2000" b="1" cap="all" dirty="0" smtClean="0">
                <a:solidFill>
                  <a:srgbClr val="1F497D"/>
                </a:solidFill>
                <a:latin typeface="Times New Roman" panose="02020603050405020304" pitchFamily="18" charset="0"/>
                <a:cs typeface="Times New Roman" panose="02020603050405020304" pitchFamily="18" charset="0"/>
              </a:rPr>
              <a:t>изменениями</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3. Замораживание (</a:t>
            </a:r>
            <a:r>
              <a:rPr lang="ru-RU" sz="1600" dirty="0" err="1">
                <a:latin typeface="Times New Roman" panose="02020603050405020304" pitchFamily="18" charset="0"/>
                <a:cs typeface="Times New Roman" panose="02020603050405020304" pitchFamily="18" charset="0"/>
              </a:rPr>
              <a:t>Refreezing</a:t>
            </a:r>
            <a:r>
              <a:rPr lang="ru-RU" sz="1600" dirty="0">
                <a:latin typeface="Times New Roman" panose="02020603050405020304" pitchFamily="18" charset="0"/>
                <a:cs typeface="Times New Roman" panose="02020603050405020304" pitchFamily="18" charset="0"/>
              </a:rPr>
              <a:t>). Фиксация новых практик.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Укрепляет успехи через признание и вознаграждение.</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Институционализирует</a:t>
            </a:r>
            <a:r>
              <a:rPr lang="ru-RU" sz="1600" dirty="0">
                <a:latin typeface="Times New Roman" panose="02020603050405020304" pitchFamily="18" charset="0"/>
                <a:cs typeface="Times New Roman" panose="02020603050405020304" pitchFamily="18" charset="0"/>
              </a:rPr>
              <a:t> изменения (новые регламенты, KPI, культура).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Следит за тем, чтобы команда не откатывалась к старым моделям поведения.</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Сопротивление изменениям – естественная реакция людей на неопределённость. Лидер должен понимать его природу, чтобы работать с ним конструктивно. </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 основным причинам сопротивления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Страх перед неизвестным – «А что будет со мной?»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Недоверие к руководству – «Нам не рассказывают всей правды».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Потеря комфорта – привычные процессы нарушаются.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Неверие в успех – «Уже пробовали – не получилось».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Потеря контроля – изменения воспринимаются как навязанные.</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4356"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326820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изменениями</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Формы сопротивления могут быть: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Открытыми (жалобы, саботаж);</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Скрытыми (пассивность, ирония, уход в «тень»);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Коллективными (неформальное объединение против новшеств).</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Успешный лидер не подавляет сопротивление, а работает с ним. Эффективные стратегии включают: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Коммуникация – чем раньше и прозрачнее лидер говорит о целях и последствиях изменений, тем меньше спекуляций.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Участие сотрудников – вовлечённость в процесс изменений снижает страхи и повышает чувство контроля.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Обучение и развитие – устранение неуверенности через повышение компетенций.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Поддержка и сопровождение – </a:t>
            </a:r>
            <a:r>
              <a:rPr lang="ru-RU" sz="1600" dirty="0" err="1">
                <a:latin typeface="Times New Roman" panose="02020603050405020304" pitchFamily="18" charset="0"/>
                <a:cs typeface="Times New Roman" panose="02020603050405020304" pitchFamily="18" charset="0"/>
              </a:rPr>
              <a:t>коучинг</a:t>
            </a:r>
            <a:r>
              <a:rPr lang="ru-RU" sz="1600" dirty="0">
                <a:latin typeface="Times New Roman" panose="02020603050405020304" pitchFamily="18" charset="0"/>
                <a:cs typeface="Times New Roman" panose="02020603050405020304" pitchFamily="18" charset="0"/>
              </a:rPr>
              <a:t>, наставничество, временные ресурсы.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Пилотные проекты – «тест-драйв» изменений перед масштабным внедрением.</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282436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изменениями</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помнить: сопротивление – это не враждебность, а сигнал. Грамотный лидер видит в нём ресурс для уточнения стратегии и укрепления доверия.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Успешное прохождение через изменения требует от лидера не только стратегического мышления, но и развитого эмоционального интеллекта (EQ). Важнейшие компоненты EQ:</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Самоосознание</a:t>
            </a:r>
            <a:r>
              <a:rPr lang="ru-RU" sz="1600" dirty="0">
                <a:latin typeface="Times New Roman" panose="02020603050405020304" pitchFamily="18" charset="0"/>
                <a:cs typeface="Times New Roman" panose="02020603050405020304" pitchFamily="18" charset="0"/>
              </a:rPr>
              <a:t> – понимание собственных реакций на стресс.</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Саморегуляция</a:t>
            </a:r>
            <a:r>
              <a:rPr lang="ru-RU" sz="1600" dirty="0">
                <a:latin typeface="Times New Roman" panose="02020603050405020304" pitchFamily="18" charset="0"/>
                <a:cs typeface="Times New Roman" panose="02020603050405020304" pitchFamily="18" charset="0"/>
              </a:rPr>
              <a:t> – способность сохранять спокойствие и конструктивность.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Эмпатия – способность распознавать и понимать эмоции сотрудников.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Социальные навыки – установление доверия и поддержки.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Эмоциональный интеллект помогает лидеру стать «человеческим лицом» изменений, смягчая их стрессовую природу.</a:t>
            </a:r>
          </a:p>
          <a:p>
            <a:pPr marL="0" indent="450000" algn="just">
              <a:spcBef>
                <a:spcPts val="0"/>
              </a:spcBef>
              <a:buNone/>
            </a:pPr>
            <a:r>
              <a:rPr lang="ru-RU" sz="1600" dirty="0">
                <a:latin typeface="Times New Roman"/>
                <a:ea typeface="Times New Roman"/>
              </a:rPr>
              <a:t>Организация, способная к постоянному обновлению, опирается на культуру изменений. Лидер играет ключевую роль в её формировании:</a:t>
            </a:r>
          </a:p>
          <a:p>
            <a:pPr marL="0" lvl="0" indent="450000" algn="just">
              <a:spcBef>
                <a:spcPts val="0"/>
              </a:spcBef>
              <a:buClr>
                <a:schemeClr val="tx2"/>
              </a:buClr>
              <a:buFont typeface="Wingdings" panose="05000000000000000000" pitchFamily="2" charset="2"/>
              <a:buChar char="Ø"/>
            </a:pPr>
            <a:r>
              <a:rPr lang="ru-RU" sz="1600" dirty="0">
                <a:latin typeface="Times New Roman"/>
                <a:ea typeface="Times New Roman"/>
              </a:rPr>
              <a:t>Признаёт ошибки как часть роста.</a:t>
            </a:r>
          </a:p>
          <a:p>
            <a:pPr marL="0" lvl="0" indent="450000" algn="just">
              <a:spcBef>
                <a:spcPts val="0"/>
              </a:spcBef>
              <a:buClr>
                <a:schemeClr val="tx2"/>
              </a:buClr>
              <a:buFont typeface="Wingdings" panose="05000000000000000000" pitchFamily="2" charset="2"/>
              <a:buChar char="Ø"/>
            </a:pPr>
            <a:r>
              <a:rPr lang="ru-RU" sz="1600" dirty="0">
                <a:latin typeface="Times New Roman"/>
                <a:ea typeface="Times New Roman"/>
              </a:rPr>
              <a:t>Поощряет эксперименты и инициативу.</a:t>
            </a:r>
          </a:p>
          <a:p>
            <a:pPr marL="0" lvl="0" indent="450000" algn="just">
              <a:spcBef>
                <a:spcPts val="0"/>
              </a:spcBef>
              <a:buClr>
                <a:schemeClr val="tx2"/>
              </a:buClr>
              <a:buFont typeface="Wingdings" panose="05000000000000000000" pitchFamily="2" charset="2"/>
              <a:buChar char="Ø"/>
            </a:pPr>
            <a:r>
              <a:rPr lang="ru-RU" sz="1600" dirty="0">
                <a:latin typeface="Times New Roman"/>
                <a:ea typeface="Times New Roman"/>
              </a:rPr>
              <a:t>Создаёт безопасную среду для диалога и критики.</a:t>
            </a:r>
          </a:p>
          <a:p>
            <a:pPr marL="0" lvl="0" indent="450000" algn="just">
              <a:spcBef>
                <a:spcPts val="0"/>
              </a:spcBef>
              <a:buClr>
                <a:schemeClr val="tx2"/>
              </a:buClr>
              <a:buFont typeface="Wingdings" panose="05000000000000000000" pitchFamily="2" charset="2"/>
              <a:buChar char="Ø"/>
            </a:pPr>
            <a:r>
              <a:rPr lang="ru-RU" sz="1600" dirty="0">
                <a:latin typeface="Times New Roman"/>
                <a:ea typeface="Times New Roman"/>
              </a:rPr>
              <a:t>Празднует успехи, даже небольшие победы.</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9921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постоянно удерживает в сознании цель и план по ее достижению. Он последовательно реализует этот план, предъявляя группе соответствующие инициативы и проводя их в жизнь. Кроме того, он провоцирует и/или вдохновляет других членов группы на подобные инициативы и затем </a:t>
            </a:r>
            <a:r>
              <a:rPr lang="ru-RU" sz="1600" dirty="0" err="1">
                <a:latin typeface="Times New Roman" panose="02020603050405020304" pitchFamily="18" charset="0"/>
                <a:cs typeface="Times New Roman" panose="02020603050405020304" pitchFamily="18" charset="0"/>
              </a:rPr>
              <a:t>фасилитирует</a:t>
            </a:r>
            <a:r>
              <a:rPr lang="ru-RU" sz="1600" dirty="0">
                <a:latin typeface="Times New Roman" panose="02020603050405020304" pitchFamily="18" charset="0"/>
                <a:cs typeface="Times New Roman" panose="02020603050405020304" pitchFamily="18" charset="0"/>
              </a:rPr>
              <a:t> процесс их реализации.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Сознательный лидер постоянно отслеживает ситуацию в зоне своих и общих интересов, в первую очередь внутри группы. Он соотносит все возникающие тенденции с целью и с планом, а затем поддерживает все импульсы, способствующие реализации своего плана, а импульсы, идущие в разрез с планом, гасит или трансформирует. Креативный лидер находит нестандартные ходы, как «вписать» все инициативы группы в процесс достижения цели. Такой лидер широко использует принцип «Да!».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в текущий момент времени кто-то другой является носителем более «удачного» набора качеств или большей информированности, то лидер по собственной инициативе передает ему текущее лидерство, переходя в позицию ведомого, однако удерживая ситуацию в целом. Лидер лучше других понимает, что без команды поставленная цель не будет достигнута, поэтому он заботится о каждом члене команды, а также о взаимоотношениях внутри команды. </a:t>
            </a:r>
          </a:p>
          <a:p>
            <a:pPr marL="0" indent="0" algn="just">
              <a:buNone/>
            </a:pPr>
            <a:endParaRPr lang="ru-RU" dirty="0"/>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56388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548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5823365"/>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25562"/>
          </a:xfrm>
        </p:spPr>
        <p:txBody>
          <a:bodyPr>
            <a:noAutofit/>
          </a:bodyPr>
          <a:lstStyle/>
          <a:p>
            <a:r>
              <a:rPr lang="ru-RU" sz="2000" b="1" cap="all" dirty="0">
                <a:solidFill>
                  <a:srgbClr val="1F497D"/>
                </a:solidFill>
                <a:latin typeface="Times New Roman" panose="02020603050405020304" pitchFamily="18" charset="0"/>
                <a:cs typeface="Times New Roman" panose="02020603050405020304" pitchFamily="18" charset="0"/>
              </a:rPr>
              <a:t>5.1. Лидерство в условиях перемен: управление изменениями</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такой культуре изменения не воспринимаются как угроза, а становятся естественной частью организационной жизни.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лидер в эпоху изменений – это не просто управленец, внедряющий новые процессы. Это человек, способный вдохновить команду, построить доверие, справиться с сопротивлением и провести организацию через сложные переходы.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Его </a:t>
            </a:r>
            <a:r>
              <a:rPr lang="ru-RU" sz="1600" dirty="0">
                <a:latin typeface="Times New Roman" panose="02020603050405020304" pitchFamily="18" charset="0"/>
                <a:cs typeface="Times New Roman" panose="02020603050405020304" pitchFamily="18" charset="0"/>
              </a:rPr>
              <a:t>миссия – не только добиться краткосрочных успехов, но и сформировать культуру устойчивости, инноваций и роста. Сегодня быть лидером – значит быть проводником в будущее.</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218138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5.2. </a:t>
            </a:r>
            <a:r>
              <a:rPr lang="ru-RU" sz="2000" b="1" dirty="0" smtClean="0">
                <a:solidFill>
                  <a:schemeClr val="tx2"/>
                </a:solidFill>
                <a:latin typeface="Times New Roman" panose="02020603050405020304" pitchFamily="18" charset="0"/>
                <a:cs typeface="Times New Roman" panose="02020603050405020304" pitchFamily="18" charset="0"/>
              </a:rPr>
              <a:t>ПОСТРОЕНИЕ КУЛЬТУРЫ ИННОВАЦИЙ: ОТ ИДЕЙ К УСТОЙЧИВЫМ РЕШЕНИЯМ</a:t>
            </a:r>
            <a:endParaRPr lang="ru-RU" sz="2000" b="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условиях ускоряющегося научно-технического прогресса инновации становятся неотъемлемым условием выживания и роста организаций. Однако само по себе наличие новых технологий или доступ к данным не гарантирует прорыва. Истинный источник инноваций – это люди и та культура, в которой они работают. Именно лидерство и организационная среда определяют, рождаются ли идеи, развиваются ли они и превращаются ли в устойчивые решения.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Формирование инновационной культуры – ключевая задача современного лидера.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Эта </a:t>
            </a:r>
            <a:r>
              <a:rPr lang="ru-RU" sz="1600" dirty="0">
                <a:latin typeface="Times New Roman" panose="02020603050405020304" pitchFamily="18" charset="0"/>
                <a:cs typeface="Times New Roman" panose="02020603050405020304" pitchFamily="18" charset="0"/>
              </a:rPr>
              <a:t>культура должна поддерживать эксперименты, принимать ошибки как часть обучения, поощрять нестандартное мышление и создавать структурированные процессы для реализации идей.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Культура инноваций – это совокупность ценностей, норм, установок и поведенческих моделей в организации, которая способствует: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генерации новых идей,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свободе выражения и критического мышления,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быстрому тестированию гипотез,</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адаптации и внедрению полезных решений.</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070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457645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5.2. ПОСТРОЕНИЕ КУЛЬТУРЫ ИННОВАЦИЙ: ОТ ИДЕЙ К УСТОЙЧИВЫМ РЕШЕНИЯМ</a:t>
            </a:r>
            <a:r>
              <a:rPr lang="ru-RU" sz="2000" b="1" cap="all" dirty="0">
                <a:solidFill>
                  <a:srgbClr val="1F497D"/>
                </a:solidFill>
                <a:latin typeface="Times New Roman" panose="02020603050405020304" pitchFamily="18" charset="0"/>
                <a:cs typeface="Times New Roman" panose="02020603050405020304" pitchFamily="18" charset="0"/>
              </a:rPr>
              <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a:xfrm>
            <a:off x="467544" y="1052736"/>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ключевым компонентам инновационной культуры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Открытость – способность воспринимать новое без предвзятости.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Безопасность – сотрудники не боятся ошибаться или выступать с идеями.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Поддержка со стороны лидеров – руководство не блокирует новизну, а направляет.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Гибкость – организация может адаптироваться и оперативно реагировать на обратную связь.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Сотрудничество – идеи рождаются и реализуются в командах, а не в изоляции.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 ключевая фигура в создании среды, где инновации становятся не разовой акцией, а системой. В его задачи входит: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Формулировка инновационного видения. Лидер задаёт направление: зачем нам инновации, каких целей мы хотим достичь, как будем измерять успех. Без этого команды работают вслепую.</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Демонстрация поведения. Лидер сам должен быть примером – делиться идеями, экспериментировать, признавать свои ошибки и учиться на них. Личный пример важнее слов.</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611560"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60558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Autofit/>
          </a:bodyPr>
          <a:lstStyle/>
          <a:p>
            <a:r>
              <a:rPr lang="ru-RU" sz="2000" b="1" dirty="0">
                <a:solidFill>
                  <a:schemeClr val="tx2"/>
                </a:solidFill>
                <a:latin typeface="Times New Roman" panose="02020603050405020304" pitchFamily="18" charset="0"/>
                <a:cs typeface="Times New Roman" panose="02020603050405020304" pitchFamily="18" charset="0"/>
              </a:rPr>
              <a:t>5.2. ПОСТРОЕНИЕ КУЛЬТУРЫ ИННОВАЦИЙ: ОТ ИДЕЙ К УСТОЙЧИВЫМ </a:t>
            </a:r>
            <a:r>
              <a:rPr lang="ru-RU" sz="2000" b="1" dirty="0" smtClean="0">
                <a:solidFill>
                  <a:schemeClr val="tx2"/>
                </a:solidFill>
                <a:latin typeface="Times New Roman" panose="02020603050405020304" pitchFamily="18" charset="0"/>
                <a:cs typeface="Times New Roman" panose="02020603050405020304" pitchFamily="18" charset="0"/>
              </a:rPr>
              <a:t>РЕШЕНИЯМ</a:t>
            </a:r>
            <a:endParaRPr lang="ru-RU" sz="4800" dirty="0"/>
          </a:p>
        </p:txBody>
      </p:sp>
      <p:sp>
        <p:nvSpPr>
          <p:cNvPr id="3" name="Объект 2"/>
          <p:cNvSpPr>
            <a:spLocks noGrp="1"/>
          </p:cNvSpPr>
          <p:nvPr>
            <p:ph idx="1"/>
          </p:nvPr>
        </p:nvSpPr>
        <p:spPr>
          <a:xfrm>
            <a:off x="467544" y="1340768"/>
            <a:ext cx="8229600" cy="4525963"/>
          </a:xfrm>
        </p:spPr>
        <p:txBody>
          <a:bodyPr>
            <a:noAutofit/>
          </a:bodyPr>
          <a:lstStyle/>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Поддержка инициативы. Инновационная среда требует поддержки снизу. С этой позиции лидер должен:</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поощрять нестандартные предложения,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давать время и ресурсы на тестирование гипотез,</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наказывать за разумный риск.</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Снижение бюрократии. Излишний контроль, формальные процедуры и многослойные согласования убивают инновации. Лидер может реформировать процессы, упростить доступ к ресурсам и решениям.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Генерация идей – это не хаотический творческий процесс, а настраиваемая система. Эффективные условия генерации идей включают следующие элементы: </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Пространственная среда. Гибкие офисы, зоны для командной работы, визуальные инструменты стимулируют общение и обмен мыслями</a:t>
            </a:r>
            <a:r>
              <a:rPr lang="ru-RU" sz="1600" dirty="0" smtClean="0">
                <a:latin typeface="Times New Roman" panose="02020603050405020304" pitchFamily="18" charset="0"/>
                <a:cs typeface="Times New Roman" panose="02020603050405020304" pitchFamily="18" charset="0"/>
              </a:rPr>
              <a:t>.</a:t>
            </a:r>
          </a:p>
          <a:p>
            <a:pPr marL="0" lvl="0" indent="450000" algn="just">
              <a:spcBef>
                <a:spcPts val="0"/>
              </a:spcBef>
              <a:buClr>
                <a:schemeClr val="tx2"/>
              </a:buClr>
              <a:buFont typeface="Wingdings" panose="05000000000000000000" pitchFamily="2" charset="2"/>
              <a:buChar char="Ø"/>
            </a:pPr>
            <a:r>
              <a:rPr lang="ru-RU" sz="1600" dirty="0" smtClean="0">
                <a:latin typeface="Times New Roman" panose="02020603050405020304" pitchFamily="18" charset="0"/>
                <a:cs typeface="Times New Roman" panose="02020603050405020304" pitchFamily="18" charset="0"/>
              </a:rPr>
              <a:t>Время </a:t>
            </a:r>
            <a:r>
              <a:rPr lang="ru-RU" sz="1600" dirty="0">
                <a:latin typeface="Times New Roman" panose="02020603050405020304" pitchFamily="18" charset="0"/>
                <a:cs typeface="Times New Roman" panose="02020603050405020304" pitchFamily="18" charset="0"/>
              </a:rPr>
              <a:t>для креативности. Инновации требуют времени. Некоторые компании (например, </a:t>
            </a:r>
            <a:r>
              <a:rPr lang="ru-RU" sz="1600" dirty="0" err="1">
                <a:latin typeface="Times New Roman" panose="02020603050405020304" pitchFamily="18" charset="0"/>
                <a:cs typeface="Times New Roman" panose="02020603050405020304" pitchFamily="18" charset="0"/>
              </a:rPr>
              <a:t>Google</a:t>
            </a:r>
            <a:r>
              <a:rPr lang="ru-RU" sz="1600" dirty="0">
                <a:latin typeface="Times New Roman" panose="02020603050405020304" pitchFamily="18" charset="0"/>
                <a:cs typeface="Times New Roman" panose="02020603050405020304" pitchFamily="18" charset="0"/>
              </a:rPr>
              <a:t>) официально выделяют до 20% времени сотрудника на работу над собственными проектами.</a:t>
            </a:r>
          </a:p>
          <a:p>
            <a:pPr marL="0" lvl="0" indent="450000" algn="just">
              <a:spcBef>
                <a:spcPts val="0"/>
              </a:spcBef>
              <a:buClr>
                <a:schemeClr val="tx2"/>
              </a:buClr>
              <a:buFont typeface="Wingdings" panose="05000000000000000000" pitchFamily="2" charset="2"/>
              <a:buChar char="Ø"/>
            </a:pPr>
            <a:r>
              <a:rPr lang="ru-RU" sz="1600" dirty="0" smtClean="0">
                <a:latin typeface="Times New Roman" panose="02020603050405020304" pitchFamily="18" charset="0"/>
                <a:cs typeface="Times New Roman" panose="02020603050405020304" pitchFamily="18" charset="0"/>
              </a:rPr>
              <a:t>Разнообразие </a:t>
            </a:r>
            <a:r>
              <a:rPr lang="ru-RU" sz="1600" dirty="0">
                <a:latin typeface="Times New Roman" panose="02020603050405020304" pitchFamily="18" charset="0"/>
                <a:cs typeface="Times New Roman" panose="02020603050405020304" pitchFamily="18" charset="0"/>
              </a:rPr>
              <a:t>команд. Кросс-функциональные команды с разным опытом, мышлением и культурой создают более продуктивную почву для идей.</a:t>
            </a:r>
          </a:p>
          <a:p>
            <a:pPr marL="0" lvl="0" indent="450000" algn="just">
              <a:spcBef>
                <a:spcPts val="0"/>
              </a:spcBef>
              <a:buClr>
                <a:schemeClr val="tx2"/>
              </a:buClr>
              <a:buFont typeface="Wingdings" panose="05000000000000000000" pitchFamily="2" charset="2"/>
              <a:buChar char="Ø"/>
            </a:pP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pPr>
            <a:endParaRPr lang="ru-RU" sz="1600" dirty="0"/>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34113"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159748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5.2. ПОСТРОЕНИЕ КУЛЬТУРЫ ИННОВАЦИЙ: ОТ ИДЕЙ К УСТОЙЧИВЫМ </a:t>
            </a:r>
            <a:r>
              <a:rPr lang="ru-RU" sz="2000" b="1" dirty="0" smtClean="0">
                <a:solidFill>
                  <a:schemeClr val="tx2"/>
                </a:solidFill>
                <a:latin typeface="Times New Roman" panose="02020603050405020304" pitchFamily="18" charset="0"/>
                <a:cs typeface="Times New Roman" panose="02020603050405020304" pitchFamily="18" charset="0"/>
              </a:rPr>
              <a:t>РЕШЕНИЯМ</a:t>
            </a:r>
            <a:endParaRPr lang="ru-RU" sz="2000" dirty="0"/>
          </a:p>
        </p:txBody>
      </p:sp>
      <p:sp>
        <p:nvSpPr>
          <p:cNvPr id="3" name="Объект 2"/>
          <p:cNvSpPr>
            <a:spLocks noGrp="1"/>
          </p:cNvSpPr>
          <p:nvPr>
            <p:ph idx="1"/>
          </p:nvPr>
        </p:nvSpPr>
        <p:spPr>
          <a:xfrm>
            <a:off x="457200" y="1600201"/>
            <a:ext cx="8229600" cy="3412976"/>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Но и наличие идей недостаточно. Их нужно систематически отбирать, развивать, тестировать и внедрять. Для этого лидер создаёт встроенный инновационный процесс.</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Структура управления инновациями может выглядеть как воронка: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Идея – поступает от сотрудника, клиента, партнёра.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Отбор – экспертиза идеи по критериям ценности, реализуемости, новизны.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Прототип – быстрая реализация MVP (минимально жизнеспособного продукта).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Тестирование – обратная связь от реальных пользователей.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Масштабирование – внедрение в процессы, продуктовую линейку и т.д.</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совместно с командой определяет, как будут оцениваться инновации: по экономическому эффекту, влиянию на клиента, скорости реализации. Не менее важно – нематериальное признание: внутренняя известность, влияние, благодарность.</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8663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solidFill>
                  <a:schemeClr val="tx2"/>
                </a:solidFill>
                <a:latin typeface="Times New Roman" panose="02020603050405020304" pitchFamily="18" charset="0"/>
                <a:cs typeface="Times New Roman" panose="02020603050405020304" pitchFamily="18" charset="0"/>
              </a:rPr>
              <a:t>5.2. ПОСТРОЕНИЕ КУЛЬТУРЫ ИННОВАЦИЙ: ОТ ИДЕЙ К УСТОЙЧИВЫМ </a:t>
            </a:r>
            <a:r>
              <a:rPr lang="ru-RU" sz="2000" b="1" dirty="0" smtClean="0">
                <a:solidFill>
                  <a:schemeClr val="tx2"/>
                </a:solidFill>
                <a:latin typeface="Times New Roman" panose="02020603050405020304" pitchFamily="18" charset="0"/>
                <a:cs typeface="Times New Roman" panose="02020603050405020304" pitchFamily="18" charset="0"/>
              </a:rPr>
              <a:t>РЕШЕНИЯМ</a:t>
            </a:r>
            <a:endParaRPr lang="ru-RU" sz="4800"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Одна из важнейших ролей лидера – нормализовать ошибки как часть инновационного процесса. В культурах, где неудачи караются, идеи не рождаются. В культурах, где они изучаются – появляются сильные решения.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анализирует неудачи вместе с командой без обвинений;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извлекает уроки и делится ими;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превращает провалы в кейсы для будущего обучения.</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Выделяют следующие барьеры на пути инноваций: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Страх неудачи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Консерватизм мышления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Отсутствие обратной связи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Сопротивление изменениям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Неэффективные коммуникации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Изоляция между отделами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Для того, чтобы работать с барьерами, лидер должен:</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Обеспечивать постоянный диалог</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Поощрять открытость и честность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Расширять зону принятия решений на всех уровнях</a:t>
            </a:r>
          </a:p>
          <a:p>
            <a:pPr marL="0" indent="450000" algn="just">
              <a:spcBef>
                <a:spcPts val="0"/>
              </a:spcBef>
            </a:pPr>
            <a:endParaRPr lang="ru-RU" sz="1600" dirty="0"/>
          </a:p>
        </p:txBody>
      </p:sp>
      <p:sp>
        <p:nvSpPr>
          <p:cNvPr id="4" name="Прямоугольник 3"/>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433109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solidFill>
                  <a:srgbClr val="1F497D"/>
                </a:solidFill>
                <a:latin typeface="Times New Roman" panose="02020603050405020304" pitchFamily="18" charset="0"/>
                <a:cs typeface="Times New Roman" panose="02020603050405020304" pitchFamily="18" charset="0"/>
              </a:rPr>
              <a:t>5.2. ПОСТРОЕНИЕ КУЛЬТУРЫ ИННОВАЦИЙ: ОТ ИДЕЙ К УСТОЙЧИВЫМ </a:t>
            </a:r>
            <a:r>
              <a:rPr lang="ru-RU" sz="2000" b="1" dirty="0" smtClean="0">
                <a:solidFill>
                  <a:srgbClr val="1F497D"/>
                </a:solidFill>
                <a:latin typeface="Times New Roman" panose="02020603050405020304" pitchFamily="18" charset="0"/>
                <a:cs typeface="Times New Roman" panose="02020603050405020304" pitchFamily="18" charset="0"/>
              </a:rPr>
              <a:t>РЕШЕНИЯМ</a:t>
            </a:r>
            <a:endParaRPr lang="ru-RU" sz="54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качестве примеров компаний с развитой культурой инноваций, можно выделить следующие:</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Google</a:t>
            </a:r>
            <a:r>
              <a:rPr lang="ru-RU" sz="1600" dirty="0">
                <a:latin typeface="Times New Roman" panose="02020603050405020304" pitchFamily="18" charset="0"/>
                <a:cs typeface="Times New Roman" panose="02020603050405020304" pitchFamily="18" charset="0"/>
              </a:rPr>
              <a:t> – внедрение проектов через инициативу сотрудников (</a:t>
            </a:r>
            <a:r>
              <a:rPr lang="ru-RU" sz="1600" dirty="0" err="1">
                <a:latin typeface="Times New Roman" panose="02020603050405020304" pitchFamily="18" charset="0"/>
                <a:cs typeface="Times New Roman" panose="02020603050405020304" pitchFamily="18" charset="0"/>
              </a:rPr>
              <a:t>Google</a:t>
            </a:r>
            <a:r>
              <a:rPr lang="ru-RU" sz="1600" dirty="0">
                <a:latin typeface="Times New Roman" panose="02020603050405020304" pitchFamily="18" charset="0"/>
                <a:cs typeface="Times New Roman" panose="02020603050405020304" pitchFamily="18" charset="0"/>
              </a:rPr>
              <a:t> X, </a:t>
            </a:r>
            <a:r>
              <a:rPr lang="ru-RU" sz="1600" dirty="0" err="1">
                <a:latin typeface="Times New Roman" panose="02020603050405020304" pitchFamily="18" charset="0"/>
                <a:cs typeface="Times New Roman" panose="02020603050405020304" pitchFamily="18" charset="0"/>
              </a:rPr>
              <a:t>Gmail</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Google</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Maps</a:t>
            </a:r>
            <a:r>
              <a:rPr lang="ru-RU" sz="1600" dirty="0">
                <a:latin typeface="Times New Roman" panose="02020603050405020304" pitchFamily="18" charset="0"/>
                <a:cs typeface="Times New Roman" panose="02020603050405020304" pitchFamily="18" charset="0"/>
              </a:rPr>
              <a:t>).</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3M – политика «15% времени на инновации», более 60 000 патентов.</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Netflix</a:t>
            </a:r>
            <a:r>
              <a:rPr lang="ru-RU" sz="1600" dirty="0">
                <a:latin typeface="Times New Roman" panose="02020603050405020304" pitchFamily="18" charset="0"/>
                <a:cs typeface="Times New Roman" panose="02020603050405020304" pitchFamily="18" charset="0"/>
              </a:rPr>
              <a:t> – культура «свободы и ответственности», постоянная трансформация продукта.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LEGO – участие клиентов в разработке новых наборов.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Каждая из этих компаний создала культуру, в которой идеи не тонут, а развиваются.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инновации – это не технология и не прорывная идея сама по себе.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результат системного подхода, в центре которого находится культура, поддерживаемая лидером. Такой лидер создаёт среду, где идеи рождаются, тестируются, получают поддержку и превращаются в устойчивые решения. Культура инноваций требует доверия, открытости, смелости и, прежде всего, веры лидера в людей.</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211960"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543063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a:t>
            </a:r>
            <a:r>
              <a:rPr lang="ru-RU" sz="2000" b="1" dirty="0" smtClean="0">
                <a:solidFill>
                  <a:srgbClr val="1F497D"/>
                </a:solidFill>
                <a:latin typeface="Times New Roman" panose="02020603050405020304" pitchFamily="18" charset="0"/>
                <a:cs typeface="Times New Roman" panose="02020603050405020304" pitchFamily="18" charset="0"/>
              </a:rPr>
              <a:t>ЛЮДЕЙ</a:t>
            </a:r>
            <a:endParaRPr lang="ru-RU" sz="5400" dirty="0"/>
          </a:p>
        </p:txBody>
      </p:sp>
      <p:sp>
        <p:nvSpPr>
          <p:cNvPr id="3" name="Объект 2"/>
          <p:cNvSpPr>
            <a:spLocks noGrp="1"/>
          </p:cNvSpPr>
          <p:nvPr>
            <p:ph idx="1"/>
          </p:nvPr>
        </p:nvSpPr>
        <p:spPr>
          <a:xfrm>
            <a:off x="539552"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Современный этап развития бизнеса характеризуется беспрецедентным темпом технологических изменений, требующих от организаций гибкости, адаптивности и устойчивости. В условиях стремительной </a:t>
            </a:r>
            <a:r>
              <a:rPr lang="ru-RU" sz="1600" dirty="0" err="1">
                <a:latin typeface="Times New Roman" panose="02020603050405020304" pitchFamily="18" charset="0"/>
                <a:cs typeface="Times New Roman" panose="02020603050405020304" pitchFamily="18" charset="0"/>
              </a:rPr>
              <a:t>цифровизации</a:t>
            </a:r>
            <a:r>
              <a:rPr lang="ru-RU" sz="1600" dirty="0">
                <a:latin typeface="Times New Roman" panose="02020603050405020304" pitchFamily="18" charset="0"/>
                <a:cs typeface="Times New Roman" panose="02020603050405020304" pitchFamily="18" charset="0"/>
              </a:rPr>
              <a:t> организации сталкиваются с необходимостью не только внедрения современных технологий, но и обеспечения их эффективной интеграции с человеческим капиталом.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Технологии проникают во все сферы деятельности предприятий, трансформируя бизнес-модели, процессы и взаимодействие с клиентами. Однако успех цифровых инициатив всё чаще зависит не столько от самих технологий, сколько от того, насколько эффективно они интегрированы в рабочую среду и восприняты людьми.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этом контексте возрастает значимость новой роли лидера – не только как стратегического визионера, но и как интегратора, соединяющего технологии и людей в единую синергетическую систему. Такая роль требует от лидера широкого набора навыков: от технологической грамотности до эмоционального интеллекта, от способности видеть систему в целом до умения управлять культурой изменений.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0587"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485330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ЛЮДЕЙ</a:t>
            </a:r>
            <a:r>
              <a:rPr lang="ru-RU" sz="2000" b="1" cap="all" dirty="0">
                <a:solidFill>
                  <a:srgbClr val="1F497D"/>
                </a:solidFill>
                <a:latin typeface="Times New Roman" panose="02020603050405020304" pitchFamily="18" charset="0"/>
                <a:cs typeface="Times New Roman" panose="02020603050405020304" pitchFamily="18" charset="0"/>
              </a:rPr>
              <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сегодня – это уже не тот, кто «просто знает больше». Это тот, кто способен ориентироваться в потоке изменений, помогать другим не теряться и видеть в технологиях не угрозу, а ресурс. Он должен быть и стратегом, и коммуникатором, и фасилитатором – человеком, способным переосмысливать подходы к работе и вдохновлять команду идти в ногу со временем.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понять: технологии не заменяют людей, они усиливают их возможности.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a:t>
            </a:r>
            <a:r>
              <a:rPr lang="ru-RU" sz="1600" dirty="0">
                <a:latin typeface="Times New Roman" panose="02020603050405020304" pitchFamily="18" charset="0"/>
                <a:cs typeface="Times New Roman" panose="02020603050405020304" pitchFamily="18" charset="0"/>
              </a:rPr>
              <a:t>лидер как интегратор помогает выстроить этот баланс. Он внимательно следит за тем, чтобы внедрение нового не привело к отчуждению, неуверенности или сопротивлению.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Команда должна понимать: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Зачем внедряется та или иная система;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Как она повлияет на привычные процессы;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Кто поможет освоиться и поддержит в процессе адаптации.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не оставляет команду один на один с переменами, он становится проводником: объясняет, обучает, развеивает страхи и фиксирует реальные выгоды.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15445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ЛЮДЕЙ</a:t>
            </a:r>
            <a:r>
              <a:rPr lang="ru-RU" sz="2000" b="1" cap="all" dirty="0">
                <a:solidFill>
                  <a:srgbClr val="1F497D"/>
                </a:solidFill>
                <a:latin typeface="Times New Roman" panose="02020603050405020304" pitchFamily="18" charset="0"/>
                <a:cs typeface="Times New Roman" panose="02020603050405020304" pitchFamily="18" charset="0"/>
              </a:rPr>
              <a:t/>
            </a:r>
            <a:br>
              <a:rPr lang="ru-RU" sz="2000" b="1" cap="all" dirty="0">
                <a:solidFill>
                  <a:srgbClr val="1F497D"/>
                </a:solidFill>
                <a:latin typeface="Times New Roman" panose="02020603050405020304" pitchFamily="18" charset="0"/>
                <a:cs typeface="Times New Roman" panose="02020603050405020304" pitchFamily="18" charset="0"/>
              </a:rPr>
            </a:br>
            <a:endParaRPr lang="ru-RU" sz="5400" dirty="0"/>
          </a:p>
        </p:txBody>
      </p:sp>
      <p:sp>
        <p:nvSpPr>
          <p:cNvPr id="3" name="Объект 2"/>
          <p:cNvSpPr>
            <a:spLocks noGrp="1"/>
          </p:cNvSpPr>
          <p:nvPr>
            <p:ph idx="1"/>
          </p:nvPr>
        </p:nvSpPr>
        <p:spPr>
          <a:xfrm>
            <a:off x="467544" y="764704"/>
            <a:ext cx="8229600" cy="5400600"/>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Сегодня от лидера ожидается не только «разбираться в людях», но и разбираться в цифровых инструментах, на которых строится работа команды. Это не значит, что он должен быть </a:t>
            </a:r>
            <a:r>
              <a:rPr lang="ru-RU" sz="1600" dirty="0" err="1">
                <a:latin typeface="Times New Roman" panose="02020603050405020304" pitchFamily="18" charset="0"/>
                <a:cs typeface="Times New Roman" panose="02020603050405020304" pitchFamily="18" charset="0"/>
              </a:rPr>
              <a:t>айтишником</a:t>
            </a:r>
            <a:r>
              <a:rPr lang="ru-RU" sz="1600" dirty="0">
                <a:latin typeface="Times New Roman" panose="02020603050405020304" pitchFamily="18" charset="0"/>
                <a:cs typeface="Times New Roman" panose="02020603050405020304" pitchFamily="18" charset="0"/>
              </a:rPr>
              <a:t> – но он точно должен понимать: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Как данные помогают принимать решения;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Какие технологии снижают рутину и повышают производительность;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Как обезопасить команду в цифровой среде (в том числе – от перегрузки и «цифрового выгорания»).</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Зрелый лидер сам учится и показывает этим пример: «Я не всё знаю, но я открыт новому – и мы разберёмся вместе».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Интеграция технологий должна работать на человеческие смыслы. Лидер задаёт правильные вопросы: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Делает ли это нашу работу осмысленнее?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Упрощает ли процессы, высвобождая время на важное?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Помогает ли нам быть ближе друг к другу, а не дальше?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помнить: технология – это инструмент. Команда – это ценность. Лидер всегда на стороне команды, даже если ему нужно проводить через технически сложные или эмоционально трудные изменения.</a:t>
            </a:r>
          </a:p>
          <a:p>
            <a:pPr marL="0" indent="450000" algn="just">
              <a:spcBef>
                <a:spcPts val="0"/>
              </a:spcBef>
            </a:pPr>
            <a:endParaRPr lang="ru-RU" sz="1600" dirty="0"/>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9593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5069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539552" y="112474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Команда – это малая группа, объединённая общей целью. Потребность в команде возникает когда: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у людей имеются интересы, которые они не могут реализовать по одиночке, но могут это сделать сообща;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при этом невозможно или сложно чётко и однозначно распределить функции (построить конвейер);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ни у кого из участников нет достаточного властного ресурса для принуждения или побуждения всех остальных или этот механизм неэффективен (творческая работа).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Именно поэтому главным мотивирующим и организующим механизмом становится заинтересованность членов команды в достижении общей цели.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Хорошие команды отличают три характеристики – три «С»: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слаженность (точная и тонкая координация совместных действий);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сплоченность (приоритет командных интересов над личными); </a:t>
            </a:r>
          </a:p>
          <a:p>
            <a:pPr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согласованность (наличие ясных и взаимоприемлемых договоренностей по всем ключевым вопросам). </a:t>
            </a:r>
          </a:p>
          <a:p>
            <a:pPr marL="0" indent="450000" algn="just">
              <a:spcBef>
                <a:spcPts val="0"/>
              </a:spcBef>
              <a:buNone/>
            </a:pPr>
            <a:endParaRPr lang="ru-RU" dirty="0"/>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24328" y="630548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491880" y="630548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0159244"/>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ЛЮДЕЙ</a:t>
            </a:r>
            <a:endParaRPr lang="ru-RU" sz="54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Интеграция нового невозможна без культурной готовности. И именно лидер закладывает фундамент: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открытость экспериментам;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уважение к тем, кто пока не успевает;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нормализация ошибок как части обучения;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поддержка инициатив «снизу».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люди понимают: здесь можно учиться, пробовать, ошибаться и обсуждать – тогда и самые передовые технологии становятся не угрозой, а точкой роста.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лидер XXI века – это человек, соединяющий цифровое и человеческое, рациональное и эмоциональное, структурное и гибкое. Его сила – в умении видеть за цифрами людей, а за технологиями – возможности для раскрытия их потенциала. Такой лидер не только адаптирует команду к будущему, но и делает это с уважением, поддержкой и пониманием – и именно поэтому команда готова идти за ним даже в неопределённость.</a:t>
            </a: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371113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ЛЮДЕЙ</a:t>
            </a:r>
            <a:endParaRPr lang="ru-RU" sz="5400" dirty="0"/>
          </a:p>
        </p:txBody>
      </p:sp>
      <p:sp>
        <p:nvSpPr>
          <p:cNvPr id="3" name="Объект 2"/>
          <p:cNvSpPr>
            <a:spLocks noGrp="1"/>
          </p:cNvSpPr>
          <p:nvPr>
            <p:ph idx="1"/>
          </p:nvPr>
        </p:nvSpPr>
        <p:spPr>
          <a:xfrm>
            <a:off x="539552" y="1052736"/>
            <a:ext cx="8229600" cy="5040560"/>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Современный лидер, выступающий интегратором технологий и людей, должен обладать следующими ключевыми компетенциями: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Стратегическое и системное мышление – умение видеть связи между технологиями, бизнес-целями и поведением сотрудников. Формирование целевых цифровых стратегий, поддерживающих организационную трансформацию.</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Технологическая грамотность – не требуется быть программистом, но лидер должен разбираться в современных цифровых решениях (облачные платформы, искусственный интеллект, большие данные, автоматизация процессов), чтобы принимать обоснованные управленческие решения.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Эмоциональный интеллект – способность понимать эмоциональное состояние сотрудников, управлять командной динамикой, создавать психологически безопасную среду для экспериментов и ошибок.</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Культурное лидерство – навык трансформации организационной культуры: формирование ценностей открытости, </a:t>
            </a:r>
            <a:r>
              <a:rPr lang="ru-RU" sz="1600" dirty="0" err="1">
                <a:latin typeface="Times New Roman" panose="02020603050405020304" pitchFamily="18" charset="0"/>
                <a:cs typeface="Times New Roman" panose="02020603050405020304" pitchFamily="18" charset="0"/>
              </a:rPr>
              <a:t>инновационности</a:t>
            </a:r>
            <a:r>
              <a:rPr lang="ru-RU" sz="1600" dirty="0">
                <a:latin typeface="Times New Roman" panose="02020603050405020304" pitchFamily="18" charset="0"/>
                <a:cs typeface="Times New Roman" panose="02020603050405020304" pitchFamily="18" charset="0"/>
              </a:rPr>
              <a:t>, сотрудничества и постоянного развития.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лидер как интегратор технологий и людей становится критическим фактором успешной цифровой трансформации. Он соединяет разные миры: разработчиков и пользователей, алгоритмы и эмпатию, бизнес-цели и человеческие ценности. Его главная миссия – построить организацию, в которой технологии не заменяют людей, а усиливают их потенциал, а люди не сопротивляются изменениям, а становятся их архитекторами.</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677495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5.3. ЛИДЕР КАК ИНТЕГРАТОР ТЕХНОЛОГИЙ И ЛЮДЕЙ</a:t>
            </a:r>
            <a:endParaRPr lang="ru-RU" sz="5400" dirty="0"/>
          </a:p>
        </p:txBody>
      </p:sp>
      <p:sp>
        <p:nvSpPr>
          <p:cNvPr id="3" name="Объект 2"/>
          <p:cNvSpPr>
            <a:spLocks noGrp="1"/>
          </p:cNvSpPr>
          <p:nvPr>
            <p:ph idx="1"/>
          </p:nvPr>
        </p:nvSpPr>
        <p:spPr>
          <a:xfrm>
            <a:off x="457200" y="141277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Цифровая трансформация – это бесконечный марафон коротких спринтов. Побеждают те организации, чьи лидеры умеют выстроить видение, создать культуру эксперимента и перезапускать себя вместе с бизнес-моделью. Стратегическое мышление позволяет удержать север, а гибкость – лавировать между айсбергами неопределённости.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Главный вывод: в XXI веке лидерство становится жизненной стратегией непрерывного обучения – для организации и для самого лидера.</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pic>
        <p:nvPicPr>
          <p:cNvPr id="1026" name="Picture 2" descr="https://avatars.mds.yandex.net/i?id=e4fdcb6f381fd35abce0a5e93c31b9eb8c0d20bc-4577020-images-thumbs&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3284984"/>
            <a:ext cx="4572000" cy="267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14437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5.4. ПРАКТИЧЕСКИЕ ЗАДАНИЯ ПО ТЕМЕ 4</a:t>
            </a:r>
          </a:p>
        </p:txBody>
      </p:sp>
      <p:sp>
        <p:nvSpPr>
          <p:cNvPr id="3" name="Объект 2"/>
          <p:cNvSpPr>
            <a:spLocks noGrp="1"/>
          </p:cNvSpPr>
          <p:nvPr>
            <p:ph idx="1"/>
          </p:nvPr>
        </p:nvSpPr>
        <p:spPr>
          <a:xfrm>
            <a:off x="467544" y="141277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5.1. Решите кроссворд</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4" name="Рисунок 3"/>
          <p:cNvPicPr/>
          <p:nvPr/>
        </p:nvPicPr>
        <p:blipFill rotWithShape="1">
          <a:blip r:embed="rId2"/>
          <a:srcRect l="7951" r="3657" b="1724"/>
          <a:stretch/>
        </p:blipFill>
        <p:spPr>
          <a:xfrm>
            <a:off x="0" y="1844824"/>
            <a:ext cx="4932040" cy="4104456"/>
          </a:xfrm>
          <a:prstGeom prst="rect">
            <a:avLst/>
          </a:prstGeom>
        </p:spPr>
      </p:pic>
      <p:sp>
        <p:nvSpPr>
          <p:cNvPr id="5" name="Прямоугольник 4"/>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13995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24"/>
          <a:stretch/>
        </p:blipFill>
        <p:spPr bwMode="auto">
          <a:xfrm>
            <a:off x="4499992" y="2708920"/>
            <a:ext cx="4644008" cy="248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922" r="2924"/>
          <a:stretch/>
        </p:blipFill>
        <p:spPr bwMode="auto">
          <a:xfrm>
            <a:off x="4498480" y="5191582"/>
            <a:ext cx="4632224" cy="116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5580112" y="5827073"/>
            <a:ext cx="504056"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7389056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 ЭТИКА И СОЦИАЛЬНАЯ ОТВЕТСТВЕННОСТЬ ЛИДЕРА: ЦЕННОСТИ, ПРИНЦИПЫ, РЕШЕНИЯ</a:t>
            </a:r>
            <a:br>
              <a:rPr lang="ru-RU" sz="2000" b="1" dirty="0">
                <a:solidFill>
                  <a:srgbClr val="1F497D"/>
                </a:solidFill>
                <a:latin typeface="Times New Roman" panose="02020603050405020304" pitchFamily="18" charset="0"/>
                <a:cs typeface="Times New Roman" panose="02020603050405020304" pitchFamily="18" charset="0"/>
              </a:rPr>
            </a:br>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p>
        </p:txBody>
      </p:sp>
      <p:sp>
        <p:nvSpPr>
          <p:cNvPr id="3" name="Объект 2"/>
          <p:cNvSpPr>
            <a:spLocks noGrp="1"/>
          </p:cNvSpPr>
          <p:nvPr>
            <p:ph idx="1"/>
          </p:nvPr>
        </p:nvSpPr>
        <p:spPr>
          <a:xfrm>
            <a:off x="467544" y="1412776"/>
            <a:ext cx="8229600" cy="4525963"/>
          </a:xfrm>
        </p:spPr>
        <p:txBody>
          <a:bodyPr>
            <a:normAutofit/>
          </a:bodyPr>
          <a:lstStyle/>
          <a:p>
            <a:pPr marL="0" lvl="0" indent="450000" algn="just">
              <a:spcBef>
                <a:spcPts val="0"/>
              </a:spcBef>
              <a:buNone/>
            </a:pPr>
            <a:r>
              <a:rPr lang="ru-RU" sz="1600" dirty="0">
                <a:solidFill>
                  <a:prstClr val="black"/>
                </a:solidFill>
                <a:latin typeface="Times New Roman" panose="02020603050405020304" pitchFamily="18" charset="0"/>
                <a:cs typeface="Times New Roman" panose="02020603050405020304" pitchFamily="18" charset="0"/>
              </a:rPr>
              <a:t>Во второй четверти XXI века бизнес-среда стала настолько прозрачной, что любое решение руководителя мгновенно становится предметом общественного обсуждения. Социальные сети, ESG‑рейтинги, платформы-</a:t>
            </a:r>
            <a:r>
              <a:rPr lang="ru-RU" sz="1600" dirty="0" err="1">
                <a:solidFill>
                  <a:prstClr val="black"/>
                </a:solidFill>
                <a:latin typeface="Times New Roman" panose="02020603050405020304" pitchFamily="18" charset="0"/>
                <a:cs typeface="Times New Roman" panose="02020603050405020304" pitchFamily="18" charset="0"/>
              </a:rPr>
              <a:t>отзовики</a:t>
            </a:r>
            <a:r>
              <a:rPr lang="ru-RU" sz="1600" dirty="0">
                <a:solidFill>
                  <a:prstClr val="black"/>
                </a:solidFill>
                <a:latin typeface="Times New Roman" panose="02020603050405020304" pitchFamily="18" charset="0"/>
                <a:cs typeface="Times New Roman" panose="02020603050405020304" pitchFamily="18" charset="0"/>
              </a:rPr>
              <a:t> и обязательная нефинансовая отчётность делают поведение лидеров видимым для сотрудников, клиентов, партнёров и регуляторов. В этих условиях этика перестаёт быть «мягкой» темой, уступающей место стратегии или финансам: она становится источником долгосрочного конкурентного преимущества и фактором личной устойчивости руководителя.</a:t>
            </a:r>
          </a:p>
          <a:p>
            <a:pPr marL="0" lvl="0" indent="450000" algn="just">
              <a:spcBef>
                <a:spcPts val="0"/>
              </a:spcBef>
              <a:buNone/>
            </a:pPr>
            <a:r>
              <a:rPr lang="ru-RU" sz="1600" dirty="0">
                <a:solidFill>
                  <a:prstClr val="black"/>
                </a:solidFill>
                <a:latin typeface="Times New Roman" panose="02020603050405020304" pitchFamily="18" charset="0"/>
                <a:cs typeface="Times New Roman" panose="02020603050405020304" pitchFamily="18" charset="0"/>
              </a:rPr>
              <a:t>Данная глава раскрывает, как лидер формирует собственный моральный кодекс, несёт персональную и институциональную ответственность за последствия управленческих решений и умеет балансировать между достижением целей и сохранением нравственного стержня.</a:t>
            </a:r>
          </a:p>
          <a:p>
            <a:pPr marL="0" lvl="0" indent="450000" algn="just">
              <a:spcBef>
                <a:spcPts val="0"/>
              </a:spcBef>
              <a:buNone/>
            </a:pPr>
            <a:r>
              <a:rPr lang="ru-RU" sz="1600" dirty="0">
                <a:solidFill>
                  <a:prstClr val="black"/>
                </a:solidFill>
                <a:latin typeface="Times New Roman" panose="02020603050405020304" pitchFamily="18" charset="0"/>
                <a:cs typeface="Times New Roman" panose="02020603050405020304" pitchFamily="18" charset="0"/>
              </a:rPr>
              <a:t>Этика –  это совокупность принципов, определяющих, «что хорошо и что плохо» в конкретной культуре. В лидерстве она выступает навигационной картой: помогая ориентироваться среди противоречивых интересов </a:t>
            </a:r>
            <a:r>
              <a:rPr lang="ru-RU" sz="1600" dirty="0" err="1">
                <a:solidFill>
                  <a:prstClr val="black"/>
                </a:solidFill>
                <a:latin typeface="Times New Roman" panose="02020603050405020304" pitchFamily="18" charset="0"/>
                <a:cs typeface="Times New Roman" panose="02020603050405020304" pitchFamily="18" charset="0"/>
              </a:rPr>
              <a:t>стейкхолдеров</a:t>
            </a:r>
            <a:r>
              <a:rPr lang="ru-RU" sz="1600" dirty="0">
                <a:solidFill>
                  <a:prstClr val="black"/>
                </a:solidFill>
                <a:latin typeface="Times New Roman" panose="02020603050405020304" pitchFamily="18" charset="0"/>
                <a:cs typeface="Times New Roman" panose="02020603050405020304" pitchFamily="18" charset="0"/>
              </a:rPr>
              <a:t>, неопределённости рынков и сложных организационных структур. Без этической координатной сетки даже блестящий стратегический план становится набором действий, последствия которых могут оказаться разрушительными.</a:t>
            </a:r>
          </a:p>
          <a:p>
            <a:pPr algn="just">
              <a:spcBef>
                <a:spcPts val="0"/>
              </a:spcBef>
            </a:pPr>
            <a:endParaRPr lang="ru-RU" sz="1600" dirty="0"/>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4105474"/>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endParaRPr lang="ru-RU" sz="4800" dirty="0"/>
          </a:p>
        </p:txBody>
      </p:sp>
      <p:sp>
        <p:nvSpPr>
          <p:cNvPr id="3" name="Объект 2"/>
          <p:cNvSpPr>
            <a:spLocks noGrp="1"/>
          </p:cNvSpPr>
          <p:nvPr>
            <p:ph idx="1"/>
          </p:nvPr>
        </p:nvSpPr>
        <p:spPr>
          <a:xfrm>
            <a:off x="467544"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Выделяют следующие источники этических </a:t>
            </a:r>
            <a:r>
              <a:rPr lang="ru-RU" sz="1600" dirty="0" smtClean="0">
                <a:latin typeface="Times New Roman" panose="02020603050405020304" pitchFamily="18" charset="0"/>
                <a:cs typeface="Times New Roman" panose="02020603050405020304" pitchFamily="18" charset="0"/>
              </a:rPr>
              <a:t>норм:</a:t>
            </a:r>
            <a:endParaRPr lang="ru-RU" sz="1600" dirty="0">
              <a:latin typeface="Times New Roman" panose="02020603050405020304" pitchFamily="18" charset="0"/>
              <a:cs typeface="Times New Roman" panose="02020603050405020304" pitchFamily="18" charset="0"/>
            </a:endParaRP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Социальные (право, культурные традиции, отраслевые кодексы);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Корпоративные (миссия, ценности, корпоративная культура, политики);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Личностные (убеждения, воспитание, духовные ориентации).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Чем выше позиция лидера, тем сильнее доминирует личностный уровень: именно он задаёт тон всей организации, фильтрует поступающую информацию и определяет стиль реакции на вызовы.</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Необходимо выделить следующие этические подходы в теории управления: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Утилитаризм: «правильным» считается то решение, которое даёт наибольшую пользу большинству;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Деонтология: акцент на соблюдении универсальных правил (Кантовский категорический императив);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Этика добродетели: ценность намерений и характера принимает приоритет над результатом;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Посреднические модели (</a:t>
            </a:r>
            <a:r>
              <a:rPr lang="ru-RU" sz="1600" dirty="0" err="1">
                <a:latin typeface="Times New Roman" panose="02020603050405020304" pitchFamily="18" charset="0"/>
                <a:cs typeface="Times New Roman" panose="02020603050405020304" pitchFamily="18" charset="0"/>
              </a:rPr>
              <a:t>Stakeholder</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Theory</a:t>
            </a:r>
            <a:r>
              <a:rPr lang="ru-RU" sz="1600" dirty="0">
                <a:latin typeface="Times New Roman" panose="02020603050405020304" pitchFamily="18" charset="0"/>
                <a:cs typeface="Times New Roman" panose="02020603050405020304" pitchFamily="18" charset="0"/>
              </a:rPr>
              <a:t>): баланс интересов различных групп.</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Успешный лидер опирается не на единственную школу, а использует плюсы каждой, чтобы принимать контекстуально адекватные решения.</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805409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endParaRPr lang="ru-RU" sz="4800" dirty="0"/>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Формирование кодекса начинается с честного ответа на вопросы: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 имя чего я руковожу?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Какие мои ценности непоколебимы?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Готов ли я отказаться от краткосрочной выгоды ради их соблюдения?</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Инструмент «колесо ценностей» помогает визуализировать расхождение между декларируемым и фактическим поведением: лидер выписывает 8-10 ключевых ценностей и оценивает, насколько регулярно проявляет каждую на практике.</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Если рассматривать проявление кодекса в ежедневных действиях, необходимо выделить следующие элементы: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Прозрачность коммуникации: открыто говорить о сложных темах и признавать ошибки;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Этичное отношение к ресурсам: время сотрудников, данные клиентов, природные ресурсы;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Нулевое толерантное отношение к токсичному поведению: запрет на дискриминацию, </a:t>
            </a:r>
            <a:r>
              <a:rPr lang="ru-RU" sz="1600" dirty="0" err="1">
                <a:latin typeface="Times New Roman" panose="02020603050405020304" pitchFamily="18" charset="0"/>
                <a:cs typeface="Times New Roman" panose="02020603050405020304" pitchFamily="18" charset="0"/>
              </a:rPr>
              <a:t>буллинг</a:t>
            </a:r>
            <a:r>
              <a:rPr lang="ru-RU" sz="1600" dirty="0">
                <a:latin typeface="Times New Roman" panose="02020603050405020304" pitchFamily="18" charset="0"/>
                <a:cs typeface="Times New Roman" panose="02020603050405020304" pitchFamily="18" charset="0"/>
              </a:rPr>
              <a:t>, скрытые формы давления.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31773"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2691559"/>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34082"/>
          </a:xfrm>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endParaRPr lang="ru-RU" sz="4800" dirty="0"/>
          </a:p>
        </p:txBody>
      </p:sp>
      <p:sp>
        <p:nvSpPr>
          <p:cNvPr id="3" name="Объект 2"/>
          <p:cNvSpPr>
            <a:spLocks noGrp="1"/>
          </p:cNvSpPr>
          <p:nvPr>
            <p:ph idx="1"/>
          </p:nvPr>
        </p:nvSpPr>
        <p:spPr>
          <a:xfrm>
            <a:off x="539552" y="836712"/>
            <a:ext cx="8229600" cy="5328592"/>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слова лидера расходятся с действиями, возникает «пузырь цинизма», разрушающий доверие и мотивацию команды.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Опыт показывает: даже сильные личности способны допустить отступление от ценностей под давлением обстоятельств. Чтобы минимизировать риск:</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прописываются триггер‑ситуации (например, «когда мне предлагают скрыть информацию от аудитора»);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вводится внешний «партнёр по этике» (</a:t>
            </a:r>
            <a:r>
              <a:rPr lang="ru-RU" sz="1600" dirty="0" err="1">
                <a:latin typeface="Times New Roman" panose="02020603050405020304" pitchFamily="18" charset="0"/>
                <a:cs typeface="Times New Roman" panose="02020603050405020304" pitchFamily="18" charset="0"/>
              </a:rPr>
              <a:t>коуч</a:t>
            </a:r>
            <a:r>
              <a:rPr lang="ru-RU" sz="1600" dirty="0">
                <a:latin typeface="Times New Roman" panose="02020603050405020304" pitchFamily="18" charset="0"/>
                <a:cs typeface="Times New Roman" panose="02020603050405020304" pitchFamily="18" charset="0"/>
              </a:rPr>
              <a:t>, коллега, член совета директоров), которому лидер обязуется сообщать о подобных дилеммах;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оформляется персональная этическая декларация в годовом отчёте, где руководитель публично фиксирует свои обязательства.</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Ответственность за влияние и последствия управленческих решений включает в себя следующие уровни: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Персональная ответственность: касается собственных поступков (подписаний, высказываний, примеров поведения);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Командная ответственность: лидер отвечает за культуру, в которой люди либо получают пространство для роста, либо вынуждены нарушать нормы;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Социальная ответственность: влияние компании на среду – экологическую, экономическую, культурную.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Например, если менеджер среднего звена допустил аферу, в обществе зададутся вопросом, </a:t>
            </a:r>
            <a:r>
              <a:rPr lang="ru-RU" sz="1600" i="1" dirty="0">
                <a:latin typeface="Times New Roman" panose="02020603050405020304" pitchFamily="18" charset="0"/>
                <a:cs typeface="Times New Roman" panose="02020603050405020304" pitchFamily="18" charset="0"/>
              </a:rPr>
              <a:t>как</a:t>
            </a:r>
            <a:r>
              <a:rPr lang="ru-RU" sz="1600" dirty="0">
                <a:latin typeface="Times New Roman" panose="02020603050405020304" pitchFamily="18" charset="0"/>
                <a:cs typeface="Times New Roman" panose="02020603050405020304" pitchFamily="18" charset="0"/>
              </a:rPr>
              <a:t> корпоративный климат позволил этому случиться и </a:t>
            </a:r>
            <a:r>
              <a:rPr lang="ru-RU" sz="1600" i="1" dirty="0">
                <a:latin typeface="Times New Roman" panose="02020603050405020304" pitchFamily="18" charset="0"/>
                <a:cs typeface="Times New Roman" panose="02020603050405020304" pitchFamily="18" charset="0"/>
              </a:rPr>
              <a:t>почему</a:t>
            </a:r>
            <a:r>
              <a:rPr lang="ru-RU" sz="1600" dirty="0">
                <a:latin typeface="Times New Roman" panose="02020603050405020304" pitchFamily="18" charset="0"/>
                <a:cs typeface="Times New Roman" panose="02020603050405020304" pitchFamily="18" charset="0"/>
              </a:rPr>
              <a:t> высшее руководство не скорректировало рисковое поведение.</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3626436"/>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endParaRPr lang="ru-RU" sz="4800" dirty="0"/>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Каждое решение лидера затрагивает конкретную группу </a:t>
            </a:r>
            <a:r>
              <a:rPr lang="ru-RU" sz="1600" dirty="0" err="1">
                <a:latin typeface="Times New Roman" panose="02020603050405020304" pitchFamily="18" charset="0"/>
                <a:cs typeface="Times New Roman" panose="02020603050405020304" pitchFamily="18" charset="0"/>
              </a:rPr>
              <a:t>стейкхолдеров</a:t>
            </a:r>
            <a:r>
              <a:rPr lang="ru-RU" sz="1600" dirty="0">
                <a:latin typeface="Times New Roman" panose="02020603050405020304" pitchFamily="18" charset="0"/>
                <a:cs typeface="Times New Roman" panose="02020603050405020304" pitchFamily="18" charset="0"/>
              </a:rPr>
              <a:t>. Ошибка - пытаться «угодить всем»: это приводит к размыванию ответственности и «этическому параличу». Необходимо придерживаться следующего алгоритма: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Определить, кто понесёт наибольшие последствия;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Оценить краткосрочный и долгосрочный ущерб/выгоду;</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Согласовать план смягчения негативного эффекта;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Публично сообщить о мотивах и ожидаемых результатах.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Ответственное поведение формирует </a:t>
            </a:r>
            <a:r>
              <a:rPr lang="ru-RU" sz="1600" dirty="0" err="1">
                <a:latin typeface="Times New Roman" panose="02020603050405020304" pitchFamily="18" charset="0"/>
                <a:cs typeface="Times New Roman" panose="02020603050405020304" pitchFamily="18" charset="0"/>
              </a:rPr>
              <a:t>репутационный</a:t>
            </a:r>
            <a:r>
              <a:rPr lang="ru-RU" sz="1600" dirty="0">
                <a:latin typeface="Times New Roman" panose="02020603050405020304" pitchFamily="18" charset="0"/>
                <a:cs typeface="Times New Roman" panose="02020603050405020304" pitchFamily="18" charset="0"/>
              </a:rPr>
              <a:t> капитал - нематериальный актив, повышающий кредит доверия рынка. При кризисах такой запас доверия превращается в «подушку безопасности»: клиенты и сотрудники готовы давать компании время на исправление ошибок.</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Существует устойчивый миф, что нравственные ограничения снижают конкурентоспособность. Однако исследования </a:t>
            </a:r>
            <a:r>
              <a:rPr lang="ru-RU" sz="1600" dirty="0" err="1">
                <a:latin typeface="Times New Roman" panose="02020603050405020304" pitchFamily="18" charset="0"/>
                <a:cs typeface="Times New Roman" panose="02020603050405020304" pitchFamily="18" charset="0"/>
              </a:rPr>
              <a:t>Harvard</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Business</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Review</a:t>
            </a:r>
            <a:r>
              <a:rPr lang="ru-RU" sz="1600" dirty="0">
                <a:latin typeface="Times New Roman" panose="02020603050405020304" pitchFamily="18" charset="0"/>
                <a:cs typeface="Times New Roman" panose="02020603050405020304" pitchFamily="18" charset="0"/>
              </a:rPr>
              <a:t> последних лет показывают: компании с сильной этической культурой опережают отраслевые </a:t>
            </a:r>
            <a:r>
              <a:rPr lang="ru-RU" sz="1600" dirty="0" err="1">
                <a:latin typeface="Times New Roman" panose="02020603050405020304" pitchFamily="18" charset="0"/>
                <a:cs typeface="Times New Roman" panose="02020603050405020304" pitchFamily="18" charset="0"/>
              </a:rPr>
              <a:t>бенчмарки</a:t>
            </a:r>
            <a:r>
              <a:rPr lang="ru-RU" sz="1600" dirty="0">
                <a:latin typeface="Times New Roman" panose="02020603050405020304" pitchFamily="18" charset="0"/>
                <a:cs typeface="Times New Roman" panose="02020603050405020304" pitchFamily="18" charset="0"/>
              </a:rPr>
              <a:t> по росту стоимости акций на 5-7 % годовых. Причины: более высокая вовлечённость персонала, упрощённый доступ к инвестициям, более мягкие регуляторные проверки.</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6730924"/>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6.1. ЭТИКА И ОТВЕТСТВЕННОСТЬ ЛИДЕРА</a:t>
            </a:r>
            <a:endParaRPr lang="ru-RU" sz="4800" dirty="0"/>
          </a:p>
        </p:txBody>
      </p:sp>
      <p:sp>
        <p:nvSpPr>
          <p:cNvPr id="3" name="Объект 2"/>
          <p:cNvSpPr>
            <a:spLocks noGrp="1"/>
          </p:cNvSpPr>
          <p:nvPr>
            <p:ph idx="1"/>
          </p:nvPr>
        </p:nvSpPr>
        <p:spPr>
          <a:xfrm>
            <a:off x="467544" y="908720"/>
            <a:ext cx="8229600" cy="5616624"/>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Выделяют следующие модели принятия взвешенных решений: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Тест утренней газеты: представьте, что завтрашний заголовок описывает ваше решение – останется ли вам комфортно?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Тест бабушки: объясните решение близкому человеку, не связанному с бизнесом; если возникает смущение - ищите варианты.</a:t>
            </a:r>
          </a:p>
          <a:p>
            <a:pPr marL="0" lvl="0" indent="450000" algn="just">
              <a:spcBef>
                <a:spcPts val="0"/>
              </a:spcBef>
              <a:buClr>
                <a:schemeClr val="tx2"/>
              </a:buClr>
              <a:buFont typeface="Wingdings" panose="05000000000000000000" pitchFamily="2" charset="2"/>
              <a:buChar char="Ø"/>
            </a:pPr>
            <a:r>
              <a:rPr lang="ru-RU" sz="1600" dirty="0" err="1">
                <a:latin typeface="Times New Roman" panose="02020603050405020304" pitchFamily="18" charset="0"/>
                <a:cs typeface="Times New Roman" panose="02020603050405020304" pitchFamily="18" charset="0"/>
              </a:rPr>
              <a:t>Четырёхшаговый</a:t>
            </a:r>
            <a:r>
              <a:rPr lang="ru-RU" sz="1600" dirty="0">
                <a:latin typeface="Times New Roman" panose="02020603050405020304" pitchFamily="18" charset="0"/>
                <a:cs typeface="Times New Roman" panose="02020603050405020304" pitchFamily="18" charset="0"/>
              </a:rPr>
              <a:t> протокол Дж. </a:t>
            </a:r>
            <a:r>
              <a:rPr lang="ru-RU" sz="1600" dirty="0" err="1">
                <a:latin typeface="Times New Roman" panose="02020603050405020304" pitchFamily="18" charset="0"/>
                <a:cs typeface="Times New Roman" panose="02020603050405020304" pitchFamily="18" charset="0"/>
              </a:rPr>
              <a:t>Рест</a:t>
            </a:r>
            <a:r>
              <a:rPr lang="ru-RU" sz="1600" dirty="0">
                <a:latin typeface="Times New Roman" panose="02020603050405020304" pitchFamily="18" charset="0"/>
                <a:cs typeface="Times New Roman" panose="02020603050405020304" pitchFamily="18" charset="0"/>
              </a:rPr>
              <a:t>: (1) распознайте проблему, (2) сформируйте моральное суждение, (3) определите мотивацию, (4) реализуйте действие.</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 сдерживающим и стимулирующим факторам можно отнести: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Бюджетное давление, жёсткие KPI и закрытые бонусные схемы стимулируют «режим короткой дистанции»;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Прозрачные метрики ESG и привязка топ-бонуса к нефинансовым показателям растягивают горизонт мышления;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Культура «права на ошибку» даёт пространство для поиска этичных альтернатив вместо быстрой победы любой ценой.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этика и ответственность - это не внешний контроль, а внутренняя компетенция лидера. Она развивается через постоянную саморефлексию, системное обучение и хранимый опыт преодоления моральных дилемм.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следующих разделах мы углубимся в конкретные инструменты командной этики, рассмотрим социальную ответственность бизнеса и алгоритмы ценностно-ориентированного принятия решений, чтобы сформировать целостную систему этичного лидерства.</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958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8864" y="1772816"/>
            <a:ext cx="8229600" cy="2655168"/>
          </a:xfrm>
        </p:spPr>
        <p:txBody>
          <a:bodyPr>
            <a:normAutofit fontScale="90000"/>
          </a:bodyPr>
          <a:lstStyle/>
          <a:p>
            <a:r>
              <a:rPr lang="ru-RU" sz="2700" b="1" cap="all" dirty="0">
                <a:solidFill>
                  <a:schemeClr val="tx2"/>
                </a:solidFill>
              </a:rPr>
              <a:t>М. А. Блюм, Д. Л. Хазанова </a:t>
            </a:r>
            <a:r>
              <a:rPr lang="ru-RU" sz="2700" b="1" cap="all" dirty="0" smtClean="0">
                <a:solidFill>
                  <a:schemeClr val="tx2"/>
                </a:solidFill>
              </a:rPr>
              <a:t/>
            </a:r>
            <a:br>
              <a:rPr lang="ru-RU" sz="2700" b="1" cap="all" dirty="0" smtClean="0">
                <a:solidFill>
                  <a:schemeClr val="tx2"/>
                </a:solidFill>
              </a:rPr>
            </a:br>
            <a:r>
              <a:rPr lang="ru-RU" sz="2700" dirty="0">
                <a:solidFill>
                  <a:schemeClr val="tx2"/>
                </a:solidFill>
              </a:rPr>
              <a:t/>
            </a:r>
            <a:br>
              <a:rPr lang="ru-RU" sz="2700" dirty="0">
                <a:solidFill>
                  <a:schemeClr val="tx2"/>
                </a:solidFill>
              </a:rPr>
            </a:br>
            <a:r>
              <a:rPr lang="ru-RU" sz="3100" b="1" cap="all" dirty="0">
                <a:solidFill>
                  <a:schemeClr val="tx2"/>
                </a:solidFill>
              </a:rPr>
              <a:t>лидерство </a:t>
            </a:r>
            <a:r>
              <a:rPr lang="ru-RU" sz="3100" dirty="0">
                <a:solidFill>
                  <a:schemeClr val="tx2"/>
                </a:solidFill>
              </a:rPr>
              <a:t/>
            </a:r>
            <a:br>
              <a:rPr lang="ru-RU" sz="3100" dirty="0">
                <a:solidFill>
                  <a:schemeClr val="tx2"/>
                </a:solidFill>
              </a:rPr>
            </a:br>
            <a:r>
              <a:rPr lang="ru-RU" sz="3100" b="1" cap="all" dirty="0">
                <a:solidFill>
                  <a:schemeClr val="tx2"/>
                </a:solidFill>
              </a:rPr>
              <a:t>и управление </a:t>
            </a:r>
            <a:r>
              <a:rPr lang="ru-RU" sz="3100" b="1" cap="all" dirty="0" smtClean="0">
                <a:solidFill>
                  <a:schemeClr val="tx2"/>
                </a:solidFill>
              </a:rPr>
              <a:t>командой</a:t>
            </a:r>
            <a:br>
              <a:rPr lang="ru-RU" sz="3100" b="1" cap="all" dirty="0" smtClean="0">
                <a:solidFill>
                  <a:schemeClr val="tx2"/>
                </a:solidFill>
              </a:rPr>
            </a:br>
            <a:r>
              <a:rPr lang="ru-RU" sz="4000" dirty="0"/>
              <a:t/>
            </a:r>
            <a:br>
              <a:rPr lang="ru-RU" sz="4000" dirty="0"/>
            </a:br>
            <a:r>
              <a:rPr lang="ru-RU" b="1" cap="all" dirty="0"/>
              <a:t> </a:t>
            </a:r>
            <a:r>
              <a:rPr lang="ru-RU" dirty="0"/>
              <a:t/>
            </a:r>
            <a:br>
              <a:rPr lang="ru-RU" dirty="0"/>
            </a:br>
            <a:endParaRPr lang="ru-RU" dirty="0"/>
          </a:p>
        </p:txBody>
      </p:sp>
      <p:sp>
        <p:nvSpPr>
          <p:cNvPr id="3" name="Объект 2"/>
          <p:cNvSpPr>
            <a:spLocks noGrp="1"/>
          </p:cNvSpPr>
          <p:nvPr>
            <p:ph idx="1"/>
          </p:nvPr>
        </p:nvSpPr>
        <p:spPr>
          <a:xfrm>
            <a:off x="827584" y="3212976"/>
            <a:ext cx="7787208" cy="2664296"/>
          </a:xfrm>
        </p:spPr>
        <p:txBody>
          <a:bodyPr>
            <a:normAutofit fontScale="25000" lnSpcReduction="20000"/>
          </a:bodyPr>
          <a:lstStyle/>
          <a:p>
            <a:pPr marL="0" indent="0" algn="ctr">
              <a:buNone/>
            </a:pPr>
            <a:r>
              <a:rPr lang="ru-RU" sz="5600" dirty="0">
                <a:latin typeface="Times New Roman" pitchFamily="18" charset="0"/>
                <a:cs typeface="Times New Roman" pitchFamily="18" charset="0"/>
              </a:rPr>
              <a:t>Утверждено Ученым советом университета </a:t>
            </a:r>
            <a:br>
              <a:rPr lang="ru-RU" sz="5600" dirty="0">
                <a:latin typeface="Times New Roman" pitchFamily="18" charset="0"/>
                <a:cs typeface="Times New Roman" pitchFamily="18" charset="0"/>
              </a:rPr>
            </a:br>
            <a:r>
              <a:rPr lang="ru-RU" sz="5600" dirty="0">
                <a:latin typeface="Times New Roman" pitchFamily="18" charset="0"/>
                <a:cs typeface="Times New Roman" pitchFamily="18" charset="0"/>
              </a:rPr>
              <a:t>в качестве учебного пособия для студентов магистратуры </a:t>
            </a:r>
            <a:br>
              <a:rPr lang="ru-RU" sz="5600" dirty="0">
                <a:latin typeface="Times New Roman" pitchFamily="18" charset="0"/>
                <a:cs typeface="Times New Roman" pitchFamily="18" charset="0"/>
              </a:rPr>
            </a:br>
            <a:r>
              <a:rPr lang="ru-RU" sz="5600" dirty="0">
                <a:latin typeface="Times New Roman" pitchFamily="18" charset="0"/>
                <a:cs typeface="Times New Roman" pitchFamily="18" charset="0"/>
              </a:rPr>
              <a:t>направления подготовки 38.04.05 «Бизнес-информатика» всех форм обучения</a:t>
            </a:r>
          </a:p>
          <a:p>
            <a:pPr marL="0" indent="0" algn="ctr">
              <a:buNone/>
            </a:pPr>
            <a:r>
              <a:rPr lang="ru-RU" sz="5600" dirty="0">
                <a:latin typeface="Times New Roman" pitchFamily="18" charset="0"/>
                <a:cs typeface="Times New Roman" pitchFamily="18" charset="0"/>
              </a:rPr>
              <a:t> </a:t>
            </a:r>
            <a:endParaRPr lang="ru-RU" sz="5600" dirty="0" smtClean="0">
              <a:latin typeface="Times New Roman" pitchFamily="18" charset="0"/>
              <a:cs typeface="Times New Roman" pitchFamily="18" charset="0"/>
            </a:endParaRPr>
          </a:p>
          <a:p>
            <a:pPr marL="0" indent="0" algn="ctr">
              <a:buNone/>
            </a:pPr>
            <a:r>
              <a:rPr lang="ru-RU" sz="5600" dirty="0">
                <a:latin typeface="Times New Roman" pitchFamily="18" charset="0"/>
                <a:cs typeface="Times New Roman" pitchFamily="18" charset="0"/>
              </a:rPr>
              <a:t> </a:t>
            </a:r>
          </a:p>
          <a:p>
            <a:pPr marL="0" indent="0" algn="ctr">
              <a:buNone/>
            </a:pPr>
            <a:r>
              <a:rPr lang="ru-RU" sz="5600" dirty="0">
                <a:latin typeface="Times New Roman" pitchFamily="18" charset="0"/>
                <a:cs typeface="Times New Roman" pitchFamily="18" charset="0"/>
              </a:rPr>
              <a:t>Учебное электронное мультимедийное издание </a:t>
            </a:r>
          </a:p>
          <a:p>
            <a:pPr marL="0" indent="0" algn="ctr">
              <a:buNone/>
            </a:pPr>
            <a:r>
              <a:rPr lang="ru-RU" sz="5600" dirty="0">
                <a:latin typeface="Times New Roman" pitchFamily="18" charset="0"/>
                <a:cs typeface="Times New Roman" pitchFamily="18" charset="0"/>
              </a:rPr>
              <a:t> </a:t>
            </a:r>
          </a:p>
          <a:p>
            <a:pPr marL="0" indent="0" algn="ctr">
              <a:buNone/>
            </a:pPr>
            <a:endParaRPr lang="ru-RU" sz="5600" dirty="0" smtClean="0">
              <a:latin typeface="Times New Roman" pitchFamily="18" charset="0"/>
              <a:cs typeface="Times New Roman" pitchFamily="18" charset="0"/>
            </a:endParaRPr>
          </a:p>
          <a:p>
            <a:pPr marL="0" indent="0" algn="ctr">
              <a:buNone/>
            </a:pPr>
            <a:endParaRPr lang="ru-RU" sz="5600" dirty="0">
              <a:latin typeface="Times New Roman" pitchFamily="18" charset="0"/>
              <a:cs typeface="Times New Roman" pitchFamily="18" charset="0"/>
            </a:endParaRPr>
          </a:p>
          <a:p>
            <a:pPr marL="0" indent="0" algn="ctr">
              <a:buNone/>
            </a:pPr>
            <a:endParaRPr lang="ru-RU" sz="5600" dirty="0" smtClean="0">
              <a:latin typeface="Times New Roman" pitchFamily="18" charset="0"/>
              <a:cs typeface="Times New Roman" pitchFamily="18" charset="0"/>
            </a:endParaRPr>
          </a:p>
          <a:p>
            <a:pPr marL="0" indent="0" algn="ctr">
              <a:buNone/>
            </a:pPr>
            <a:r>
              <a:rPr lang="ru-RU" sz="5600" dirty="0">
                <a:latin typeface="Times New Roman" pitchFamily="18" charset="0"/>
                <a:cs typeface="Times New Roman" pitchFamily="18" charset="0"/>
              </a:rPr>
              <a:t> </a:t>
            </a:r>
          </a:p>
          <a:p>
            <a:pPr marL="0" indent="0" algn="ctr">
              <a:buNone/>
            </a:pPr>
            <a:r>
              <a:rPr lang="ru-RU" sz="5600" dirty="0">
                <a:latin typeface="Times New Roman" pitchFamily="18" charset="0"/>
                <a:cs typeface="Times New Roman" pitchFamily="18" charset="0"/>
              </a:rPr>
              <a:t> </a:t>
            </a:r>
          </a:p>
          <a:p>
            <a:pPr marL="0" indent="0" algn="ctr">
              <a:buNone/>
            </a:pPr>
            <a:r>
              <a:rPr lang="ru-RU" sz="5600" dirty="0">
                <a:latin typeface="Times New Roman" pitchFamily="18" charset="0"/>
                <a:cs typeface="Times New Roman" pitchFamily="18" charset="0"/>
              </a:rPr>
              <a:t>Тамбов</a:t>
            </a:r>
          </a:p>
          <a:p>
            <a:pPr marL="0" indent="0" algn="ctr">
              <a:buNone/>
            </a:pPr>
            <a:r>
              <a:rPr lang="ru-RU" sz="5600" dirty="0">
                <a:latin typeface="Times New Roman" pitchFamily="18" charset="0"/>
                <a:cs typeface="Times New Roman" pitchFamily="18" charset="0"/>
              </a:rPr>
              <a:t>Издательский центр ФГБОУ ВО «ТГТУ»</a:t>
            </a:r>
          </a:p>
          <a:p>
            <a:pPr marL="0" indent="0" algn="ctr">
              <a:buNone/>
            </a:pPr>
            <a:r>
              <a:rPr lang="ru-RU" sz="5600" dirty="0">
                <a:latin typeface="Times New Roman" pitchFamily="18" charset="0"/>
                <a:cs typeface="Times New Roman" pitchFamily="18" charset="0"/>
              </a:rPr>
              <a:t>2025</a:t>
            </a:r>
          </a:p>
          <a:p>
            <a:endParaRPr lang="ru-RU" b="1" dirty="0"/>
          </a:p>
        </p:txBody>
      </p:sp>
      <p:sp>
        <p:nvSpPr>
          <p:cNvPr id="4" name="Прямоугольник 3"/>
          <p:cNvSpPr/>
          <p:nvPr/>
        </p:nvSpPr>
        <p:spPr>
          <a:xfrm>
            <a:off x="467544" y="260648"/>
            <a:ext cx="8280920" cy="1200329"/>
          </a:xfrm>
          <a:prstGeom prst="rect">
            <a:avLst/>
          </a:prstGeom>
        </p:spPr>
        <p:txBody>
          <a:bodyPr wrap="square">
            <a:spAutoFit/>
          </a:bodyPr>
          <a:lstStyle/>
          <a:p>
            <a:pPr algn="ctr"/>
            <a:r>
              <a:rPr lang="ru-RU" dirty="0">
                <a:solidFill>
                  <a:schemeClr val="tx2"/>
                </a:solidFill>
                <a:latin typeface="Times New Roman" panose="02020603050405020304" pitchFamily="18" charset="0"/>
                <a:cs typeface="Times New Roman" panose="02020603050405020304" pitchFamily="18" charset="0"/>
              </a:rPr>
              <a:t>Министерство науки и высшего образования Российской </a:t>
            </a:r>
            <a:r>
              <a:rPr lang="ru-RU" dirty="0" smtClean="0">
                <a:solidFill>
                  <a:schemeClr val="tx2"/>
                </a:solidFill>
                <a:latin typeface="Times New Roman" panose="02020603050405020304" pitchFamily="18" charset="0"/>
                <a:cs typeface="Times New Roman" panose="02020603050405020304" pitchFamily="18" charset="0"/>
              </a:rPr>
              <a:t>Федерации</a:t>
            </a:r>
            <a:r>
              <a:rPr lang="ru-RU" dirty="0">
                <a:solidFill>
                  <a:schemeClr val="tx2"/>
                </a:solidFill>
                <a:latin typeface="Times New Roman" panose="02020603050405020304" pitchFamily="18" charset="0"/>
                <a:cs typeface="Times New Roman" panose="02020603050405020304" pitchFamily="18" charset="0"/>
              </a:rPr>
              <a:t> </a:t>
            </a:r>
          </a:p>
          <a:p>
            <a:pPr algn="ctr"/>
            <a:r>
              <a:rPr lang="ru-RU" b="1" dirty="0">
                <a:solidFill>
                  <a:schemeClr val="tx2"/>
                </a:solidFill>
                <a:latin typeface="Times New Roman" panose="02020603050405020304" pitchFamily="18" charset="0"/>
                <a:cs typeface="Times New Roman" panose="02020603050405020304" pitchFamily="18" charset="0"/>
              </a:rPr>
              <a:t>Федеральное государственное бюджетное </a:t>
            </a:r>
            <a:br>
              <a:rPr lang="ru-RU" b="1" dirty="0">
                <a:solidFill>
                  <a:schemeClr val="tx2"/>
                </a:solidFill>
                <a:latin typeface="Times New Roman" panose="02020603050405020304" pitchFamily="18" charset="0"/>
                <a:cs typeface="Times New Roman" panose="02020603050405020304" pitchFamily="18" charset="0"/>
              </a:rPr>
            </a:br>
            <a:r>
              <a:rPr lang="ru-RU" b="1" dirty="0">
                <a:solidFill>
                  <a:schemeClr val="tx2"/>
                </a:solidFill>
                <a:latin typeface="Times New Roman" panose="02020603050405020304" pitchFamily="18" charset="0"/>
                <a:cs typeface="Times New Roman" panose="02020603050405020304" pitchFamily="18" charset="0"/>
              </a:rPr>
              <a:t>образовательное учреждение высшего образования </a:t>
            </a:r>
            <a:br>
              <a:rPr lang="ru-RU" b="1" dirty="0">
                <a:solidFill>
                  <a:schemeClr val="tx2"/>
                </a:solidFill>
                <a:latin typeface="Times New Roman" panose="02020603050405020304" pitchFamily="18" charset="0"/>
                <a:cs typeface="Times New Roman" panose="02020603050405020304" pitchFamily="18" charset="0"/>
              </a:rPr>
            </a:br>
            <a:r>
              <a:rPr lang="ru-RU" b="1" dirty="0">
                <a:solidFill>
                  <a:schemeClr val="tx2"/>
                </a:solidFill>
                <a:latin typeface="Times New Roman" panose="02020603050405020304" pitchFamily="18" charset="0"/>
                <a:cs typeface="Times New Roman" panose="02020603050405020304" pitchFamily="18" charset="0"/>
              </a:rPr>
              <a:t>«Тамбовский государственный технический университет</a:t>
            </a:r>
            <a:r>
              <a:rPr lang="ru-RU" b="1" dirty="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74832" y="6309320"/>
            <a:ext cx="920958" cy="338554"/>
          </a:xfrm>
          <a:prstGeom prst="rect">
            <a:avLst/>
          </a:prstGeom>
        </p:spPr>
        <p:txBody>
          <a:bodyPr wrap="none">
            <a:spAutoFit/>
          </a:bodyPr>
          <a:lstStyle/>
          <a:p>
            <a:pPr algn="ctr"/>
            <a:r>
              <a:rPr lang="ru-RU" sz="1600"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sz="1600"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25570" y="6309320"/>
            <a:ext cx="978077" cy="338554"/>
          </a:xfrm>
          <a:prstGeom prst="rect">
            <a:avLst/>
          </a:prstGeom>
        </p:spPr>
        <p:txBody>
          <a:bodyPr wrap="square">
            <a:spAutoFit/>
          </a:bodyPr>
          <a:lstStyle/>
          <a:p>
            <a:pPr lvl="0">
              <a:spcBef>
                <a:spcPct val="20000"/>
              </a:spcBef>
            </a:pPr>
            <a:r>
              <a:rPr lang="ru-RU" sz="1600"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sz="1600"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4205066" y="6432431"/>
            <a:ext cx="1210267" cy="338554"/>
          </a:xfrm>
          <a:prstGeom prst="rect">
            <a:avLst/>
          </a:prstGeom>
        </p:spPr>
        <p:txBody>
          <a:bodyPr wrap="none">
            <a:spAutoFit/>
          </a:bodyPr>
          <a:lstStyle/>
          <a:p>
            <a:pPr algn="ctr"/>
            <a:r>
              <a:rPr lang="ru-RU" sz="1600" dirty="0" smtClean="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sz="16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43826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67544" y="1196753"/>
            <a:ext cx="8229600" cy="2592287"/>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Команду можно определить как группу людей, имеющих высокую квалификацию в определенной области и максимально преданных общей цели деятельности своей организации, для достижения которой они действуют сообща, взаимно согласовывая свою работу. При рассмотрении определения команды может возникнуть некоторое непонимание того, чем именно команда отличается от обыкновенной группы. Такая путаница может возникать из-за того, что люди в организациях часто рассматривают группы, в которых сами состоят, как команды, но в действительности таковыми они не являются. Несмотря на это, существует несколько важных различий между группой и командой. Сравнительные характеристики работы команд и групп представлены в табл. </a:t>
            </a:r>
            <a:r>
              <a:rPr lang="ru-RU" sz="1600" dirty="0" smtClean="0">
                <a:latin typeface="Times New Roman" panose="02020603050405020304" pitchFamily="18" charset="0"/>
                <a:cs typeface="Times New Roman" panose="02020603050405020304" pitchFamily="18" charset="0"/>
              </a:rPr>
              <a:t>3.</a:t>
            </a:r>
          </a:p>
          <a:p>
            <a:pPr marL="0" lvl="0" indent="450000" algn="just">
              <a:spcBef>
                <a:spcPts val="0"/>
              </a:spcBef>
              <a:buNone/>
            </a:pPr>
            <a:r>
              <a:rPr lang="ru-RU" altLang="ru-RU" sz="1600" dirty="0">
                <a:latin typeface="Times New Roman" pitchFamily="18" charset="0"/>
                <a:ea typeface="Times New Roman" pitchFamily="18" charset="0"/>
                <a:cs typeface="Times New Roman" pitchFamily="18" charset="0"/>
              </a:rPr>
              <a:t>3. Сравнительная характеристика работы команд и групп в зависимости от ситуации</a:t>
            </a:r>
            <a:endParaRPr lang="ru-RU" alt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45232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3253002668"/>
              </p:ext>
            </p:extLst>
          </p:nvPr>
        </p:nvGraphicFramePr>
        <p:xfrm>
          <a:off x="467544" y="3789040"/>
          <a:ext cx="8424936" cy="2296160"/>
        </p:xfrm>
        <a:graphic>
          <a:graphicData uri="http://schemas.openxmlformats.org/drawingml/2006/table">
            <a:tbl>
              <a:tblPr firstRow="1" bandRow="1">
                <a:tableStyleId>{5940675A-B579-460E-94D1-54222C63F5DA}</a:tableStyleId>
              </a:tblPr>
              <a:tblGrid>
                <a:gridCol w="2808312">
                  <a:extLst>
                    <a:ext uri="{9D8B030D-6E8A-4147-A177-3AD203B41FA5}">
                      <a16:colId xmlns:a16="http://schemas.microsoft.com/office/drawing/2014/main" val="1904978958"/>
                    </a:ext>
                  </a:extLst>
                </a:gridCol>
                <a:gridCol w="2808312">
                  <a:extLst>
                    <a:ext uri="{9D8B030D-6E8A-4147-A177-3AD203B41FA5}">
                      <a16:colId xmlns:a16="http://schemas.microsoft.com/office/drawing/2014/main" val="532214019"/>
                    </a:ext>
                  </a:extLst>
                </a:gridCol>
                <a:gridCol w="2808312">
                  <a:extLst>
                    <a:ext uri="{9D8B030D-6E8A-4147-A177-3AD203B41FA5}">
                      <a16:colId xmlns:a16="http://schemas.microsoft.com/office/drawing/2014/main" val="1872356283"/>
                    </a:ext>
                  </a:extLst>
                </a:gridCol>
              </a:tblGrid>
              <a:tr h="370840">
                <a:tc>
                  <a:txBody>
                    <a:bodyPr/>
                    <a:lstStyle/>
                    <a:p>
                      <a:pPr algn="ctr"/>
                      <a:r>
                        <a:rPr lang="ru-RU" sz="1400" dirty="0" smtClean="0">
                          <a:latin typeface="Times New Roman" panose="02020603050405020304" pitchFamily="18" charset="0"/>
                          <a:cs typeface="Times New Roman" panose="02020603050405020304" pitchFamily="18" charset="0"/>
                        </a:rPr>
                        <a:t>Ситуация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Команды</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Группы</a:t>
                      </a:r>
                      <a:endParaRPr lang="ru-RU" sz="14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128756189"/>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Производительность зависит от…</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индивидуального и группового вклада</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индивидуального вклада в работу</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822994029"/>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Оценка результатов труда:</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индивидуальная и групповая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индивидуальная</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82527324"/>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Члены заинтересованы в…</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формулировании и достижении целей</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достижении поставленных целей </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176156021"/>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Работа определяется…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общими целями и обязательствами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целями,</a:t>
                      </a:r>
                      <a:r>
                        <a:rPr lang="ru-RU" sz="1400" baseline="0" dirty="0" smtClean="0">
                          <a:latin typeface="Times New Roman" panose="02020603050405020304" pitchFamily="18" charset="0"/>
                          <a:cs typeface="Times New Roman" panose="02020603050405020304" pitchFamily="18" charset="0"/>
                        </a:rPr>
                        <a:t> поставленными вышестоящими руководителями</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07554011"/>
                  </a:ext>
                </a:extLst>
              </a:tr>
            </a:tbl>
          </a:graphicData>
        </a:graphic>
      </p:graphicFrame>
    </p:spTree>
    <p:extLst>
      <p:ext uri="{BB962C8B-B14F-4D97-AF65-F5344CB8AC3E}">
        <p14:creationId xmlns:p14="http://schemas.microsoft.com/office/powerpoint/2010/main" val="329428873"/>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p>
        </p:txBody>
      </p:sp>
      <p:sp>
        <p:nvSpPr>
          <p:cNvPr id="3" name="Объект 2"/>
          <p:cNvSpPr>
            <a:spLocks noGrp="1"/>
          </p:cNvSpPr>
          <p:nvPr>
            <p:ph idx="1"/>
          </p:nvPr>
        </p:nvSpPr>
        <p:spPr>
          <a:xfrm>
            <a:off x="467544"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Этические аспекты управления командой – это не отвлечённая философия,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a:t>
            </a:r>
            <a:r>
              <a:rPr lang="ru-RU" sz="1600" dirty="0">
                <a:latin typeface="Times New Roman" panose="02020603050405020304" pitchFamily="18" charset="0"/>
                <a:cs typeface="Times New Roman" panose="02020603050405020304" pitchFamily="18" charset="0"/>
              </a:rPr>
              <a:t>практическая реальность, с которой сталкивается каждый лидер. Руководитель ежедневно принимает десятки решений, влияющих на других людей: кого повысить, кого уволить, как распределить ресурсы, стоит ли смолчать о чьей-то ошибке, нужно ли давить на сотрудников ради выполнения плана. От того, насколько эти решения основаны на справедливости, уважении и честности, зависит не только атмосфера в коллективе, но и его результативность.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Данный раздел раскрывает этические принципы лидерства в управлении людьми, особенности делового общения, сложности принятия решений в условиях конфликта интересов, а также моральные границы влияния на мотивацию и поведение членов команды.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Доверие как фундамент этичного управления командой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Доверие – это убеждённость сотрудников в том, что руководитель действует честно, предсказуемо и в интересах команды. Оно строится на трёх элементах: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Компетентность – способность выполнять обещанное;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Добросовестность – соблюдение принципов и обязательств;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Благожелательность – готовность учитывать интересы других.</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2046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6273640"/>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endParaRPr lang="ru-RU" sz="4800" dirty="0"/>
          </a:p>
        </p:txBody>
      </p:sp>
      <p:sp>
        <p:nvSpPr>
          <p:cNvPr id="3" name="Объект 2"/>
          <p:cNvSpPr>
            <a:spLocks noGrp="1"/>
          </p:cNvSpPr>
          <p:nvPr>
            <p:ph idx="1"/>
          </p:nvPr>
        </p:nvSpPr>
        <p:spPr>
          <a:xfrm>
            <a:off x="467544" y="141277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Без доверия невозможно построить эффективную команду: сотрудники замыкаются, избегают инициатив, скрывают проблемы.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Можно выделить следующие угрозы доверию в управлении</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Непрозрачность решений (например, необоснованные повышения или перераспределения задач);</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Двойные стандарты в отношении разных членов команды;</a:t>
            </a:r>
          </a:p>
          <a:p>
            <a:pPr marL="0" lvl="0" indent="450000" algn="just">
              <a:spcBef>
                <a:spcPts val="0"/>
              </a:spcBef>
              <a:buNone/>
            </a:pPr>
            <a:r>
              <a:rPr lang="ru-RU" sz="1600" dirty="0">
                <a:latin typeface="Times New Roman" panose="02020603050405020304" pitchFamily="18" charset="0"/>
                <a:cs typeface="Times New Roman" panose="02020603050405020304" pitchFamily="18" charset="0"/>
              </a:rPr>
              <a:t>Лицемерие – расхождение между публичными заявлениями и действиями.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Этический лидер признаёт ошибки, объясняет свою мотивацию, исправляет последствия и даёт команде право на обратную связь. Искренность и последовательность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действиях важнее мгновенного восстановления репутации.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инструментам этичной коммуникации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Открытые совещания с понятной повесткой и доступом к решениям;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Прямой </a:t>
            </a:r>
            <a:r>
              <a:rPr lang="ru-RU" sz="1600" dirty="0" err="1">
                <a:latin typeface="Times New Roman" panose="02020603050405020304" pitchFamily="18" charset="0"/>
                <a:cs typeface="Times New Roman" panose="02020603050405020304" pitchFamily="18" charset="0"/>
              </a:rPr>
              <a:t>фидбек</a:t>
            </a:r>
            <a:r>
              <a:rPr lang="ru-RU" sz="1600" dirty="0">
                <a:latin typeface="Times New Roman" panose="02020603050405020304" pitchFamily="18" charset="0"/>
                <a:cs typeface="Times New Roman" panose="02020603050405020304" pitchFamily="18" charset="0"/>
              </a:rPr>
              <a:t> без угроз, оценок личности и перехода на эмоции;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Доступ к информации о ключевых показателях и изменениях в стратегии;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Регулярные индивидуальные встречи с сотрудниками как способ личного контакта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a:t>
            </a:r>
            <a:r>
              <a:rPr lang="ru-RU" sz="1600" dirty="0">
                <a:latin typeface="Times New Roman" panose="02020603050405020304" pitchFamily="18" charset="0"/>
                <a:cs typeface="Times New Roman" panose="02020603050405020304" pitchFamily="18" charset="0"/>
              </a:rPr>
              <a:t>разрешения этических вопросов.</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7862241"/>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endParaRPr lang="ru-RU" sz="4800" dirty="0"/>
          </a:p>
        </p:txBody>
      </p:sp>
      <p:sp>
        <p:nvSpPr>
          <p:cNvPr id="3" name="Объект 2"/>
          <p:cNvSpPr>
            <a:spLocks noGrp="1"/>
          </p:cNvSpPr>
          <p:nvPr>
            <p:ph idx="1"/>
          </p:nvPr>
        </p:nvSpPr>
        <p:spPr>
          <a:xfrm>
            <a:off x="457200" y="1600201"/>
            <a:ext cx="8229600" cy="4061048"/>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Наряду с этим, существует проблема «</a:t>
            </a:r>
            <a:r>
              <a:rPr lang="ru-RU" sz="1600" dirty="0" err="1">
                <a:latin typeface="Times New Roman" panose="02020603050405020304" pitchFamily="18" charset="0"/>
                <a:cs typeface="Times New Roman" panose="02020603050405020304" pitchFamily="18" charset="0"/>
              </a:rPr>
              <a:t>манипулятивного</a:t>
            </a:r>
            <a:r>
              <a:rPr lang="ru-RU" sz="1600" dirty="0">
                <a:latin typeface="Times New Roman" panose="02020603050405020304" pitchFamily="18" charset="0"/>
                <a:cs typeface="Times New Roman" panose="02020603050405020304" pitchFamily="18" charset="0"/>
              </a:rPr>
              <a:t> лидерства».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Манипуляция – это использование искажённой информации или психологического давления с целью скрытого влияния. Этично ориентированный лидер:</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использует страх и вину как инструменты контроля;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подменяет цели организации личными интересами;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использует слабости подчинённых для получения нужных решений.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рассматривать управленческие решения как моральные акты, необходимо отметить, что каждое кадровое или организационное решение может: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Укрепить справедливость и доверие – или разрушить их;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Привести к росту – или к демотивации и выгоранию.</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Руководитель должен учитывать не только цели, но и способы их достижения.</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96939"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9090846"/>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smtClean="0">
                <a:solidFill>
                  <a:srgbClr val="1F497D"/>
                </a:solidFill>
                <a:latin typeface="Times New Roman" panose="02020603050405020304" pitchFamily="18" charset="0"/>
                <a:cs typeface="Times New Roman" panose="02020603050405020304" pitchFamily="18" charset="0"/>
              </a:rPr>
              <a:t>6.2. </a:t>
            </a:r>
            <a:r>
              <a:rPr lang="ru-RU" sz="2000" b="1" dirty="0">
                <a:solidFill>
                  <a:srgbClr val="1F497D"/>
                </a:solidFill>
                <a:latin typeface="Times New Roman" panose="02020603050405020304" pitchFamily="18" charset="0"/>
                <a:cs typeface="Times New Roman" panose="02020603050405020304" pitchFamily="18" charset="0"/>
              </a:rPr>
              <a:t>ЭТИЧЕСКИЕ АСПЕКТЫ ЛИДЕРСТВА И УПРАВЛЕНИЯ КО-МАНДОЙ</a:t>
            </a:r>
            <a:endParaRPr lang="ru-RU" sz="4800" dirty="0"/>
          </a:p>
        </p:txBody>
      </p:sp>
      <p:sp>
        <p:nvSpPr>
          <p:cNvPr id="3" name="Объект 2"/>
          <p:cNvSpPr>
            <a:spLocks noGrp="1"/>
          </p:cNvSpPr>
          <p:nvPr>
            <p:ph idx="1"/>
          </p:nvPr>
        </p:nvSpPr>
        <p:spPr>
          <a:xfrm>
            <a:off x="467544" y="141277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принципам справедливого решения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Равенство условий: одинаковые правила – для всех;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Учёт контекста: персональные обстоятельства и усилия сотрудника имеют значение;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Аргументированность: каждый должен понимать, почему принято то или иное решение;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Возможность обжалования: сотрудник должен иметь канал для выражения несогласия.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Изучая этические границы мотивационного воздействия, необходимо знать, что лидер способен влиять на поведение сотрудников, но важно понимать: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Внушение, основанное на страхе, неэтично и разрушает личность;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Манипуляция мотивацией в целях личной выгоды лидера – злоупотребление доверием;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Создание зависимости (например, чрезмерная лесть или контроль) недопустимо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здоровой команде.</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1377414"/>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endParaRPr lang="ru-RU" sz="4800" dirty="0"/>
          </a:p>
        </p:txBody>
      </p:sp>
      <p:sp>
        <p:nvSpPr>
          <p:cNvPr id="3" name="Объект 2"/>
          <p:cNvSpPr>
            <a:spLocks noGrp="1"/>
          </p:cNvSpPr>
          <p:nvPr>
            <p:ph idx="1"/>
          </p:nvPr>
        </p:nvSpPr>
        <p:spPr>
          <a:xfrm>
            <a:off x="467544" y="1268760"/>
            <a:ext cx="8229600" cy="4896544"/>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Выделяют следующие позитивные модели мотивации: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Признание заслуг: своевременная и справедливая обратная связь;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Развитие и обучение: этичный лидер даёт возможности роста;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Пример поведения: лидер сам следует тем принципам, которые транслирует.</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Команда, в которой можно выражать сомнения, ошибаться и предлагать идеи без страха наказания, – это команда с высоким уровнем мотивации и </a:t>
            </a:r>
            <a:r>
              <a:rPr lang="ru-RU" sz="1600" dirty="0" err="1">
                <a:latin typeface="Times New Roman" panose="02020603050405020304" pitchFamily="18" charset="0"/>
                <a:cs typeface="Times New Roman" panose="02020603050405020304" pitchFamily="18" charset="0"/>
              </a:rPr>
              <a:t>инновационности</a:t>
            </a:r>
            <a:r>
              <a:rPr lang="ru-RU" sz="1600" dirty="0">
                <a:latin typeface="Times New Roman" panose="02020603050405020304" pitchFamily="18" charset="0"/>
                <a:cs typeface="Times New Roman" panose="02020603050405020304" pitchFamily="18" charset="0"/>
              </a:rPr>
              <a:t>. Этичный лидер создаёт такую атмосферу сознательно</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Конфликты интересов и этика власти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Конфликт интересов возникает, когда у руководителя появляется возможность использовать служебное положение в личных целях. Это может быть: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Назначение «своих» людей;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Использование информации в обход коллег;</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Вмешательство в процедуры подбора или оценки.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Лидер с этической позицией: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Делегирует полномочия с учётом компетентности;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злоупотребляет контролем;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Принимает решения в интересах дела, а не собственной позиции.</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953468"/>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endParaRPr lang="ru-RU" sz="48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говорить о создании этической культуры в команде, то один этичный руководитель не способен изменить культуру, если она поддерживает «сильных,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но </a:t>
            </a:r>
            <a:r>
              <a:rPr lang="ru-RU" sz="1600" dirty="0">
                <a:latin typeface="Times New Roman" panose="02020603050405020304" pitchFamily="18" charset="0"/>
                <a:cs typeface="Times New Roman" panose="02020603050405020304" pitchFamily="18" charset="0"/>
              </a:rPr>
              <a:t>токсичных» сотрудников. Поэтому лидер обязан формировать коллективные нормы.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компонентам этической культуры команды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Общие правила поведения, фиксированные в кодексе или регламенте;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Открытость обсуждений этических тем (этические ретроспективы, кейс‑разборы);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Признание поступков, отражающих ценности;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Нулевая терпимость к нарушениям, даже если они исходят от «звёзд».</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рассматривать роль лидера как носителя и защитника ценностей, то лидер –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это </a:t>
            </a:r>
            <a:r>
              <a:rPr lang="ru-RU" sz="1600" dirty="0">
                <a:latin typeface="Times New Roman" panose="02020603050405020304" pitchFamily="18" charset="0"/>
                <a:cs typeface="Times New Roman" panose="02020603050405020304" pitchFamily="18" charset="0"/>
              </a:rPr>
              <a:t>моральный ориентир команды. Он:</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Демонстрирует пример честности и справедливости;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Защищает сотрудников, пострадавших от несправедливости;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Создаёт культуру, в которой каждый может быть услышан.</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34113"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36288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6.2. ЭТИЧЕСКИЕ АСПЕКТЫ ЛИДЕРСТВА И УПРАВЛЕНИЯ КО-МАНДОЙ</a:t>
            </a:r>
            <a:endParaRPr lang="ru-RU" sz="48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этические аспекты лидерства проявляются, прежде всего, в отношениях с людьми: в открытости, справедливости, ответственности, уважении. Управление командой – это всегда управление не только задачами, но и моральным климатом. Без доверия и честности невозможно удержать таланты. Без справедливых решений невозможно добиться продуктивности. Без уважения и прозрачности невозможно выстроить культуру роста.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Этичный лидер – это не идеалист, а профессионал, осознающий силу своего влияния и использующий её для созидания.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следующих разделах учебного пособия  мы рассмотрим социальную ответственность бизнеса и ценностно-ориентированное принятие решений как расширение этического лидерства за пределы команды.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15217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a:t>
            </a:r>
            <a:r>
              <a:rPr lang="ru-RU" sz="2000" b="1" cap="all" dirty="0" smtClean="0">
                <a:solidFill>
                  <a:schemeClr val="tx2"/>
                </a:solidFill>
                <a:latin typeface="Times New Roman" panose="02020603050405020304" pitchFamily="18" charset="0"/>
                <a:cs typeface="Times New Roman" panose="02020603050405020304" pitchFamily="18" charset="0"/>
              </a:rPr>
              <a:t>реализации</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условия функционирования бизнеса требуют от компаний не только стремления к прибыли, но и понимания своей роли в обществе. Социальная ответственность бизнеса стала важным компонентом стратегического управления, способом повышения устойчивости, укрепления репутации и формирования лояльности потребителей.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центре эффективной реализации социальной ответственности бизнеса стоит лидер, способный не только формулировать ценности и цели, но и вдохновлять команду на реализацию общественно значимых инициатив. Данный раздел направлен на раскрытие сущности социальной ответственности, её влияния на бизнес-среду и освещение ключевой роли лидера в процессе её внедрения.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Социальная ответственность бизнеса – это концепция, согласно которой компании добровольно берут на себя обязательства перед обществом, выходящие за рамки законодательства и базовой деловой этики. Это включает в себя заботу об окружающей среде, справедливое отношение к сотрудникам, благотворительность, инвестиции в социальные проекты и честность в отношениях с клиентами и партнёрами.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488362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Социальная ответственность бизнеса предполагает баланс между экономическими интересами и социальной миссией. Она охватывает как внутренние (условия труда, развитие персонала, корпоративная культура), так и внешние (влияние на общество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a:t>
            </a:r>
            <a:r>
              <a:rPr lang="ru-RU" sz="1600" dirty="0">
                <a:latin typeface="Times New Roman" panose="02020603050405020304" pitchFamily="18" charset="0"/>
                <a:cs typeface="Times New Roman" panose="02020603050405020304" pitchFamily="18" charset="0"/>
              </a:rPr>
              <a:t>экологию) аспекты.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Идеи социальной ответственности бизнеса не новы: ещё в XIX веке индустриалисты, такие как Эндрю Карнеги и Джон Рокфеллер, инвестировали в образование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a:t>
            </a:r>
            <a:r>
              <a:rPr lang="ru-RU" sz="1600" dirty="0">
                <a:latin typeface="Times New Roman" panose="02020603050405020304" pitchFamily="18" charset="0"/>
                <a:cs typeface="Times New Roman" panose="02020603050405020304" pitchFamily="18" charset="0"/>
              </a:rPr>
              <a:t>здравоохранение. Однако как концепция СРБ сформировалась в середине XX века.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1950-60-е </a:t>
            </a:r>
            <a:r>
              <a:rPr lang="ru-RU" sz="1600" dirty="0">
                <a:latin typeface="Times New Roman" panose="02020603050405020304" pitchFamily="18" charset="0"/>
                <a:cs typeface="Times New Roman" panose="02020603050405020304" pitchFamily="18" charset="0"/>
              </a:rPr>
              <a:t>гг. компании в США начали осознавать свою ответственность перед обществом на фоне роста влияния потребителей, активизации профсоюзов и экологических движений.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 1990-х годов, с приходом глобализации и усилением общественного внимания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к </a:t>
            </a:r>
            <a:r>
              <a:rPr lang="ru-RU" sz="1600" dirty="0">
                <a:latin typeface="Times New Roman" panose="02020603050405020304" pitchFamily="18" charset="0"/>
                <a:cs typeface="Times New Roman" panose="02020603050405020304" pitchFamily="18" charset="0"/>
              </a:rPr>
              <a:t>экологическим и этическим вопросам, социальная ответственность бизнеса стала неотъемлемой частью корпоративных стратегий ведущих компаний. Сегодня она рассматривается как инструмент устойчивого развития, способствующий долгосрочной конкурентоспособности (рис. 10).</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90830"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733850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pic>
        <p:nvPicPr>
          <p:cNvPr id="4" name="Объект 3" descr="C:\Users\M\Downloads\ChatGPT Image 20 мая 2025 г., 15_24_15.pn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1412777"/>
            <a:ext cx="4968552" cy="4104455"/>
          </a:xfrm>
          <a:prstGeom prst="rect">
            <a:avLst/>
          </a:prstGeom>
          <a:noFill/>
          <a:ln>
            <a:noFill/>
          </a:ln>
        </p:spPr>
      </p:pic>
      <p:sp>
        <p:nvSpPr>
          <p:cNvPr id="5" name="Прямоугольник 4"/>
          <p:cNvSpPr/>
          <p:nvPr/>
        </p:nvSpPr>
        <p:spPr>
          <a:xfrm>
            <a:off x="1736812" y="5589240"/>
            <a:ext cx="5742384" cy="338554"/>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Рис. 10. История корпоративной социальной ответственности</a:t>
            </a:r>
          </a:p>
        </p:txBody>
      </p:sp>
      <p:sp>
        <p:nvSpPr>
          <p:cNvPr id="3" name="Прямоугольник 2"/>
          <p:cNvSpPr/>
          <p:nvPr/>
        </p:nvSpPr>
        <p:spPr>
          <a:xfrm>
            <a:off x="539552" y="6246023"/>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46023"/>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524328" y="6246023"/>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4046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ru-RU" sz="24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400" dirty="0"/>
          </a:p>
        </p:txBody>
      </p:sp>
      <p:sp>
        <p:nvSpPr>
          <p:cNvPr id="3" name="Объект 2"/>
          <p:cNvSpPr>
            <a:spLocks noGrp="1"/>
          </p:cNvSpPr>
          <p:nvPr>
            <p:ph idx="1"/>
          </p:nvPr>
        </p:nvSpPr>
        <p:spPr>
          <a:xfrm>
            <a:off x="467544" y="980728"/>
            <a:ext cx="8229600" cy="5544616"/>
          </a:xfrm>
        </p:spPr>
        <p:txBody>
          <a:bodyPr>
            <a:noAutofit/>
          </a:bodyPr>
          <a:lstStyle/>
          <a:p>
            <a:pPr marL="0" indent="450000" algn="just">
              <a:spcBef>
                <a:spcPts val="0"/>
              </a:spcBef>
              <a:buNone/>
            </a:pPr>
            <a:r>
              <a:rPr lang="ru-RU" sz="1150" dirty="0">
                <a:latin typeface="Times New Roman" panose="02020603050405020304" pitchFamily="18" charset="0"/>
                <a:cs typeface="Times New Roman" panose="02020603050405020304" pitchFamily="18" charset="0"/>
              </a:rPr>
              <a:t>Во-первых, в группе выполнение задач обычно зависит от индивидуальных усилий её участников. Результат совместной работы коллектива определяется личным вкладом каждого члена в достижение общей цели, что требует тесного сотрудничества.</a:t>
            </a:r>
          </a:p>
          <a:p>
            <a:pPr marL="0" indent="450000" algn="just">
              <a:spcBef>
                <a:spcPts val="0"/>
              </a:spcBef>
              <a:buNone/>
            </a:pPr>
            <a:r>
              <a:rPr lang="ru-RU" sz="1150" dirty="0">
                <a:latin typeface="Times New Roman" panose="02020603050405020304" pitchFamily="18" charset="0"/>
                <a:cs typeface="Times New Roman" panose="02020603050405020304" pitchFamily="18" charset="0"/>
              </a:rPr>
              <a:t>Во-вторых, стоит отметить, что различия касаются уровня ответственности за выполняемую работу. Члены группы, как правило, объединяют свои ресурсы для достижения общей цели, однако это также включает индивидуальные достижения, которые учитываются при распределении премий. Члены групп чаще всего отвечают лишь за свои собственные результаты, в то время как команды учитывают как индивидуальные усилия, так и общий итог. Участники команды совместно работают для достижения результата (например, производства товаров, предоставления услуг или разработки решений), который является коллективным вкладом, и каждый несёт ответственность за конечный результат. Основное отличие состоит в том, что в группах руководители требуют индивидуальных отчетов о выполненной работе, тогда как члены команд осуществляют самоконтроль.</a:t>
            </a:r>
          </a:p>
          <a:p>
            <a:pPr marL="0" indent="450000" algn="just">
              <a:spcBef>
                <a:spcPts val="0"/>
              </a:spcBef>
              <a:buNone/>
            </a:pPr>
            <a:r>
              <a:rPr lang="ru-RU" sz="1150" dirty="0">
                <a:latin typeface="Times New Roman" panose="02020603050405020304" pitchFamily="18" charset="0"/>
                <a:cs typeface="Times New Roman" panose="02020603050405020304" pitchFamily="18" charset="0"/>
              </a:rPr>
              <a:t>В-третьих, в то время как участники групп могут лишь разделять общие цели, члены команд, помимо этого, совместно берут на себя обязательства по их достижению. Эти цели часто интерпретируются как возможность добиться успеха в реализации каких-либо задач (достичь лидирующей позиции или стать лучшими в определенной области). </a:t>
            </a:r>
          </a:p>
          <a:p>
            <a:pPr marL="0" indent="450000" algn="just">
              <a:spcBef>
                <a:spcPts val="0"/>
              </a:spcBef>
              <a:buNone/>
            </a:pPr>
            <a:r>
              <a:rPr lang="ru-RU" sz="1150" dirty="0">
                <a:latin typeface="Times New Roman" panose="02020603050405020304" pitchFamily="18" charset="0"/>
                <a:cs typeface="Times New Roman" panose="02020603050405020304" pitchFamily="18" charset="0"/>
              </a:rPr>
              <a:t>Например, команда на заводе, испытывающем финансовые трудности, может стремиться к тому, чтобы сделать компанию лидером в своей отрасли. Команда частной школы может нацеливаться на подготовку своих выпускников по более высоким стандартам, чем в любой другой школе района. Члены команд сосредотачиваются на совместном достижении амбициозных целей, что, в сочетании с уникальностью выполнения заданий, повышает их заинтересованность в результатах своей работы. Можно утверждать, что команды обладают «правом на владение» целями и часто уделяют значительное время их формулированию. Как и группы, команды стремятся через установленные цели продемонстрировать уровень своих навыков и знаний, однако они ставят перед собой более масштабные задачи, которые становятся важным источником эмоциональной энергии, побуждающей к активной реализации.</a:t>
            </a:r>
          </a:p>
          <a:p>
            <a:pPr marL="0" indent="450000" algn="just">
              <a:spcBef>
                <a:spcPts val="0"/>
              </a:spcBef>
              <a:buNone/>
            </a:pPr>
            <a:r>
              <a:rPr lang="ru-RU" sz="1150" dirty="0">
                <a:latin typeface="Times New Roman" panose="02020603050405020304" pitchFamily="18" charset="0"/>
                <a:cs typeface="Times New Roman" panose="02020603050405020304" pitchFamily="18" charset="0"/>
              </a:rPr>
              <a:t>В-четвертых, команды отличаются от групп характером взаимодействия с менеджментом. Обычно руководство формулирует задачи для команды и не вмешивается в планирование её внутренней работы, предоставляя командам различные уровни самоуправления. Они должны иметь значительную степень свободы, чтобы самостоятельно устанавливать промежуточные цели, рассчитывать время выполнения задач и максимально приближать результаты к поставленным целям. Все эти действия должны осуществляться с минимальным вмешательством со стороны руководства. </a:t>
            </a:r>
          </a:p>
          <a:p>
            <a:pPr marL="0" indent="450000" algn="just">
              <a:spcBef>
                <a:spcPts val="0"/>
              </a:spcBef>
              <a:buNone/>
            </a:pPr>
            <a:r>
              <a:rPr lang="ru-RU" sz="1150" dirty="0">
                <a:latin typeface="Times New Roman" panose="02020603050405020304" pitchFamily="18" charset="0"/>
                <a:cs typeface="Times New Roman" panose="02020603050405020304" pitchFamily="18" charset="0"/>
              </a:rPr>
              <a:t>Таким образом, команды по своей сути представляют собой самоуправляющиеся или частично управляемые подразделения организации. Тем не менее, было бы неверно считать, что команды обладают полной независимостью от высшего менеджмента и контроля со стороны соответствующих органов. Они обязаны подчиняться требованиям вышестоящих уровней управления, которые также могут быть организованы на принципах командной работы (такие команды высшего уровня называют высшим руководящим звеном организации).</a:t>
            </a:r>
          </a:p>
          <a:p>
            <a:pPr marL="0" indent="450000" algn="just">
              <a:spcBef>
                <a:spcPts val="0"/>
              </a:spcBef>
              <a:buNone/>
            </a:pPr>
            <a:endParaRPr lang="ru-RU" sz="115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452320" y="636384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0708" y="636001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0958417"/>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a:xfrm>
            <a:off x="539552" y="1351309"/>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Существует несколько моделей социальной ответственности бизнеса: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Классическая (</a:t>
            </a:r>
            <a:r>
              <a:rPr lang="ru-RU" sz="1600" dirty="0" err="1">
                <a:latin typeface="Times New Roman" panose="02020603050405020304" pitchFamily="18" charset="0"/>
                <a:cs typeface="Times New Roman" panose="02020603050405020304" pitchFamily="18" charset="0"/>
              </a:rPr>
              <a:t>Фридмановская</a:t>
            </a:r>
            <a:r>
              <a:rPr lang="ru-RU" sz="1600" dirty="0">
                <a:latin typeface="Times New Roman" panose="02020603050405020304" pitchFamily="18" charset="0"/>
                <a:cs typeface="Times New Roman" panose="02020603050405020304" pitchFamily="18" charset="0"/>
              </a:rPr>
              <a:t>) модель утверждает, что единственная обязанность бизнеса – это увеличение прибыли для акционеров. По мнению Милтона Фридмана, любая социальная деятельность бизнеса должна осуществляться в интересах максимизации доходов, а не из моральных соображений.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Современная (</a:t>
            </a:r>
            <a:r>
              <a:rPr lang="ru-RU" sz="1600" dirty="0" err="1">
                <a:latin typeface="Times New Roman" panose="02020603050405020304" pitchFamily="18" charset="0"/>
                <a:cs typeface="Times New Roman" panose="02020603050405020304" pitchFamily="18" charset="0"/>
              </a:rPr>
              <a:t>стейкхолдерская</a:t>
            </a:r>
            <a:r>
              <a:rPr lang="ru-RU" sz="1600" dirty="0">
                <a:latin typeface="Times New Roman" panose="02020603050405020304" pitchFamily="18" charset="0"/>
                <a:cs typeface="Times New Roman" panose="02020603050405020304" pitchFamily="18" charset="0"/>
              </a:rPr>
              <a:t>) модель предполагает, что бизнес должен учитывать интересы всех заинтересованных сторон – акционеров, сотрудников, клиентов, поставщиков, местных сообществ и общества в целом.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подходы всё чаще отдают предпочтение модели устойчивого развития, интегрируя экономические, экологические и социальные цели в единый стратегический контекст.</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0587"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091708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Социальная ответственность бизнеса реализуется через следующие направления: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Экологическая ответственность: снижение негативного воздействия на окружающую среду, энергосбережение, </a:t>
            </a:r>
            <a:r>
              <a:rPr lang="ru-RU" sz="1600" dirty="0" err="1">
                <a:latin typeface="Times New Roman" panose="02020603050405020304" pitchFamily="18" charset="0"/>
                <a:cs typeface="Times New Roman" panose="02020603050405020304" pitchFamily="18" charset="0"/>
              </a:rPr>
              <a:t>экологичный</a:t>
            </a:r>
            <a:r>
              <a:rPr lang="ru-RU" sz="1600" dirty="0">
                <a:latin typeface="Times New Roman" panose="02020603050405020304" pitchFamily="18" charset="0"/>
                <a:cs typeface="Times New Roman" panose="02020603050405020304" pitchFamily="18" charset="0"/>
              </a:rPr>
              <a:t> цикл производства.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Этические трудовые практики: справедливые условия труда, гендерное равенство, охрана труда, </a:t>
            </a:r>
            <a:r>
              <a:rPr lang="ru-RU" sz="1600" dirty="0" err="1">
                <a:latin typeface="Times New Roman" panose="02020603050405020304" pitchFamily="18" charset="0"/>
                <a:cs typeface="Times New Roman" panose="02020603050405020304" pitchFamily="18" charset="0"/>
              </a:rPr>
              <a:t>инклюзивность</a:t>
            </a:r>
            <a:r>
              <a:rPr lang="ru-RU" sz="1600" dirty="0">
                <a:latin typeface="Times New Roman" panose="02020603050405020304" pitchFamily="18" charset="0"/>
                <a:cs typeface="Times New Roman" panose="02020603050405020304" pitchFamily="18" charset="0"/>
              </a:rPr>
              <a:t>.</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Корпоративное </a:t>
            </a:r>
            <a:r>
              <a:rPr lang="ru-RU" sz="1600" dirty="0" err="1">
                <a:latin typeface="Times New Roman" panose="02020603050405020304" pitchFamily="18" charset="0"/>
                <a:cs typeface="Times New Roman" panose="02020603050405020304" pitchFamily="18" charset="0"/>
              </a:rPr>
              <a:t>волонтёрство</a:t>
            </a:r>
            <a:r>
              <a:rPr lang="ru-RU" sz="1600" dirty="0">
                <a:latin typeface="Times New Roman" panose="02020603050405020304" pitchFamily="18" charset="0"/>
                <a:cs typeface="Times New Roman" panose="02020603050405020304" pitchFamily="18" charset="0"/>
              </a:rPr>
              <a:t> и благотворительность: участие сотрудников в социальных инициативах, пожертвования, поддержка образовательных и культурных проектов.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Честные деловые практики: противодействие коррупции, прозрачность финансовой отчётности, защита прав потребителей.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Ответственное взаимодействие с поставщиками и клиентами: этичные закупки, защита персональных данных, доступность продукции для уязвимых групп населения.</a:t>
            </a:r>
          </a:p>
          <a:p>
            <a:pPr marL="0" indent="450000" algn="just">
              <a:spcBef>
                <a:spcPts val="0"/>
              </a:spcBef>
            </a:pPr>
            <a:endParaRPr lang="ru-RU" sz="1600" dirty="0"/>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6392190"/>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a:xfrm>
            <a:off x="467544" y="1268760"/>
            <a:ext cx="8229600" cy="5040560"/>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Успешное внедрение социальной ответственности невозможно без лидера, который разделяет и продвигает ценности устойчивого развития. Именно лидер определяет корпоративную культуру, задаёт направление и формирует систему мотивации, в которой социальная ответственность бизнеса становится нормой, а не исключением.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становится носителем миссии компании, вдохновляет сотрудников своим примером, демонстрирует приверженность не только прибыли, но и долгосрочным интересам общества. Примеры таких лидеров – Пол </a:t>
            </a:r>
            <a:r>
              <a:rPr lang="ru-RU" sz="1600" dirty="0" err="1">
                <a:latin typeface="Times New Roman" panose="02020603050405020304" pitchFamily="18" charset="0"/>
                <a:cs typeface="Times New Roman" panose="02020603050405020304" pitchFamily="18" charset="0"/>
              </a:rPr>
              <a:t>Полман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Unilever</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Ховард</a:t>
            </a:r>
            <a:r>
              <a:rPr lang="ru-RU" sz="1600" dirty="0">
                <a:latin typeface="Times New Roman" panose="02020603050405020304" pitchFamily="18" charset="0"/>
                <a:cs typeface="Times New Roman" panose="02020603050405020304" pitchFamily="18" charset="0"/>
              </a:rPr>
              <a:t> Шульц (</a:t>
            </a:r>
            <a:r>
              <a:rPr lang="ru-RU" sz="1600" dirty="0" err="1">
                <a:latin typeface="Times New Roman" panose="02020603050405020304" pitchFamily="18" charset="0"/>
                <a:cs typeface="Times New Roman" panose="02020603050405020304" pitchFamily="18" charset="0"/>
              </a:rPr>
              <a:t>Starbucks</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Элон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Маск</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Tesla</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SpaceX</a:t>
            </a:r>
            <a:r>
              <a:rPr lang="ru-RU" sz="1600" dirty="0">
                <a:latin typeface="Times New Roman" panose="02020603050405020304" pitchFamily="18" charset="0"/>
                <a:cs typeface="Times New Roman" panose="02020603050405020304" pitchFamily="18" charset="0"/>
              </a:rPr>
              <a:t>), которые сформировали социально ориентированные бренды.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Роль лидера в управлении социальной ответственностью бизнеса заключается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следующих аспектах: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Формирование стратегии: определение приоритетов в рамках СРБ, интеграция социальной повестки в бизнес-модель.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Построение партнёрств: взаимодействие с НКО, государственными структурами, международными организациями.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Управление изменениями: перестройка процессов в сторону устойчивости, внедрение новых подходов и технологий.</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Оценка эффективности: внедрение системы метрик и отчётности, соответствие международным стандартам (например, GRI, ESG-рейтинги).</a:t>
            </a:r>
          </a:p>
          <a:p>
            <a:pPr marL="0" indent="450000" algn="just">
              <a:spcBef>
                <a:spcPts val="0"/>
              </a:spcBef>
              <a:buClr>
                <a:schemeClr val="tx2"/>
              </a:buClr>
              <a:buFont typeface="Wingdings" panose="05000000000000000000" pitchFamily="2" charset="2"/>
              <a:buChar char="Ø"/>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0587"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502332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a:xfrm>
            <a:off x="457200" y="1600201"/>
            <a:ext cx="8229600" cy="3917032"/>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Этическое лидерство формирует такую корпоративную культуру, в которой сотрудники воспринимают социальную ответственность как часть своей работы. Это требует: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Поддержки инициатив сотрудников в сфере социальной ответственности бизнеса.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Мотивации через признание и поощрение социальной активности.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Организации внутреннего обучения по вопросам этики, устойчивости и социальной ответственности.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Создания атмосферы доверия, открытости и взаимного уважения.</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Лидер также должен быть готов к диалогу с внешними заинтересованными сторонами, особенно в условиях кризисов и </a:t>
            </a:r>
            <a:r>
              <a:rPr lang="ru-RU" sz="1600" dirty="0" err="1">
                <a:latin typeface="Times New Roman" panose="02020603050405020304" pitchFamily="18" charset="0"/>
                <a:cs typeface="Times New Roman" panose="02020603050405020304" pitchFamily="18" charset="0"/>
              </a:rPr>
              <a:t>репутационных</a:t>
            </a:r>
            <a:r>
              <a:rPr lang="ru-RU" sz="1600" dirty="0">
                <a:latin typeface="Times New Roman" panose="02020603050405020304" pitchFamily="18" charset="0"/>
                <a:cs typeface="Times New Roman" panose="02020603050405020304" pitchFamily="18" charset="0"/>
              </a:rPr>
              <a:t> вызовов.</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0587"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9037438"/>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Реализация социальной ответственности бизнеса, возглавляемая вдохновляющим лидером, приносит бизнесу ряд значимых преимуществ: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Повышение репутации и доверия: потребители всё чаще делают выбор в пользу компаний, которые демонстрируют ответственное поведение.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Улучшение отношений с персоналом: вовлечённость сотрудников, снижение текучести кадров, рост продуктивности.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Привлечение инвестиций: растущий интерес со стороны ESG-инвесторов.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Инновации: устойчивое мышление способствует поиску новых решений, бережных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к </a:t>
            </a:r>
            <a:r>
              <a:rPr lang="ru-RU" sz="1600" dirty="0">
                <a:latin typeface="Times New Roman" panose="02020603050405020304" pitchFamily="18" charset="0"/>
                <a:cs typeface="Times New Roman" panose="02020603050405020304" pitchFamily="18" charset="0"/>
              </a:rPr>
              <a:t>ресурсам.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Снижение рисков: компания, действующая этично, меньше подвержена скандалам, судебным разбирательствам и санкциям.</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990334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6.3. Социальная ответственность бизнеса и роль лидера в её реализации</a:t>
            </a:r>
            <a:endParaRPr lang="ru-RU" dirty="0"/>
          </a:p>
        </p:txBody>
      </p:sp>
      <p:sp>
        <p:nvSpPr>
          <p:cNvPr id="3" name="Объект 2"/>
          <p:cNvSpPr>
            <a:spLocks noGrp="1"/>
          </p:cNvSpPr>
          <p:nvPr>
            <p:ph idx="1"/>
          </p:nvPr>
        </p:nvSpPr>
        <p:spPr>
          <a:xfrm>
            <a:off x="467544" y="1268760"/>
            <a:ext cx="8229600" cy="482453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Несмотря на очевидные выгоды, лидеру приходится сталкиваться с вызовами: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Неоднозначная реакция акционеров, ориентированных на прибыль.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Недостаток ресурсов или компетенций для реализации сложных программ.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Риски «зелёного камуфляжа» (</a:t>
            </a:r>
            <a:r>
              <a:rPr lang="ru-RU" sz="1600" dirty="0" err="1">
                <a:latin typeface="Times New Roman" panose="02020603050405020304" pitchFamily="18" charset="0"/>
                <a:cs typeface="Times New Roman" panose="02020603050405020304" pitchFamily="18" charset="0"/>
              </a:rPr>
              <a:t>greenwashing</a:t>
            </a:r>
            <a:r>
              <a:rPr lang="ru-RU" sz="1600" dirty="0">
                <a:latin typeface="Times New Roman" panose="02020603050405020304" pitchFamily="18" charset="0"/>
                <a:cs typeface="Times New Roman" panose="02020603050405020304" pitchFamily="18" charset="0"/>
              </a:rPr>
              <a:t>), когда СРБ используется как маркетинговый инструмент, а не реальная практика.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Противоречия между стратегическими и оперативными задачами.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Роль лидера здесь – в нахождении баланса, обеспечении подлинности и системности усилий.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социальная ответственность бизнеса – это не мода и не благотворительная инициатива, а важнейший элемент стратегического управления в XXI веке. Компании, ориентированные на долгосрочное развитие, не могут игнорировать ожидания общества, экологические вызовы и необходимость этичного ведения бизнеса. Ключевую роль в формировании и реализации СРБ играет лидер, способный соединить ценности, миссию и бизнес-стратегию, вовлечь команду и создать устойчивую корпоративную культуру.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в контексте социальной ответственности – это не просто управляющий,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a:t>
            </a:r>
            <a:r>
              <a:rPr lang="ru-RU" sz="1600" dirty="0">
                <a:latin typeface="Times New Roman" panose="02020603050405020304" pitchFamily="18" charset="0"/>
                <a:cs typeface="Times New Roman" panose="02020603050405020304" pitchFamily="18" charset="0"/>
              </a:rPr>
              <a:t>визионер и моральный ориентир, способный вдохновлять и изменять не только бизнес,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но </a:t>
            </a:r>
            <a:r>
              <a:rPr lang="ru-RU" sz="1600" dirty="0">
                <a:latin typeface="Times New Roman" panose="02020603050405020304" pitchFamily="18" charset="0"/>
                <a:cs typeface="Times New Roman" panose="02020603050405020304" pitchFamily="18" charset="0"/>
              </a:rPr>
              <a:t>и общество. От него зависит, будет ли социальная ответственность частью бизнес-модели или останется декларативной риторикой.</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5825354"/>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6.4. Практические задания по теме 6</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6.1. Решите кроссворд</a:t>
            </a:r>
          </a:p>
          <a:p>
            <a:pPr algn="just">
              <a:spcBef>
                <a:spcPts val="0"/>
              </a:spcBef>
            </a:pPr>
            <a:endParaRPr lang="ru-RU" dirty="0"/>
          </a:p>
        </p:txBody>
      </p:sp>
      <p:pic>
        <p:nvPicPr>
          <p:cNvPr id="4" name="Рисунок 3"/>
          <p:cNvPicPr/>
          <p:nvPr/>
        </p:nvPicPr>
        <p:blipFill rotWithShape="1">
          <a:blip r:embed="rId2"/>
          <a:srcRect l="5665" r="9853" b="1852"/>
          <a:stretch/>
        </p:blipFill>
        <p:spPr bwMode="auto">
          <a:xfrm>
            <a:off x="107504" y="1970930"/>
            <a:ext cx="4392488" cy="3816424"/>
          </a:xfrm>
          <a:prstGeom prst="rect">
            <a:avLst/>
          </a:prstGeom>
          <a:ln>
            <a:noFill/>
          </a:ln>
          <a:extLst>
            <a:ext uri="{53640926-AAD7-44D8-BBD7-CCE9431645EC}">
              <a14:shadowObscured xmlns:a14="http://schemas.microsoft.com/office/drawing/2010/main"/>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916832"/>
            <a:ext cx="4644008"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65295"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flipV="1">
            <a:off x="6732240" y="2447177"/>
            <a:ext cx="79208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олилиния 11"/>
          <p:cNvSpPr/>
          <p:nvPr/>
        </p:nvSpPr>
        <p:spPr>
          <a:xfrm>
            <a:off x="5935980" y="2975610"/>
            <a:ext cx="777240" cy="118110"/>
          </a:xfrm>
          <a:custGeom>
            <a:avLst/>
            <a:gdLst>
              <a:gd name="connsiteX0" fmla="*/ 0 w 777240"/>
              <a:gd name="connsiteY0" fmla="*/ 7620 h 118110"/>
              <a:gd name="connsiteX1" fmla="*/ 15240 w 777240"/>
              <a:gd name="connsiteY1" fmla="*/ 26670 h 118110"/>
              <a:gd name="connsiteX2" fmla="*/ 30480 w 777240"/>
              <a:gd name="connsiteY2" fmla="*/ 30480 h 118110"/>
              <a:gd name="connsiteX3" fmla="*/ 7620 w 777240"/>
              <a:gd name="connsiteY3" fmla="*/ 26670 h 118110"/>
              <a:gd name="connsiteX4" fmla="*/ 53340 w 777240"/>
              <a:gd name="connsiteY4" fmla="*/ 30480 h 118110"/>
              <a:gd name="connsiteX5" fmla="*/ 64770 w 777240"/>
              <a:gd name="connsiteY5" fmla="*/ 38100 h 118110"/>
              <a:gd name="connsiteX6" fmla="*/ 45720 w 777240"/>
              <a:gd name="connsiteY6" fmla="*/ 34290 h 118110"/>
              <a:gd name="connsiteX7" fmla="*/ 53340 w 777240"/>
              <a:gd name="connsiteY7" fmla="*/ 19050 h 118110"/>
              <a:gd name="connsiteX8" fmla="*/ 64770 w 777240"/>
              <a:gd name="connsiteY8" fmla="*/ 11430 h 118110"/>
              <a:gd name="connsiteX9" fmla="*/ 7620 w 777240"/>
              <a:gd name="connsiteY9" fmla="*/ 15240 h 118110"/>
              <a:gd name="connsiteX10" fmla="*/ 0 w 777240"/>
              <a:gd name="connsiteY10" fmla="*/ 26670 h 118110"/>
              <a:gd name="connsiteX11" fmla="*/ 7620 w 777240"/>
              <a:gd name="connsiteY11" fmla="*/ 49530 h 118110"/>
              <a:gd name="connsiteX12" fmla="*/ 11430 w 777240"/>
              <a:gd name="connsiteY12" fmla="*/ 64770 h 118110"/>
              <a:gd name="connsiteX13" fmla="*/ 34290 w 777240"/>
              <a:gd name="connsiteY13" fmla="*/ 95250 h 118110"/>
              <a:gd name="connsiteX14" fmla="*/ 45720 w 777240"/>
              <a:gd name="connsiteY14" fmla="*/ 99060 h 118110"/>
              <a:gd name="connsiteX15" fmla="*/ 68580 w 777240"/>
              <a:gd name="connsiteY15" fmla="*/ 95250 h 118110"/>
              <a:gd name="connsiteX16" fmla="*/ 64770 w 777240"/>
              <a:gd name="connsiteY16" fmla="*/ 80010 h 118110"/>
              <a:gd name="connsiteX17" fmla="*/ 114300 w 777240"/>
              <a:gd name="connsiteY17" fmla="*/ 76200 h 118110"/>
              <a:gd name="connsiteX18" fmla="*/ 118110 w 777240"/>
              <a:gd name="connsiteY18" fmla="*/ 41910 h 118110"/>
              <a:gd name="connsiteX19" fmla="*/ 106680 w 777240"/>
              <a:gd name="connsiteY19" fmla="*/ 38100 h 118110"/>
              <a:gd name="connsiteX20" fmla="*/ 102870 w 777240"/>
              <a:gd name="connsiteY20" fmla="*/ 7620 h 118110"/>
              <a:gd name="connsiteX21" fmla="*/ 190500 w 777240"/>
              <a:gd name="connsiteY21" fmla="*/ 15240 h 118110"/>
              <a:gd name="connsiteX22" fmla="*/ 396240 w 777240"/>
              <a:gd name="connsiteY22" fmla="*/ 22860 h 118110"/>
              <a:gd name="connsiteX23" fmla="*/ 445770 w 777240"/>
              <a:gd name="connsiteY23" fmla="*/ 26670 h 118110"/>
              <a:gd name="connsiteX24" fmla="*/ 567690 w 777240"/>
              <a:gd name="connsiteY24" fmla="*/ 30480 h 118110"/>
              <a:gd name="connsiteX25" fmla="*/ 613410 w 777240"/>
              <a:gd name="connsiteY25" fmla="*/ 34290 h 118110"/>
              <a:gd name="connsiteX26" fmla="*/ 746760 w 777240"/>
              <a:gd name="connsiteY26" fmla="*/ 15240 h 118110"/>
              <a:gd name="connsiteX27" fmla="*/ 689610 w 777240"/>
              <a:gd name="connsiteY27" fmla="*/ 19050 h 118110"/>
              <a:gd name="connsiteX28" fmla="*/ 560070 w 777240"/>
              <a:gd name="connsiteY28" fmla="*/ 26670 h 118110"/>
              <a:gd name="connsiteX29" fmla="*/ 537210 w 777240"/>
              <a:gd name="connsiteY29" fmla="*/ 11430 h 118110"/>
              <a:gd name="connsiteX30" fmla="*/ 205740 w 777240"/>
              <a:gd name="connsiteY30" fmla="*/ 7620 h 118110"/>
              <a:gd name="connsiteX31" fmla="*/ 182880 w 777240"/>
              <a:gd name="connsiteY31" fmla="*/ 3810 h 118110"/>
              <a:gd name="connsiteX32" fmla="*/ 171450 w 777240"/>
              <a:gd name="connsiteY32" fmla="*/ 0 h 118110"/>
              <a:gd name="connsiteX33" fmla="*/ 160020 w 777240"/>
              <a:gd name="connsiteY33" fmla="*/ 3810 h 118110"/>
              <a:gd name="connsiteX34" fmla="*/ 148590 w 777240"/>
              <a:gd name="connsiteY34" fmla="*/ 57150 h 118110"/>
              <a:gd name="connsiteX35" fmla="*/ 163830 w 777240"/>
              <a:gd name="connsiteY35" fmla="*/ 102870 h 118110"/>
              <a:gd name="connsiteX36" fmla="*/ 186690 w 777240"/>
              <a:gd name="connsiteY36" fmla="*/ 106680 h 118110"/>
              <a:gd name="connsiteX37" fmla="*/ 209550 w 777240"/>
              <a:gd name="connsiteY37" fmla="*/ 114300 h 118110"/>
              <a:gd name="connsiteX38" fmla="*/ 220980 w 777240"/>
              <a:gd name="connsiteY38" fmla="*/ 118110 h 118110"/>
              <a:gd name="connsiteX39" fmla="*/ 251460 w 777240"/>
              <a:gd name="connsiteY39" fmla="*/ 106680 h 118110"/>
              <a:gd name="connsiteX40" fmla="*/ 259080 w 777240"/>
              <a:gd name="connsiteY40" fmla="*/ 95250 h 118110"/>
              <a:gd name="connsiteX41" fmla="*/ 255270 w 777240"/>
              <a:gd name="connsiteY41" fmla="*/ 80010 h 118110"/>
              <a:gd name="connsiteX42" fmla="*/ 243840 w 777240"/>
              <a:gd name="connsiteY42" fmla="*/ 49530 h 118110"/>
              <a:gd name="connsiteX43" fmla="*/ 255270 w 777240"/>
              <a:gd name="connsiteY43" fmla="*/ 45720 h 118110"/>
              <a:gd name="connsiteX44" fmla="*/ 243840 w 777240"/>
              <a:gd name="connsiteY44" fmla="*/ 34290 h 118110"/>
              <a:gd name="connsiteX45" fmla="*/ 346710 w 777240"/>
              <a:gd name="connsiteY45" fmla="*/ 38100 h 118110"/>
              <a:gd name="connsiteX46" fmla="*/ 556260 w 777240"/>
              <a:gd name="connsiteY46" fmla="*/ 30480 h 118110"/>
              <a:gd name="connsiteX47" fmla="*/ 567690 w 777240"/>
              <a:gd name="connsiteY47" fmla="*/ 26670 h 118110"/>
              <a:gd name="connsiteX48" fmla="*/ 640080 w 777240"/>
              <a:gd name="connsiteY48" fmla="*/ 11430 h 118110"/>
              <a:gd name="connsiteX49" fmla="*/ 777240 w 777240"/>
              <a:gd name="connsiteY49" fmla="*/ 11430 h 11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77240" h="118110">
                <a:moveTo>
                  <a:pt x="0" y="7620"/>
                </a:moveTo>
                <a:cubicBezTo>
                  <a:pt x="5080" y="13970"/>
                  <a:pt x="8734" y="21791"/>
                  <a:pt x="15240" y="26670"/>
                </a:cubicBezTo>
                <a:cubicBezTo>
                  <a:pt x="19429" y="29812"/>
                  <a:pt x="35716" y="30480"/>
                  <a:pt x="30480" y="30480"/>
                </a:cubicBezTo>
                <a:cubicBezTo>
                  <a:pt x="22755" y="30480"/>
                  <a:pt x="-105" y="26670"/>
                  <a:pt x="7620" y="26670"/>
                </a:cubicBezTo>
                <a:cubicBezTo>
                  <a:pt x="22913" y="26670"/>
                  <a:pt x="38100" y="29210"/>
                  <a:pt x="53340" y="30480"/>
                </a:cubicBezTo>
                <a:cubicBezTo>
                  <a:pt x="57150" y="33020"/>
                  <a:pt x="68866" y="36052"/>
                  <a:pt x="64770" y="38100"/>
                </a:cubicBezTo>
                <a:cubicBezTo>
                  <a:pt x="58978" y="40996"/>
                  <a:pt x="49052" y="39843"/>
                  <a:pt x="45720" y="34290"/>
                </a:cubicBezTo>
                <a:cubicBezTo>
                  <a:pt x="42798" y="29420"/>
                  <a:pt x="49704" y="23413"/>
                  <a:pt x="53340" y="19050"/>
                </a:cubicBezTo>
                <a:cubicBezTo>
                  <a:pt x="56271" y="15532"/>
                  <a:pt x="69333" y="11810"/>
                  <a:pt x="64770" y="11430"/>
                </a:cubicBezTo>
                <a:cubicBezTo>
                  <a:pt x="45744" y="9844"/>
                  <a:pt x="26670" y="13970"/>
                  <a:pt x="7620" y="15240"/>
                </a:cubicBezTo>
                <a:cubicBezTo>
                  <a:pt x="5080" y="19050"/>
                  <a:pt x="0" y="22091"/>
                  <a:pt x="0" y="26670"/>
                </a:cubicBezTo>
                <a:cubicBezTo>
                  <a:pt x="0" y="34702"/>
                  <a:pt x="5672" y="41738"/>
                  <a:pt x="7620" y="49530"/>
                </a:cubicBezTo>
                <a:cubicBezTo>
                  <a:pt x="8890" y="54610"/>
                  <a:pt x="9367" y="59957"/>
                  <a:pt x="11430" y="64770"/>
                </a:cubicBezTo>
                <a:cubicBezTo>
                  <a:pt x="14000" y="70767"/>
                  <a:pt x="33168" y="94288"/>
                  <a:pt x="34290" y="95250"/>
                </a:cubicBezTo>
                <a:cubicBezTo>
                  <a:pt x="37339" y="97864"/>
                  <a:pt x="41910" y="97790"/>
                  <a:pt x="45720" y="99060"/>
                </a:cubicBezTo>
                <a:cubicBezTo>
                  <a:pt x="53340" y="97790"/>
                  <a:pt x="63118" y="100712"/>
                  <a:pt x="68580" y="95250"/>
                </a:cubicBezTo>
                <a:cubicBezTo>
                  <a:pt x="72283" y="91547"/>
                  <a:pt x="59936" y="82024"/>
                  <a:pt x="64770" y="80010"/>
                </a:cubicBezTo>
                <a:cubicBezTo>
                  <a:pt x="80055" y="73641"/>
                  <a:pt x="97790" y="77470"/>
                  <a:pt x="114300" y="76200"/>
                </a:cubicBezTo>
                <a:cubicBezTo>
                  <a:pt x="122668" y="63647"/>
                  <a:pt x="128640" y="60337"/>
                  <a:pt x="118110" y="41910"/>
                </a:cubicBezTo>
                <a:cubicBezTo>
                  <a:pt x="116117" y="38423"/>
                  <a:pt x="110490" y="39370"/>
                  <a:pt x="106680" y="38100"/>
                </a:cubicBezTo>
                <a:cubicBezTo>
                  <a:pt x="105455" y="36263"/>
                  <a:pt x="84038" y="9974"/>
                  <a:pt x="102870" y="7620"/>
                </a:cubicBezTo>
                <a:cubicBezTo>
                  <a:pt x="131964" y="3983"/>
                  <a:pt x="190500" y="15240"/>
                  <a:pt x="190500" y="15240"/>
                </a:cubicBezTo>
                <a:cubicBezTo>
                  <a:pt x="263862" y="39694"/>
                  <a:pt x="190271" y="16423"/>
                  <a:pt x="396240" y="22860"/>
                </a:cubicBezTo>
                <a:cubicBezTo>
                  <a:pt x="412791" y="23377"/>
                  <a:pt x="429228" y="25935"/>
                  <a:pt x="445770" y="26670"/>
                </a:cubicBezTo>
                <a:cubicBezTo>
                  <a:pt x="486390" y="28475"/>
                  <a:pt x="527050" y="29210"/>
                  <a:pt x="567690" y="30480"/>
                </a:cubicBezTo>
                <a:cubicBezTo>
                  <a:pt x="582930" y="31750"/>
                  <a:pt x="598117" y="34290"/>
                  <a:pt x="613410" y="34290"/>
                </a:cubicBezTo>
                <a:cubicBezTo>
                  <a:pt x="756793" y="34290"/>
                  <a:pt x="761550" y="74399"/>
                  <a:pt x="746760" y="15240"/>
                </a:cubicBezTo>
                <a:lnTo>
                  <a:pt x="689610" y="19050"/>
                </a:lnTo>
                <a:cubicBezTo>
                  <a:pt x="565522" y="25103"/>
                  <a:pt x="627924" y="18188"/>
                  <a:pt x="560070" y="26670"/>
                </a:cubicBezTo>
                <a:cubicBezTo>
                  <a:pt x="555066" y="11657"/>
                  <a:pt x="558822" y="11900"/>
                  <a:pt x="537210" y="11430"/>
                </a:cubicBezTo>
                <a:cubicBezTo>
                  <a:pt x="426739" y="9028"/>
                  <a:pt x="316230" y="8890"/>
                  <a:pt x="205740" y="7620"/>
                </a:cubicBezTo>
                <a:cubicBezTo>
                  <a:pt x="198120" y="6350"/>
                  <a:pt x="190421" y="5486"/>
                  <a:pt x="182880" y="3810"/>
                </a:cubicBezTo>
                <a:cubicBezTo>
                  <a:pt x="178960" y="2939"/>
                  <a:pt x="175466" y="0"/>
                  <a:pt x="171450" y="0"/>
                </a:cubicBezTo>
                <a:cubicBezTo>
                  <a:pt x="167434" y="0"/>
                  <a:pt x="163830" y="2540"/>
                  <a:pt x="160020" y="3810"/>
                </a:cubicBezTo>
                <a:cubicBezTo>
                  <a:pt x="151373" y="47045"/>
                  <a:pt x="155541" y="29345"/>
                  <a:pt x="148590" y="57150"/>
                </a:cubicBezTo>
                <a:cubicBezTo>
                  <a:pt x="150227" y="70247"/>
                  <a:pt x="148093" y="94127"/>
                  <a:pt x="163830" y="102870"/>
                </a:cubicBezTo>
                <a:cubicBezTo>
                  <a:pt x="170583" y="106622"/>
                  <a:pt x="179196" y="104806"/>
                  <a:pt x="186690" y="106680"/>
                </a:cubicBezTo>
                <a:cubicBezTo>
                  <a:pt x="194482" y="108628"/>
                  <a:pt x="201930" y="111760"/>
                  <a:pt x="209550" y="114300"/>
                </a:cubicBezTo>
                <a:lnTo>
                  <a:pt x="220980" y="118110"/>
                </a:lnTo>
                <a:cubicBezTo>
                  <a:pt x="231234" y="115547"/>
                  <a:pt x="242921" y="113796"/>
                  <a:pt x="251460" y="106680"/>
                </a:cubicBezTo>
                <a:cubicBezTo>
                  <a:pt x="254978" y="103749"/>
                  <a:pt x="256540" y="99060"/>
                  <a:pt x="259080" y="95250"/>
                </a:cubicBezTo>
                <a:cubicBezTo>
                  <a:pt x="257810" y="90170"/>
                  <a:pt x="257109" y="84913"/>
                  <a:pt x="255270" y="80010"/>
                </a:cubicBezTo>
                <a:cubicBezTo>
                  <a:pt x="240327" y="40163"/>
                  <a:pt x="253620" y="88649"/>
                  <a:pt x="243840" y="49530"/>
                </a:cubicBezTo>
                <a:cubicBezTo>
                  <a:pt x="247650" y="48260"/>
                  <a:pt x="255270" y="49736"/>
                  <a:pt x="255270" y="45720"/>
                </a:cubicBezTo>
                <a:cubicBezTo>
                  <a:pt x="255270" y="40332"/>
                  <a:pt x="238470" y="34737"/>
                  <a:pt x="243840" y="34290"/>
                </a:cubicBezTo>
                <a:cubicBezTo>
                  <a:pt x="278035" y="31440"/>
                  <a:pt x="312420" y="36830"/>
                  <a:pt x="346710" y="38100"/>
                </a:cubicBezTo>
                <a:cubicBezTo>
                  <a:pt x="350860" y="38012"/>
                  <a:pt x="498292" y="41020"/>
                  <a:pt x="556260" y="30480"/>
                </a:cubicBezTo>
                <a:cubicBezTo>
                  <a:pt x="560211" y="29762"/>
                  <a:pt x="563880" y="27940"/>
                  <a:pt x="567690" y="26670"/>
                </a:cubicBezTo>
                <a:cubicBezTo>
                  <a:pt x="529766" y="-1773"/>
                  <a:pt x="542855" y="13078"/>
                  <a:pt x="640080" y="11430"/>
                </a:cubicBezTo>
                <a:cubicBezTo>
                  <a:pt x="685793" y="10655"/>
                  <a:pt x="731520" y="11430"/>
                  <a:pt x="777240" y="11430"/>
                </a:cubicBez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олилиния 14"/>
          <p:cNvSpPr/>
          <p:nvPr/>
        </p:nvSpPr>
        <p:spPr>
          <a:xfrm>
            <a:off x="7023100" y="5105400"/>
            <a:ext cx="793349" cy="25400"/>
          </a:xfrm>
          <a:custGeom>
            <a:avLst/>
            <a:gdLst>
              <a:gd name="connsiteX0" fmla="*/ 0 w 793349"/>
              <a:gd name="connsiteY0" fmla="*/ 7620 h 25400"/>
              <a:gd name="connsiteX1" fmla="*/ 297180 w 793349"/>
              <a:gd name="connsiteY1" fmla="*/ 7620 h 25400"/>
              <a:gd name="connsiteX2" fmla="*/ 393700 w 793349"/>
              <a:gd name="connsiteY2" fmla="*/ 10160 h 25400"/>
              <a:gd name="connsiteX3" fmla="*/ 655320 w 793349"/>
              <a:gd name="connsiteY3" fmla="*/ 12700 h 25400"/>
              <a:gd name="connsiteX4" fmla="*/ 792480 w 793349"/>
              <a:gd name="connsiteY4" fmla="*/ 10160 h 25400"/>
              <a:gd name="connsiteX5" fmla="*/ 787400 w 793349"/>
              <a:gd name="connsiteY5" fmla="*/ 2540 h 25400"/>
              <a:gd name="connsiteX6" fmla="*/ 779780 w 793349"/>
              <a:gd name="connsiteY6" fmla="*/ 0 h 25400"/>
              <a:gd name="connsiteX7" fmla="*/ 764540 w 793349"/>
              <a:gd name="connsiteY7" fmla="*/ 2540 h 25400"/>
              <a:gd name="connsiteX8" fmla="*/ 756920 w 793349"/>
              <a:gd name="connsiteY8" fmla="*/ 5080 h 25400"/>
              <a:gd name="connsiteX9" fmla="*/ 723900 w 793349"/>
              <a:gd name="connsiteY9" fmla="*/ 7620 h 25400"/>
              <a:gd name="connsiteX10" fmla="*/ 695960 w 793349"/>
              <a:gd name="connsiteY10" fmla="*/ 12700 h 25400"/>
              <a:gd name="connsiteX11" fmla="*/ 680720 w 793349"/>
              <a:gd name="connsiteY11" fmla="*/ 15240 h 25400"/>
              <a:gd name="connsiteX12" fmla="*/ 474980 w 793349"/>
              <a:gd name="connsiteY12" fmla="*/ 17780 h 25400"/>
              <a:gd name="connsiteX13" fmla="*/ 444500 w 793349"/>
              <a:gd name="connsiteY13" fmla="*/ 20320 h 25400"/>
              <a:gd name="connsiteX14" fmla="*/ 429260 w 793349"/>
              <a:gd name="connsiteY14" fmla="*/ 22860 h 25400"/>
              <a:gd name="connsiteX15" fmla="*/ 248920 w 793349"/>
              <a:gd name="connsiteY15" fmla="*/ 17780 h 25400"/>
              <a:gd name="connsiteX16" fmla="*/ 139700 w 793349"/>
              <a:gd name="connsiteY16" fmla="*/ 12700 h 25400"/>
              <a:gd name="connsiteX17" fmla="*/ 154940 w 793349"/>
              <a:gd name="connsiteY17" fmla="*/ 17780 h 25400"/>
              <a:gd name="connsiteX18" fmla="*/ 190500 w 793349"/>
              <a:gd name="connsiteY18" fmla="*/ 22860 h 25400"/>
              <a:gd name="connsiteX19" fmla="*/ 213360 w 793349"/>
              <a:gd name="connsiteY19" fmla="*/ 25400 h 25400"/>
              <a:gd name="connsiteX20" fmla="*/ 81280 w 793349"/>
              <a:gd name="connsiteY20" fmla="*/ 22860 h 25400"/>
              <a:gd name="connsiteX21" fmla="*/ 0 w 793349"/>
              <a:gd name="connsiteY21" fmla="*/ 762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3349" h="25400">
                <a:moveTo>
                  <a:pt x="0" y="7620"/>
                </a:moveTo>
                <a:cubicBezTo>
                  <a:pt x="187672" y="13485"/>
                  <a:pt x="-37309" y="7620"/>
                  <a:pt x="297180" y="7620"/>
                </a:cubicBezTo>
                <a:cubicBezTo>
                  <a:pt x="329364" y="7620"/>
                  <a:pt x="361519" y="9704"/>
                  <a:pt x="393700" y="10160"/>
                </a:cubicBezTo>
                <a:lnTo>
                  <a:pt x="655320" y="12700"/>
                </a:lnTo>
                <a:lnTo>
                  <a:pt x="792480" y="10160"/>
                </a:lnTo>
                <a:cubicBezTo>
                  <a:pt x="795524" y="9926"/>
                  <a:pt x="789784" y="4447"/>
                  <a:pt x="787400" y="2540"/>
                </a:cubicBezTo>
                <a:cubicBezTo>
                  <a:pt x="785309" y="867"/>
                  <a:pt x="782320" y="847"/>
                  <a:pt x="779780" y="0"/>
                </a:cubicBezTo>
                <a:cubicBezTo>
                  <a:pt x="774700" y="847"/>
                  <a:pt x="769567" y="1423"/>
                  <a:pt x="764540" y="2540"/>
                </a:cubicBezTo>
                <a:cubicBezTo>
                  <a:pt x="761926" y="3121"/>
                  <a:pt x="759577" y="4748"/>
                  <a:pt x="756920" y="5080"/>
                </a:cubicBezTo>
                <a:cubicBezTo>
                  <a:pt x="745966" y="6449"/>
                  <a:pt x="734907" y="6773"/>
                  <a:pt x="723900" y="7620"/>
                </a:cubicBezTo>
                <a:cubicBezTo>
                  <a:pt x="678992" y="15105"/>
                  <a:pt x="735010" y="5600"/>
                  <a:pt x="695960" y="12700"/>
                </a:cubicBezTo>
                <a:cubicBezTo>
                  <a:pt x="690893" y="13621"/>
                  <a:pt x="685869" y="15122"/>
                  <a:pt x="680720" y="15240"/>
                </a:cubicBezTo>
                <a:cubicBezTo>
                  <a:pt x="612153" y="16816"/>
                  <a:pt x="543560" y="16933"/>
                  <a:pt x="474980" y="17780"/>
                </a:cubicBezTo>
                <a:cubicBezTo>
                  <a:pt x="464820" y="18627"/>
                  <a:pt x="454633" y="19194"/>
                  <a:pt x="444500" y="20320"/>
                </a:cubicBezTo>
                <a:cubicBezTo>
                  <a:pt x="439381" y="20889"/>
                  <a:pt x="434410" y="22927"/>
                  <a:pt x="429260" y="22860"/>
                </a:cubicBezTo>
                <a:cubicBezTo>
                  <a:pt x="369128" y="22079"/>
                  <a:pt x="248920" y="17780"/>
                  <a:pt x="248920" y="17780"/>
                </a:cubicBezTo>
                <a:cubicBezTo>
                  <a:pt x="182305" y="6677"/>
                  <a:pt x="218638" y="9542"/>
                  <a:pt x="139700" y="12700"/>
                </a:cubicBezTo>
                <a:cubicBezTo>
                  <a:pt x="144780" y="14393"/>
                  <a:pt x="149618" y="17189"/>
                  <a:pt x="154940" y="17780"/>
                </a:cubicBezTo>
                <a:cubicBezTo>
                  <a:pt x="246720" y="27978"/>
                  <a:pt x="133890" y="14773"/>
                  <a:pt x="190500" y="22860"/>
                </a:cubicBezTo>
                <a:cubicBezTo>
                  <a:pt x="198090" y="23944"/>
                  <a:pt x="221027" y="25400"/>
                  <a:pt x="213360" y="25400"/>
                </a:cubicBezTo>
                <a:cubicBezTo>
                  <a:pt x="169325" y="25400"/>
                  <a:pt x="125302" y="23921"/>
                  <a:pt x="81280" y="22860"/>
                </a:cubicBezTo>
                <a:lnTo>
                  <a:pt x="0" y="762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олилиния 15"/>
          <p:cNvSpPr/>
          <p:nvPr/>
        </p:nvSpPr>
        <p:spPr>
          <a:xfrm>
            <a:off x="7663069" y="5114293"/>
            <a:ext cx="188071" cy="31834"/>
          </a:xfrm>
          <a:custGeom>
            <a:avLst/>
            <a:gdLst>
              <a:gd name="connsiteX0" fmla="*/ 12811 w 188071"/>
              <a:gd name="connsiteY0" fmla="*/ 6347 h 31834"/>
              <a:gd name="connsiteX1" fmla="*/ 45831 w 188071"/>
              <a:gd name="connsiteY1" fmla="*/ 8887 h 31834"/>
              <a:gd name="connsiteX2" fmla="*/ 58531 w 188071"/>
              <a:gd name="connsiteY2" fmla="*/ 11427 h 31834"/>
              <a:gd name="connsiteX3" fmla="*/ 66151 w 188071"/>
              <a:gd name="connsiteY3" fmla="*/ 13967 h 31834"/>
              <a:gd name="connsiteX4" fmla="*/ 99171 w 188071"/>
              <a:gd name="connsiteY4" fmla="*/ 16507 h 31834"/>
              <a:gd name="connsiteX5" fmla="*/ 137271 w 188071"/>
              <a:gd name="connsiteY5" fmla="*/ 24127 h 31834"/>
              <a:gd name="connsiteX6" fmla="*/ 188071 w 188071"/>
              <a:gd name="connsiteY6" fmla="*/ 21587 h 31834"/>
              <a:gd name="connsiteX7" fmla="*/ 175371 w 188071"/>
              <a:gd name="connsiteY7" fmla="*/ 19047 h 31834"/>
              <a:gd name="connsiteX8" fmla="*/ 155051 w 188071"/>
              <a:gd name="connsiteY8" fmla="*/ 11427 h 31834"/>
              <a:gd name="connsiteX9" fmla="*/ 106791 w 188071"/>
              <a:gd name="connsiteY9" fmla="*/ 13967 h 31834"/>
              <a:gd name="connsiteX10" fmla="*/ 99171 w 188071"/>
              <a:gd name="connsiteY10" fmla="*/ 16507 h 31834"/>
              <a:gd name="connsiteX11" fmla="*/ 109331 w 188071"/>
              <a:gd name="connsiteY11" fmla="*/ 29207 h 31834"/>
              <a:gd name="connsiteX12" fmla="*/ 155051 w 188071"/>
              <a:gd name="connsiteY12" fmla="*/ 26667 h 31834"/>
              <a:gd name="connsiteX13" fmla="*/ 144891 w 188071"/>
              <a:gd name="connsiteY13" fmla="*/ 21587 h 31834"/>
              <a:gd name="connsiteX14" fmla="*/ 99171 w 188071"/>
              <a:gd name="connsiteY14" fmla="*/ 24127 h 31834"/>
              <a:gd name="connsiteX15" fmla="*/ 106791 w 188071"/>
              <a:gd name="connsiteY15" fmla="*/ 31747 h 31834"/>
              <a:gd name="connsiteX16" fmla="*/ 157591 w 188071"/>
              <a:gd name="connsiteY16" fmla="*/ 29207 h 31834"/>
              <a:gd name="connsiteX17" fmla="*/ 91551 w 188071"/>
              <a:gd name="connsiteY17" fmla="*/ 31747 h 31834"/>
              <a:gd name="connsiteX18" fmla="*/ 78851 w 188071"/>
              <a:gd name="connsiteY18" fmla="*/ 29207 h 31834"/>
              <a:gd name="connsiteX19" fmla="*/ 89011 w 188071"/>
              <a:gd name="connsiteY19" fmla="*/ 26667 h 31834"/>
              <a:gd name="connsiteX20" fmla="*/ 99171 w 188071"/>
              <a:gd name="connsiteY20" fmla="*/ 21587 h 31834"/>
              <a:gd name="connsiteX21" fmla="*/ 149971 w 188071"/>
              <a:gd name="connsiteY21" fmla="*/ 19047 h 31834"/>
              <a:gd name="connsiteX22" fmla="*/ 165211 w 188071"/>
              <a:gd name="connsiteY22" fmla="*/ 8887 h 31834"/>
              <a:gd name="connsiteX23" fmla="*/ 172831 w 188071"/>
              <a:gd name="connsiteY23" fmla="*/ 3807 h 31834"/>
              <a:gd name="connsiteX24" fmla="*/ 114411 w 188071"/>
              <a:gd name="connsiteY24" fmla="*/ 3807 h 31834"/>
              <a:gd name="connsiteX25" fmla="*/ 99171 w 188071"/>
              <a:gd name="connsiteY25" fmla="*/ 6347 h 31834"/>
              <a:gd name="connsiteX26" fmla="*/ 2651 w 188071"/>
              <a:gd name="connsiteY26" fmla="*/ 11427 h 31834"/>
              <a:gd name="connsiteX27" fmla="*/ 10271 w 188071"/>
              <a:gd name="connsiteY27" fmla="*/ 26667 h 31834"/>
              <a:gd name="connsiteX28" fmla="*/ 76311 w 188071"/>
              <a:gd name="connsiteY28" fmla="*/ 26667 h 3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071" h="31834">
                <a:moveTo>
                  <a:pt x="12811" y="6347"/>
                </a:moveTo>
                <a:cubicBezTo>
                  <a:pt x="23818" y="7194"/>
                  <a:pt x="34859" y="7668"/>
                  <a:pt x="45831" y="8887"/>
                </a:cubicBezTo>
                <a:cubicBezTo>
                  <a:pt x="50122" y="9364"/>
                  <a:pt x="54343" y="10380"/>
                  <a:pt x="58531" y="11427"/>
                </a:cubicBezTo>
                <a:cubicBezTo>
                  <a:pt x="61128" y="12076"/>
                  <a:pt x="63494" y="13635"/>
                  <a:pt x="66151" y="13967"/>
                </a:cubicBezTo>
                <a:cubicBezTo>
                  <a:pt x="77105" y="15336"/>
                  <a:pt x="88164" y="15660"/>
                  <a:pt x="99171" y="16507"/>
                </a:cubicBezTo>
                <a:cubicBezTo>
                  <a:pt x="110567" y="19356"/>
                  <a:pt x="127447" y="23810"/>
                  <a:pt x="137271" y="24127"/>
                </a:cubicBezTo>
                <a:cubicBezTo>
                  <a:pt x="154217" y="24674"/>
                  <a:pt x="171138" y="22434"/>
                  <a:pt x="188071" y="21587"/>
                </a:cubicBezTo>
                <a:cubicBezTo>
                  <a:pt x="183838" y="20740"/>
                  <a:pt x="179497" y="20317"/>
                  <a:pt x="175371" y="19047"/>
                </a:cubicBezTo>
                <a:cubicBezTo>
                  <a:pt x="168457" y="16920"/>
                  <a:pt x="162265" y="11961"/>
                  <a:pt x="155051" y="11427"/>
                </a:cubicBezTo>
                <a:cubicBezTo>
                  <a:pt x="138986" y="10237"/>
                  <a:pt x="122878" y="13120"/>
                  <a:pt x="106791" y="13967"/>
                </a:cubicBezTo>
                <a:cubicBezTo>
                  <a:pt x="104251" y="14814"/>
                  <a:pt x="100165" y="14021"/>
                  <a:pt x="99171" y="16507"/>
                </a:cubicBezTo>
                <a:cubicBezTo>
                  <a:pt x="95044" y="26826"/>
                  <a:pt x="104011" y="27434"/>
                  <a:pt x="109331" y="29207"/>
                </a:cubicBezTo>
                <a:cubicBezTo>
                  <a:pt x="124571" y="28360"/>
                  <a:pt x="140126" y="29865"/>
                  <a:pt x="155051" y="26667"/>
                </a:cubicBezTo>
                <a:cubicBezTo>
                  <a:pt x="158753" y="25874"/>
                  <a:pt x="148674" y="21759"/>
                  <a:pt x="144891" y="21587"/>
                </a:cubicBezTo>
                <a:cubicBezTo>
                  <a:pt x="129643" y="20894"/>
                  <a:pt x="114411" y="23280"/>
                  <a:pt x="99171" y="24127"/>
                </a:cubicBezTo>
                <a:cubicBezTo>
                  <a:pt x="93522" y="26010"/>
                  <a:pt x="74910" y="30521"/>
                  <a:pt x="106791" y="31747"/>
                </a:cubicBezTo>
                <a:cubicBezTo>
                  <a:pt x="123733" y="32399"/>
                  <a:pt x="174545" y="29207"/>
                  <a:pt x="157591" y="29207"/>
                </a:cubicBezTo>
                <a:cubicBezTo>
                  <a:pt x="135561" y="29207"/>
                  <a:pt x="113564" y="30900"/>
                  <a:pt x="91551" y="31747"/>
                </a:cubicBezTo>
                <a:cubicBezTo>
                  <a:pt x="87318" y="30900"/>
                  <a:pt x="80782" y="33068"/>
                  <a:pt x="78851" y="29207"/>
                </a:cubicBezTo>
                <a:cubicBezTo>
                  <a:pt x="77290" y="26085"/>
                  <a:pt x="85742" y="27893"/>
                  <a:pt x="89011" y="26667"/>
                </a:cubicBezTo>
                <a:cubicBezTo>
                  <a:pt x="92556" y="25338"/>
                  <a:pt x="95414" y="22057"/>
                  <a:pt x="99171" y="21587"/>
                </a:cubicBezTo>
                <a:cubicBezTo>
                  <a:pt x="115995" y="19484"/>
                  <a:pt x="133038" y="19894"/>
                  <a:pt x="149971" y="19047"/>
                </a:cubicBezTo>
                <a:lnTo>
                  <a:pt x="165211" y="8887"/>
                </a:lnTo>
                <a:lnTo>
                  <a:pt x="172831" y="3807"/>
                </a:lnTo>
                <a:cubicBezTo>
                  <a:pt x="147973" y="-2407"/>
                  <a:pt x="161866" y="11"/>
                  <a:pt x="114411" y="3807"/>
                </a:cubicBezTo>
                <a:cubicBezTo>
                  <a:pt x="109277" y="4218"/>
                  <a:pt x="104309" y="5997"/>
                  <a:pt x="99171" y="6347"/>
                </a:cubicBezTo>
                <a:cubicBezTo>
                  <a:pt x="67028" y="8539"/>
                  <a:pt x="34824" y="9734"/>
                  <a:pt x="2651" y="11427"/>
                </a:cubicBezTo>
                <a:cubicBezTo>
                  <a:pt x="404" y="18169"/>
                  <a:pt x="-4610" y="25179"/>
                  <a:pt x="10271" y="26667"/>
                </a:cubicBezTo>
                <a:cubicBezTo>
                  <a:pt x="32175" y="28857"/>
                  <a:pt x="54298" y="26667"/>
                  <a:pt x="76311" y="26667"/>
                </a:cubicBez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олилиния 16"/>
          <p:cNvSpPr/>
          <p:nvPr/>
        </p:nvSpPr>
        <p:spPr>
          <a:xfrm>
            <a:off x="6051609" y="2994660"/>
            <a:ext cx="26209" cy="15337"/>
          </a:xfrm>
          <a:custGeom>
            <a:avLst/>
            <a:gdLst>
              <a:gd name="connsiteX0" fmla="*/ 18991 w 26209"/>
              <a:gd name="connsiteY0" fmla="*/ 2540 h 15337"/>
              <a:gd name="connsiteX1" fmla="*/ 1211 w 26209"/>
              <a:gd name="connsiteY1" fmla="*/ 5080 h 15337"/>
              <a:gd name="connsiteX2" fmla="*/ 16451 w 26209"/>
              <a:gd name="connsiteY2" fmla="*/ 0 h 15337"/>
              <a:gd name="connsiteX3" fmla="*/ 3751 w 26209"/>
              <a:gd name="connsiteY3" fmla="*/ 2540 h 15337"/>
              <a:gd name="connsiteX4" fmla="*/ 11371 w 26209"/>
              <a:gd name="connsiteY4" fmla="*/ 7620 h 15337"/>
              <a:gd name="connsiteX5" fmla="*/ 21531 w 26209"/>
              <a:gd name="connsiteY5" fmla="*/ 10160 h 15337"/>
              <a:gd name="connsiteX6" fmla="*/ 13911 w 26209"/>
              <a:gd name="connsiteY6" fmla="*/ 7620 h 15337"/>
              <a:gd name="connsiteX7" fmla="*/ 3751 w 26209"/>
              <a:gd name="connsiteY7" fmla="*/ 10160 h 15337"/>
              <a:gd name="connsiteX8" fmla="*/ 11371 w 26209"/>
              <a:gd name="connsiteY8" fmla="*/ 15240 h 15337"/>
              <a:gd name="connsiteX9" fmla="*/ 18991 w 26209"/>
              <a:gd name="connsiteY9" fmla="*/ 12700 h 15337"/>
              <a:gd name="connsiteX10" fmla="*/ 18991 w 26209"/>
              <a:gd name="connsiteY10" fmla="*/ 2540 h 1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209" h="15337">
                <a:moveTo>
                  <a:pt x="18991" y="2540"/>
                </a:moveTo>
                <a:cubicBezTo>
                  <a:pt x="13064" y="3387"/>
                  <a:pt x="-4776" y="5080"/>
                  <a:pt x="1211" y="5080"/>
                </a:cubicBezTo>
                <a:cubicBezTo>
                  <a:pt x="35239" y="5080"/>
                  <a:pt x="28374" y="3974"/>
                  <a:pt x="16451" y="0"/>
                </a:cubicBezTo>
                <a:cubicBezTo>
                  <a:pt x="12218" y="847"/>
                  <a:pt x="6146" y="-1052"/>
                  <a:pt x="3751" y="2540"/>
                </a:cubicBezTo>
                <a:cubicBezTo>
                  <a:pt x="2058" y="5080"/>
                  <a:pt x="8565" y="6417"/>
                  <a:pt x="11371" y="7620"/>
                </a:cubicBezTo>
                <a:cubicBezTo>
                  <a:pt x="14580" y="8995"/>
                  <a:pt x="18040" y="10160"/>
                  <a:pt x="21531" y="10160"/>
                </a:cubicBezTo>
                <a:cubicBezTo>
                  <a:pt x="24208" y="10160"/>
                  <a:pt x="16451" y="8467"/>
                  <a:pt x="13911" y="7620"/>
                </a:cubicBezTo>
                <a:cubicBezTo>
                  <a:pt x="10524" y="8467"/>
                  <a:pt x="4855" y="6848"/>
                  <a:pt x="3751" y="10160"/>
                </a:cubicBezTo>
                <a:cubicBezTo>
                  <a:pt x="2786" y="13056"/>
                  <a:pt x="8360" y="14738"/>
                  <a:pt x="11371" y="15240"/>
                </a:cubicBezTo>
                <a:cubicBezTo>
                  <a:pt x="14012" y="15680"/>
                  <a:pt x="17098" y="14593"/>
                  <a:pt x="18991" y="12700"/>
                </a:cubicBezTo>
                <a:lnTo>
                  <a:pt x="18991" y="25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77791076"/>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734" y="280080"/>
            <a:ext cx="7796087"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635394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995936" y="635394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93812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endParaRPr lang="ru-RU" sz="2000" dirty="0"/>
          </a:p>
        </p:txBody>
      </p:sp>
      <p:sp>
        <p:nvSpPr>
          <p:cNvPr id="3" name="Объект 2"/>
          <p:cNvSpPr>
            <a:spLocks noGrp="1"/>
          </p:cNvSpPr>
          <p:nvPr>
            <p:ph idx="1"/>
          </p:nvPr>
        </p:nvSpPr>
        <p:spPr>
          <a:xfrm>
            <a:off x="467544" y="1196752"/>
            <a:ext cx="8229600" cy="4525963"/>
          </a:xfrm>
        </p:spPr>
        <p:txBody>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Выбор варианта работы – в командах или группах – зависит от многих внутренних и внешних факторов. Варианты работы в группах и командах представлены в табл. 4.</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Выбор между группой и командой</a:t>
            </a:r>
          </a:p>
          <a:p>
            <a:pPr marL="0" indent="450000" algn="just">
              <a:spcBef>
                <a:spcPts val="0"/>
              </a:spcBef>
              <a:buNone/>
            </a:pPr>
            <a:endParaRPr lang="ru-RU" dirty="0"/>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563888" y="635019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3271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2181621315"/>
              </p:ext>
            </p:extLst>
          </p:nvPr>
        </p:nvGraphicFramePr>
        <p:xfrm>
          <a:off x="244116" y="2132856"/>
          <a:ext cx="8676456" cy="3769360"/>
        </p:xfrm>
        <a:graphic>
          <a:graphicData uri="http://schemas.openxmlformats.org/drawingml/2006/table">
            <a:tbl>
              <a:tblPr firstRow="1" bandRow="1">
                <a:tableStyleId>{5940675A-B579-460E-94D1-54222C63F5DA}</a:tableStyleId>
              </a:tblPr>
              <a:tblGrid>
                <a:gridCol w="4338228">
                  <a:extLst>
                    <a:ext uri="{9D8B030D-6E8A-4147-A177-3AD203B41FA5}">
                      <a16:colId xmlns:a16="http://schemas.microsoft.com/office/drawing/2014/main" val="609217080"/>
                    </a:ext>
                  </a:extLst>
                </a:gridCol>
                <a:gridCol w="4338228">
                  <a:extLst>
                    <a:ext uri="{9D8B030D-6E8A-4147-A177-3AD203B41FA5}">
                      <a16:colId xmlns:a16="http://schemas.microsoft.com/office/drawing/2014/main" val="3315614074"/>
                    </a:ext>
                  </a:extLst>
                </a:gridCol>
              </a:tblGrid>
              <a:tr h="370840">
                <a:tc>
                  <a:txBody>
                    <a:bodyPr/>
                    <a:lstStyle/>
                    <a:p>
                      <a:pPr algn="ctr"/>
                      <a:r>
                        <a:rPr lang="ru-RU" sz="1400" b="1" dirty="0" smtClean="0">
                          <a:latin typeface="Times New Roman" panose="02020603050405020304" pitchFamily="18" charset="0"/>
                          <a:cs typeface="Times New Roman" panose="02020603050405020304" pitchFamily="18" charset="0"/>
                        </a:rPr>
                        <a:t>Предпочтительнее работа в одиночку </a:t>
                      </a:r>
                      <a:br>
                        <a:rPr lang="ru-RU" sz="1400" b="1" dirty="0" smtClean="0">
                          <a:latin typeface="Times New Roman" panose="02020603050405020304" pitchFamily="18" charset="0"/>
                          <a:cs typeface="Times New Roman" panose="02020603050405020304" pitchFamily="18" charset="0"/>
                        </a:rPr>
                      </a:br>
                      <a:r>
                        <a:rPr lang="ru-RU" sz="1400" b="1" dirty="0" smtClean="0">
                          <a:latin typeface="Times New Roman" panose="02020603050405020304" pitchFamily="18" charset="0"/>
                          <a:cs typeface="Times New Roman" panose="02020603050405020304" pitchFamily="18" charset="0"/>
                        </a:rPr>
                        <a:t>или в группах</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Предпочтительнее работа в командах</a:t>
                      </a:r>
                      <a:endParaRPr lang="ru-RU" sz="14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087681847"/>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Для решения простых задач или «головоломок»</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Для решения сложных задач или «проблем»</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226321888"/>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кооперация удовлетворительна</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для принятия решения</a:t>
                      </a:r>
                      <a:r>
                        <a:rPr lang="ru-RU" sz="1400" baseline="0" dirty="0" smtClean="0">
                          <a:latin typeface="Times New Roman" panose="02020603050405020304" pitchFamily="18" charset="0"/>
                          <a:cs typeface="Times New Roman" panose="02020603050405020304" pitchFamily="18" charset="0"/>
                        </a:rPr>
                        <a:t> необходим консенсус</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05815768"/>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разнообразие мнений ограничено</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присутствует неопределенность</a:t>
                      </a:r>
                      <a:r>
                        <a:rPr lang="ru-RU" sz="1400" baseline="0" dirty="0" smtClean="0">
                          <a:latin typeface="Times New Roman" panose="02020603050405020304" pitchFamily="18" charset="0"/>
                          <a:cs typeface="Times New Roman" panose="02020603050405020304" pitchFamily="18" charset="0"/>
                        </a:rPr>
                        <a:t> </a:t>
                      </a:r>
                      <a:br>
                        <a:rPr lang="ru-RU" sz="1400" baseline="0" dirty="0" smtClean="0">
                          <a:latin typeface="Times New Roman" panose="02020603050405020304" pitchFamily="18" charset="0"/>
                          <a:cs typeface="Times New Roman" panose="02020603050405020304" pitchFamily="18" charset="0"/>
                        </a:rPr>
                      </a:br>
                      <a:r>
                        <a:rPr lang="ru-RU" sz="1400" baseline="0" dirty="0" smtClean="0">
                          <a:latin typeface="Times New Roman" panose="02020603050405020304" pitchFamily="18" charset="0"/>
                          <a:cs typeface="Times New Roman" panose="02020603050405020304" pitchFamily="18" charset="0"/>
                        </a:rPr>
                        <a:t>и множественность вариантов решения</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63602971"/>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задачу необходимо решить срочно</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необходима высокая самоотдача</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991908471"/>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достаточно узкого диапазона компетентности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требуется широкий диапазон компетентности</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553828843"/>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организация предпочитает работу с частными лицами</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организация предполагает использовать результаты командной работы для разработки стратегии и видения</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752205804"/>
                  </a:ext>
                </a:extLst>
              </a:tr>
              <a:tr h="370840">
                <a:tc>
                  <a:txBody>
                    <a:bodyPr/>
                    <a:lstStyle/>
                    <a:p>
                      <a:pPr algn="just"/>
                      <a:r>
                        <a:rPr lang="ru-RU" sz="1400" dirty="0" smtClean="0">
                          <a:latin typeface="Times New Roman" panose="02020603050405020304" pitchFamily="18" charset="0"/>
                          <a:cs typeface="Times New Roman" panose="02020603050405020304" pitchFamily="18" charset="0"/>
                        </a:rPr>
                        <a:t>Когда необходим оптимальный результат</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Когда необходим разносторонний подход (однако</a:t>
                      </a:r>
                      <a:r>
                        <a:rPr lang="ru-RU" sz="1400" baseline="0" dirty="0" smtClean="0">
                          <a:latin typeface="Times New Roman" panose="02020603050405020304" pitchFamily="18" charset="0"/>
                          <a:cs typeface="Times New Roman" panose="02020603050405020304" pitchFamily="18" charset="0"/>
                        </a:rPr>
                        <a:t> при этом следует помнить о групповом мышлении</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00821549"/>
                  </a:ext>
                </a:extLst>
              </a:tr>
            </a:tbl>
          </a:graphicData>
        </a:graphic>
      </p:graphicFrame>
    </p:spTree>
    <p:extLst>
      <p:ext uri="{BB962C8B-B14F-4D97-AF65-F5344CB8AC3E}">
        <p14:creationId xmlns:p14="http://schemas.microsoft.com/office/powerpoint/2010/main" val="6286459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1.2. Значение лидерства и управления командой в современном </a:t>
            </a:r>
            <a:r>
              <a:rPr lang="ru-RU" sz="2000" b="1" cap="all" dirty="0" smtClean="0">
                <a:solidFill>
                  <a:schemeClr val="tx2"/>
                </a:solidFill>
                <a:latin typeface="Times New Roman" panose="02020603050405020304" pitchFamily="18" charset="0"/>
                <a:cs typeface="Times New Roman" panose="02020603050405020304" pitchFamily="18" charset="0"/>
              </a:rPr>
              <a:t>бизнесе</a:t>
            </a:r>
            <a:endParaRPr lang="ru-RU" sz="2000" dirty="0">
              <a:solidFill>
                <a:schemeClr val="tx2"/>
              </a:solidFill>
            </a:endParaRPr>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условиях стремительных изменений, </a:t>
            </a:r>
            <a:r>
              <a:rPr lang="ru-RU" sz="1600" dirty="0" err="1">
                <a:latin typeface="Times New Roman" panose="02020603050405020304" pitchFamily="18" charset="0"/>
                <a:cs typeface="Times New Roman" panose="02020603050405020304" pitchFamily="18" charset="0"/>
              </a:rPr>
              <a:t>цифровизации</a:t>
            </a:r>
            <a:r>
              <a:rPr lang="ru-RU" sz="1600" dirty="0">
                <a:latin typeface="Times New Roman" panose="02020603050405020304" pitchFamily="18" charset="0"/>
                <a:cs typeface="Times New Roman" panose="02020603050405020304" pitchFamily="18" charset="0"/>
              </a:rPr>
              <a:t>, глобализации и растущей конкуренции ключевым фактором устойчивого развития организаций становится человеческий капитал, а лидерство и управление командой играют ключевую роль в достижении успеха компании.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Основные функции лидера в бизнесе:</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Формирование стратегического видения и ценностей;</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Вдохновение команды и развитие вовлечённости;</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Принятие решений в условиях неопределённости;</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Развитие корпоративной культуры и </a:t>
            </a:r>
            <a:r>
              <a:rPr lang="ru-RU" sz="1600" dirty="0" err="1">
                <a:latin typeface="Times New Roman" panose="02020603050405020304" pitchFamily="18" charset="0"/>
                <a:cs typeface="Times New Roman" panose="02020603050405020304" pitchFamily="18" charset="0"/>
              </a:rPr>
              <a:t>инновационности</a:t>
            </a:r>
            <a:r>
              <a:rPr lang="ru-RU" sz="1600" dirty="0">
                <a:latin typeface="Times New Roman" panose="02020603050405020304" pitchFamily="18" charset="0"/>
                <a:cs typeface="Times New Roman" panose="02020603050405020304" pitchFamily="18" charset="0"/>
              </a:rPr>
              <a:t>;</a:t>
            </a:r>
          </a:p>
          <a:p>
            <a:pPr lvl="0" indent="450000" algn="just">
              <a:spcBef>
                <a:spcPts val="0"/>
              </a:spcBef>
              <a:buClr>
                <a:schemeClr val="tx2"/>
              </a:buClr>
              <a:buFont typeface="Wingdings" panose="05000000000000000000" pitchFamily="2" charset="2"/>
              <a:buChar char="ü"/>
            </a:pPr>
            <a:r>
              <a:rPr lang="ru-RU" sz="1600" dirty="0">
                <a:latin typeface="Times New Roman" panose="02020603050405020304" pitchFamily="18" charset="0"/>
                <a:cs typeface="Times New Roman" panose="02020603050405020304" pitchFamily="18" charset="0"/>
              </a:rPr>
              <a:t>Поддержание продуктивного и доверительного климата в коллективе.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Эффективное управление командой включает планирование, координацию, распределение ролей, мониторинг и поддержку сотрудников. Современные менеджеры используют гибкие методы (</a:t>
            </a:r>
            <a:r>
              <a:rPr lang="ru-RU" sz="1600" dirty="0" err="1">
                <a:latin typeface="Times New Roman" panose="02020603050405020304" pitchFamily="18" charset="0"/>
                <a:cs typeface="Times New Roman" panose="02020603050405020304" pitchFamily="18" charset="0"/>
              </a:rPr>
              <a:t>agile</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scrum</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холакратия</a:t>
            </a:r>
            <a:r>
              <a:rPr lang="ru-RU" sz="1600" dirty="0">
                <a:latin typeface="Times New Roman" panose="02020603050405020304" pitchFamily="18" charset="0"/>
                <a:cs typeface="Times New Roman" panose="02020603050405020304" pitchFamily="18" charset="0"/>
              </a:rPr>
              <a:t>) и ориентируются на партнёрский стиль, при котором каждый участник команды чувствует свою значимость.</a:t>
            </a:r>
          </a:p>
          <a:p>
            <a:pPr marL="0" indent="450000" algn="just">
              <a:spcBef>
                <a:spcPts val="0"/>
              </a:spcBef>
              <a:buNone/>
            </a:pPr>
            <a:endParaRPr lang="ru-RU" dirty="0"/>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2432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079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20289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1.2. Значение лидерства и управления командой в современном бизнесе</a:t>
            </a:r>
            <a:endParaRPr lang="ru-RU" sz="2000" dirty="0"/>
          </a:p>
        </p:txBody>
      </p:sp>
      <p:sp>
        <p:nvSpPr>
          <p:cNvPr id="3" name="Объект 2"/>
          <p:cNvSpPr>
            <a:spLocks noGrp="1"/>
          </p:cNvSpPr>
          <p:nvPr>
            <p:ph idx="1"/>
          </p:nvPr>
        </p:nvSpPr>
        <p:spPr>
          <a:xfrm>
            <a:off x="478465" y="998984"/>
            <a:ext cx="8229600" cy="4806280"/>
          </a:xfrm>
        </p:spPr>
        <p:txBody>
          <a:bodyPr>
            <a:noAutofit/>
          </a:bodyPr>
          <a:lstStyle/>
          <a:p>
            <a:pPr marL="0" indent="450000" algn="just">
              <a:spcBef>
                <a:spcPts val="0"/>
              </a:spcBef>
              <a:buNone/>
            </a:pPr>
            <a:r>
              <a:rPr lang="ru-RU" sz="1400" dirty="0">
                <a:latin typeface="Times New Roman" panose="02020603050405020304" pitchFamily="18" charset="0"/>
                <a:cs typeface="Times New Roman" panose="02020603050405020304" pitchFamily="18" charset="0"/>
              </a:rPr>
              <a:t>Лидер и команда не существуют отдельно друг от друга. Настоящий лидер не только организует процесс, но и формирует культуру сотрудничества, развивает доверие и поощряет инициативность. </a:t>
            </a:r>
            <a:r>
              <a:rPr lang="ru-RU" sz="1400" dirty="0" smtClean="0">
                <a:latin typeface="Times New Roman" panose="02020603050405020304" pitchFamily="18" charset="0"/>
                <a:cs typeface="Times New Roman" panose="02020603050405020304" pitchFamily="18" charset="0"/>
              </a:rPr>
              <a:t/>
            </a:r>
            <a:br>
              <a:rPr lang="ru-RU" sz="1400" dirty="0" smtClean="0">
                <a:latin typeface="Times New Roman" panose="02020603050405020304" pitchFamily="18" charset="0"/>
                <a:cs typeface="Times New Roman" panose="02020603050405020304" pitchFamily="18" charset="0"/>
              </a:rPr>
            </a:br>
            <a:r>
              <a:rPr lang="ru-RU" sz="1400" dirty="0" smtClean="0">
                <a:latin typeface="Times New Roman" panose="02020603050405020304" pitchFamily="18" charset="0"/>
                <a:cs typeface="Times New Roman" panose="02020603050405020304" pitchFamily="18" charset="0"/>
              </a:rPr>
              <a:t>В </a:t>
            </a:r>
            <a:r>
              <a:rPr lang="ru-RU" sz="1400" dirty="0">
                <a:latin typeface="Times New Roman" panose="02020603050405020304" pitchFamily="18" charset="0"/>
                <a:cs typeface="Times New Roman" panose="02020603050405020304" pitchFamily="18" charset="0"/>
              </a:rPr>
              <a:t>таких условиях команда становится самоорганизующейся: она генерирует идеи, берёт на себя ответственность и стремится к результату не из-под палки, а из внутренней мотивации.</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Модель высокоэффективной команды включает:</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Общие ценности и миссию;</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Высокий уровень взаимного доверия;</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Гибкость и способность к адаптации;</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Чёткие коммуникации;</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Поддержку личной ответственности</a:t>
            </a:r>
            <a:r>
              <a:rPr lang="ru-RU" sz="14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Рассматривая современные вызовы для лидеров и команд, необходимо отметить, что бизнес сталкивается с вызовами, которые требуют новой парадигмы управления:</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Удалённая и гибридная работа: лидер должен сохранять вовлечённость команды даже на расстоянии.</a:t>
            </a:r>
          </a:p>
          <a:p>
            <a:pPr lvl="0" indent="450000" algn="just">
              <a:spcBef>
                <a:spcPts val="0"/>
              </a:spcBef>
              <a:buClr>
                <a:schemeClr val="tx2"/>
              </a:buClr>
              <a:buFont typeface="Wingdings" panose="05000000000000000000" pitchFamily="2" charset="2"/>
              <a:buChar char="Ø"/>
            </a:pPr>
            <a:r>
              <a:rPr lang="ru-RU" sz="1400" dirty="0" err="1">
                <a:latin typeface="Times New Roman" panose="02020603050405020304" pitchFamily="18" charset="0"/>
                <a:cs typeface="Times New Roman" panose="02020603050405020304" pitchFamily="18" charset="0"/>
              </a:rPr>
              <a:t>Поколенческие</a:t>
            </a:r>
            <a:r>
              <a:rPr lang="ru-RU" sz="1400" dirty="0">
                <a:latin typeface="Times New Roman" panose="02020603050405020304" pitchFamily="18" charset="0"/>
                <a:cs typeface="Times New Roman" panose="02020603050405020304" pitchFamily="18" charset="0"/>
              </a:rPr>
              <a:t> различия: в командах сегодня работают люди от поколения X до Z, что требует гибких стилей лидерства.</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Информационная перегрузка: важно фильтровать приоритеты и сохранять фокус.</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Кризисы и неопределённость: лидеру необходимо транслировать уверенность и стабильность.</a:t>
            </a:r>
          </a:p>
          <a:p>
            <a:pPr lvl="0" indent="450000" algn="just">
              <a:spcBef>
                <a:spcPts val="0"/>
              </a:spcBef>
              <a:buClr>
                <a:schemeClr val="tx2"/>
              </a:buClr>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Запрос на смысл и ценности: сотрудники всё чаще выбирают компании, где есть культура осознанного лидерства.</a:t>
            </a:r>
          </a:p>
          <a:p>
            <a:pPr marL="0" indent="450000" algn="just">
              <a:spcBef>
                <a:spcPts val="0"/>
              </a:spcBef>
              <a:buClr>
                <a:schemeClr val="tx2"/>
              </a:buClr>
              <a:buNone/>
            </a:pPr>
            <a:r>
              <a:rPr lang="ru-RU" sz="1400" dirty="0">
                <a:latin typeface="Times New Roman" panose="02020603050405020304" pitchFamily="18" charset="0"/>
                <a:cs typeface="Times New Roman" panose="02020603050405020304" pitchFamily="18" charset="0"/>
              </a:rPr>
              <a:t>Таким образом, в современном бизнесе лидерство и управление командой – это не просто управленческие функции, а стратегическая компетенция. Именно лидер задаёт темп, формирует культуру, направляет команду и превращает индивидуальные усилия в синергетический результат. Инвестируя в развитие лидерских качеств и командного взаимодействия, компании закладывают фундамент для устойчивого роста, инноваций и адаптивности.</a:t>
            </a:r>
          </a:p>
          <a:p>
            <a:pPr lvl="0" indent="450000" algn="just">
              <a:spcBef>
                <a:spcPts val="0"/>
              </a:spcBef>
            </a:pPr>
            <a:endParaRPr lang="ru-RU" sz="14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400" dirty="0"/>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32900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1.2. Значение лидерства и управления командой в современном бизнесе</a:t>
            </a:r>
            <a:endParaRPr lang="ru-RU" sz="2000" dirty="0"/>
          </a:p>
        </p:txBody>
      </p:sp>
      <p:sp>
        <p:nvSpPr>
          <p:cNvPr id="3" name="Объект 2"/>
          <p:cNvSpPr>
            <a:spLocks noGrp="1"/>
          </p:cNvSpPr>
          <p:nvPr>
            <p:ph idx="1"/>
          </p:nvPr>
        </p:nvSpPr>
        <p:spPr>
          <a:xfrm>
            <a:off x="467544" y="1124744"/>
            <a:ext cx="8229600" cy="4896544"/>
          </a:xfrm>
        </p:spPr>
        <p:txBody>
          <a:bodyPr>
            <a:normAutofit fontScale="25000" lnSpcReduction="20000"/>
          </a:bodyPr>
          <a:lstStyle/>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Командная работа давно стала неотъемлемой частью современного бизнеса, образования и научной деятельности. Успех многих проектов напрямую зависит не от гениальности отдельных специалистов, а от слаженности действий всей команды. </a:t>
            </a:r>
            <a:r>
              <a:rPr lang="ru-RU" sz="6400" dirty="0" smtClean="0">
                <a:latin typeface="Times New Roman" panose="02020603050405020304" pitchFamily="18" charset="0"/>
                <a:cs typeface="Times New Roman" panose="02020603050405020304" pitchFamily="18" charset="0"/>
              </a:rPr>
              <a:t/>
            </a:r>
            <a:br>
              <a:rPr lang="ru-RU" sz="6400" dirty="0" smtClean="0">
                <a:latin typeface="Times New Roman" panose="02020603050405020304" pitchFamily="18" charset="0"/>
                <a:cs typeface="Times New Roman" panose="02020603050405020304" pitchFamily="18" charset="0"/>
              </a:rPr>
            </a:br>
            <a:r>
              <a:rPr lang="ru-RU" sz="6400" dirty="0" smtClean="0">
                <a:latin typeface="Times New Roman" panose="02020603050405020304" pitchFamily="18" charset="0"/>
                <a:cs typeface="Times New Roman" panose="02020603050405020304" pitchFamily="18" charset="0"/>
              </a:rPr>
              <a:t>В </a:t>
            </a:r>
            <a:r>
              <a:rPr lang="ru-RU" sz="6400" dirty="0">
                <a:latin typeface="Times New Roman" panose="02020603050405020304" pitchFamily="18" charset="0"/>
                <a:cs typeface="Times New Roman" panose="02020603050405020304" pitchFamily="18" charset="0"/>
              </a:rPr>
              <a:t>условиях быстрых изменений, высокой конкуренции и необходимости комплексного подхода к решению задач именно командная работа становится ключевым фактором устойчивого развития и достижения целей.</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Успешная командная работа является важнейшим компонентом эффективности современной организации. Создание продуктивной команды начинается с подбора участников, обладающих не только профессиональными знаниями, но и личностной совместимостью. Эффективные команды используют многоуровневые коммуникационные каналы: от формальных совещаний до неформального обмена мнениями. Открытость, своевременность и конструктивность информации влияют на скорость принятия решений и предотвращают накапливание недопонимания.</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Не менее важным компонентом является доверие. Без доверия невозможно достижение психологической безопасности, при которой участники команды чувствуют себя комфортно, высказывая идеи, делая предложения или признавая ошибки. Доверие формируется через последовательные действия, честность и соблюдение договорённостей. В этом контексте значима этика командного взаимодействия: уважение к индивидуальности, соблюдение границ и отказ от токсичных практик.</a:t>
            </a:r>
          </a:p>
          <a:p>
            <a:pPr marL="0" indent="0" algn="just">
              <a:buNone/>
            </a:pPr>
            <a:endParaRPr lang="ru-RU" dirty="0"/>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56388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02800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1.2. Значение лидерства и управления командой в современном бизнесе</a:t>
            </a:r>
            <a:endParaRPr lang="ru-RU" sz="2000" dirty="0"/>
          </a:p>
        </p:txBody>
      </p:sp>
      <p:sp>
        <p:nvSpPr>
          <p:cNvPr id="3" name="Объект 2"/>
          <p:cNvSpPr>
            <a:spLocks noGrp="1"/>
          </p:cNvSpPr>
          <p:nvPr>
            <p:ph idx="1"/>
          </p:nvPr>
        </p:nvSpPr>
        <p:spPr>
          <a:xfrm>
            <a:off x="539552" y="112474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Лидерство в успешной команде предполагает не авторитарное руководство, а способность вдохновлять, объединять и направлять участников. Современные теории лидерства, такие как трансформационное и ситуационное, подчёркивают необходимость гибкости и ориентации на развитие команды как системы.</a:t>
            </a:r>
          </a:p>
          <a:p>
            <a:pPr marL="0" indent="450000" algn="just">
              <a:spcBef>
                <a:spcPts val="0"/>
              </a:spcBef>
              <a:buNone/>
            </a:pPr>
            <a:r>
              <a:rPr lang="ru-RU" sz="1600" b="1" dirty="0">
                <a:solidFill>
                  <a:schemeClr val="tx2"/>
                </a:solidFill>
                <a:latin typeface="Times New Roman" panose="02020603050405020304" pitchFamily="18" charset="0"/>
                <a:cs typeface="Times New Roman" panose="02020603050405020304" pitchFamily="18" charset="0"/>
              </a:rPr>
              <a:t>Динамика ролей</a:t>
            </a:r>
            <a:r>
              <a:rPr lang="ru-RU" sz="1600" dirty="0">
                <a:solidFill>
                  <a:schemeClr val="tx2"/>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в команде – ещё один важный аспект. Согласно модели </a:t>
            </a:r>
            <a:r>
              <a:rPr lang="ru-RU" sz="1600" dirty="0" err="1">
                <a:latin typeface="Times New Roman" panose="02020603050405020304" pitchFamily="18" charset="0"/>
                <a:cs typeface="Times New Roman" panose="02020603050405020304" pitchFamily="18" charset="0"/>
              </a:rPr>
              <a:t>Мередита</a:t>
            </a:r>
            <a:r>
              <a:rPr lang="ru-RU" sz="1600" dirty="0">
                <a:latin typeface="Times New Roman" panose="02020603050405020304" pitchFamily="18" charset="0"/>
                <a:cs typeface="Times New Roman" panose="02020603050405020304" pitchFamily="18" charset="0"/>
              </a:rPr>
              <a:t> Белбина, успешные команды включают в себя участников, играющих разные, но дополняющие друг друга роли: координатора, генератора идей, </a:t>
            </a:r>
            <a:r>
              <a:rPr lang="ru-RU" sz="1600" dirty="0" err="1">
                <a:latin typeface="Times New Roman" panose="02020603050405020304" pitchFamily="18" charset="0"/>
                <a:cs typeface="Times New Roman" panose="02020603050405020304" pitchFamily="18" charset="0"/>
              </a:rPr>
              <a:t>реализатора</a:t>
            </a:r>
            <a:r>
              <a:rPr lang="ru-RU" sz="1600" dirty="0">
                <a:latin typeface="Times New Roman" panose="02020603050405020304" pitchFamily="18" charset="0"/>
                <a:cs typeface="Times New Roman" panose="02020603050405020304" pitchFamily="18" charset="0"/>
              </a:rPr>
              <a:t>, критика и других. Лидер должен уметь распознавать и поддерживать баланс этих ролей, предотвращая как дублирование функций, так и «провалы» ответственности.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Особое внимание уделяется обратной связи. Конструктивная обратная связь позволяет команде обучаться, адаптироваться и повышать свою эффективность. При этом важна не только корректность содержания, но и форма подачи – уважительная, обоснованная и направленная на рост, а не на обвинения.</a:t>
            </a:r>
          </a:p>
          <a:p>
            <a:pPr marL="0" indent="0" algn="just">
              <a:buNone/>
            </a:pPr>
            <a:endParaRPr lang="ru-RU" dirty="0"/>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24631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38031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16577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24745"/>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1.2. Значение лидерства и управления командой в современном бизнесе</a:t>
            </a:r>
            <a:endParaRPr lang="ru-RU" sz="2000" dirty="0"/>
          </a:p>
        </p:txBody>
      </p:sp>
      <p:sp>
        <p:nvSpPr>
          <p:cNvPr id="3" name="Объект 2"/>
          <p:cNvSpPr>
            <a:spLocks noGrp="1"/>
          </p:cNvSpPr>
          <p:nvPr>
            <p:ph idx="1"/>
          </p:nvPr>
        </p:nvSpPr>
        <p:spPr>
          <a:xfrm>
            <a:off x="467544" y="1124744"/>
            <a:ext cx="8229600" cy="4525963"/>
          </a:xfrm>
        </p:spPr>
        <p:txBody>
          <a:bodyPr/>
          <a:lstStyle/>
          <a:p>
            <a:pPr marL="0" indent="0">
              <a:buNone/>
            </a:pPr>
            <a:r>
              <a:rPr lang="ru-RU" sz="1600" dirty="0" smtClean="0">
                <a:latin typeface="Times New Roman" panose="02020603050405020304" pitchFamily="18" charset="0"/>
                <a:cs typeface="Times New Roman" panose="02020603050405020304" pitchFamily="18" charset="0"/>
                <a:hlinkClick r:id="" action="ppaction://hlinkshowjump?jump=nextslide"/>
              </a:rPr>
              <a:t>Функциональные команды</a:t>
            </a:r>
            <a:endParaRPr lang="ru-RU" sz="1600" dirty="0">
              <a:latin typeface="Times New Roman" panose="02020603050405020304" pitchFamily="18" charset="0"/>
              <a:cs typeface="Times New Roman" panose="02020603050405020304" pitchFamily="18" charset="0"/>
            </a:endParaRPr>
          </a:p>
          <a:p>
            <a:pPr marL="0" indent="0">
              <a:buNone/>
            </a:pPr>
            <a:endParaRPr lang="ru-RU" dirty="0"/>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015" r="38802"/>
          <a:stretch/>
        </p:blipFill>
        <p:spPr bwMode="auto">
          <a:xfrm>
            <a:off x="460375" y="1536317"/>
            <a:ext cx="2973857" cy="2149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4"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173"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2223" t="23325" b="-1"/>
          <a:stretch/>
        </p:blipFill>
        <p:spPr bwMode="auto">
          <a:xfrm>
            <a:off x="5969714" y="1477668"/>
            <a:ext cx="2780177" cy="2611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5652120" y="1175724"/>
            <a:ext cx="3097771"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hlinkClick r:id="rId4" action="ppaction://hlinksldjump"/>
              </a:rPr>
              <a:t>Кросс-функциональные команды</a:t>
            </a:r>
            <a:endParaRPr lang="ru-RU" sz="16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601133" y="3693162"/>
            <a:ext cx="2692340" cy="369332"/>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hlinkClick r:id="rId5" action="ppaction://hlinksldjump"/>
              </a:rPr>
              <a:t>Самоуправляемые</a:t>
            </a:r>
            <a:r>
              <a:rPr lang="ru-RU" dirty="0">
                <a:hlinkClick r:id="rId5" action="ppaction://hlinksldjump"/>
              </a:rPr>
              <a:t> </a:t>
            </a:r>
            <a:r>
              <a:rPr lang="ru-RU" sz="1600" dirty="0">
                <a:latin typeface="Times New Roman" panose="02020603050405020304" pitchFamily="18" charset="0"/>
                <a:cs typeface="Times New Roman" panose="02020603050405020304" pitchFamily="18" charset="0"/>
                <a:hlinkClick r:id="rId5" action="ppaction://hlinksldjump"/>
              </a:rPr>
              <a:t>команды</a:t>
            </a:r>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6591543" y="3686101"/>
            <a:ext cx="2158348"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hlinkClick r:id="rId6" action="ppaction://hlinksldjump"/>
              </a:rPr>
              <a:t>Виртуальные команды</a:t>
            </a:r>
            <a:endParaRPr lang="ru-RU" sz="1600" dirty="0">
              <a:latin typeface="Times New Roman" panose="02020603050405020304" pitchFamily="18" charset="0"/>
              <a:cs typeface="Times New Roman" panose="02020603050405020304" pitchFamily="18" charset="0"/>
            </a:endParaRPr>
          </a:p>
        </p:txBody>
      </p:sp>
      <p:pic>
        <p:nvPicPr>
          <p:cNvPr id="7175" name="Picture 7" descr="https://avatars.mds.yandex.net/i?id=8f6fcf517178a6d86ed3a7e8695f65ddb275b5f7-4592245-images-thumbs&amp;n=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873" y="4108905"/>
            <a:ext cx="3102859" cy="1829438"/>
          </a:xfrm>
          <a:prstGeom prst="rect">
            <a:avLst/>
          </a:prstGeom>
          <a:noFill/>
          <a:extLst>
            <a:ext uri="{909E8E84-426E-40DD-AFC4-6F175D3DCCD1}">
              <a14:hiddenFill xmlns:a14="http://schemas.microsoft.com/office/drawing/2010/main">
                <a:solidFill>
                  <a:srgbClr val="FFFFFF"/>
                </a:solidFill>
              </a14:hiddenFill>
            </a:ext>
          </a:extLst>
        </p:spPr>
      </p:pic>
      <p:pic>
        <p:nvPicPr>
          <p:cNvPr id="7177" name="Picture 9" descr="https://avatars.mds.yandex.net/i?id=931c0a80166f4b6098ccf0ea02328485fec5b1f9-7998332-images-thumbs&amp;n=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02589" y="4066135"/>
            <a:ext cx="3005915" cy="1872208"/>
          </a:xfrm>
          <a:prstGeom prst="rect">
            <a:avLst/>
          </a:prstGeom>
          <a:noFill/>
          <a:extLst>
            <a:ext uri="{909E8E84-426E-40DD-AFC4-6F175D3DCCD1}">
              <a14:hiddenFill xmlns:a14="http://schemas.microsoft.com/office/drawing/2010/main">
                <a:solidFill>
                  <a:srgbClr val="FFFFFF"/>
                </a:solidFill>
              </a14:hiddenFill>
            </a:ext>
          </a:extLst>
        </p:spPr>
      </p:pic>
      <p:pic>
        <p:nvPicPr>
          <p:cNvPr id="7179" name="Picture 11" descr="Picture backgroun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9911" y="2611241"/>
            <a:ext cx="2105495" cy="201122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3498732" y="2245514"/>
            <a:ext cx="3060488" cy="338554"/>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hlinkClick r:id="rId10" action="ppaction://hlinksldjump"/>
              </a:rPr>
              <a:t>Гибридные и адаптивные формы</a:t>
            </a:r>
            <a:endParaRPr lang="ru-RU" sz="1600"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283625"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370329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11"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7664338"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4355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hlinkClick r:id="" action="ppaction://hlinkshowjump?jump=previousslide"/>
              </a:rPr>
              <a:t>Функциональные команды</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12474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hlinkClick r:id="" action="ppaction://hlinkshowjump?jump=previousslide"/>
              </a:rPr>
              <a:t>1. Функциональные команды </a:t>
            </a:r>
            <a:r>
              <a:rPr lang="ru-RU" sz="1600" dirty="0">
                <a:latin typeface="Times New Roman" panose="02020603050405020304" pitchFamily="18" charset="0"/>
                <a:cs typeface="Times New Roman" panose="02020603050405020304" pitchFamily="18" charset="0"/>
              </a:rPr>
              <a:t>представляют собой классическую форму внутриорганизационного взаимодействия, при которой все участники подчинены единому руководителю и занимаются решением задач в рамках одного отдела или направления. Как правило, эти команды отличаются стабильным составом, чёткой иерархией и высокой степенью специализации.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Ключевая особенность функциональных команд – вертикальная структура подчинения и концентрация профессиональной экспертизы. Такие команды эффективны в условиях устойчивых бизнес-процессов и предсказуемой среды. Однако при решении междисциплинарных задач или в условиях изменений функциональные команды могут демонстрировать недостаточную гибкость.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Несмотря на кажущуюся архаичность, функциональные команды остаются востребованными в производственном секторе, бухгалтерии, логистике и других сферах, где необходима чёткая организационная дисциплина.</a:t>
            </a:r>
          </a:p>
          <a:p>
            <a:pPr marL="0" indent="0" algn="just">
              <a:buNone/>
            </a:pPr>
            <a:endParaRPr lang="ru-RU" sz="1600" dirty="0"/>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34786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8941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864096"/>
          </a:xfrm>
        </p:spPr>
        <p:txBody>
          <a:bodyPr>
            <a:noAutofit/>
          </a:bodyPr>
          <a:lstStyle/>
          <a:p>
            <a:r>
              <a:rPr lang="ru-RU" sz="2000" dirty="0">
                <a:solidFill>
                  <a:schemeClr val="tx2"/>
                </a:solidFill>
                <a:latin typeface="Times New Roman" panose="02020603050405020304" pitchFamily="18" charset="0"/>
                <a:cs typeface="Times New Roman" panose="02020603050405020304" pitchFamily="18" charset="0"/>
                <a:hlinkClick r:id="rId2" action="ppaction://hlinksldjump"/>
              </a:rPr>
              <a:t>Кросс-функциональные команды</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11560" y="980728"/>
            <a:ext cx="8229600" cy="4525963"/>
          </a:xfrm>
        </p:spPr>
        <p:txBody>
          <a:bodyPr>
            <a:normAutofit fontScale="55000" lnSpcReduction="20000"/>
          </a:bodyPr>
          <a:lstStyle/>
          <a:p>
            <a:pPr marL="0" indent="450000" algn="just">
              <a:lnSpc>
                <a:spcPct val="120000"/>
              </a:lnSpc>
              <a:spcBef>
                <a:spcPts val="0"/>
              </a:spcBef>
              <a:buNone/>
            </a:pPr>
            <a:r>
              <a:rPr lang="ru-RU" sz="2900" dirty="0">
                <a:latin typeface="Times New Roman" panose="02020603050405020304" pitchFamily="18" charset="0"/>
                <a:cs typeface="Times New Roman" panose="02020603050405020304" pitchFamily="18" charset="0"/>
                <a:hlinkClick r:id="rId2" action="ppaction://hlinksldjump"/>
              </a:rPr>
              <a:t>2. Кросс-функциональные </a:t>
            </a:r>
            <a:r>
              <a:rPr lang="ru-RU" sz="2900" dirty="0" smtClean="0">
                <a:latin typeface="Times New Roman" panose="02020603050405020304" pitchFamily="18" charset="0"/>
                <a:cs typeface="Times New Roman" panose="02020603050405020304" pitchFamily="18" charset="0"/>
                <a:hlinkClick r:id="rId2" action="ppaction://hlinksldjump"/>
              </a:rPr>
              <a:t>команды </a:t>
            </a:r>
            <a:r>
              <a:rPr lang="ru-RU" sz="2900" dirty="0">
                <a:latin typeface="Times New Roman" panose="02020603050405020304" pitchFamily="18" charset="0"/>
                <a:cs typeface="Times New Roman" panose="02020603050405020304" pitchFamily="18" charset="0"/>
              </a:rPr>
              <a:t>представляют собой форму организационного взаимодействия, в рамках которой объединяются специалисты из различных профессиональных областей. Такая структура позволяет сосредоточить в одной команде разнообразные компетенции, что особенно ценно при решении задач, выходящих за пределы одной функциональной области. В отличие от традиционных подразделений, ориентированных на узкую специализацию, кросс-функциональные команды характеризуются междисциплинарной координацией и необходимостью синхронизации подходов, что требует высокой коммуникативной культуры и способности к адаптации.</a:t>
            </a:r>
          </a:p>
          <a:p>
            <a:pPr marL="0" indent="450000" algn="just">
              <a:lnSpc>
                <a:spcPct val="120000"/>
              </a:lnSpc>
              <a:spcBef>
                <a:spcPts val="0"/>
              </a:spcBef>
              <a:buNone/>
            </a:pPr>
            <a:r>
              <a:rPr lang="ru-RU" sz="2900" dirty="0">
                <a:latin typeface="Times New Roman" panose="02020603050405020304" pitchFamily="18" charset="0"/>
                <a:cs typeface="Times New Roman" panose="02020603050405020304" pitchFamily="18" charset="0"/>
              </a:rPr>
              <a:t>Особое внимание в таких командах уделяется механизму принятия решений, который нередко выходит за рамки линейной иерархии. Отдельные члены команды обладают не только экспертными знаниями, но и функцией влияния на стратегические аспекты проекта, что делает внутреннюю динамику кросс-функциональных коллективов сложной и насыщенной. Результативность этих команд во многом определяется степенью доверия между участниками, качеством проектного управления и способностью каждого члена действовать не только в пределах собственной профессиональной роли, но и с учётом </a:t>
            </a:r>
            <a:r>
              <a:rPr lang="ru-RU" sz="2900" dirty="0" err="1">
                <a:latin typeface="Times New Roman" panose="02020603050405020304" pitchFamily="18" charset="0"/>
                <a:cs typeface="Times New Roman" panose="02020603050405020304" pitchFamily="18" charset="0"/>
              </a:rPr>
              <a:t>межфункционального</a:t>
            </a:r>
            <a:r>
              <a:rPr lang="ru-RU" sz="2900" dirty="0">
                <a:latin typeface="Times New Roman" panose="02020603050405020304" pitchFamily="18" charset="0"/>
                <a:cs typeface="Times New Roman" panose="02020603050405020304" pitchFamily="18" charset="0"/>
              </a:rPr>
              <a:t> контекста.</a:t>
            </a:r>
          </a:p>
          <a:p>
            <a:pPr marL="0" indent="0" algn="just">
              <a:buNone/>
            </a:pPr>
            <a:endParaRPr lang="ru-RU" dirty="0"/>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91880"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1434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6056" y="1052736"/>
            <a:ext cx="8229600" cy="1143000"/>
          </a:xfrm>
        </p:spPr>
        <p:txBody>
          <a:bodyPr>
            <a:normAutofit fontScale="90000"/>
          </a:bodyPr>
          <a:lstStyle/>
          <a:p>
            <a:r>
              <a:rPr lang="ru-RU" sz="1600" dirty="0">
                <a:latin typeface="Times New Roman" panose="02020603050405020304" pitchFamily="18" charset="0"/>
                <a:cs typeface="Times New Roman" panose="02020603050405020304" pitchFamily="18" charset="0"/>
              </a:rPr>
              <a:t>Рецензенты</a:t>
            </a:r>
            <a:r>
              <a:rPr lang="ru-RU" sz="1600" dirty="0" smtClean="0">
                <a:latin typeface="Times New Roman" panose="02020603050405020304" pitchFamily="18" charset="0"/>
                <a:cs typeface="Times New Roman" panose="02020603050405020304" pitchFamily="18" charset="0"/>
              </a:rPr>
              <a:t>:</a:t>
            </a:r>
            <a:r>
              <a:rPr lang="ru-RU" dirty="0"/>
              <a:t/>
            </a:r>
            <a:br>
              <a:rPr lang="ru-RU" dirty="0"/>
            </a:br>
            <a:r>
              <a:rPr lang="ru-RU" sz="1600" dirty="0">
                <a:latin typeface="Times New Roman" panose="02020603050405020304" pitchFamily="18" charset="0"/>
                <a:cs typeface="Times New Roman" panose="02020603050405020304" pitchFamily="18" charset="0"/>
              </a:rPr>
              <a:t>Коммерческий директор </a:t>
            </a:r>
            <a:r>
              <a:rPr lang="ru-RU" sz="1600" cap="all" dirty="0">
                <a:latin typeface="Times New Roman" panose="02020603050405020304" pitchFamily="18" charset="0"/>
                <a:cs typeface="Times New Roman" panose="02020603050405020304" pitchFamily="18" charset="0"/>
              </a:rPr>
              <a:t>ООО</a:t>
            </a:r>
            <a:r>
              <a:rPr lang="ru-RU" sz="1600" dirty="0">
                <a:latin typeface="Times New Roman" panose="02020603050405020304" pitchFamily="18" charset="0"/>
                <a:cs typeface="Times New Roman" panose="02020603050405020304" pitchFamily="18" charset="0"/>
              </a:rPr>
              <a:t> «Бизнес Онлайн» </a:t>
            </a:r>
            <a:br>
              <a:rPr lang="ru-RU" sz="1600" dirty="0">
                <a:latin typeface="Times New Roman" panose="02020603050405020304" pitchFamily="18" charset="0"/>
                <a:cs typeface="Times New Roman" panose="02020603050405020304" pitchFamily="18" charset="0"/>
              </a:rPr>
            </a:br>
            <a:r>
              <a:rPr lang="ru-RU" sz="1600" i="1" dirty="0">
                <a:latin typeface="Times New Roman" panose="02020603050405020304" pitchFamily="18" charset="0"/>
                <a:cs typeface="Times New Roman" panose="02020603050405020304" pitchFamily="18" charset="0"/>
              </a:rPr>
              <a:t>Д. Е. Кондратьев</a:t>
            </a:r>
            <a:r>
              <a:rPr lang="ru-RU" sz="1600" dirty="0">
                <a:latin typeface="Times New Roman" panose="02020603050405020304" pitchFamily="18" charset="0"/>
                <a:cs typeface="Times New Roman" panose="02020603050405020304" pitchFamily="18" charset="0"/>
              </a:rPr>
              <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 </a:t>
            </a:r>
            <a:br>
              <a:rPr lang="ru-RU" sz="1600" dirty="0">
                <a:latin typeface="Times New Roman" panose="02020603050405020304" pitchFamily="18" charset="0"/>
                <a:cs typeface="Times New Roman" panose="02020603050405020304" pitchFamily="18" charset="0"/>
              </a:rPr>
            </a:br>
            <a:r>
              <a:rPr lang="ru-RU" sz="1600" cap="all" dirty="0">
                <a:latin typeface="Times New Roman" panose="02020603050405020304" pitchFamily="18" charset="0"/>
                <a:cs typeface="Times New Roman" panose="02020603050405020304" pitchFamily="18" charset="0"/>
              </a:rPr>
              <a:t>д</a:t>
            </a:r>
            <a:r>
              <a:rPr lang="ru-RU" sz="1600" dirty="0">
                <a:latin typeface="Times New Roman" panose="02020603050405020304" pitchFamily="18" charset="0"/>
                <a:cs typeface="Times New Roman" panose="02020603050405020304" pitchFamily="18" charset="0"/>
              </a:rPr>
              <a:t>октор экономических наук, </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профессор кафедры «Менеджмент» ФГБОУ ВО «ТГТУ»</a:t>
            </a:r>
            <a:br>
              <a:rPr lang="ru-RU" sz="1600" dirty="0">
                <a:latin typeface="Times New Roman" panose="02020603050405020304" pitchFamily="18" charset="0"/>
                <a:cs typeface="Times New Roman" panose="02020603050405020304" pitchFamily="18" charset="0"/>
              </a:rPr>
            </a:br>
            <a:r>
              <a:rPr lang="ru-RU" sz="1600" i="1" dirty="0">
                <a:latin typeface="Times New Roman" panose="02020603050405020304" pitchFamily="18" charset="0"/>
                <a:cs typeface="Times New Roman" panose="02020603050405020304" pitchFamily="18" charset="0"/>
              </a:rPr>
              <a:t>Е. В. Быковская</a:t>
            </a:r>
            <a:endParaRPr lang="ru-RU" sz="1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2348880"/>
            <a:ext cx="8147248" cy="3777283"/>
          </a:xfrm>
        </p:spPr>
        <p:txBody>
          <a:bodyPr>
            <a:normAutofit lnSpcReduction="10000"/>
          </a:bodyPr>
          <a:lstStyle/>
          <a:p>
            <a:pPr marL="0" indent="0">
              <a:buNone/>
            </a:pPr>
            <a:r>
              <a:rPr lang="ru-RU" sz="1400" b="1" dirty="0">
                <a:latin typeface="Times New Roman" panose="02020603050405020304" pitchFamily="18" charset="0"/>
                <a:cs typeface="Times New Roman" panose="02020603050405020304" pitchFamily="18" charset="0"/>
              </a:rPr>
              <a:t>Блюм, М. А. </a:t>
            </a:r>
          </a:p>
          <a:p>
            <a:pPr marL="0" indent="450000" algn="just">
              <a:buNone/>
            </a:pPr>
            <a:r>
              <a:rPr lang="ru-RU" sz="1400" dirty="0" smtClean="0">
                <a:latin typeface="Times New Roman" panose="02020603050405020304" pitchFamily="18" charset="0"/>
                <a:cs typeface="Times New Roman" panose="02020603050405020304" pitchFamily="18" charset="0"/>
              </a:rPr>
              <a:t>Б71 Лидерство </a:t>
            </a:r>
            <a:r>
              <a:rPr lang="ru-RU" sz="1400" dirty="0">
                <a:latin typeface="Times New Roman" panose="02020603050405020304" pitchFamily="18" charset="0"/>
                <a:cs typeface="Times New Roman" panose="02020603050405020304" pitchFamily="18" charset="0"/>
              </a:rPr>
              <a:t>и управление командой [Электронный ресурс, мультимедиа] : учебное пособие / М. А. Блюм, Д. Л. Хазанова. – Тамбов : Издательский центр ФГБОУ ВО «</a:t>
            </a:r>
            <a:r>
              <a:rPr lang="ru-RU" sz="1400" dirty="0" err="1">
                <a:latin typeface="Times New Roman" panose="02020603050405020304" pitchFamily="18" charset="0"/>
                <a:cs typeface="Times New Roman" panose="02020603050405020304" pitchFamily="18" charset="0"/>
              </a:rPr>
              <a:t>ТГТУ</a:t>
            </a:r>
            <a:r>
              <a:rPr lang="ru-RU" sz="1400" dirty="0" smtClean="0">
                <a:latin typeface="Times New Roman" panose="02020603050405020304" pitchFamily="18" charset="0"/>
                <a:cs typeface="Times New Roman" panose="02020603050405020304" pitchFamily="18" charset="0"/>
              </a:rPr>
              <a:t>»</a:t>
            </a:r>
            <a:r>
              <a:rPr lang="en-US" sz="1400" smtClean="0">
                <a:latin typeface="Times New Roman" panose="02020603050405020304" pitchFamily="18" charset="0"/>
                <a:cs typeface="Times New Roman" panose="02020603050405020304" pitchFamily="18" charset="0"/>
              </a:rPr>
              <a:t>,</a:t>
            </a:r>
            <a:r>
              <a:rPr lang="ru-RU" sz="140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2025. – Системные требования : ПК не ниже класса </a:t>
            </a:r>
            <a:r>
              <a:rPr lang="ru-RU" sz="1400" dirty="0" err="1">
                <a:latin typeface="Times New Roman" panose="02020603050405020304" pitchFamily="18" charset="0"/>
                <a:cs typeface="Times New Roman" panose="02020603050405020304" pitchFamily="18" charset="0"/>
              </a:rPr>
              <a:t>Pentium</a:t>
            </a:r>
            <a:r>
              <a:rPr lang="ru-RU" sz="1400" dirty="0">
                <a:latin typeface="Times New Roman" panose="02020603050405020304" pitchFamily="18" charset="0"/>
                <a:cs typeface="Times New Roman" panose="02020603050405020304" pitchFamily="18" charset="0"/>
              </a:rPr>
              <a:t> IV ; RAM 512 </a:t>
            </a:r>
            <a:r>
              <a:rPr lang="ru-RU" sz="1400" dirty="0" err="1">
                <a:latin typeface="Times New Roman" panose="02020603050405020304" pitchFamily="18" charset="0"/>
                <a:cs typeface="Times New Roman" panose="02020603050405020304" pitchFamily="18" charset="0"/>
              </a:rPr>
              <a:t>Mb</a:t>
            </a:r>
            <a:r>
              <a:rPr lang="ru-RU" sz="1400" dirty="0">
                <a:latin typeface="Times New Roman" panose="02020603050405020304" pitchFamily="18" charset="0"/>
                <a:cs typeface="Times New Roman" panose="02020603050405020304" pitchFamily="18" charset="0"/>
              </a:rPr>
              <a:t> ; необходимое место на HDD </a:t>
            </a:r>
            <a:r>
              <a:rPr lang="en-US" sz="1400" dirty="0" smtClean="0">
                <a:latin typeface="Times New Roman" panose="02020603050405020304" pitchFamily="18" charset="0"/>
                <a:cs typeface="Times New Roman" panose="02020603050405020304" pitchFamily="18" charset="0"/>
              </a:rPr>
              <a:t>57</a:t>
            </a:r>
            <a:r>
              <a:rPr lang="ru-RU" sz="1400" dirty="0" smtClean="0">
                <a:latin typeface="Times New Roman" panose="02020603050405020304" pitchFamily="18" charset="0"/>
                <a:cs typeface="Times New Roman" panose="02020603050405020304" pitchFamily="18" charset="0"/>
              </a:rPr>
              <a:t>,</a:t>
            </a:r>
            <a:r>
              <a:rPr lang="en-US" sz="1400" dirty="0" smtClean="0">
                <a:latin typeface="Times New Roman" panose="02020603050405020304" pitchFamily="18" charset="0"/>
                <a:cs typeface="Times New Roman" panose="02020603050405020304" pitchFamily="18" charset="0"/>
              </a:rPr>
              <a:t>4</a:t>
            </a:r>
            <a:r>
              <a:rPr lang="ru-RU" sz="1400" dirty="0" smtClean="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Mb</a:t>
            </a:r>
            <a:r>
              <a:rPr lang="ru-RU" sz="1400" dirty="0">
                <a:latin typeface="Times New Roman" panose="02020603050405020304" pitchFamily="18" charset="0"/>
                <a:cs typeface="Times New Roman" panose="02020603050405020304" pitchFamily="18" charset="0"/>
              </a:rPr>
              <a:t> ; </a:t>
            </a:r>
            <a:r>
              <a:rPr lang="ru-RU" sz="1400" dirty="0" err="1">
                <a:latin typeface="Times New Roman" panose="02020603050405020304" pitchFamily="18" charset="0"/>
                <a:cs typeface="Times New Roman" panose="02020603050405020304" pitchFamily="18" charset="0"/>
              </a:rPr>
              <a:t>Windows</a:t>
            </a:r>
            <a:r>
              <a:rPr lang="ru-RU" sz="1400" dirty="0">
                <a:latin typeface="Times New Roman" panose="02020603050405020304" pitchFamily="18" charset="0"/>
                <a:cs typeface="Times New Roman" panose="02020603050405020304" pitchFamily="18" charset="0"/>
              </a:rPr>
              <a:t> 7/8/10/11 ; дисковод CD-ROM ; мышь. – </a:t>
            </a:r>
            <a:r>
              <a:rPr lang="ru-RU" sz="1400" dirty="0" err="1">
                <a:latin typeface="Times New Roman" panose="02020603050405020304" pitchFamily="18" charset="0"/>
                <a:cs typeface="Times New Roman" panose="02020603050405020304" pitchFamily="18" charset="0"/>
              </a:rPr>
              <a:t>Загл</a:t>
            </a:r>
            <a:r>
              <a:rPr lang="ru-RU" sz="1400" dirty="0">
                <a:latin typeface="Times New Roman" panose="02020603050405020304" pitchFamily="18" charset="0"/>
                <a:cs typeface="Times New Roman" panose="02020603050405020304" pitchFamily="18" charset="0"/>
              </a:rPr>
              <a:t>. с экрана</a:t>
            </a:r>
            <a:r>
              <a:rPr lang="ru-RU" sz="1400" dirty="0" smtClean="0">
                <a:latin typeface="Times New Roman" panose="02020603050405020304" pitchFamily="18" charset="0"/>
                <a:cs typeface="Times New Roman" panose="02020603050405020304" pitchFamily="18" charset="0"/>
              </a:rPr>
              <a:t>.</a:t>
            </a:r>
          </a:p>
          <a:p>
            <a:pPr marL="0" indent="0" algn="just">
              <a:buNone/>
            </a:pPr>
            <a:r>
              <a:rPr lang="ru-RU" sz="1400" dirty="0" smtClean="0">
                <a:latin typeface="Times New Roman" panose="02020603050405020304" pitchFamily="18" charset="0"/>
                <a:cs typeface="Times New Roman" panose="02020603050405020304" pitchFamily="18" charset="0"/>
              </a:rPr>
              <a:t>ISBN 978-5-8265-2929-4</a:t>
            </a:r>
          </a:p>
          <a:p>
            <a:pPr marL="0" indent="450000" algn="just">
              <a:buNone/>
            </a:pPr>
            <a:r>
              <a:rPr lang="ru-RU" sz="1200" dirty="0" smtClean="0">
                <a:latin typeface="Times New Roman" panose="02020603050405020304" pitchFamily="18" charset="0"/>
                <a:cs typeface="Times New Roman" panose="02020603050405020304" pitchFamily="18" charset="0"/>
              </a:rPr>
              <a:t>Представлены </a:t>
            </a:r>
            <a:r>
              <a:rPr lang="ru-RU" sz="1200" dirty="0">
                <a:latin typeface="Times New Roman" panose="02020603050405020304" pitchFamily="18" charset="0"/>
                <a:cs typeface="Times New Roman" panose="02020603050405020304" pitchFamily="18" charset="0"/>
              </a:rPr>
              <a:t>практические инструменты и методики для оценки и развития лидерских качеств, а также рекомендации по построению высокоэффективных команд, реальные кейсы из практики различных компаний. Пособие включает в себя задания и упражнения, направленные на развитие навыков управления и лидерства, а также вопросы для самопроверки и обсуждения. </a:t>
            </a:r>
          </a:p>
          <a:p>
            <a:pPr marL="0" indent="450000" algn="just">
              <a:buNone/>
            </a:pPr>
            <a:r>
              <a:rPr lang="ru-RU" sz="1200" dirty="0">
                <a:latin typeface="Times New Roman" panose="02020603050405020304" pitchFamily="18" charset="0"/>
                <a:cs typeface="Times New Roman" panose="02020603050405020304" pitchFamily="18" charset="0"/>
              </a:rPr>
              <a:t>Предназначено для студентов магистратуры направления подготовки 38.04.05 «Бизнес-информатика» всех форм обучения</a:t>
            </a:r>
            <a:r>
              <a:rPr lang="ru-RU" sz="1200" dirty="0" smtClean="0">
                <a:latin typeface="Times New Roman" panose="02020603050405020304" pitchFamily="18" charset="0"/>
                <a:cs typeface="Times New Roman" panose="02020603050405020304" pitchFamily="18" charset="0"/>
              </a:rPr>
              <a:t>.</a:t>
            </a:r>
          </a:p>
          <a:p>
            <a:pPr marL="0" indent="0" algn="r">
              <a:buNone/>
            </a:pPr>
            <a:r>
              <a:rPr lang="ru-RU" sz="1200" dirty="0" smtClean="0">
                <a:latin typeface="Times New Roman" panose="02020603050405020304" pitchFamily="18" charset="0"/>
                <a:cs typeface="Times New Roman" panose="02020603050405020304" pitchFamily="18" charset="0"/>
              </a:rPr>
              <a:t>УДК </a:t>
            </a:r>
            <a:r>
              <a:rPr lang="ru-RU" sz="1200" dirty="0">
                <a:latin typeface="Times New Roman" panose="02020603050405020304" pitchFamily="18" charset="0"/>
                <a:cs typeface="Times New Roman" panose="02020603050405020304" pitchFamily="18" charset="0"/>
              </a:rPr>
              <a:t>338:658.3 (075.8)</a:t>
            </a:r>
          </a:p>
          <a:p>
            <a:pPr marL="0" indent="0" algn="r">
              <a:buNone/>
            </a:pPr>
            <a:r>
              <a:rPr lang="ru-RU" sz="1200" dirty="0">
                <a:latin typeface="Times New Roman" panose="02020603050405020304" pitchFamily="18" charset="0"/>
                <a:cs typeface="Times New Roman" panose="02020603050405020304" pitchFamily="18" charset="0"/>
              </a:rPr>
              <a:t>ББК  </a:t>
            </a:r>
            <a:r>
              <a:rPr lang="ru-RU" sz="1200" dirty="0" smtClean="0">
                <a:latin typeface="Times New Roman" panose="02020603050405020304" pitchFamily="18" charset="0"/>
                <a:cs typeface="Times New Roman" panose="02020603050405020304" pitchFamily="18" charset="0"/>
              </a:rPr>
              <a:t>Ф55-422.5я73</a:t>
            </a:r>
          </a:p>
          <a:p>
            <a:pPr marL="0" indent="0" algn="ctr">
              <a:buNone/>
            </a:pPr>
            <a:r>
              <a:rPr lang="ru-RU" sz="1200" i="1" dirty="0">
                <a:latin typeface="Times New Roman" panose="02020603050405020304" pitchFamily="18" charset="0"/>
                <a:cs typeface="Times New Roman" panose="02020603050405020304" pitchFamily="18" charset="0"/>
              </a:rPr>
              <a:t>Все права на размножение и распространение в любой форме остаются за разработчиком.</a:t>
            </a:r>
            <a:endParaRPr lang="ru-RU" sz="1200" dirty="0">
              <a:latin typeface="Times New Roman" panose="02020603050405020304" pitchFamily="18" charset="0"/>
              <a:cs typeface="Times New Roman" panose="02020603050405020304" pitchFamily="18" charset="0"/>
            </a:endParaRPr>
          </a:p>
          <a:p>
            <a:pPr marL="0" indent="0" algn="ctr">
              <a:buNone/>
            </a:pPr>
            <a:r>
              <a:rPr lang="ru-RU" sz="1200" i="1" dirty="0">
                <a:latin typeface="Times New Roman" panose="02020603050405020304" pitchFamily="18" charset="0"/>
                <a:cs typeface="Times New Roman" panose="02020603050405020304" pitchFamily="18" charset="0"/>
              </a:rPr>
              <a:t>Нелегальное копирование и использование данного продукта запрещено</a:t>
            </a:r>
            <a:r>
              <a:rPr lang="ru-RU" sz="1200" dirty="0">
                <a:latin typeface="Times New Roman" panose="02020603050405020304" pitchFamily="18" charset="0"/>
                <a:cs typeface="Times New Roman" panose="02020603050405020304" pitchFamily="18" charset="0"/>
              </a:rPr>
              <a:t>.</a:t>
            </a:r>
          </a:p>
          <a:p>
            <a:pPr marL="0" indent="450000" algn="r">
              <a:buNone/>
            </a:pPr>
            <a:endParaRPr lang="ru-RU" sz="1200" dirty="0" smtClean="0"/>
          </a:p>
          <a:p>
            <a:pPr marL="0" indent="450000">
              <a:buNone/>
            </a:pPr>
            <a:r>
              <a:rPr lang="ru-RU" sz="1200" b="1" dirty="0" smtClean="0">
                <a:latin typeface="Times New Roman" panose="02020603050405020304" pitchFamily="18" charset="0"/>
                <a:cs typeface="Times New Roman" panose="02020603050405020304" pitchFamily="18" charset="0"/>
              </a:rPr>
              <a:t>ISBN 978-5-8265-2929-4</a:t>
            </a:r>
          </a:p>
        </p:txBody>
      </p:sp>
      <p:sp>
        <p:nvSpPr>
          <p:cNvPr id="9" name="Прямоугольник 8"/>
          <p:cNvSpPr/>
          <p:nvPr/>
        </p:nvSpPr>
        <p:spPr>
          <a:xfrm>
            <a:off x="467544" y="260648"/>
            <a:ext cx="4572000" cy="738664"/>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УДК 338:658.3 (075.8)</a:t>
            </a:r>
          </a:p>
          <a:p>
            <a:r>
              <a:rPr lang="ru-RU" sz="1400" dirty="0">
                <a:latin typeface="Times New Roman" panose="02020603050405020304" pitchFamily="18" charset="0"/>
                <a:cs typeface="Times New Roman" panose="02020603050405020304" pitchFamily="18" charset="0"/>
              </a:rPr>
              <a:t>ББК  Ф55-422.5я73</a:t>
            </a:r>
          </a:p>
          <a:p>
            <a:r>
              <a:rPr lang="ru-RU" sz="1400" dirty="0">
                <a:latin typeface="Times New Roman" panose="02020603050405020304" pitchFamily="18" charset="0"/>
                <a:cs typeface="Times New Roman" panose="02020603050405020304" pitchFamily="18" charset="0"/>
              </a:rPr>
              <a:t>         Б71</a:t>
            </a:r>
          </a:p>
        </p:txBody>
      </p:sp>
      <p:sp>
        <p:nvSpPr>
          <p:cNvPr id="11" name="TextBox 10"/>
          <p:cNvSpPr txBox="1"/>
          <p:nvPr/>
        </p:nvSpPr>
        <p:spPr>
          <a:xfrm>
            <a:off x="4860032" y="5589240"/>
            <a:ext cx="3888432" cy="830997"/>
          </a:xfrm>
          <a:prstGeom prst="rect">
            <a:avLst/>
          </a:prstGeom>
          <a:noFill/>
        </p:spPr>
        <p:txBody>
          <a:bodyPr wrap="square" rtlCol="0">
            <a:spAutoFit/>
          </a:bodyPr>
          <a:lstStyle/>
          <a:p>
            <a:r>
              <a:rPr lang="ru-RU" sz="1200" dirty="0">
                <a:latin typeface="Times New Roman" panose="02020603050405020304" pitchFamily="18" charset="0"/>
                <a:cs typeface="Times New Roman" panose="02020603050405020304" pitchFamily="18" charset="0"/>
                <a:sym typeface="Symbol"/>
              </a:rPr>
              <a:t></a:t>
            </a:r>
            <a:r>
              <a:rPr lang="ru-RU" sz="1200" dirty="0">
                <a:latin typeface="Times New Roman" panose="02020603050405020304" pitchFamily="18" charset="0"/>
                <a:cs typeface="Times New Roman" panose="02020603050405020304" pitchFamily="18" charset="0"/>
              </a:rPr>
              <a:t> Федеральное государственное бюджетное </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образовательное учреждение высшего образования </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«Тамбовский государственный технический </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университет» (ФГБОУ ВО «ТГТУ»), 2025</a:t>
            </a:r>
          </a:p>
        </p:txBody>
      </p:sp>
      <p:sp>
        <p:nvSpPr>
          <p:cNvPr id="4" name="Прямоугольник 3"/>
          <p:cNvSpPr/>
          <p:nvPr/>
        </p:nvSpPr>
        <p:spPr>
          <a:xfrm>
            <a:off x="7691979" y="642023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67544" y="6420237"/>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95936" y="642023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2664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hlinkClick r:id="rId2" action="ppaction://hlinksldjump"/>
              </a:rPr>
              <a:t>Самоуправляемые команды</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980728"/>
            <a:ext cx="8229600" cy="4752528"/>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hlinkClick r:id="rId2" action="ppaction://hlinksldjump"/>
              </a:rPr>
              <a:t>3. Самоуправляемые </a:t>
            </a:r>
            <a:r>
              <a:rPr lang="ru-RU" sz="1600" dirty="0" smtClean="0">
                <a:latin typeface="Times New Roman" panose="02020603050405020304" pitchFamily="18" charset="0"/>
                <a:cs typeface="Times New Roman" panose="02020603050405020304" pitchFamily="18" charset="0"/>
                <a:hlinkClick r:id="rId2" action="ppaction://hlinksldjump"/>
              </a:rPr>
              <a:t>команды </a:t>
            </a:r>
            <a:r>
              <a:rPr lang="ru-RU" sz="1600" dirty="0">
                <a:latin typeface="Times New Roman" panose="02020603050405020304" pitchFamily="18" charset="0"/>
                <a:cs typeface="Times New Roman" panose="02020603050405020304" pitchFamily="18" charset="0"/>
              </a:rPr>
              <a:t>характеризуются высокой степенью автономии: они самостоятельно распределяют роли, принимают решения и несут ответственность за конечный результат. Как правило, такие команды возникают в организациях, ориентированных на горизонтальное управление и доверие.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Отличительная черта – отсутствие постоянного внешнего руководства. Вместо этого управление осуществляется через внутренние договорённости, нормы и принципы. Самоуправляемые команды требуют от участников высокой зрелости, ответственности и готовности к самоорганизации.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Наиболее эффективны такие команды в инновационных компаниях, стартапах и организациях, практикующих </a:t>
            </a:r>
            <a:r>
              <a:rPr lang="ru-RU" sz="1600" dirty="0" err="1">
                <a:latin typeface="Times New Roman" panose="02020603050405020304" pitchFamily="18" charset="0"/>
                <a:cs typeface="Times New Roman" panose="02020603050405020304" pitchFamily="18" charset="0"/>
              </a:rPr>
              <a:t>Agile</a:t>
            </a:r>
            <a:r>
              <a:rPr lang="ru-RU" sz="1600" dirty="0">
                <a:latin typeface="Times New Roman" panose="02020603050405020304" pitchFamily="18" charset="0"/>
                <a:cs typeface="Times New Roman" panose="02020603050405020304" pitchFamily="18" charset="0"/>
              </a:rPr>
              <a:t>-подходы. Однако без достаточного уровня компетенций и внутренней культуры такие команды могут сталкиваться с дезорганизацией и размытием целей.</a:t>
            </a:r>
          </a:p>
          <a:p>
            <a:pPr marL="0" indent="450000" algn="just">
              <a:spcBef>
                <a:spcPts val="0"/>
              </a:spcBef>
              <a:buNone/>
            </a:pPr>
            <a:endParaRPr lang="ru-RU" dirty="0"/>
          </a:p>
          <a:p>
            <a:pPr marL="0" indent="450000" algn="just">
              <a:spcBef>
                <a:spcPts val="0"/>
              </a:spcBef>
              <a:buNone/>
            </a:pPr>
            <a:endParaRPr lang="ru-RU" dirty="0"/>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1921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7288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hlinkClick r:id="rId2" action="ppaction://hlinksldjump"/>
              </a:rPr>
              <a:t>Виртуальные команды</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5273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hlinkClick r:id="rId2" action="ppaction://hlinksldjump"/>
              </a:rPr>
              <a:t>4. Виртуальные команды</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Развитие цифровых технологий привело к повсеместному распространению виртуальных команд – коллективов, участники которых взаимодействуют преимущественно онлайн. Они часто состоят из специалистов, находящихся в разных городах или странах.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Специфика виртуальных команд заключается в необходимости эффективной цифровой коммуникации и организации рабочего времени с учётом часовых поясов и культурных различий. В таких командах особенно важны прозрачные правила взаимодействия, регулярная обратная связь и наличие платформ, обеспечивающих единое информационное пространство.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Виртуальные команды востребованы в сфере ИТ, консалтинге, образовании и креативных индустриях. При этом они требуют развитых цифровых навыков и способности к самодисциплине от каждого участника.</a:t>
            </a:r>
          </a:p>
          <a:p>
            <a:pPr marL="0" indent="450000" algn="just">
              <a:buNone/>
            </a:pPr>
            <a:endParaRPr lang="ru-RU" sz="1600" dirty="0"/>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91880"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9604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hlinkClick r:id="rId2" action="ppaction://hlinksldjump"/>
              </a:rPr>
              <a:t>Гибридные и адаптивные формы</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52736"/>
            <a:ext cx="8229600" cy="5256584"/>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hlinkClick r:id="rId2" action="ppaction://hlinksldjump"/>
              </a:rPr>
              <a:t>5. Гибридные и адаптивные формы</a:t>
            </a: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На </a:t>
            </a:r>
            <a:r>
              <a:rPr lang="ru-RU" sz="1600" dirty="0">
                <a:latin typeface="Times New Roman" panose="02020603050405020304" pitchFamily="18" charset="0"/>
                <a:cs typeface="Times New Roman" panose="02020603050405020304" pitchFamily="18" charset="0"/>
              </a:rPr>
              <a:t>пересечении всех перечисленных типов формируются гибридные команды, включающие элементы разных моделей. Например, кросс-функциональная команда может быть виртуальной и при этом самоуправляемой. Современные реалии требуют высокой адаптивности, что делает такие гибридные структуры всё более популярными.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Особенность адаптивных команд – способность быстро меняться в ответ на внешние вызовы, перераспределять функции, перестраивать процессы и переопределять цели.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таких командах особенно актуальна культура обратной связи, обучение на практике и постоянная рефлексия.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Эти команды не вписываются в традиционные рамки, что делает их предметом повышенного интереса как со стороны практиков, так и исследователей организационного поведения.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Анализ различных типов команд показывает, что выбор той или иной модели зависит от характера задач, организационной культуры и уровня зрелости команды. В условиях нестабильной и изменчивой среды всё большую значимость приобретают гибкие, междисциплинарные и </a:t>
            </a:r>
            <a:r>
              <a:rPr lang="ru-RU" sz="1600" dirty="0" err="1">
                <a:latin typeface="Times New Roman" panose="02020603050405020304" pitchFamily="18" charset="0"/>
                <a:cs typeface="Times New Roman" panose="02020603050405020304" pitchFamily="18" charset="0"/>
              </a:rPr>
              <a:t>цифрово</a:t>
            </a:r>
            <a:r>
              <a:rPr lang="ru-RU" sz="1600" dirty="0">
                <a:latin typeface="Times New Roman" panose="02020603050405020304" pitchFamily="18" charset="0"/>
                <a:cs typeface="Times New Roman" panose="02020603050405020304" pitchFamily="18" charset="0"/>
              </a:rPr>
              <a:t>-гибридные формы командного взаимодействия.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Эффективность команды определяется не столько её типом, сколько осознанностью в построении структуры, ясностью ролей, уровнем доверия и готовностью к обучению. Умение распознавать и адаптировать тип команды под конкретную ситуацию становится важной компетенцией современного управленца</a:t>
            </a: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91880"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3461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 ходом развития управленческой мысли также отмечалась и эволюция теории лидерства.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первой половине XX столетия главными считались теории лидерских качеств, суть которых заключалась в следующем: человеку, чтобы быть лидером, нужно обладать определенным перечнем качеств, часть которых может быть дана с рождения, а часть – приобретена в ходе долгой работы над собой.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оказывает двоякое влияние на людей: с помощью личного авторитета – члены группы признают преимущества лидера перед другими из-за его положения, опыта, мастерства, образования и проч.; с помощью личных качеств – человечности, обходительности, справедливого отношения к людям и проч.</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Теории личностных качеств обладали определенными практическими значениями.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Их </a:t>
            </a:r>
            <a:r>
              <a:rPr lang="ru-RU" sz="1600" dirty="0">
                <a:latin typeface="Times New Roman" panose="02020603050405020304" pitchFamily="18" charset="0"/>
                <a:cs typeface="Times New Roman" panose="02020603050405020304" pitchFamily="18" charset="0"/>
              </a:rPr>
              <a:t>выводы стали основой некоторых способов формирования трудового коллектива организаций. По замыслу авторов теорий, различные тестирования должны помогать отбирать кадры, способные реализовать себя как эффективных руководителей структурных единиц.</a:t>
            </a:r>
          </a:p>
          <a:p>
            <a:pPr marL="0" indent="0" algn="just">
              <a:buNone/>
            </a:pPr>
            <a:endParaRPr lang="ru-RU" dirty="0"/>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83291"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39529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539552" y="1196752"/>
            <a:ext cx="8229600" cy="4752528"/>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Позже, в середине XX столетия, были широко распространены поведенческие концепции лидерства, когда авторы данных теорий рассматривали лидерство в рамках стиля управления.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Самым известным представителем поведенческой концепции лидерства можно считать профессора </a:t>
            </a:r>
            <a:r>
              <a:rPr lang="ru-RU" sz="1600" dirty="0" err="1">
                <a:latin typeface="Times New Roman" panose="02020603050405020304" pitchFamily="18" charset="0"/>
                <a:cs typeface="Times New Roman" panose="02020603050405020304" pitchFamily="18" charset="0"/>
              </a:rPr>
              <a:t>Мичиганского</a:t>
            </a:r>
            <a:r>
              <a:rPr lang="ru-RU" sz="1600" dirty="0">
                <a:latin typeface="Times New Roman" panose="02020603050405020304" pitchFamily="18" charset="0"/>
                <a:cs typeface="Times New Roman" panose="02020603050405020304" pitchFamily="18" charset="0"/>
              </a:rPr>
              <a:t> университета Р. </a:t>
            </a:r>
            <a:r>
              <a:rPr lang="ru-RU" sz="1600" dirty="0" err="1">
                <a:latin typeface="Times New Roman" panose="02020603050405020304" pitchFamily="18" charset="0"/>
                <a:cs typeface="Times New Roman" panose="02020603050405020304" pitchFamily="18" charset="0"/>
              </a:rPr>
              <a:t>Лайкерта</a:t>
            </a:r>
            <a:r>
              <a:rPr lang="ru-RU" sz="1600" dirty="0">
                <a:latin typeface="Times New Roman" panose="02020603050405020304" pitchFamily="18" charset="0"/>
                <a:cs typeface="Times New Roman" panose="02020603050405020304" pitchFamily="18" charset="0"/>
              </a:rPr>
              <a:t>, который выделил два главных лидерских стиля: «руководителя, который сосредоточен на работе» и «руководителя, который сосредоточен на человеке».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Поведенческие концепции лидерства являются характерными и для известной теории Д. Мак-Грегора, который стал автором учения об </a:t>
            </a:r>
            <a:r>
              <a:rPr lang="ru-RU" sz="1600" dirty="0" err="1">
                <a:latin typeface="Times New Roman" panose="02020603050405020304" pitchFamily="18" charset="0"/>
                <a:cs typeface="Times New Roman" panose="02020603050405020304" pitchFamily="18" charset="0"/>
              </a:rPr>
              <a:t>автократичном</a:t>
            </a:r>
            <a:r>
              <a:rPr lang="ru-RU" sz="1600" dirty="0">
                <a:latin typeface="Times New Roman" panose="02020603050405020304" pitchFamily="18" charset="0"/>
                <a:cs typeface="Times New Roman" panose="02020603050405020304" pitchFamily="18" charset="0"/>
              </a:rPr>
              <a:t> и демократичном стилях управления</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Автократичное</a:t>
            </a:r>
            <a:r>
              <a:rPr lang="ru-RU" sz="1600" dirty="0">
                <a:latin typeface="Times New Roman" panose="02020603050405020304" pitchFamily="18" charset="0"/>
                <a:cs typeface="Times New Roman" panose="02020603050405020304" pitchFamily="18" charset="0"/>
              </a:rPr>
              <a:t> руководство Д. </a:t>
            </a:r>
            <a:r>
              <a:rPr lang="ru-RU" sz="1600" dirty="0" err="1">
                <a:latin typeface="Times New Roman" panose="02020603050405020304" pitchFamily="18" charset="0"/>
                <a:cs typeface="Times New Roman" panose="02020603050405020304" pitchFamily="18" charset="0"/>
              </a:rPr>
              <a:t>МакГрегора</a:t>
            </a:r>
            <a:r>
              <a:rPr lang="ru-RU" sz="1600" dirty="0">
                <a:latin typeface="Times New Roman" panose="02020603050405020304" pitchFamily="18" charset="0"/>
                <a:cs typeface="Times New Roman" panose="02020603050405020304" pitchFamily="18" charset="0"/>
              </a:rPr>
              <a:t>, известное по-другому как теория «X», характеризуется такими положениями: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люди первоначально не горят желанием работать и при удобных возможностях избегают труда;</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 людей отсутствует честолюбие, и они предпочитают избавляться от ответственности, желая в большей степени, чтобы над ними осуществляли руководство;</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больше всего люди нуждаются в защищенности;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чтобы побуждать людей к труду, нужно применять приемы принуждения, контроля и угроз предстоящего наказания.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37056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467544"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Автократ, как правило, берет на себя принятие всех решений в организации, он осуществляет руководство над всем процессом и оказывает давление на сотрудников в подчинении. Помимо этого, автократам свойственна любовь к угрозам и наказаниям, хотя иногда он может быть склонен к поощрению подчиненных. Так или иначе, автократ всегда сохраняет фактическую власть и право принимать решения за своей персоной.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Демократичный руководитель в теории Д. </a:t>
            </a:r>
            <a:r>
              <a:rPr lang="ru-RU" sz="1600" dirty="0" err="1">
                <a:latin typeface="Times New Roman" panose="02020603050405020304" pitchFamily="18" charset="0"/>
                <a:cs typeface="Times New Roman" panose="02020603050405020304" pitchFamily="18" charset="0"/>
              </a:rPr>
              <a:t>МакГрегора</a:t>
            </a:r>
            <a:r>
              <a:rPr lang="ru-RU" sz="1600" dirty="0">
                <a:latin typeface="Times New Roman" panose="02020603050405020304" pitchFamily="18" charset="0"/>
                <a:cs typeface="Times New Roman" panose="02020603050405020304" pitchFamily="18" charset="0"/>
              </a:rPr>
              <a:t> обозначен в теории «Y», которая характеризуется такими положениями: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труд является естественным процессом; если условия позволяют, люди будут не только принимать на себя ответственность, но стремиться к ней;</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если люди приобщены к целям организации, то они будут пользоваться самоуправлением и самоконтролем;</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приобщение является функцией вознаграждения, которое связано с достижением целей;</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способность творчески решать проблемы встречается довольно часто, а интеллектуальный потенциал среднестатистического человека реализуется не в полной мере.</a:t>
            </a:r>
          </a:p>
          <a:p>
            <a:pPr marL="0" indent="450000" algn="just">
              <a:spcBef>
                <a:spcPts val="0"/>
              </a:spcBef>
              <a:buClr>
                <a:schemeClr val="tx2"/>
              </a:buClr>
              <a:buNone/>
            </a:pPr>
            <a:r>
              <a:rPr lang="ru-RU" sz="1600" dirty="0">
                <a:latin typeface="Times New Roman" panose="02020603050405020304" pitchFamily="18" charset="0"/>
                <a:cs typeface="Times New Roman" panose="02020603050405020304" pitchFamily="18" charset="0"/>
              </a:rPr>
              <a:t>Демократичный лидер считает, что подчиненные мотивированы не только физиологическими нуждами, но и потребностями, находящимися на более высоком уровне: общественным взаимодействием, самовыражением.</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70535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467544" y="1340768"/>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Руководитель данного стиля хочет сформировать такую ситуацию, в которой люди могут проявлять себя, и их работа сама по себе будет являться вознаграждением. Демократичные менеджеры желают научить своих подчиненных быть более отзывчивыми к проблемам организации, а также разделяют с ними принятие решений.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60-е годы прошлого века поведенческий подход стал вытесняться ситуационным. Речь идет о выборе стиля управления, наиболее адекватного и применимого к определенной ситуации. Самым известным представителем этого направления в исследовании проблемы лидерства принято считать Ф. </a:t>
            </a:r>
            <a:r>
              <a:rPr lang="ru-RU" sz="1600" dirty="0" err="1">
                <a:latin typeface="Times New Roman" panose="02020603050405020304" pitchFamily="18" charset="0"/>
                <a:cs typeface="Times New Roman" panose="02020603050405020304" pitchFamily="18" charset="0"/>
              </a:rPr>
              <a:t>Фидлера</a:t>
            </a:r>
            <a:r>
              <a:rPr lang="ru-RU" sz="1600" dirty="0">
                <a:latin typeface="Times New Roman" panose="02020603050405020304" pitchFamily="18" charset="0"/>
                <a:cs typeface="Times New Roman" panose="02020603050405020304" pitchFamily="18" charset="0"/>
              </a:rPr>
              <a:t>, который основывался на богатом эмпирическом материале и пришел к выводу, что эффективность лидера заключается не в приверженности к какому-то одному стилю руководства, а в умении менять свое поведение исходя от конкретной ситуации. </a:t>
            </a: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Фидлер</a:t>
            </a:r>
            <a:r>
              <a:rPr lang="ru-RU" sz="1600" dirty="0">
                <a:latin typeface="Times New Roman" panose="02020603050405020304" pitchFamily="18" charset="0"/>
                <a:cs typeface="Times New Roman" panose="02020603050405020304" pitchFamily="18" charset="0"/>
              </a:rPr>
              <a:t> определил три группы факторов, которые значимы с точки зрения эффективности работы руководителя и структурной единицы (компании) в целом:</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взаимоотношения </a:t>
            </a:r>
            <a:r>
              <a:rPr lang="ru-RU" sz="1600" dirty="0" err="1">
                <a:latin typeface="Times New Roman" panose="02020603050405020304" pitchFamily="18" charset="0"/>
                <a:cs typeface="Times New Roman" panose="02020603050405020304" pitchFamily="18" charset="0"/>
              </a:rPr>
              <a:t>рукоодителя</a:t>
            </a:r>
            <a:r>
              <a:rPr lang="ru-RU" sz="1600" dirty="0">
                <a:latin typeface="Times New Roman" panose="02020603050405020304" pitchFamily="18" charset="0"/>
                <a:cs typeface="Times New Roman" panose="02020603050405020304" pitchFamily="18" charset="0"/>
              </a:rPr>
              <a:t> с подчиненными (степень доверительности отношений, взаимного уважения);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степень структурированности задачи;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объем должностных полномочий, который выражается преимущественно в возможности руководителя оказывать влияние на работу подчиненных с помощью разнообразных механизмов стимулирования – вознаграждения, должностного роста и проч.</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0708" y="6319135"/>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55301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778098"/>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467544" y="908720"/>
            <a:ext cx="8229600" cy="482453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Выводы Ф. </a:t>
            </a:r>
            <a:r>
              <a:rPr lang="ru-RU" sz="1600" dirty="0" err="1">
                <a:latin typeface="Times New Roman" panose="02020603050405020304" pitchFamily="18" charset="0"/>
                <a:cs typeface="Times New Roman" panose="02020603050405020304" pitchFamily="18" charset="0"/>
              </a:rPr>
              <a:t>Фидлера</a:t>
            </a:r>
            <a:r>
              <a:rPr lang="ru-RU" sz="1600" dirty="0">
                <a:latin typeface="Times New Roman" panose="02020603050405020304" pitchFamily="18" charset="0"/>
                <a:cs typeface="Times New Roman" panose="02020603050405020304" pitchFamily="18" charset="0"/>
              </a:rPr>
              <a:t> были довольно интересными. Ему удалось показать, что ориентированный на задачу стиль руководства будет самым эффективным в наиболее или в наименее благоприятных для руководителя случаях (оцениваемых в свете вышеназванных параметров) и что, наоборот, стиль, который ориентирован на человека, позволит достичь наилучших результатов в умеренно благоприятных ситуациях.</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Ф. </a:t>
            </a:r>
            <a:r>
              <a:rPr lang="ru-RU" sz="1600" dirty="0" err="1">
                <a:latin typeface="Times New Roman" panose="02020603050405020304" pitchFamily="18" charset="0"/>
                <a:cs typeface="Times New Roman" panose="02020603050405020304" pitchFamily="18" charset="0"/>
              </a:rPr>
              <a:t>Фидлера</a:t>
            </a:r>
            <a:r>
              <a:rPr lang="ru-RU" sz="1600" dirty="0">
                <a:latin typeface="Times New Roman" panose="02020603050405020304" pitchFamily="18" charset="0"/>
                <a:cs typeface="Times New Roman" panose="02020603050405020304" pitchFamily="18" charset="0"/>
              </a:rPr>
              <a:t> допускает два пути повышения эффективности руководящей деятельности: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приспособление лидера к ситуации (с помощью его подбора, обучения и переобучения, а также стимулирования и, как крайняя мера, – замена одного лидера другим, в большей мере отвечающим требованиям данной структурной единицы компании); </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изменение ситуации, что, в свою очередь, может быть достигнуто, с помощью наделения руководителя дополнительным перечнем полномочий по стимулированию сотрудников и их продвижению.</a:t>
            </a:r>
          </a:p>
          <a:p>
            <a:pPr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Начиная с 70-х годов прошлого века появились новые подходы к проблеме лидерства. К ним стоит отнести разные харизматические теории лидерства, где на первый план выдвигается вопрос об активно-трансформирующей функции лидерства. Прежние теории гласили о качественных характеристиках состава подчиненных как о некоторой данности, с которой стоит соотносить стиль руководства. </a:t>
            </a: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30548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67100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70609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467544" y="836712"/>
            <a:ext cx="8229600" cy="5464942"/>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Харизматические теории лидерства, наоборот, делают акцент на аффективной привязанности к лидеру, которая дает возможность эмоционально воздействовать лидеру на подчиненных и существенно менять их ценностные ориентации.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реальной жизни люди воспринимают лидера с помощью следующих моделей:</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«Один из нас» – подразумевается, что образ жизни лидера аналогичен образу жизни любого члена общественной группы. Лидер, как и все, способен радоваться, переживать, страдать; жизнь приносит ему и удачу, и неприятности.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«Лучший из нас» – подразумевается, что лидер является примером для всей группы и в качестве человека, и в качестве профессионала. Подчиненные хотят быть похожими на такого лидера.</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«Воплощение добродетели» – в данной модели считается, что лидер является носителем норм морали, он разделяет с группой ее общественные ценности и готов их отстаивать.</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«Оправдывающий ожидания» – в данной модели поведение лидера не зависит от изменчивых обстоятельств, то есть лидер всегда должен быть верным своему слову и придерживаться курса, одобренного группой.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Власть лидера формируется на хорошем знании людей, умении поставить себя на место подчиненных, понять их стремления, способности анализировать ситуацию и предвидеть развитие событий. Лидер должен обладать волей, гибкостью, эрудицией, настойчивостью, самодисциплиной и, конечно, владеть навыком оказывать влияние на людей.</a:t>
            </a:r>
          </a:p>
          <a:p>
            <a:pPr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548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067944" y="630165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62007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5273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концепции лидерства претерпели значительные изменения, учитывая динамику рабочего окружения, разнообразие команд и сложность задач. Вот некоторые из ключевых концепций, которые активно обсуждаются и применяются в современном управлении (табл. 5).</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5. Ключевые концепции современного </a:t>
            </a:r>
            <a:r>
              <a:rPr lang="ru-RU" sz="1600" dirty="0" smtClean="0">
                <a:latin typeface="Times New Roman" panose="02020603050405020304" pitchFamily="18" charset="0"/>
                <a:cs typeface="Times New Roman" panose="02020603050405020304" pitchFamily="18" charset="0"/>
              </a:rPr>
              <a:t>управления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80775" y="6326226"/>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36041"/>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81166" y="6323856"/>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1089338235"/>
              </p:ext>
            </p:extLst>
          </p:nvPr>
        </p:nvGraphicFramePr>
        <p:xfrm>
          <a:off x="107503" y="2319103"/>
          <a:ext cx="8957085" cy="4016937"/>
        </p:xfrm>
        <a:graphic>
          <a:graphicData uri="http://schemas.openxmlformats.org/drawingml/2006/table">
            <a:tbl>
              <a:tblPr firstRow="1" bandRow="1">
                <a:tableStyleId>{5940675A-B579-460E-94D1-54222C63F5DA}</a:tableStyleId>
              </a:tblPr>
              <a:tblGrid>
                <a:gridCol w="2985695">
                  <a:extLst>
                    <a:ext uri="{9D8B030D-6E8A-4147-A177-3AD203B41FA5}">
                      <a16:colId xmlns:a16="http://schemas.microsoft.com/office/drawing/2014/main" val="1897602398"/>
                    </a:ext>
                  </a:extLst>
                </a:gridCol>
                <a:gridCol w="2985695">
                  <a:extLst>
                    <a:ext uri="{9D8B030D-6E8A-4147-A177-3AD203B41FA5}">
                      <a16:colId xmlns:a16="http://schemas.microsoft.com/office/drawing/2014/main" val="4032101226"/>
                    </a:ext>
                  </a:extLst>
                </a:gridCol>
                <a:gridCol w="2985695">
                  <a:extLst>
                    <a:ext uri="{9D8B030D-6E8A-4147-A177-3AD203B41FA5}">
                      <a16:colId xmlns:a16="http://schemas.microsoft.com/office/drawing/2014/main" val="3327554447"/>
                    </a:ext>
                  </a:extLst>
                </a:gridCol>
              </a:tblGrid>
              <a:tr h="277457">
                <a:tc>
                  <a:txBody>
                    <a:bodyPr/>
                    <a:lstStyle/>
                    <a:p>
                      <a:pPr algn="ctr"/>
                      <a:r>
                        <a:rPr lang="ru-RU" sz="1150" b="1" dirty="0" smtClean="0">
                          <a:latin typeface="Times New Roman" panose="02020603050405020304" pitchFamily="18" charset="0"/>
                          <a:cs typeface="Times New Roman" panose="02020603050405020304" pitchFamily="18" charset="0"/>
                        </a:rPr>
                        <a:t>Концепция лидерства</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150" b="1" dirty="0" smtClean="0">
                          <a:latin typeface="Times New Roman" panose="02020603050405020304" pitchFamily="18" charset="0"/>
                          <a:cs typeface="Times New Roman" panose="02020603050405020304" pitchFamily="18" charset="0"/>
                        </a:rPr>
                        <a:t>Ключевые особенности</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150" b="1" dirty="0" smtClean="0">
                          <a:latin typeface="Times New Roman" panose="02020603050405020304" pitchFamily="18" charset="0"/>
                          <a:cs typeface="Times New Roman" panose="02020603050405020304" pitchFamily="18" charset="0"/>
                        </a:rPr>
                        <a:t>Подход к взаимодействию с командой</a:t>
                      </a:r>
                      <a:endParaRPr lang="ru-RU" sz="115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70650810"/>
                  </a:ext>
                </a:extLst>
              </a:tr>
              <a:tr h="824442">
                <a:tc>
                  <a:txBody>
                    <a:bodyPr/>
                    <a:lstStyle/>
                    <a:p>
                      <a:pPr algn="just"/>
                      <a:r>
                        <a:rPr lang="ru-RU" sz="1150" b="1" dirty="0" smtClean="0">
                          <a:latin typeface="Times New Roman" panose="02020603050405020304" pitchFamily="18" charset="0"/>
                          <a:cs typeface="Times New Roman" panose="02020603050405020304" pitchFamily="18" charset="0"/>
                        </a:rPr>
                        <a:t>Трансформационное лидерство</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Основано на вдохновении,</a:t>
                      </a:r>
                      <a:r>
                        <a:rPr lang="ru-RU" sz="1150" baseline="0" dirty="0" smtClean="0">
                          <a:latin typeface="Times New Roman" panose="02020603050405020304" pitchFamily="18" charset="0"/>
                          <a:cs typeface="Times New Roman" panose="02020603050405020304" pitchFamily="18" charset="0"/>
                        </a:rPr>
                        <a:t> ценностной ориентации и способности лидера изменять представления и мотивацию команды</a:t>
                      </a:r>
                      <a:endParaRPr lang="ru-RU" sz="1150"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Лидер действует как катализатор изменений, стимулируя рост через эмоциональное</a:t>
                      </a:r>
                      <a:r>
                        <a:rPr lang="ru-RU" sz="1150" baseline="0" dirty="0" smtClean="0">
                          <a:latin typeface="Times New Roman" panose="02020603050405020304" pitchFamily="18" charset="0"/>
                          <a:cs typeface="Times New Roman" panose="02020603050405020304" pitchFamily="18" charset="0"/>
                        </a:rPr>
                        <a:t> вовлечение и личный пример</a:t>
                      </a:r>
                      <a:endParaRPr lang="ru-RU" sz="115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500714983"/>
                  </a:ext>
                </a:extLst>
              </a:tr>
              <a:tr h="642114">
                <a:tc>
                  <a:txBody>
                    <a:bodyPr/>
                    <a:lstStyle/>
                    <a:p>
                      <a:pPr algn="just"/>
                      <a:r>
                        <a:rPr lang="ru-RU" sz="1150" b="1" dirty="0" smtClean="0">
                          <a:latin typeface="Times New Roman" panose="02020603050405020304" pitchFamily="18" charset="0"/>
                          <a:cs typeface="Times New Roman" panose="02020603050405020304" pitchFamily="18" charset="0"/>
                        </a:rPr>
                        <a:t>Транзакционное лидерство</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Сосредоточено на обмене: чёткие правила, задачи, вознаграждение за результат</a:t>
                      </a:r>
                      <a:r>
                        <a:rPr lang="ru-RU" sz="1150" baseline="0" dirty="0" smtClean="0">
                          <a:latin typeface="Times New Roman" panose="02020603050405020304" pitchFamily="18" charset="0"/>
                          <a:cs typeface="Times New Roman" panose="02020603050405020304" pitchFamily="18" charset="0"/>
                        </a:rPr>
                        <a:t> и санкции за отклонения</a:t>
                      </a:r>
                      <a:endParaRPr lang="ru-RU" sz="1150"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Отношения выстраиваются по принципу «контрактной логики»: ожидаемый результат – соответствующая награда</a:t>
                      </a:r>
                      <a:endParaRPr lang="ru-RU" sz="115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66770700"/>
                  </a:ext>
                </a:extLst>
              </a:tr>
              <a:tr h="724241">
                <a:tc>
                  <a:txBody>
                    <a:bodyPr/>
                    <a:lstStyle/>
                    <a:p>
                      <a:pPr algn="just"/>
                      <a:r>
                        <a:rPr lang="ru-RU" sz="1150" b="1" dirty="0" smtClean="0">
                          <a:latin typeface="Times New Roman" panose="02020603050405020304" pitchFamily="18" charset="0"/>
                          <a:cs typeface="Times New Roman" panose="02020603050405020304" pitchFamily="18" charset="0"/>
                        </a:rPr>
                        <a:t>Ситуационное лидерство</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Лидер адаптирует стиль управления в зависимости от зрелости, компетентности и мотивации команды</a:t>
                      </a:r>
                      <a:endParaRPr lang="ru-RU" sz="1150"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Гибкая модель взаимодействия: варьируется</a:t>
                      </a:r>
                      <a:r>
                        <a:rPr lang="ru-RU" sz="1150" baseline="0" dirty="0" smtClean="0">
                          <a:latin typeface="Times New Roman" panose="02020603050405020304" pitchFamily="18" charset="0"/>
                          <a:cs typeface="Times New Roman" panose="02020603050405020304" pitchFamily="18" charset="0"/>
                        </a:rPr>
                        <a:t> между директивностью и делегированием в зависимости от обстоятельств</a:t>
                      </a:r>
                      <a:endParaRPr lang="ru-RU" sz="115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99069012"/>
                  </a:ext>
                </a:extLst>
              </a:tr>
              <a:tr h="724241">
                <a:tc>
                  <a:txBody>
                    <a:bodyPr/>
                    <a:lstStyle/>
                    <a:p>
                      <a:pPr algn="just"/>
                      <a:r>
                        <a:rPr lang="ru-RU" sz="1150" b="1" dirty="0" smtClean="0">
                          <a:latin typeface="Times New Roman" panose="02020603050405020304" pitchFamily="18" charset="0"/>
                          <a:cs typeface="Times New Roman" panose="02020603050405020304" pitchFamily="18" charset="0"/>
                        </a:rPr>
                        <a:t>Служащее лидерство (</a:t>
                      </a:r>
                      <a:r>
                        <a:rPr lang="en-US" sz="1150" b="1" dirty="0" smtClean="0">
                          <a:latin typeface="Times New Roman" panose="02020603050405020304" pitchFamily="18" charset="0"/>
                          <a:cs typeface="Times New Roman" panose="02020603050405020304" pitchFamily="18" charset="0"/>
                        </a:rPr>
                        <a:t>servant leadership</a:t>
                      </a:r>
                      <a:r>
                        <a:rPr lang="ru-RU" sz="1150" b="1" dirty="0" smtClean="0">
                          <a:latin typeface="Times New Roman" panose="02020603050405020304" pitchFamily="18" charset="0"/>
                          <a:cs typeface="Times New Roman" panose="02020603050405020304" pitchFamily="18" charset="0"/>
                        </a:rPr>
                        <a:t>)</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В центре внимания – потребности команды; лидер выступает не как управляющий, а как поддерживающий и развивающий</a:t>
                      </a:r>
                      <a:endParaRPr lang="ru-RU" sz="1150"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Командное пространство стоится</a:t>
                      </a:r>
                      <a:r>
                        <a:rPr lang="ru-RU" sz="1150" baseline="0" dirty="0" smtClean="0">
                          <a:latin typeface="Times New Roman" panose="02020603050405020304" pitchFamily="18" charset="0"/>
                          <a:cs typeface="Times New Roman" panose="02020603050405020304" pitchFamily="18" charset="0"/>
                        </a:rPr>
                        <a:t> на доверии, эмпатии и участии; лидер задаёт тон, но не подавляет инициативу</a:t>
                      </a:r>
                      <a:endParaRPr lang="ru-RU" sz="115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076898360"/>
                  </a:ext>
                </a:extLst>
              </a:tr>
              <a:tr h="824442">
                <a:tc>
                  <a:txBody>
                    <a:bodyPr/>
                    <a:lstStyle/>
                    <a:p>
                      <a:pPr algn="just"/>
                      <a:r>
                        <a:rPr lang="ru-RU" sz="1150" b="1" dirty="0" smtClean="0">
                          <a:latin typeface="Times New Roman" panose="02020603050405020304" pitchFamily="18" charset="0"/>
                          <a:cs typeface="Times New Roman" panose="02020603050405020304" pitchFamily="18" charset="0"/>
                        </a:rPr>
                        <a:t>Адаптивное лидерство</a:t>
                      </a:r>
                      <a:endParaRPr lang="ru-RU" sz="115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Фокус на умении лидера вести команду в условиях неопределённости и постоянных изменений</a:t>
                      </a:r>
                      <a:endParaRPr lang="ru-RU" sz="1150" dirty="0">
                        <a:latin typeface="Times New Roman" panose="02020603050405020304" pitchFamily="18" charset="0"/>
                        <a:cs typeface="Times New Roman" panose="02020603050405020304" pitchFamily="18" charset="0"/>
                      </a:endParaRPr>
                    </a:p>
                  </a:txBody>
                  <a:tcPr anchor="ctr"/>
                </a:tc>
                <a:tc>
                  <a:txBody>
                    <a:bodyPr/>
                    <a:lstStyle/>
                    <a:p>
                      <a:pPr algn="just"/>
                      <a:r>
                        <a:rPr lang="ru-RU" sz="1150" dirty="0" smtClean="0">
                          <a:latin typeface="Times New Roman" panose="02020603050405020304" pitchFamily="18" charset="0"/>
                          <a:cs typeface="Times New Roman" panose="02020603050405020304" pitchFamily="18" charset="0"/>
                        </a:rPr>
                        <a:t>Вместо предписаний – стимулирование</a:t>
                      </a:r>
                      <a:r>
                        <a:rPr lang="ru-RU" sz="1150" baseline="0" dirty="0" smtClean="0">
                          <a:latin typeface="Times New Roman" panose="02020603050405020304" pitchFamily="18" charset="0"/>
                          <a:cs typeface="Times New Roman" panose="02020603050405020304" pitchFamily="18" charset="0"/>
                        </a:rPr>
                        <a:t> поиска решений внутри команды; лидер задаёт рамки и поддерживает процессы самообучения</a:t>
                      </a:r>
                      <a:endParaRPr lang="ru-RU" sz="115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621183155"/>
                  </a:ext>
                </a:extLst>
              </a:tr>
            </a:tbl>
          </a:graphicData>
        </a:graphic>
      </p:graphicFrame>
    </p:spTree>
    <p:extLst>
      <p:ext uri="{BB962C8B-B14F-4D97-AF65-F5344CB8AC3E}">
        <p14:creationId xmlns:p14="http://schemas.microsoft.com/office/powerpoint/2010/main" val="3002482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a:bodyPr>
          <a:lstStyle/>
          <a:p>
            <a:r>
              <a:rPr lang="ru-RU" sz="2000" b="1" cap="all" dirty="0" smtClean="0">
                <a:solidFill>
                  <a:schemeClr val="tx2"/>
                </a:solidFill>
                <a:latin typeface="Times New Roman" panose="02020603050405020304" pitchFamily="18" charset="0"/>
                <a:cs typeface="Times New Roman" panose="02020603050405020304" pitchFamily="18" charset="0"/>
              </a:rPr>
              <a:t>Оглавление</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692696"/>
            <a:ext cx="8229600" cy="5040560"/>
          </a:xfrm>
        </p:spPr>
        <p:txBody>
          <a:bodyPr>
            <a:normAutofit fontScale="25000" lnSpcReduction="20000"/>
          </a:bodyPr>
          <a:lstStyle/>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2" action="ppaction://hlinksldjump"/>
              </a:rPr>
              <a:t>Введение</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3" action="ppaction://hlinksldjump"/>
              </a:rPr>
              <a:t>Введение в лидерство и управление командой</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3" action="ppaction://hlinksldjump"/>
              </a:rPr>
              <a:t>1.1 Определение ключевых понятий: лидерство, команда, управление.</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4" action="ppaction://hlinksldjump"/>
              </a:rPr>
              <a:t> 1.2. Значение лидерства и управления командой в современном бизнесе.</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5" action="ppaction://hlinksldjump"/>
              </a:rPr>
              <a:t> 1.3. История развития концепций лидерства и управления командой</a:t>
            </a:r>
            <a:r>
              <a:rPr lang="ru-RU" sz="6400" dirty="0">
                <a:latin typeface="Times New Roman" panose="02020603050405020304" pitchFamily="18" charset="0"/>
                <a:cs typeface="Times New Roman" panose="02020603050405020304" pitchFamily="18" charset="0"/>
              </a:rPr>
              <a:t>.</a:t>
            </a: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6" action="ppaction://hlinksldjump"/>
              </a:rPr>
              <a:t>1.4 Практические задания по теме 1</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7" action="ppaction://hlinksldjump"/>
              </a:rPr>
              <a:t>2. Психологические основы лидерства</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7" action="ppaction://hlinksldjump"/>
              </a:rPr>
              <a:t>2.1 Стили управления в лидерской практике</a:t>
            </a:r>
            <a:r>
              <a:rPr lang="ru-RU" sz="6400" dirty="0">
                <a:latin typeface="Times New Roman" panose="02020603050405020304" pitchFamily="18" charset="0"/>
                <a:cs typeface="Times New Roman" panose="02020603050405020304" pitchFamily="18" charset="0"/>
                <a:hlinkClick r:id="rId8" action="ppaction://hlinksldjump"/>
              </a:rPr>
              <a:t>.</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9" action="ppaction://hlinksldjump"/>
              </a:rPr>
              <a:t> 2.2 Теории лидерства: трансформационное, транзакционное, ситуационное.</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cs typeface="Times New Roman" panose="02020603050405020304" pitchFamily="18" charset="0"/>
                <a:hlinkClick r:id="rId10" action="ppaction://hlinksldjump"/>
              </a:rPr>
              <a:t>2.3 Лидер как </a:t>
            </a:r>
            <a:r>
              <a:rPr lang="ru-RU" sz="6400" dirty="0" err="1">
                <a:latin typeface="Times New Roman" panose="02020603050405020304" pitchFamily="18" charset="0"/>
                <a:cs typeface="Times New Roman" panose="02020603050405020304" pitchFamily="18" charset="0"/>
                <a:hlinkClick r:id="rId10" action="ppaction://hlinksldjump"/>
              </a:rPr>
              <a:t>мотиватор</a:t>
            </a:r>
            <a:r>
              <a:rPr lang="ru-RU" sz="6400" dirty="0">
                <a:latin typeface="Times New Roman" panose="02020603050405020304" pitchFamily="18" charset="0"/>
                <a:cs typeface="Times New Roman" panose="02020603050405020304" pitchFamily="18" charset="0"/>
                <a:hlinkClick r:id="rId10" action="ppaction://hlinksldjump"/>
              </a:rPr>
              <a:t> и вдохновитель.</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11" action="ppaction://hlinksldjump"/>
              </a:rPr>
              <a:t> 2.4 Практические задания по теме 2</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12" action="ppaction://hlinksldjump"/>
              </a:rPr>
              <a:t>3. Управление командой</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hlinkClick r:id="rId12" action="ppaction://hlinksldjump"/>
              </a:rPr>
              <a:t>3.1. Формирование команды: составление, роли, динамика.</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cs typeface="Times New Roman" panose="02020603050405020304" pitchFamily="18" charset="0"/>
                <a:hlinkClick r:id="rId13" action="ppaction://hlinksldjump"/>
              </a:rPr>
              <a:t>3.2. Коммуникация в команде: эффективные стратегии общения.</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cs typeface="Times New Roman" panose="02020603050405020304" pitchFamily="18" charset="0"/>
                <a:hlinkClick r:id="rId14" action="ppaction://hlinksldjump"/>
              </a:rPr>
              <a:t>3.3. Разрешение конфликтов в команде.</a:t>
            </a:r>
            <a:endParaRPr lang="ru-RU" sz="6400" dirty="0">
              <a:latin typeface="Times New Roman" panose="02020603050405020304" pitchFamily="18" charset="0"/>
              <a:cs typeface="Times New Roman" panose="02020603050405020304" pitchFamily="18" charset="0"/>
            </a:endParaRPr>
          </a:p>
          <a:p>
            <a:pPr marL="0" indent="450000">
              <a:lnSpc>
                <a:spcPct val="120000"/>
              </a:lnSpc>
              <a:buNone/>
            </a:pPr>
            <a:r>
              <a:rPr lang="ru-RU" sz="6400" dirty="0">
                <a:latin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cs typeface="Times New Roman" panose="02020603050405020304" pitchFamily="18" charset="0"/>
                <a:hlinkClick r:id="rId15" action="ppaction://hlinksldjump"/>
              </a:rPr>
              <a:t>3.4 Практические задания по теме 3</a:t>
            </a:r>
            <a:endParaRPr lang="ru-RU" sz="6400" dirty="0">
              <a:latin typeface="Times New Roman" panose="02020603050405020304" pitchFamily="18" charset="0"/>
              <a:cs typeface="Times New Roman" panose="02020603050405020304" pitchFamily="18" charset="0"/>
            </a:endParaRPr>
          </a:p>
          <a:p>
            <a:pPr marL="0" indent="0">
              <a:buNone/>
            </a:pPr>
            <a:endParaRPr lang="ru-RU" sz="4300" u="sng" dirty="0">
              <a:latin typeface="Times New Roman" panose="02020603050405020304" pitchFamily="18" charset="0"/>
              <a:cs typeface="Times New Roman" panose="02020603050405020304" pitchFamily="18" charset="0"/>
              <a:hlinkClick r:id="rId16" action="ppaction://hlinkfile"/>
            </a:endParaRPr>
          </a:p>
          <a:p>
            <a:pPr marL="0" indent="0">
              <a:buNone/>
            </a:pPr>
            <a:endParaRPr lang="ru-RU" sz="4300" u="sng" dirty="0" smtClean="0">
              <a:latin typeface="Times New Roman" panose="02020603050405020304" pitchFamily="18" charset="0"/>
              <a:cs typeface="Times New Roman" panose="02020603050405020304" pitchFamily="18" charset="0"/>
              <a:hlinkClick r:id="rId16" action="ppaction://hlinkfile"/>
            </a:endParaRPr>
          </a:p>
          <a:p>
            <a:pPr marL="0" indent="0">
              <a:buNone/>
            </a:pPr>
            <a:endParaRPr lang="ru-RU" sz="4300" u="sng" dirty="0">
              <a:latin typeface="Times New Roman" panose="02020603050405020304" pitchFamily="18" charset="0"/>
              <a:cs typeface="Times New Roman" panose="02020603050405020304" pitchFamily="18" charset="0"/>
              <a:hlinkClick r:id="rId16" action="ppaction://hlinkfile"/>
            </a:endParaRPr>
          </a:p>
          <a:p>
            <a:pPr marL="0" indent="0">
              <a:buNone/>
            </a:pPr>
            <a:endParaRPr lang="ru-RU" dirty="0"/>
          </a:p>
        </p:txBody>
      </p:sp>
      <p:sp>
        <p:nvSpPr>
          <p:cNvPr id="4" name="Прямоугольник 3"/>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68356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17"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97431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1.3. История развития концепций лидерства и управления командой</a:t>
            </a:r>
            <a:endParaRPr lang="ru-RU" sz="2000" dirty="0"/>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основе проведённого сравнительного анализа можно сделать вывод, что современное лидерство всё чаще отходит от универсальных моделей в пользу адаптивных, гибких и контекстно чувствительных подходов. Ни одна из концепций не является «идеальной» в отрыве от конкретных задач, структуры команды и организационной среды.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7952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098" name="Picture 2" descr="https://avatars.mds.yandex.net/i?id=69e01259112cb65f06a6a0dd4695e109271df2e2-5656961-images-thumbs&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9481" y="2780928"/>
            <a:ext cx="166687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593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792088"/>
          </a:xfrm>
        </p:spPr>
        <p:txBody>
          <a:bodyPr>
            <a:noAutofit/>
          </a:bodyPr>
          <a:lstStyle/>
          <a:p>
            <a:r>
              <a:rPr lang="ru-RU" sz="2000" b="1" cap="all" dirty="0">
                <a:solidFill>
                  <a:schemeClr val="tx2"/>
                </a:solidFill>
                <a:latin typeface="Times New Roman" panose="02020603050405020304" pitchFamily="18" charset="0"/>
                <a:cs typeface="Times New Roman" panose="02020603050405020304" pitchFamily="18" charset="0"/>
              </a:rPr>
              <a:t>1.4. Практические задания по теме 1</a:t>
            </a:r>
            <a:br>
              <a:rPr lang="ru-RU" sz="2000" b="1" cap="all" dirty="0">
                <a:solidFill>
                  <a:schemeClr val="tx2"/>
                </a:solidFill>
                <a:latin typeface="Times New Roman" panose="02020603050405020304" pitchFamily="18" charset="0"/>
                <a:cs typeface="Times New Roman" panose="02020603050405020304" pitchFamily="18" charset="0"/>
              </a:rPr>
            </a:br>
            <a:r>
              <a:rPr lang="ru-RU" sz="1600" b="1" dirty="0">
                <a:solidFill>
                  <a:schemeClr val="tx2"/>
                </a:solidFill>
                <a:latin typeface="Times New Roman" panose="02020603050405020304" pitchFamily="18" charset="0"/>
                <a:cs typeface="Times New Roman" panose="02020603050405020304" pitchFamily="18" charset="0"/>
              </a:rPr>
              <a:t>Практическое задание </a:t>
            </a:r>
            <a:r>
              <a:rPr lang="ru-RU" sz="1600" b="1" dirty="0" smtClean="0">
                <a:solidFill>
                  <a:schemeClr val="tx2"/>
                </a:solidFill>
                <a:latin typeface="Times New Roman" panose="02020603050405020304" pitchFamily="18" charset="0"/>
                <a:cs typeface="Times New Roman" panose="02020603050405020304" pitchFamily="18" charset="0"/>
              </a:rPr>
              <a:t/>
            </a:r>
            <a:br>
              <a:rPr lang="ru-RU" sz="1600" b="1" dirty="0" smtClean="0">
                <a:solidFill>
                  <a:schemeClr val="tx2"/>
                </a:solidFill>
                <a:latin typeface="Times New Roman" panose="02020603050405020304" pitchFamily="18" charset="0"/>
                <a:cs typeface="Times New Roman" panose="02020603050405020304" pitchFamily="18" charset="0"/>
              </a:rPr>
            </a:br>
            <a:r>
              <a:rPr lang="ru-RU" sz="1600" b="1" dirty="0" smtClean="0">
                <a:solidFill>
                  <a:schemeClr val="tx2"/>
                </a:solidFill>
                <a:latin typeface="Times New Roman" panose="02020603050405020304" pitchFamily="18" charset="0"/>
                <a:cs typeface="Times New Roman" panose="02020603050405020304" pitchFamily="18" charset="0"/>
              </a:rPr>
              <a:t>1.1</a:t>
            </a:r>
            <a:r>
              <a:rPr lang="ru-RU" sz="1600" b="1" dirty="0">
                <a:solidFill>
                  <a:schemeClr val="tx2"/>
                </a:solidFill>
                <a:latin typeface="Times New Roman" panose="02020603050405020304" pitchFamily="18" charset="0"/>
                <a:cs typeface="Times New Roman" panose="02020603050405020304" pitchFamily="18" charset="0"/>
              </a:rPr>
              <a:t>. Соотнесите концепцию современного лидерства с ее описанием</a:t>
            </a:r>
            <a:r>
              <a:rPr lang="ru-RU" sz="2000" dirty="0">
                <a:solidFill>
                  <a:schemeClr val="tx2"/>
                </a:solidFill>
                <a:latin typeface="Times New Roman" panose="02020603050405020304" pitchFamily="18" charset="0"/>
                <a:cs typeface="Times New Roman" panose="02020603050405020304" pitchFamily="18" charset="0"/>
              </a:rPr>
              <a:t/>
            </a:r>
            <a:br>
              <a:rPr lang="ru-RU" sz="2000"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40792294"/>
              </p:ext>
            </p:extLst>
          </p:nvPr>
        </p:nvGraphicFramePr>
        <p:xfrm>
          <a:off x="179512" y="836712"/>
          <a:ext cx="8424936" cy="5420600"/>
        </p:xfrm>
        <a:graphic>
          <a:graphicData uri="http://schemas.openxmlformats.org/drawingml/2006/table">
            <a:tbl>
              <a:tblPr firstRow="1" firstCol="1" bandRow="1">
                <a:tableStyleId>{5C22544A-7EE6-4342-B048-85BDC9FD1C3A}</a:tableStyleId>
              </a:tblPr>
              <a:tblGrid>
                <a:gridCol w="2595892">
                  <a:extLst>
                    <a:ext uri="{9D8B030D-6E8A-4147-A177-3AD203B41FA5}">
                      <a16:colId xmlns:a16="http://schemas.microsoft.com/office/drawing/2014/main" val="20000"/>
                    </a:ext>
                  </a:extLst>
                </a:gridCol>
                <a:gridCol w="5829044">
                  <a:extLst>
                    <a:ext uri="{9D8B030D-6E8A-4147-A177-3AD203B41FA5}">
                      <a16:colId xmlns:a16="http://schemas.microsoft.com/office/drawing/2014/main" val="20001"/>
                    </a:ext>
                  </a:extLst>
                </a:gridCol>
              </a:tblGrid>
              <a:tr h="186981">
                <a:tc>
                  <a:txBody>
                    <a:bodyPr/>
                    <a:lstStyle/>
                    <a:p>
                      <a:pPr indent="450215" algn="ctr">
                        <a:lnSpc>
                          <a:spcPct val="100000"/>
                        </a:lnSpc>
                        <a:spcAft>
                          <a:spcPts val="0"/>
                        </a:spcAft>
                      </a:pPr>
                      <a:r>
                        <a:rPr lang="ru-RU" sz="1300" dirty="0">
                          <a:effectLst/>
                          <a:latin typeface="Times New Roman" panose="02020603050405020304" pitchFamily="18" charset="0"/>
                          <a:cs typeface="Times New Roman" panose="02020603050405020304" pitchFamily="18" charset="0"/>
                        </a:rPr>
                        <a:t>Наименование концепции</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indent="450215" algn="ctr">
                        <a:lnSpc>
                          <a:spcPct val="100000"/>
                        </a:lnSpc>
                        <a:spcAft>
                          <a:spcPts val="0"/>
                        </a:spcAft>
                      </a:pPr>
                      <a:r>
                        <a:rPr lang="ru-RU" sz="1300" dirty="0">
                          <a:effectLst/>
                          <a:latin typeface="Times New Roman" panose="02020603050405020304" pitchFamily="18" charset="0"/>
                          <a:cs typeface="Times New Roman" panose="02020603050405020304" pitchFamily="18" charset="0"/>
                        </a:rPr>
                        <a:t>Описание концепции</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0"/>
                  </a:ext>
                </a:extLst>
              </a:tr>
              <a:tr h="81032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1)Служебное </a:t>
                      </a:r>
                      <a:r>
                        <a:rPr lang="ru-RU" sz="1300" dirty="0">
                          <a:effectLst/>
                          <a:latin typeface="Times New Roman" panose="02020603050405020304" pitchFamily="18" charset="0"/>
                          <a:cs typeface="Times New Roman" panose="02020603050405020304" pitchFamily="18" charset="0"/>
                        </a:rPr>
                        <a:t>лидерство (Servant Leadership)</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А) Лидеры </a:t>
                      </a:r>
                      <a:r>
                        <a:rPr lang="ru-RU" sz="1300" dirty="0">
                          <a:effectLst/>
                          <a:latin typeface="Times New Roman" panose="02020603050405020304" pitchFamily="18" charset="0"/>
                          <a:cs typeface="Times New Roman" panose="02020603050405020304" pitchFamily="18" charset="0"/>
                        </a:rPr>
                        <a:t>ориентируются на свои команды, ставя их потребности на первоочередное место. Служебное лидерство подчеркивает важность развития сотрудников, их благосостояния и вовлеченности. В рамках данного подхода лидеры стремятся формировать поддерживающую и вдохновляющую среду</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1"/>
                  </a:ext>
                </a:extLst>
              </a:tr>
              <a:tr h="81032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2)Инклюзивное </a:t>
                      </a:r>
                      <a:r>
                        <a:rPr lang="ru-RU" sz="1300" dirty="0">
                          <a:effectLst/>
                          <a:latin typeface="Times New Roman" panose="02020603050405020304" pitchFamily="18" charset="0"/>
                          <a:cs typeface="Times New Roman" panose="02020603050405020304" pitchFamily="18" charset="0"/>
                        </a:rPr>
                        <a:t>лидерство</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Б) Данный </a:t>
                      </a:r>
                      <a:r>
                        <a:rPr lang="ru-RU" sz="1300" dirty="0">
                          <a:effectLst/>
                          <a:latin typeface="Times New Roman" panose="02020603050405020304" pitchFamily="18" charset="0"/>
                          <a:cs typeface="Times New Roman" panose="02020603050405020304" pitchFamily="18" charset="0"/>
                        </a:rPr>
                        <a:t>подход подчеркивает значимость этических норм и ценностей в сфере лидерства. Лидеры, принимающие решения, основываясь на этих ценностях, формируют атмосферу доверия и ответственности, что, в свою очередь, способствует более эффективному взаимодействию в команде</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2"/>
                  </a:ext>
                </a:extLst>
              </a:tr>
              <a:tr h="186981">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3)Адаптивное </a:t>
                      </a:r>
                      <a:r>
                        <a:rPr lang="ru-RU" sz="1300" dirty="0">
                          <a:effectLst/>
                          <a:latin typeface="Times New Roman" panose="02020603050405020304" pitchFamily="18" charset="0"/>
                          <a:cs typeface="Times New Roman" panose="02020603050405020304" pitchFamily="18" charset="0"/>
                        </a:rPr>
                        <a:t>лидерство</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В) Лидерство </a:t>
                      </a:r>
                      <a:r>
                        <a:rPr lang="ru-RU" sz="1300" dirty="0">
                          <a:effectLst/>
                          <a:latin typeface="Times New Roman" panose="02020603050405020304" pitchFamily="18" charset="0"/>
                          <a:cs typeface="Times New Roman" panose="02020603050405020304" pitchFamily="18" charset="0"/>
                        </a:rPr>
                        <a:t>в нестабильной среде</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3"/>
                  </a:ext>
                </a:extLst>
              </a:tr>
              <a:tr h="186981">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4)</a:t>
                      </a:r>
                      <a:r>
                        <a:rPr lang="ru-RU" sz="1300" dirty="0" err="1" smtClean="0">
                          <a:effectLst/>
                          <a:latin typeface="Times New Roman" panose="02020603050405020304" pitchFamily="18" charset="0"/>
                          <a:cs typeface="Times New Roman" panose="02020603050405020304" pitchFamily="18" charset="0"/>
                        </a:rPr>
                        <a:t>Коучинговое</a:t>
                      </a:r>
                      <a:r>
                        <a:rPr lang="ru-RU" sz="1300" dirty="0" smtClean="0">
                          <a:effectLst/>
                          <a:latin typeface="Times New Roman" panose="02020603050405020304" pitchFamily="18" charset="0"/>
                          <a:cs typeface="Times New Roman" panose="02020603050405020304" pitchFamily="18" charset="0"/>
                        </a:rPr>
                        <a:t> </a:t>
                      </a:r>
                      <a:r>
                        <a:rPr lang="ru-RU" sz="1300" dirty="0">
                          <a:effectLst/>
                          <a:latin typeface="Times New Roman" panose="02020603050405020304" pitchFamily="18" charset="0"/>
                          <a:cs typeface="Times New Roman" panose="02020603050405020304" pitchFamily="18" charset="0"/>
                        </a:rPr>
                        <a:t>лидерство</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Г) Лидерство</a:t>
                      </a:r>
                      <a:r>
                        <a:rPr lang="ru-RU" sz="1300" dirty="0">
                          <a:effectLst/>
                          <a:latin typeface="Times New Roman" panose="02020603050405020304" pitchFamily="18" charset="0"/>
                          <a:cs typeface="Times New Roman" panose="02020603050405020304" pitchFamily="18" charset="0"/>
                        </a:rPr>
                        <a:t>, развивающее участников команды</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4"/>
                  </a:ext>
                </a:extLst>
              </a:tr>
              <a:tr h="81032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5)Лидерство </a:t>
                      </a:r>
                      <a:r>
                        <a:rPr lang="ru-RU" sz="1300" dirty="0">
                          <a:effectLst/>
                          <a:latin typeface="Times New Roman" panose="02020603050405020304" pitchFamily="18" charset="0"/>
                          <a:cs typeface="Times New Roman" panose="02020603050405020304" pitchFamily="18" charset="0"/>
                        </a:rPr>
                        <a:t>в условиях неопределенности </a:t>
                      </a:r>
                      <a:r>
                        <a:rPr lang="ru-RU" sz="1300" dirty="0" smtClean="0">
                          <a:effectLst/>
                          <a:latin typeface="Times New Roman" panose="02020603050405020304" pitchFamily="18" charset="0"/>
                          <a:cs typeface="Times New Roman" panose="02020603050405020304" pitchFamily="18" charset="0"/>
                        </a:rPr>
                        <a:t>(</a:t>
                      </a:r>
                      <a:r>
                        <a:rPr lang="ru-RU" sz="1300" dirty="0">
                          <a:effectLst/>
                          <a:latin typeface="Times New Roman" panose="02020603050405020304" pitchFamily="18" charset="0"/>
                          <a:cs typeface="Times New Roman" panose="02020603050405020304" pitchFamily="18" charset="0"/>
                        </a:rPr>
                        <a:t>VUCA Leadership)</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Д) Лидеры </a:t>
                      </a:r>
                      <a:r>
                        <a:rPr lang="ru-RU" sz="1300" dirty="0">
                          <a:effectLst/>
                          <a:latin typeface="Times New Roman" panose="02020603050405020304" pitchFamily="18" charset="0"/>
                          <a:cs typeface="Times New Roman" panose="02020603050405020304" pitchFamily="18" charset="0"/>
                        </a:rPr>
                        <a:t>обладают способностью оперативно реагировать на изменения в окружающей среде и эффективно справляться с неопределенностью. Они стимулируют гибкость, креативность и открытость к изменениям в команде, поддерживая сотрудников в преодолении возникающих вызовов</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5"/>
                  </a:ext>
                </a:extLst>
              </a:tr>
              <a:tr h="39403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6)Лидерство </a:t>
                      </a:r>
                      <a:r>
                        <a:rPr lang="ru-RU" sz="1300" dirty="0">
                          <a:effectLst/>
                          <a:latin typeface="Times New Roman" panose="02020603050405020304" pitchFamily="18" charset="0"/>
                          <a:cs typeface="Times New Roman" panose="02020603050405020304" pitchFamily="18" charset="0"/>
                        </a:rPr>
                        <a:t>на основе ценностей</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Е) Лидеры</a:t>
                      </a:r>
                      <a:r>
                        <a:rPr lang="ru-RU" sz="1300" dirty="0">
                          <a:effectLst/>
                          <a:latin typeface="Times New Roman" panose="02020603050405020304" pitchFamily="18" charset="0"/>
                          <a:cs typeface="Times New Roman" panose="02020603050405020304" pitchFamily="18" charset="0"/>
                        </a:rPr>
                        <a:t>, практикующие сотрудничество, создают условия для эффективного обмена идеями и ресурсами, что способствует достижению общих целей</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6"/>
                  </a:ext>
                </a:extLst>
              </a:tr>
              <a:tr h="749424">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7)Лидерство </a:t>
                      </a:r>
                      <a:r>
                        <a:rPr lang="ru-RU" sz="1300" dirty="0">
                          <a:effectLst/>
                          <a:latin typeface="Times New Roman" panose="02020603050405020304" pitchFamily="18" charset="0"/>
                          <a:cs typeface="Times New Roman" panose="02020603050405020304" pitchFamily="18" charset="0"/>
                        </a:rPr>
                        <a:t>через влияние </a:t>
                      </a:r>
                      <a:r>
                        <a:rPr lang="en-US" sz="1300" dirty="0">
                          <a:effectLst/>
                          <a:latin typeface="Times New Roman" panose="02020603050405020304" pitchFamily="18" charset="0"/>
                          <a:cs typeface="Times New Roman" panose="02020603050405020304" pitchFamily="18" charset="0"/>
                        </a:rPr>
                        <a:t>(Influence Leadership)</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Ж) Лидеры</a:t>
                      </a:r>
                      <a:r>
                        <a:rPr lang="ru-RU" sz="1300" dirty="0">
                          <a:effectLst/>
                          <a:latin typeface="Times New Roman" panose="02020603050405020304" pitchFamily="18" charset="0"/>
                          <a:cs typeface="Times New Roman" panose="02020603050405020304" pitchFamily="18" charset="0"/>
                        </a:rPr>
                        <a:t>, применяющие данный подход, ориентируются на формирование влияния на окружающих посредством собственного примера, харизмы и способности к убеждению. Они нацелены на развитие доверия и взаимопонимания, чтобы мотивировать других к активным действиям</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7"/>
                  </a:ext>
                </a:extLst>
              </a:tr>
              <a:tr h="39403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8)Лидерство </a:t>
                      </a:r>
                      <a:r>
                        <a:rPr lang="ru-RU" sz="1300" dirty="0">
                          <a:effectLst/>
                          <a:latin typeface="Times New Roman" panose="02020603050405020304" pitchFamily="18" charset="0"/>
                          <a:cs typeface="Times New Roman" panose="02020603050405020304" pitchFamily="18" charset="0"/>
                        </a:rPr>
                        <a:t>через сотрудничество</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З) Они </a:t>
                      </a:r>
                      <a:r>
                        <a:rPr lang="ru-RU" sz="1300" dirty="0">
                          <a:effectLst/>
                          <a:latin typeface="Times New Roman" panose="02020603050405020304" pitchFamily="18" charset="0"/>
                          <a:cs typeface="Times New Roman" panose="02020603050405020304" pitchFamily="18" charset="0"/>
                        </a:rPr>
                        <a:t>ценят разные точки зрения и стремятся создать среду, в которой каждый сотрудник чувствует себя ценным и услышанным</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8"/>
                  </a:ext>
                </a:extLst>
              </a:tr>
              <a:tr h="810320">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9)Трансформационное </a:t>
                      </a:r>
                      <a:r>
                        <a:rPr lang="ru-RU" sz="1300" dirty="0">
                          <a:effectLst/>
                          <a:latin typeface="Times New Roman" panose="02020603050405020304" pitchFamily="18" charset="0"/>
                          <a:cs typeface="Times New Roman" panose="02020603050405020304" pitchFamily="18" charset="0"/>
                        </a:rPr>
                        <a:t>лидерство</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tc>
                  <a:txBody>
                    <a:bodyPr/>
                    <a:lstStyle/>
                    <a:p>
                      <a:pPr marL="0" lvl="0" indent="0" algn="just">
                        <a:lnSpc>
                          <a:spcPct val="100000"/>
                        </a:lnSpc>
                        <a:spcAft>
                          <a:spcPts val="0"/>
                        </a:spcAft>
                        <a:buFontTx/>
                        <a:buNone/>
                      </a:pPr>
                      <a:r>
                        <a:rPr lang="ru-RU" sz="1300" dirty="0" smtClean="0">
                          <a:effectLst/>
                          <a:latin typeface="Times New Roman" panose="02020603050405020304" pitchFamily="18" charset="0"/>
                          <a:cs typeface="Times New Roman" panose="02020603050405020304" pitchFamily="18" charset="0"/>
                        </a:rPr>
                        <a:t>И) Трансформационные </a:t>
                      </a:r>
                      <a:r>
                        <a:rPr lang="ru-RU" sz="1300" dirty="0">
                          <a:effectLst/>
                          <a:latin typeface="Times New Roman" panose="02020603050405020304" pitchFamily="18" charset="0"/>
                          <a:cs typeface="Times New Roman" panose="02020603050405020304" pitchFamily="18" charset="0"/>
                        </a:rPr>
                        <a:t>лидеры вдохновляют и мотивируют своих последователей к достижению выдающихся результатов и личностному развитию. Они формируют привлекательное видение будущего, которое увлекает команду, и активно содействуют инновациям и изменениям.</a:t>
                      </a:r>
                      <a:endParaRPr lang="ru-RU" sz="1300" dirty="0">
                        <a:effectLst/>
                        <a:latin typeface="Times New Roman" panose="02020603050405020304" pitchFamily="18" charset="0"/>
                        <a:ea typeface="Times New Roman"/>
                        <a:cs typeface="Times New Roman" panose="02020603050405020304" pitchFamily="18" charset="0"/>
                      </a:endParaRPr>
                    </a:p>
                  </a:txBody>
                  <a:tcPr marL="26940" marR="26940" marT="0" marB="0" anchor="ctr"/>
                </a:tc>
                <a:extLst>
                  <a:ext uri="{0D108BD9-81ED-4DB2-BD59-A6C34878D82A}">
                    <a16:rowId xmlns:a16="http://schemas.microsoft.com/office/drawing/2014/main" val="10009"/>
                  </a:ext>
                </a:extLst>
              </a:tr>
            </a:tbl>
          </a:graphicData>
        </a:graphic>
      </p:graphicFrame>
      <p:sp>
        <p:nvSpPr>
          <p:cNvPr id="3" name="Прямоугольник 2"/>
          <p:cNvSpPr/>
          <p:nvPr/>
        </p:nvSpPr>
        <p:spPr>
          <a:xfrm>
            <a:off x="251520" y="648866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48866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95936" y="648866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1169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lstStyle/>
          <a:p>
            <a:r>
              <a:rPr lang="ru-RU" sz="2000" b="1" dirty="0">
                <a:solidFill>
                  <a:schemeClr val="tx2"/>
                </a:solidFill>
                <a:latin typeface="Times New Roman" panose="02020603050405020304" pitchFamily="18" charset="0"/>
                <a:cs typeface="Times New Roman" panose="02020603050405020304" pitchFamily="18" charset="0"/>
              </a:rPr>
              <a:t>Практическое задание 1.2</a:t>
            </a:r>
            <a:r>
              <a:rPr lang="ru-RU" sz="2000" dirty="0">
                <a:solidFill>
                  <a:schemeClr val="tx2"/>
                </a:solidFill>
                <a:latin typeface="Times New Roman" panose="02020603050405020304" pitchFamily="18" charset="0"/>
                <a:cs typeface="Times New Roman" panose="02020603050405020304" pitchFamily="18" charset="0"/>
              </a:rPr>
              <a:t>.</a:t>
            </a:r>
          </a:p>
        </p:txBody>
      </p:sp>
      <p:sp>
        <p:nvSpPr>
          <p:cNvPr id="3" name="Объект 2"/>
          <p:cNvSpPr>
            <a:spLocks noGrp="1"/>
          </p:cNvSpPr>
          <p:nvPr>
            <p:ph idx="1"/>
          </p:nvPr>
        </p:nvSpPr>
        <p:spPr>
          <a:xfrm>
            <a:off x="467544" y="908720"/>
            <a:ext cx="8229600" cy="4525963"/>
          </a:xfrm>
        </p:spPr>
        <p:txBody>
          <a:bodyPr>
            <a:normAutofit/>
          </a:bodyPr>
          <a:lstStyle/>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Опишите известную вам личность-лидера по блокам «когнитивной» карты лидерства, представленной на рис. 1.</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4" name="Рисунок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484784"/>
            <a:ext cx="5976663" cy="3312368"/>
          </a:xfrm>
          <a:prstGeom prst="rect">
            <a:avLst/>
          </a:prstGeom>
          <a:noFill/>
          <a:ln>
            <a:noFill/>
          </a:ln>
        </p:spPr>
      </p:pic>
      <p:sp>
        <p:nvSpPr>
          <p:cNvPr id="5" name="Прямоугольник 4"/>
          <p:cNvSpPr/>
          <p:nvPr/>
        </p:nvSpPr>
        <p:spPr>
          <a:xfrm>
            <a:off x="2439071" y="4941168"/>
            <a:ext cx="3387338"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rPr>
              <a:t>Рис. 1. Когнитивная карта лидерства</a:t>
            </a:r>
          </a:p>
        </p:txBody>
      </p:sp>
      <p:sp>
        <p:nvSpPr>
          <p:cNvPr id="6" name="Прямоугольник 5"/>
          <p:cNvSpPr/>
          <p:nvPr/>
        </p:nvSpPr>
        <p:spPr>
          <a:xfrm>
            <a:off x="451271"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88898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648072"/>
          </a:xfrm>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Практическое задание 1.3</a:t>
            </a:r>
            <a:r>
              <a:rPr lang="ru-RU" sz="2000" dirty="0">
                <a:solidFill>
                  <a:schemeClr val="tx2"/>
                </a:solidFill>
                <a:latin typeface="Times New Roman" panose="02020603050405020304" pitchFamily="18" charset="0"/>
                <a:cs typeface="Times New Roman" panose="02020603050405020304" pitchFamily="18" charset="0"/>
              </a:rPr>
              <a:t>.</a:t>
            </a:r>
            <a:r>
              <a:rPr lang="ru-RU" sz="2000" dirty="0"/>
              <a:t> </a:t>
            </a:r>
          </a:p>
        </p:txBody>
      </p:sp>
      <p:sp>
        <p:nvSpPr>
          <p:cNvPr id="3" name="Объект 2"/>
          <p:cNvSpPr>
            <a:spLocks noGrp="1"/>
          </p:cNvSpPr>
          <p:nvPr>
            <p:ph idx="1"/>
          </p:nvPr>
        </p:nvSpPr>
        <p:spPr>
          <a:xfrm>
            <a:off x="467544" y="76470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Тест на наличие лидерских качеств</a:t>
            </a:r>
          </a:p>
        </p:txBody>
      </p:sp>
      <p:graphicFrame>
        <p:nvGraphicFramePr>
          <p:cNvPr id="4" name="Таблица 3"/>
          <p:cNvGraphicFramePr>
            <a:graphicFrameLocks noGrp="1"/>
          </p:cNvGraphicFramePr>
          <p:nvPr>
            <p:extLst>
              <p:ext uri="{D42A27DB-BD31-4B8C-83A1-F6EECF244321}">
                <p14:modId xmlns:p14="http://schemas.microsoft.com/office/powerpoint/2010/main" val="3579443979"/>
              </p:ext>
            </p:extLst>
          </p:nvPr>
        </p:nvGraphicFramePr>
        <p:xfrm>
          <a:off x="611560" y="1268759"/>
          <a:ext cx="8208911" cy="4551185"/>
        </p:xfrm>
        <a:graphic>
          <a:graphicData uri="http://schemas.openxmlformats.org/drawingml/2006/table">
            <a:tbl>
              <a:tblPr>
                <a:tableStyleId>{5C22544A-7EE6-4342-B048-85BDC9FD1C3A}</a:tableStyleId>
              </a:tblPr>
              <a:tblGrid>
                <a:gridCol w="488761">
                  <a:extLst>
                    <a:ext uri="{9D8B030D-6E8A-4147-A177-3AD203B41FA5}">
                      <a16:colId xmlns:a16="http://schemas.microsoft.com/office/drawing/2014/main" val="20000"/>
                    </a:ext>
                  </a:extLst>
                </a:gridCol>
                <a:gridCol w="1180832">
                  <a:extLst>
                    <a:ext uri="{9D8B030D-6E8A-4147-A177-3AD203B41FA5}">
                      <a16:colId xmlns:a16="http://schemas.microsoft.com/office/drawing/2014/main" val="20001"/>
                    </a:ext>
                  </a:extLst>
                </a:gridCol>
                <a:gridCol w="4019039">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792088">
                  <a:extLst>
                    <a:ext uri="{9D8B030D-6E8A-4147-A177-3AD203B41FA5}">
                      <a16:colId xmlns:a16="http://schemas.microsoft.com/office/drawing/2014/main" val="20004"/>
                    </a:ext>
                  </a:extLst>
                </a:gridCol>
                <a:gridCol w="864095">
                  <a:extLst>
                    <a:ext uri="{9D8B030D-6E8A-4147-A177-3AD203B41FA5}">
                      <a16:colId xmlns:a16="http://schemas.microsoft.com/office/drawing/2014/main" val="20005"/>
                    </a:ext>
                  </a:extLst>
                </a:gridCol>
              </a:tblGrid>
              <a:tr h="628434">
                <a:tc>
                  <a:txBody>
                    <a:bodyPr/>
                    <a:lstStyle/>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p>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tc>
                <a:tc>
                  <a:txBody>
                    <a:bodyPr/>
                    <a:lstStyle/>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p>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tc>
                <a:tc>
                  <a:txBody>
                    <a:bodyPr/>
                    <a:lstStyle/>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p>
                    <a:p>
                      <a:pPr marL="30480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tc>
                <a:tc>
                  <a:txBody>
                    <a:bodyPr/>
                    <a:lstStyle/>
                    <a:p>
                      <a:pPr marL="182563" indent="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Никогда</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182563" indent="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Иногда</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182563" indent="0" algn="just">
                        <a:lnSpc>
                          <a:spcPct val="100000"/>
                        </a:lnSpc>
                        <a:spcBef>
                          <a:spcPts val="0"/>
                        </a:spcBef>
                        <a:spcAft>
                          <a:spcPts val="0"/>
                        </a:spcAft>
                      </a:pPr>
                      <a:r>
                        <a:rPr lang="ru-RU" sz="1100" dirty="0">
                          <a:effectLst/>
                          <a:latin typeface="Times New Roman" panose="02020603050405020304" pitchFamily="18" charset="0"/>
                          <a:cs typeface="Times New Roman" panose="02020603050405020304" pitchFamily="18" charset="0"/>
                        </a:rPr>
                        <a:t>Всегда</a:t>
                      </a:r>
                      <a:endParaRPr lang="ru-RU" sz="11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extLst>
                  <a:ext uri="{0D108BD9-81ED-4DB2-BD59-A6C34878D82A}">
                    <a16:rowId xmlns:a16="http://schemas.microsoft.com/office/drawing/2014/main" val="10000"/>
                  </a:ext>
                </a:extLst>
              </a:tr>
              <a:tr h="595703">
                <a:tc>
                  <a:txBody>
                    <a:bodyPr/>
                    <a:lstStyle/>
                    <a:p>
                      <a:pPr marL="182563"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1</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0" indent="0" algn="ctr">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Фокус</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720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Когда вы учите других, вы сосредоточиваетесь на общей картине лидерства – как трудных, аналитических вопросах, так и на более легких, например, как вы стимулируете к действию людей и как принимаете решения</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55600"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1</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a:effectLst/>
                          <a:latin typeface="Times New Roman" panose="02020603050405020304" pitchFamily="18" charset="0"/>
                          <a:cs typeface="Times New Roman" panose="02020603050405020304" pitchFamily="18" charset="0"/>
                        </a:rPr>
                        <a:t>2 3 4</a:t>
                      </a:r>
                      <a:endParaRPr lang="ru-RU" sz="120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a:effectLst/>
                          <a:latin typeface="Times New Roman" panose="02020603050405020304" pitchFamily="18" charset="0"/>
                          <a:cs typeface="Times New Roman" panose="02020603050405020304" pitchFamily="18" charset="0"/>
                        </a:rPr>
                        <a:t>5</a:t>
                      </a:r>
                      <a:endParaRPr lang="ru-RU" sz="1200">
                        <a:effectLst/>
                        <a:latin typeface="Times New Roman" panose="02020603050405020304" pitchFamily="18" charset="0"/>
                        <a:ea typeface="Times New Roman"/>
                        <a:cs typeface="Times New Roman" panose="02020603050405020304" pitchFamily="18" charset="0"/>
                      </a:endParaRPr>
                    </a:p>
                  </a:txBody>
                  <a:tcPr marL="13062" marR="13062" marT="0" marB="0" anchor="ctr"/>
                </a:tc>
                <a:extLst>
                  <a:ext uri="{0D108BD9-81ED-4DB2-BD59-A6C34878D82A}">
                    <a16:rowId xmlns:a16="http://schemas.microsoft.com/office/drawing/2014/main" val="10001"/>
                  </a:ext>
                </a:extLst>
              </a:tr>
              <a:tr h="432048">
                <a:tc>
                  <a:txBody>
                    <a:bodyPr/>
                    <a:lstStyle/>
                    <a:p>
                      <a:pPr marL="182563"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2</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0" indent="0" algn="ctr">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Передаваемая точка зрения</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720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У вас четко сформулированная точка зрения относительно идей, ценностей, энергии и готовности к риску, необходимых, чтобы быть успешным лидером в вашей компании</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55600"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1</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a:effectLst/>
                          <a:latin typeface="Times New Roman" panose="02020603050405020304" pitchFamily="18" charset="0"/>
                          <a:cs typeface="Times New Roman" panose="02020603050405020304" pitchFamily="18" charset="0"/>
                        </a:rPr>
                        <a:t>2 3 4</a:t>
                      </a:r>
                      <a:endParaRPr lang="ru-RU" sz="120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a:effectLst/>
                          <a:latin typeface="Times New Roman" panose="02020603050405020304" pitchFamily="18" charset="0"/>
                          <a:cs typeface="Times New Roman" panose="02020603050405020304" pitchFamily="18" charset="0"/>
                        </a:rPr>
                        <a:t>5</a:t>
                      </a:r>
                      <a:endParaRPr lang="ru-RU" sz="1200">
                        <a:effectLst/>
                        <a:latin typeface="Times New Roman" panose="02020603050405020304" pitchFamily="18" charset="0"/>
                        <a:ea typeface="Times New Roman"/>
                        <a:cs typeface="Times New Roman" panose="02020603050405020304" pitchFamily="18" charset="0"/>
                      </a:endParaRPr>
                    </a:p>
                  </a:txBody>
                  <a:tcPr marL="13062" marR="13062" marT="0" marB="0" anchor="ctr"/>
                </a:tc>
                <a:extLst>
                  <a:ext uri="{0D108BD9-81ED-4DB2-BD59-A6C34878D82A}">
                    <a16:rowId xmlns:a16="http://schemas.microsoft.com/office/drawing/2014/main" val="10002"/>
                  </a:ext>
                </a:extLst>
              </a:tr>
              <a:tr h="648072">
                <a:tc>
                  <a:txBody>
                    <a:bodyPr/>
                    <a:lstStyle/>
                    <a:p>
                      <a:pPr marL="182563"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3</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0" indent="0" algn="ctr">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Преданность</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720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Вы лично рассматриваете воспитание других как важную часть вашего лидерства. Возможности воспитания лидерских качеств у других людей не ограничиваются только формальными образовательными программами</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55600"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1</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2 3 4</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5</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extLst>
                  <a:ext uri="{0D108BD9-81ED-4DB2-BD59-A6C34878D82A}">
                    <a16:rowId xmlns:a16="http://schemas.microsoft.com/office/drawing/2014/main" val="10003"/>
                  </a:ext>
                </a:extLst>
              </a:tr>
              <a:tr h="1256867">
                <a:tc>
                  <a:txBody>
                    <a:bodyPr/>
                    <a:lstStyle/>
                    <a:p>
                      <a:pPr marL="182563"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4</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0" indent="0" algn="ctr">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Ролевая модель</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720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Когда вы учите других, вы сами открыты для научения. </a:t>
                      </a:r>
                      <a:r>
                        <a:rPr lang="ru-RU" sz="1200" dirty="0" smtClean="0">
                          <a:effectLst/>
                          <a:latin typeface="Times New Roman" panose="02020603050405020304" pitchFamily="18" charset="0"/>
                          <a:cs typeface="Times New Roman" panose="02020603050405020304" pitchFamily="18" charset="0"/>
                        </a:rPr>
                        <a:t/>
                      </a:r>
                      <a:br>
                        <a:rPr lang="ru-RU" sz="1200" dirty="0" smtClean="0">
                          <a:effectLst/>
                          <a:latin typeface="Times New Roman" panose="02020603050405020304" pitchFamily="18" charset="0"/>
                          <a:cs typeface="Times New Roman" panose="02020603050405020304" pitchFamily="18" charset="0"/>
                        </a:rPr>
                      </a:br>
                      <a:r>
                        <a:rPr lang="ru-RU" sz="1200" dirty="0" smtClean="0">
                          <a:effectLst/>
                          <a:latin typeface="Times New Roman" panose="02020603050405020304" pitchFamily="18" charset="0"/>
                          <a:cs typeface="Times New Roman" panose="02020603050405020304" pitchFamily="18" charset="0"/>
                        </a:rPr>
                        <a:t>Вы </a:t>
                      </a:r>
                      <a:r>
                        <a:rPr lang="ru-RU" sz="1200" dirty="0">
                          <a:effectLst/>
                          <a:latin typeface="Times New Roman" panose="02020603050405020304" pitchFamily="18" charset="0"/>
                          <a:cs typeface="Times New Roman" panose="02020603050405020304" pitchFamily="18" charset="0"/>
                        </a:rPr>
                        <a:t>можете указать, чему научились от тех людей, у которых вы были наставником. Люди свободно выражают собственную точку зрения, обсуждают ее с вами, а также предлагают свое видение перспективы</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55600" indent="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1</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2 3 4</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a:txBody>
                    <a:bodyPr/>
                    <a:lstStyle/>
                    <a:p>
                      <a:pPr marL="3048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5</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extLst>
                  <a:ext uri="{0D108BD9-81ED-4DB2-BD59-A6C34878D82A}">
                    <a16:rowId xmlns:a16="http://schemas.microsoft.com/office/drawing/2014/main" val="10004"/>
                  </a:ext>
                </a:extLst>
              </a:tr>
              <a:tr h="471324">
                <a:tc gridSpan="6">
                  <a:txBody>
                    <a:bodyPr/>
                    <a:lstStyle/>
                    <a:p>
                      <a:pPr marL="304800" algn="just">
                        <a:lnSpc>
                          <a:spcPct val="100000"/>
                        </a:lnSpc>
                        <a:spcBef>
                          <a:spcPts val="0"/>
                        </a:spcBef>
                        <a:spcAft>
                          <a:spcPts val="0"/>
                        </a:spcAft>
                      </a:pPr>
                      <a:r>
                        <a:rPr lang="ru-RU" sz="1200" dirty="0">
                          <a:effectLst/>
                          <a:latin typeface="Times New Roman" panose="02020603050405020304" pitchFamily="18" charset="0"/>
                          <a:cs typeface="Times New Roman" panose="02020603050405020304" pitchFamily="18" charset="0"/>
                        </a:rPr>
                        <a:t>Если по всем четырем параметрам вы оценили себя на 5, то вы – выдающийся лидер. Но и если оценки меньше 5, </a:t>
                      </a:r>
                      <a:r>
                        <a:rPr lang="ru-RU" sz="1200" dirty="0" smtClean="0">
                          <a:effectLst/>
                          <a:latin typeface="Times New Roman" panose="02020603050405020304" pitchFamily="18" charset="0"/>
                          <a:cs typeface="Times New Roman" panose="02020603050405020304" pitchFamily="18" charset="0"/>
                        </a:rPr>
                        <a:t/>
                      </a:r>
                      <a:br>
                        <a:rPr lang="ru-RU" sz="1200" dirty="0" smtClean="0">
                          <a:effectLst/>
                          <a:latin typeface="Times New Roman" panose="02020603050405020304" pitchFamily="18" charset="0"/>
                          <a:cs typeface="Times New Roman" panose="02020603050405020304" pitchFamily="18" charset="0"/>
                        </a:rPr>
                      </a:br>
                      <a:r>
                        <a:rPr lang="ru-RU" sz="1200" dirty="0" smtClean="0">
                          <a:effectLst/>
                          <a:latin typeface="Times New Roman" panose="02020603050405020304" pitchFamily="18" charset="0"/>
                          <a:cs typeface="Times New Roman" panose="02020603050405020304" pitchFamily="18" charset="0"/>
                        </a:rPr>
                        <a:t>то </a:t>
                      </a:r>
                      <a:r>
                        <a:rPr lang="ru-RU" sz="1200" dirty="0">
                          <a:effectLst/>
                          <a:latin typeface="Times New Roman" panose="02020603050405020304" pitchFamily="18" charset="0"/>
                          <a:cs typeface="Times New Roman" panose="02020603050405020304" pitchFamily="18" charset="0"/>
                        </a:rPr>
                        <a:t>и это неплохо: самосовершенствование начинается осознания собственных недостатков.</a:t>
                      </a:r>
                      <a:endParaRPr lang="ru-RU" sz="1200" dirty="0">
                        <a:effectLst/>
                        <a:latin typeface="Times New Roman" panose="02020603050405020304" pitchFamily="18" charset="0"/>
                        <a:ea typeface="Times New Roman"/>
                        <a:cs typeface="Times New Roman" panose="02020603050405020304" pitchFamily="18" charset="0"/>
                      </a:endParaRPr>
                    </a:p>
                  </a:txBody>
                  <a:tcPr marL="13062" marR="13062"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5"/>
                  </a:ext>
                </a:extLst>
              </a:tr>
            </a:tbl>
          </a:graphicData>
        </a:graphic>
      </p:graphicFrame>
      <p:sp>
        <p:nvSpPr>
          <p:cNvPr id="5" name="Прямоугольник 4"/>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900708" y="636384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64056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706090"/>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Практическое задание 1.4. </a:t>
            </a:r>
          </a:p>
        </p:txBody>
      </p:sp>
      <p:sp>
        <p:nvSpPr>
          <p:cNvPr id="3" name="Объект 2"/>
          <p:cNvSpPr>
            <a:spLocks noGrp="1"/>
          </p:cNvSpPr>
          <p:nvPr>
            <p:ph idx="1"/>
          </p:nvPr>
        </p:nvSpPr>
        <p:spPr>
          <a:xfrm>
            <a:off x="561340" y="980728"/>
            <a:ext cx="545082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Решите </a:t>
            </a:r>
            <a:r>
              <a:rPr lang="ru-RU" sz="1600" dirty="0" smtClean="0">
                <a:latin typeface="Times New Roman" panose="02020603050405020304" pitchFamily="18" charset="0"/>
                <a:cs typeface="Times New Roman" panose="02020603050405020304" pitchFamily="18" charset="0"/>
              </a:rPr>
              <a:t>кроссворд</a:t>
            </a:r>
          </a:p>
          <a:p>
            <a:pPr marL="0" indent="0">
              <a:buNone/>
            </a:pPr>
            <a:endParaRPr lang="ru-RU" sz="1600" dirty="0"/>
          </a:p>
        </p:txBody>
      </p:sp>
      <p:pic>
        <p:nvPicPr>
          <p:cNvPr id="6" name="Рисунок 5"/>
          <p:cNvPicPr/>
          <p:nvPr/>
        </p:nvPicPr>
        <p:blipFill rotWithShape="1">
          <a:blip r:embed="rId2"/>
          <a:srcRect l="2967"/>
          <a:stretch/>
        </p:blipFill>
        <p:spPr>
          <a:xfrm>
            <a:off x="35496" y="1487167"/>
            <a:ext cx="4708952" cy="3883665"/>
          </a:xfrm>
          <a:prstGeom prst="rect">
            <a:avLst/>
          </a:prstGeom>
        </p:spPr>
      </p:pic>
      <p:sp>
        <p:nvSpPr>
          <p:cNvPr id="4" name="Прямоугольник 3"/>
          <p:cNvSpPr/>
          <p:nvPr/>
        </p:nvSpPr>
        <p:spPr>
          <a:xfrm>
            <a:off x="541369"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4066385" y="627819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4302816" y="1340768"/>
            <a:ext cx="2429424" cy="3647152"/>
          </a:xfrm>
          <a:prstGeom prst="rect">
            <a:avLst/>
          </a:prstGeom>
          <a:noFill/>
        </p:spPr>
        <p:txBody>
          <a:bodyPr wrap="square" rtlCol="0">
            <a:spAutoFit/>
          </a:bodyPr>
          <a:lstStyle/>
          <a:p>
            <a:pPr algn="just"/>
            <a:r>
              <a:rPr lang="ru-RU" sz="1100" u="sng" dirty="0" smtClean="0">
                <a:latin typeface="Times New Roman" panose="02020603050405020304" pitchFamily="18" charset="0"/>
                <a:cs typeface="Times New Roman" panose="02020603050405020304" pitchFamily="18" charset="0"/>
              </a:rPr>
              <a:t>По горизонтали</a:t>
            </a:r>
          </a:p>
          <a:p>
            <a:pPr algn="just"/>
            <a:r>
              <a:rPr lang="ru-RU" sz="1100" dirty="0" smtClean="0">
                <a:latin typeface="Times New Roman" panose="02020603050405020304" pitchFamily="18" charset="0"/>
                <a:cs typeface="Times New Roman" panose="02020603050405020304" pitchFamily="18" charset="0"/>
              </a:rPr>
              <a:t>5. Организация и контроль действий.</a:t>
            </a:r>
          </a:p>
          <a:p>
            <a:pPr algn="just"/>
            <a:r>
              <a:rPr lang="ru-RU" sz="1100" dirty="0" smtClean="0">
                <a:latin typeface="Times New Roman" panose="02020603050405020304" pitchFamily="18" charset="0"/>
                <a:cs typeface="Times New Roman" panose="02020603050405020304" pitchFamily="18" charset="0"/>
              </a:rPr>
              <a:t>6. Позитивное восприятие будущего.</a:t>
            </a:r>
          </a:p>
          <a:p>
            <a:pPr algn="just"/>
            <a:r>
              <a:rPr lang="ru-RU" sz="1100" dirty="0" smtClean="0">
                <a:latin typeface="Times New Roman" panose="02020603050405020304" pitchFamily="18" charset="0"/>
                <a:cs typeface="Times New Roman" panose="02020603050405020304" pitchFamily="18" charset="0"/>
              </a:rPr>
              <a:t>8. Способность эффективно использовать ресурсы.</a:t>
            </a:r>
          </a:p>
          <a:p>
            <a:pPr algn="just"/>
            <a:r>
              <a:rPr lang="ru-RU" sz="1100" dirty="0" smtClean="0">
                <a:latin typeface="Times New Roman" panose="02020603050405020304" pitchFamily="18" charset="0"/>
                <a:cs typeface="Times New Roman" panose="02020603050405020304" pitchFamily="18" charset="0"/>
              </a:rPr>
              <a:t>11. Способность понимать чувства других.</a:t>
            </a:r>
          </a:p>
          <a:p>
            <a:pPr algn="just"/>
            <a:r>
              <a:rPr lang="ru-RU" sz="1100" dirty="0" smtClean="0">
                <a:latin typeface="Times New Roman" panose="02020603050405020304" pitchFamily="18" charset="0"/>
                <a:cs typeface="Times New Roman" panose="02020603050405020304" pitchFamily="18" charset="0"/>
              </a:rPr>
              <a:t>13. Уверенность в честности другого.</a:t>
            </a:r>
          </a:p>
          <a:p>
            <a:pPr algn="just"/>
            <a:r>
              <a:rPr lang="ru-RU" sz="1100" dirty="0" smtClean="0">
                <a:latin typeface="Times New Roman" panose="02020603050405020304" pitchFamily="18" charset="0"/>
                <a:cs typeface="Times New Roman" panose="02020603050405020304" pitchFamily="18" charset="0"/>
              </a:rPr>
              <a:t>14. То, к чему стремится человек.</a:t>
            </a:r>
          </a:p>
          <a:p>
            <a:pPr algn="just"/>
            <a:r>
              <a:rPr lang="ru-RU" sz="1100" dirty="0" smtClean="0">
                <a:latin typeface="Times New Roman" panose="02020603050405020304" pitchFamily="18" charset="0"/>
                <a:cs typeface="Times New Roman" panose="02020603050405020304" pitchFamily="18" charset="0"/>
              </a:rPr>
              <a:t>16. Процесс разработки стратегии.</a:t>
            </a:r>
          </a:p>
          <a:p>
            <a:pPr algn="just"/>
            <a:r>
              <a:rPr lang="ru-RU" sz="1100" dirty="0" smtClean="0">
                <a:latin typeface="Times New Roman" panose="02020603050405020304" pitchFamily="18" charset="0"/>
                <a:cs typeface="Times New Roman" panose="02020603050405020304" pitchFamily="18" charset="0"/>
              </a:rPr>
              <a:t>17. Основные принципы, которыми руководствуется человек.</a:t>
            </a:r>
          </a:p>
          <a:p>
            <a:pPr algn="just"/>
            <a:r>
              <a:rPr lang="ru-RU" sz="1100" dirty="0" smtClean="0">
                <a:latin typeface="Times New Roman" panose="02020603050405020304" pitchFamily="18" charset="0"/>
                <a:cs typeface="Times New Roman" panose="02020603050405020304" pitchFamily="18" charset="0"/>
              </a:rPr>
              <a:t>19. Способность генерировать новые идеи.</a:t>
            </a:r>
          </a:p>
          <a:p>
            <a:pPr algn="just"/>
            <a:r>
              <a:rPr lang="ru-RU" sz="1100" dirty="0" smtClean="0">
                <a:latin typeface="Times New Roman" panose="02020603050405020304" pitchFamily="18" charset="0"/>
                <a:cs typeface="Times New Roman" panose="02020603050405020304" pitchFamily="18" charset="0"/>
              </a:rPr>
              <a:t>21. План действий для достижения цели.</a:t>
            </a:r>
          </a:p>
          <a:p>
            <a:pPr algn="just"/>
            <a:r>
              <a:rPr lang="ru-RU" sz="1100" dirty="0" smtClean="0">
                <a:latin typeface="Times New Roman" panose="02020603050405020304" pitchFamily="18" charset="0"/>
                <a:cs typeface="Times New Roman" panose="02020603050405020304" pitchFamily="18" charset="0"/>
              </a:rPr>
              <a:t>22. Процесс обучения и поддержки.</a:t>
            </a:r>
          </a:p>
          <a:p>
            <a:pPr algn="just"/>
            <a:r>
              <a:rPr lang="ru-RU" sz="1100" dirty="0" smtClean="0">
                <a:latin typeface="Times New Roman" panose="02020603050405020304" pitchFamily="18" charset="0"/>
                <a:cs typeface="Times New Roman" panose="02020603050405020304" pitchFamily="18" charset="0"/>
              </a:rPr>
              <a:t>24. Способность изменять мнения или действия.</a:t>
            </a:r>
          </a:p>
          <a:p>
            <a:pPr algn="just"/>
            <a:r>
              <a:rPr lang="ru-RU" sz="1100" dirty="0" smtClean="0">
                <a:latin typeface="Times New Roman" panose="02020603050405020304" pitchFamily="18" charset="0"/>
                <a:cs typeface="Times New Roman" panose="02020603050405020304" pitchFamily="18" charset="0"/>
              </a:rPr>
              <a:t>25. Группа людей, работающих вместе.</a:t>
            </a:r>
            <a:endParaRPr lang="ru-RU" sz="11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6607072" y="1340768"/>
            <a:ext cx="2573440" cy="3477875"/>
          </a:xfrm>
          <a:prstGeom prst="rect">
            <a:avLst/>
          </a:prstGeom>
          <a:noFill/>
        </p:spPr>
        <p:txBody>
          <a:bodyPr wrap="square" rtlCol="0">
            <a:spAutoFit/>
          </a:bodyPr>
          <a:lstStyle/>
          <a:p>
            <a:pPr algn="just"/>
            <a:r>
              <a:rPr lang="ru-RU" sz="1100" u="sng" dirty="0" smtClean="0">
                <a:latin typeface="Times New Roman" panose="02020603050405020304" pitchFamily="18" charset="0"/>
                <a:cs typeface="Times New Roman" panose="02020603050405020304" pitchFamily="18" charset="0"/>
              </a:rPr>
              <a:t>По вертикали</a:t>
            </a:r>
          </a:p>
          <a:p>
            <a:pPr algn="just"/>
            <a:r>
              <a:rPr lang="ru-RU" sz="1100" dirty="0" smtClean="0">
                <a:latin typeface="Times New Roman" panose="02020603050405020304" pitchFamily="18" charset="0"/>
                <a:cs typeface="Times New Roman" panose="02020603050405020304" pitchFamily="18" charset="0"/>
              </a:rPr>
              <a:t>1. Причина, побуждающая к действию.</a:t>
            </a:r>
          </a:p>
          <a:p>
            <a:pPr algn="just"/>
            <a:r>
              <a:rPr lang="ru-RU" sz="1100" dirty="0" smtClean="0">
                <a:latin typeface="Times New Roman" panose="02020603050405020304" pitchFamily="18" charset="0"/>
                <a:cs typeface="Times New Roman" panose="02020603050405020304" pitchFamily="18" charset="0"/>
              </a:rPr>
              <a:t>2. Внедрение новых идей или технологий.</a:t>
            </a:r>
          </a:p>
          <a:p>
            <a:pPr algn="just"/>
            <a:r>
              <a:rPr lang="ru-RU" sz="1100" dirty="0" smtClean="0">
                <a:latin typeface="Times New Roman" panose="02020603050405020304" pitchFamily="18" charset="0"/>
                <a:cs typeface="Times New Roman" panose="02020603050405020304" pitchFamily="18" charset="0"/>
              </a:rPr>
              <a:t>3. Средства, необходимые для достижения целей.</a:t>
            </a:r>
          </a:p>
          <a:p>
            <a:pPr algn="just"/>
            <a:r>
              <a:rPr lang="ru-RU" sz="1100" dirty="0" smtClean="0">
                <a:latin typeface="Times New Roman" panose="02020603050405020304" pitchFamily="18" charset="0"/>
                <a:cs typeface="Times New Roman" panose="02020603050405020304" pitchFamily="18" charset="0"/>
              </a:rPr>
              <a:t>4. Обмен информацией между людьми.</a:t>
            </a:r>
          </a:p>
          <a:p>
            <a:pPr algn="just"/>
            <a:r>
              <a:rPr lang="ru-RU" sz="1100" dirty="0" smtClean="0">
                <a:latin typeface="Times New Roman" panose="02020603050405020304" pitchFamily="18" charset="0"/>
                <a:cs typeface="Times New Roman" panose="02020603050405020304" pitchFamily="18" charset="0"/>
              </a:rPr>
              <a:t>7. Способность следовать установленным правилам.</a:t>
            </a:r>
          </a:p>
          <a:p>
            <a:pPr algn="just"/>
            <a:r>
              <a:rPr lang="ru-RU" sz="1100" dirty="0" smtClean="0">
                <a:latin typeface="Times New Roman" panose="02020603050405020304" pitchFamily="18" charset="0"/>
                <a:cs typeface="Times New Roman" panose="02020603050405020304" pitchFamily="18" charset="0"/>
              </a:rPr>
              <a:t>9. Способность действовать, несмотря на страх.</a:t>
            </a:r>
          </a:p>
          <a:p>
            <a:pPr algn="just"/>
            <a:r>
              <a:rPr lang="ru-RU" sz="1100" dirty="0" smtClean="0">
                <a:latin typeface="Times New Roman" panose="02020603050405020304" pitchFamily="18" charset="0"/>
                <a:cs typeface="Times New Roman" panose="02020603050405020304" pitchFamily="18" charset="0"/>
              </a:rPr>
              <a:t>10. Чувство, что ты способен на успех.</a:t>
            </a:r>
          </a:p>
          <a:p>
            <a:pPr algn="just"/>
            <a:r>
              <a:rPr lang="ru-RU" sz="1100" dirty="0" smtClean="0">
                <a:latin typeface="Times New Roman" panose="02020603050405020304" pitchFamily="18" charset="0"/>
                <a:cs typeface="Times New Roman" panose="02020603050405020304" pitchFamily="18" charset="0"/>
              </a:rPr>
              <a:t>12. Информация о результатах действий.</a:t>
            </a:r>
          </a:p>
          <a:p>
            <a:pPr algn="just"/>
            <a:r>
              <a:rPr lang="ru-RU" sz="1100" dirty="0" smtClean="0">
                <a:latin typeface="Times New Roman" panose="02020603050405020304" pitchFamily="18" charset="0"/>
                <a:cs typeface="Times New Roman" panose="02020603050405020304" pitchFamily="18" charset="0"/>
              </a:rPr>
              <a:t>15. Способность подстраиваться </a:t>
            </a:r>
            <a:br>
              <a:rPr lang="ru-RU" sz="1100" dirty="0" smtClean="0">
                <a:latin typeface="Times New Roman" panose="02020603050405020304" pitchFamily="18" charset="0"/>
                <a:cs typeface="Times New Roman" panose="02020603050405020304" pitchFamily="18" charset="0"/>
              </a:rPr>
            </a:br>
            <a:r>
              <a:rPr lang="ru-RU" sz="1100" dirty="0" smtClean="0">
                <a:latin typeface="Times New Roman" panose="02020603050405020304" pitchFamily="18" charset="0"/>
                <a:cs typeface="Times New Roman" panose="02020603050405020304" pitchFamily="18" charset="0"/>
              </a:rPr>
              <a:t>к изменениям.</a:t>
            </a:r>
          </a:p>
          <a:p>
            <a:pPr algn="just"/>
            <a:r>
              <a:rPr lang="ru-RU" sz="1100" dirty="0" smtClean="0">
                <a:latin typeface="Times New Roman" panose="02020603050405020304" pitchFamily="18" charset="0"/>
                <a:cs typeface="Times New Roman" panose="02020603050405020304" pitchFamily="18" charset="0"/>
              </a:rPr>
              <a:t>18. Способность вести и вдохновлять других.</a:t>
            </a:r>
          </a:p>
          <a:p>
            <a:pPr algn="just"/>
            <a:r>
              <a:rPr lang="ru-RU" sz="1100" dirty="0" smtClean="0">
                <a:latin typeface="Times New Roman" panose="02020603050405020304" pitchFamily="18" charset="0"/>
                <a:cs typeface="Times New Roman" panose="02020603050405020304" pitchFamily="18" charset="0"/>
              </a:rPr>
              <a:t>20. Достижение поставленных целей.</a:t>
            </a:r>
          </a:p>
          <a:p>
            <a:pPr algn="just"/>
            <a:r>
              <a:rPr lang="ru-RU" sz="1100" dirty="0" smtClean="0">
                <a:latin typeface="Times New Roman" panose="02020603050405020304" pitchFamily="18" charset="0"/>
                <a:cs typeface="Times New Roman" panose="02020603050405020304" pitchFamily="18" charset="0"/>
              </a:rPr>
              <a:t>23. Первый шаг к действию.</a:t>
            </a:r>
          </a:p>
        </p:txBody>
      </p:sp>
    </p:spTree>
    <p:extLst>
      <p:ext uri="{BB962C8B-B14F-4D97-AF65-F5344CB8AC3E}">
        <p14:creationId xmlns:p14="http://schemas.microsoft.com/office/powerpoint/2010/main" val="27281541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 </a:t>
            </a:r>
            <a:r>
              <a:rPr lang="ru-RU" sz="2000" b="1" cap="all" dirty="0" err="1">
                <a:solidFill>
                  <a:schemeClr val="tx2"/>
                </a:solidFill>
                <a:latin typeface="Times New Roman" panose="02020603050405020304" pitchFamily="18" charset="0"/>
                <a:cs typeface="Times New Roman" panose="02020603050405020304" pitchFamily="18" charset="0"/>
              </a:rPr>
              <a:t>ПсихологиЧЕСКИЕ</a:t>
            </a:r>
            <a:r>
              <a:rPr lang="ru-RU" sz="2000" b="1" cap="all" dirty="0">
                <a:solidFill>
                  <a:schemeClr val="tx2"/>
                </a:solidFill>
                <a:latin typeface="Times New Roman" panose="02020603050405020304" pitchFamily="18" charset="0"/>
                <a:cs typeface="Times New Roman" panose="02020603050405020304" pitchFamily="18" charset="0"/>
              </a:rPr>
              <a:t> ОСНОВЫ ЛИДЕРСТВА</a:t>
            </a:r>
            <a:br>
              <a:rPr lang="ru-RU" sz="2000" b="1" cap="all" dirty="0">
                <a:solidFill>
                  <a:schemeClr val="tx2"/>
                </a:solidFill>
                <a:latin typeface="Times New Roman" panose="02020603050405020304" pitchFamily="18" charset="0"/>
                <a:cs typeface="Times New Roman" panose="02020603050405020304" pitchFamily="18" charset="0"/>
              </a:rPr>
            </a:br>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a:t>
            </a:r>
            <a:r>
              <a:rPr lang="ru-RU" sz="2000" b="1" cap="all" dirty="0" smtClean="0">
                <a:solidFill>
                  <a:schemeClr val="tx2"/>
                </a:solidFill>
                <a:latin typeface="Times New Roman" panose="02020603050405020304" pitchFamily="18" charset="0"/>
                <a:cs typeface="Times New Roman" panose="02020603050405020304" pitchFamily="18" charset="0"/>
              </a:rPr>
              <a:t>ПРАКТИКЕ</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Каждая организация  – это не только структура и процессы, но и люди, взаимодействие которых во многом зависит от стиля управления, избранного руководителем. Стиль управления – это своего рода «почерк» лидера, отражающий его отношение к подчинённым, подход к принятию решений и способ мотивации коллектива. Ниже мы разберём ключевые стили управления, их сильные и слабые стороны, а также ситуации, в которых каждый из них наиболее эффективен.</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Выбор стиля управления в лидерской практике – это не просто вопрос предпочтений, а стратегическое решение, от которого напрямую зависит качество командного взаимодействия, уровень доверия и устойчивость рабочих процессов. Стиль лидера отражает не только его личные черты, но и степень гибкости в отношении к людям и ситуациям. Один и тот же руководитель, применяющий единый подход ко всем командам и задачам, рискует либо подавить инициативу, либо упустить контроль.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условиях постоянных изменений и повышенной неопределённости лидер не может позволить себе роскошь игнорировать динамику группы. Управленческий стиль должен не фиксировать порядок, а адаптировать среду под цели и ценности. Где-то требуется жёсткая директива, где-то – пространство для обсуждения, а иногда важно просто отойти в сторону и дать людям работать так, как они считают нужным. Понимание этих различий и способность переключаться между подходами – неотъемлемая черта зрелого, деятельного лидера, умеющего не только вести за собой, но и раскрывать потенциал команды.</a:t>
            </a:r>
          </a:p>
        </p:txBody>
      </p:sp>
      <p:sp>
        <p:nvSpPr>
          <p:cNvPr id="4" name="Прямоугольник 3"/>
          <p:cNvSpPr/>
          <p:nvPr/>
        </p:nvSpPr>
        <p:spPr>
          <a:xfrm>
            <a:off x="611560"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0790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18499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467544" y="980728"/>
            <a:ext cx="8229600" cy="5256584"/>
          </a:xfrm>
        </p:spPr>
        <p:txBody>
          <a:bodyPr>
            <a:normAutofit fontScale="25000" lnSpcReduction="20000"/>
          </a:bodyPr>
          <a:lstStyle/>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Авторитарный стиль (или директивный стиль) лидерства характеризуется высокой степенью централизации власти и односторонним принятием решений. В такой модели лидер не столько консультируется с командой, сколько диктует направление, задаёт правила и контролирует исполнение с минимальной обратной связью. Его сила – в чёткости, жёсткой иерархии и способности быстро мобилизовать ресурсы при кризисах или в условиях жёстких сроков.</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Однако за видимой эффективностью часто скрываются системные издержки. Отсутствие диалога приводит к подавлению инициативы, а страх ошибки превращает команду в механизм выполнения, а не мышления. Авторитарный лидер, действуя по принципу «я знаю лучше», берёт всю ответственность на себя – но тем самым он же и обедняет коллективный потенциал, превращая взаимодействие в вертикаль подчинения, а не сотрудничества.</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Авторитаризм как стиль лидерства обычно связан с подходом Тейлора (научный менеджмент), который акцентировал внимание на стандартизации рабочих процессов и жёсткой иерархии. Тейлор считал, что наиболее эффективный способ работы – это строгий контроль и планирование, а также отделение руководства от рабочих</a:t>
            </a:r>
            <a:r>
              <a:rPr lang="ru-RU" sz="6400" dirty="0" smtClean="0">
                <a:latin typeface="Times New Roman" panose="02020603050405020304" pitchFamily="18" charset="0"/>
                <a:cs typeface="Times New Roman" panose="02020603050405020304" pitchFamily="18" charset="0"/>
              </a:rPr>
              <a:t>.</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Подчинённые в условиях авторитарного лидерства часто чувствуют себя незащищёнными и обеспокоенными, так как все решения принимает лишь один человек. Это может привести к стрессу и демотивации в долгосрочной перспективе, если этот стиль применяется постоянно</a:t>
            </a:r>
          </a:p>
          <a:p>
            <a:pPr marL="0" indent="0" algn="just">
              <a:buNone/>
            </a:pPr>
            <a:endParaRPr lang="ru-RU" dirty="0"/>
          </a:p>
        </p:txBody>
      </p:sp>
      <p:sp>
        <p:nvSpPr>
          <p:cNvPr id="4" name="Прямоугольник 3"/>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96336"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68235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a:t>
            </a:r>
            <a:r>
              <a:rPr lang="ru-RU" sz="2000" b="1" cap="all" dirty="0" smtClean="0">
                <a:solidFill>
                  <a:schemeClr val="tx2"/>
                </a:solidFill>
                <a:latin typeface="Times New Roman" panose="02020603050405020304" pitchFamily="18" charset="0"/>
                <a:cs typeface="Times New Roman" panose="02020603050405020304" pitchFamily="18" charset="0"/>
              </a:rPr>
              <a:t>лидерской </a:t>
            </a:r>
            <a:r>
              <a:rPr lang="ru-RU" sz="2000" b="1" cap="all" dirty="0">
                <a:solidFill>
                  <a:schemeClr val="tx2"/>
                </a:solidFill>
                <a:latin typeface="Times New Roman" panose="02020603050405020304" pitchFamily="18" charset="0"/>
                <a:cs typeface="Times New Roman" panose="02020603050405020304" pitchFamily="18" charset="0"/>
              </a:rPr>
              <a:t>ПРАКТИКЕ</a:t>
            </a:r>
            <a:endParaRPr lang="ru-RU" sz="2000" dirty="0"/>
          </a:p>
        </p:txBody>
      </p:sp>
      <p:sp>
        <p:nvSpPr>
          <p:cNvPr id="3" name="Объект 2"/>
          <p:cNvSpPr>
            <a:spLocks noGrp="1"/>
          </p:cNvSpPr>
          <p:nvPr>
            <p:ph idx="1"/>
          </p:nvPr>
        </p:nvSpPr>
        <p:spPr>
          <a:xfrm>
            <a:off x="467544" y="908720"/>
            <a:ext cx="8229600" cy="4525963"/>
          </a:xfrm>
        </p:spPr>
        <p:txBody>
          <a:bodyPr>
            <a:normAutofit fontScale="25000" lnSpcReduction="20000"/>
          </a:bodyPr>
          <a:lstStyle/>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Теория потребностей Абрахама </a:t>
            </a:r>
            <a:r>
              <a:rPr lang="ru-RU" sz="6400" dirty="0" err="1">
                <a:latin typeface="Times New Roman" panose="02020603050405020304" pitchFamily="18" charset="0"/>
                <a:cs typeface="Times New Roman" panose="02020603050405020304" pitchFamily="18" charset="0"/>
              </a:rPr>
              <a:t>Маслоу</a:t>
            </a:r>
            <a:r>
              <a:rPr lang="ru-RU" sz="6400" dirty="0">
                <a:latin typeface="Times New Roman" panose="02020603050405020304" pitchFamily="18" charset="0"/>
                <a:cs typeface="Times New Roman" panose="02020603050405020304" pitchFamily="18" charset="0"/>
              </a:rPr>
              <a:t> в контексте авторитарного стиля может быть интерпретирована как следование базовым потребностям (потребность в безопасности и порядке), что объясняет, почему такой подход иногда необходим в кризисных ситуациях.</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Рассмотри преимущества данного стиля: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Быстрое принятие решений.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Четкость и ясность в распределении задач.</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Минимизация рисков, так как решения принимаются лидером.</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Эффективен в кризисных ситуациях и в средах с высокими требованиями к дисциплине.</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К недостаткам относятся: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Пониженная мотивация сотрудников.</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Риск того, что подчинённые становятся зависимыми от решений лидера.</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Ограничение возможностей для творчества и инноваций.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Невозможность применения в организациях, где требуется высокая степень автономности.</a:t>
            </a:r>
          </a:p>
          <a:p>
            <a:pPr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Таким образом, можно выделить характерные черты авторитарного стиля: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высокая степень централизации власти;</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минимальное участие сотрудников в принятии решений;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жёсткая дисциплина и контроль;</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акцент на подчинение, а не на участие;</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быстрое принятие решений в кризисных ситуациях.</a:t>
            </a:r>
          </a:p>
          <a:p>
            <a:pPr indent="450000" algn="just">
              <a:lnSpc>
                <a:spcPct val="120000"/>
              </a:lnSpc>
              <a:spcBef>
                <a:spcPts val="0"/>
              </a:spcBef>
            </a:pPr>
            <a:endParaRPr lang="ru-RU" dirty="0"/>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84178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a:t>
            </a:r>
            <a:r>
              <a:rPr lang="ru-RU" sz="2000" b="1" cap="all" dirty="0" smtClean="0">
                <a:solidFill>
                  <a:schemeClr val="tx2"/>
                </a:solidFill>
                <a:latin typeface="Times New Roman" panose="02020603050405020304" pitchFamily="18" charset="0"/>
                <a:cs typeface="Times New Roman" panose="02020603050405020304" pitchFamily="18" charset="0"/>
              </a:rPr>
              <a:t>лидерской </a:t>
            </a:r>
            <a:r>
              <a:rPr lang="ru-RU" sz="2000" b="1" cap="all" dirty="0">
                <a:solidFill>
                  <a:schemeClr val="tx2"/>
                </a:solidFill>
                <a:latin typeface="Times New Roman" panose="02020603050405020304" pitchFamily="18" charset="0"/>
                <a:cs typeface="Times New Roman" panose="02020603050405020304" pitchFamily="18" charset="0"/>
              </a:rPr>
              <a:t>ПРАКТИКЕ</a:t>
            </a:r>
            <a:endParaRPr lang="ru-RU" sz="2000" dirty="0"/>
          </a:p>
        </p:txBody>
      </p:sp>
      <p:sp>
        <p:nvSpPr>
          <p:cNvPr id="3" name="Объект 2"/>
          <p:cNvSpPr>
            <a:spLocks noGrp="1"/>
          </p:cNvSpPr>
          <p:nvPr>
            <p:ph idx="1"/>
          </p:nvPr>
        </p:nvSpPr>
        <p:spPr>
          <a:xfrm>
            <a:off x="467544" y="980728"/>
            <a:ext cx="8229600" cy="518457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пример, на производственном предприятии происходит авария: остановка конвейера грозит срывом поставок. Руководитель смены не тратит время на обсуждения – он мгновенно распределяет задачи, отдает приказы, повышает голос при необходимости. В результате конвейер восстановлен через два часа, поставки не сорваны. Однако рабочие жалуются на грубость и отсутствие уважения. Можно сделать вывод, что авторитарный стиль эффективен в кризисной ситуации, но в долгосрочной перспективе может демотивировать сотрудников.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авторитарный стиль характеризуется жёсткой централизацией власти: все решения принимает руководитель, а от подчинённых ожидается безусловное выполнение распоряжений. Такой подход обеспечивает высокий уровень контроля, что особенно ценно в кризисных ситуациях или при необходимости жёсткой дисциплины, например, в армии или на производстве с высокой долей риска. Однако в условиях, где требуется творческий подход, инициатива и гибкость, авторитарный стиль может привести к демотивации сотрудников и снижению вовлечённости. Подчинённые, привыкшие к директивам, теряют способность к самостоятельному мышлению и инициативности.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демократическом подходе лидер воспринимает подчинённых как партнёров. Такой подход способствует укреплению мотивации и лояльности, а также стимулирует творческое мышление. Лидеры поддерживают открытость, уважение и обратную связь, что значительно укрепляет командный дух.</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812360"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79912"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11847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480951" y="887681"/>
            <a:ext cx="8229600" cy="4525963"/>
          </a:xfrm>
        </p:spPr>
        <p:txBody>
          <a:bodyPr>
            <a:normAutofit fontScale="25000" lnSpcReduction="20000"/>
          </a:bodyPr>
          <a:lstStyle/>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Лидеры, использующие демократический стиль, делают акцент на сотрудничестве, что способствует не только улучшению морального климата в коллективе, но и повышению производительности труда за счёт вовлеченности сотрудников.</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Теория социальной идентичности </a:t>
            </a:r>
            <a:r>
              <a:rPr lang="ru-RU" sz="6400" dirty="0" err="1">
                <a:latin typeface="Times New Roman" panose="02020603050405020304" pitchFamily="18" charset="0"/>
                <a:cs typeface="Times New Roman" panose="02020603050405020304" pitchFamily="18" charset="0"/>
              </a:rPr>
              <a:t>Хагена</a:t>
            </a:r>
            <a:r>
              <a:rPr lang="ru-RU" sz="6400" dirty="0">
                <a:latin typeface="Times New Roman" panose="02020603050405020304" pitchFamily="18" charset="0"/>
                <a:cs typeface="Times New Roman" panose="02020603050405020304" pitchFamily="18" charset="0"/>
              </a:rPr>
              <a:t> (основные идеи которого схожи с концепцией коллективной ответственности) предполагает, что люди стремятся к созданию собственной групповой идентичности. В демократическом стиле лидер помогает каждому члену команды почувствовать свою значимость и вклад в общие цели.</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Рассмотри преимущества данного стиля: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Высокая мотивация сотрудников, улучшение морального климата.</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Развитие инновационного и креативного мышления.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Повышенная вовлеченность и ответственность членов команды.</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Укрепление командного духа и сотрудничества.</a:t>
            </a:r>
          </a:p>
          <a:p>
            <a:pPr marL="0" indent="450000" algn="just">
              <a:lnSpc>
                <a:spcPct val="120000"/>
              </a:lnSpc>
              <a:spcBef>
                <a:spcPts val="0"/>
              </a:spcBef>
              <a:buNone/>
            </a:pPr>
            <a:r>
              <a:rPr lang="ru-RU" sz="6400" dirty="0">
                <a:latin typeface="Times New Roman" panose="02020603050405020304" pitchFamily="18" charset="0"/>
                <a:cs typeface="Times New Roman" panose="02020603050405020304" pitchFamily="18" charset="0"/>
              </a:rPr>
              <a:t>К недостаткам относятся: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Более длительный процесс принятия решений.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Возможность конфликтов из-за разницы во мнениях.</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Неэффективность в условиях сжатых сроков или в кризисных ситуациях.</a:t>
            </a:r>
          </a:p>
          <a:p>
            <a:pPr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Таким образом, можно выделить характерные черты демократического стиля:</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участие команды в принятии решений;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свободное выражение мнений;</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высокий уровень мотивации сотрудников;</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развитие ответственности и инициативы;</a:t>
            </a:r>
          </a:p>
          <a:p>
            <a:pPr lvl="0" indent="450000" algn="just">
              <a:lnSpc>
                <a:spcPct val="120000"/>
              </a:lnSpc>
              <a:spcBef>
                <a:spcPts val="0"/>
              </a:spcBef>
              <a:buClr>
                <a:schemeClr val="tx2"/>
              </a:buClr>
              <a:buFont typeface="Wingdings" panose="05000000000000000000" pitchFamily="2" charset="2"/>
              <a:buChar char="Ø"/>
            </a:pPr>
            <a:r>
              <a:rPr lang="ru-RU" sz="6400" dirty="0">
                <a:latin typeface="Times New Roman" panose="02020603050405020304" pitchFamily="18" charset="0"/>
                <a:cs typeface="Times New Roman" panose="02020603050405020304" pitchFamily="18" charset="0"/>
              </a:rPr>
              <a:t>лидер – модератор, а не командир.</a:t>
            </a:r>
          </a:p>
          <a:p>
            <a:pPr marL="0" indent="450000" algn="just">
              <a:lnSpc>
                <a:spcPct val="120000"/>
              </a:lnSpc>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740352"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079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634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Оглавление</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23528" y="1052736"/>
            <a:ext cx="8229600" cy="4525963"/>
          </a:xfrm>
        </p:spPr>
        <p:txBody>
          <a:bodyPr>
            <a:normAutofit/>
          </a:bodyPr>
          <a:lstStyle/>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2" action="ppaction://hlinksldjump"/>
              </a:rPr>
              <a:t>4. Развитие лидерских навыков</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2" action="ppaction://hlinksldjump"/>
              </a:rPr>
              <a:t>4.1. Развитие эмоционального интеллекта лидера.</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3" action="ppaction://hlinksldjump"/>
              </a:rPr>
              <a:t> 4.2. Управление временем и приоритетами.</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hlinkClick r:id="rId4" action="ppaction://hlinksldjump"/>
              </a:rPr>
              <a:t>4.3. Работа с разнообразием в команде.</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hlinkClick r:id="rId5" action="ppaction://hlinksldjump"/>
              </a:rPr>
              <a:t>4.4 Практические задания по теме 4</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6" action="ppaction://hlinksldjump"/>
              </a:rPr>
              <a:t>5. ЛИДЕРСТВО В ЭПОХУ ИННОВАЦИЙ И ЦИФРОВОЙ ТРАНСФОРМАЦИИ</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6" action="ppaction://hlinksldjump"/>
              </a:rPr>
              <a:t>5.1 Лидерство в условиях перемен: управление изменениями</a:t>
            </a:r>
            <a:r>
              <a:rPr lang="ru-RU" sz="1400" dirty="0">
                <a:latin typeface="Times New Roman" panose="02020603050405020304" pitchFamily="18" charset="0"/>
                <a:cs typeface="Times New Roman" panose="02020603050405020304" pitchFamily="18" charset="0"/>
              </a:rPr>
              <a:t>.</a:t>
            </a: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7" action="ppaction://hlinksldjump"/>
              </a:rPr>
              <a:t>5.2 Построение культуры инноваций: от идей к устойчивым решениям.</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8" action="ppaction://hlinksldjump"/>
              </a:rPr>
              <a:t>5.3. Лидер как интегратор технологий и людей</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9" action="ppaction://hlinksldjump"/>
              </a:rPr>
              <a:t>5.4 Практические задания по теме </a:t>
            </a:r>
            <a:r>
              <a:rPr lang="ru-RU" sz="1400" dirty="0" smtClean="0">
                <a:latin typeface="Times New Roman" panose="02020603050405020304" pitchFamily="18" charset="0"/>
                <a:cs typeface="Times New Roman" panose="02020603050405020304" pitchFamily="18" charset="0"/>
                <a:hlinkClick r:id="rId9" action="ppaction://hlinksldjump"/>
              </a:rPr>
              <a:t>4</a:t>
            </a:r>
            <a:endParaRPr lang="ru-RU" sz="1400" dirty="0" smtClean="0">
              <a:latin typeface="Times New Roman" panose="02020603050405020304" pitchFamily="18" charset="0"/>
              <a:cs typeface="Times New Roman" panose="02020603050405020304" pitchFamily="18" charset="0"/>
            </a:endParaRPr>
          </a:p>
          <a:p>
            <a:pPr marL="0" indent="450000">
              <a:lnSpc>
                <a:spcPct val="110000"/>
              </a:lnSpc>
              <a:buNone/>
            </a:pPr>
            <a:r>
              <a:rPr lang="ru-RU" sz="1400" dirty="0" smtClean="0">
                <a:latin typeface="Times New Roman" panose="02020603050405020304" pitchFamily="18" charset="0"/>
                <a:cs typeface="Times New Roman" panose="02020603050405020304" pitchFamily="18" charset="0"/>
                <a:hlinkClick r:id="rId10" action="ppaction://hlinksldjump"/>
              </a:rPr>
              <a:t>6</a:t>
            </a:r>
            <a:r>
              <a:rPr lang="ru-RU" sz="1400" dirty="0">
                <a:latin typeface="Times New Roman" panose="02020603050405020304" pitchFamily="18" charset="0"/>
                <a:cs typeface="Times New Roman" panose="02020603050405020304" pitchFamily="18" charset="0"/>
                <a:hlinkClick r:id="rId10" action="ppaction://hlinksldjump"/>
              </a:rPr>
              <a:t>. Этика и </a:t>
            </a:r>
            <a:r>
              <a:rPr lang="ru-RU" sz="1400" dirty="0" smtClean="0">
                <a:latin typeface="Times New Roman" panose="02020603050405020304" pitchFamily="18" charset="0"/>
                <a:cs typeface="Times New Roman" panose="02020603050405020304" pitchFamily="18" charset="0"/>
                <a:hlinkClick r:id="rId10" action="ppaction://hlinksldjump"/>
              </a:rPr>
              <a:t>социальная </a:t>
            </a:r>
            <a:r>
              <a:rPr lang="ru-RU" sz="1400" dirty="0">
                <a:latin typeface="Times New Roman" panose="02020603050405020304" pitchFamily="18" charset="0"/>
                <a:cs typeface="Times New Roman" panose="02020603050405020304" pitchFamily="18" charset="0"/>
                <a:hlinkClick r:id="rId10" action="ppaction://hlinksldjump"/>
              </a:rPr>
              <a:t>ответственность лидера: ЦЕННОСТИ, ПРИНЦИПЫ, РЕШЕНИЯ</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10" action="ppaction://hlinksldjump"/>
              </a:rPr>
              <a:t>6.1 Этика и ответственность лидера.</a:t>
            </a:r>
            <a:endParaRPr lang="ru-RU" sz="1400" dirty="0">
              <a:latin typeface="Times New Roman" panose="02020603050405020304" pitchFamily="18" charset="0"/>
              <a:cs typeface="Times New Roman" panose="02020603050405020304" pitchFamily="18" charset="0"/>
            </a:endParaRPr>
          </a:p>
          <a:p>
            <a:pPr marL="0" indent="450000">
              <a:lnSpc>
                <a:spcPct val="110000"/>
              </a:lnSpc>
              <a:buNone/>
            </a:pPr>
            <a:r>
              <a:rPr lang="ru-RU" sz="1400" dirty="0" smtClean="0">
                <a:latin typeface="Times New Roman" panose="02020603050405020304" pitchFamily="18" charset="0"/>
                <a:cs typeface="Times New Roman" panose="02020603050405020304" pitchFamily="18" charset="0"/>
                <a:hlinkClick r:id="rId11" action="ppaction://hlinksldjump"/>
              </a:rPr>
              <a:t>6.2 </a:t>
            </a:r>
            <a:r>
              <a:rPr lang="ru-RU" sz="1400" dirty="0">
                <a:latin typeface="Times New Roman" panose="02020603050405020304" pitchFamily="18" charset="0"/>
                <a:cs typeface="Times New Roman" panose="02020603050405020304" pitchFamily="18" charset="0"/>
                <a:hlinkClick r:id="rId11" action="ppaction://hlinksldjump"/>
              </a:rPr>
              <a:t>Этические аспекты лидерства и управления командой.</a:t>
            </a:r>
            <a:r>
              <a:rPr lang="ru-RU" sz="1400" dirty="0">
                <a:latin typeface="Times New Roman" panose="02020603050405020304" pitchFamily="18" charset="0"/>
                <a:cs typeface="Times New Roman" panose="02020603050405020304" pitchFamily="18" charset="0"/>
              </a:rPr>
              <a:t>	</a:t>
            </a:r>
          </a:p>
          <a:p>
            <a:pPr marL="0" indent="450000">
              <a:lnSpc>
                <a:spcPct val="110000"/>
              </a:lnSpc>
              <a:buNone/>
            </a:pPr>
            <a:r>
              <a:rPr lang="ru-RU" sz="1400" dirty="0">
                <a:latin typeface="Times New Roman" panose="02020603050405020304" pitchFamily="18" charset="0"/>
                <a:cs typeface="Times New Roman" panose="02020603050405020304" pitchFamily="18" charset="0"/>
                <a:hlinkClick r:id="rId12" action="ppaction://hlinksldjump"/>
              </a:rPr>
              <a:t>6.3 Социальная ответственность бизнеса и роль лидера в её реализации</a:t>
            </a:r>
            <a:r>
              <a:rPr lang="ru-RU" sz="1400" dirty="0" smtClean="0">
                <a:latin typeface="Times New Roman" panose="02020603050405020304" pitchFamily="18" charset="0"/>
                <a:cs typeface="Times New Roman" panose="02020603050405020304" pitchFamily="18" charset="0"/>
                <a:hlinkClick r:id="rId12" action="ppaction://hlinksldjump"/>
              </a:rPr>
              <a:t>.</a:t>
            </a:r>
            <a:endParaRPr lang="ru-RU" sz="1400" dirty="0" smtClean="0">
              <a:latin typeface="Times New Roman" panose="02020603050405020304" pitchFamily="18" charset="0"/>
              <a:cs typeface="Times New Roman" panose="02020603050405020304" pitchFamily="18" charset="0"/>
            </a:endParaRPr>
          </a:p>
          <a:p>
            <a:pPr marL="0" indent="450000">
              <a:lnSpc>
                <a:spcPct val="110000"/>
              </a:lnSpc>
              <a:buNone/>
            </a:pPr>
            <a:r>
              <a:rPr lang="ru-RU" sz="1400" dirty="0" smtClean="0">
                <a:latin typeface="Times New Roman" panose="02020603050405020304" pitchFamily="18" charset="0"/>
                <a:cs typeface="Times New Roman" panose="02020603050405020304" pitchFamily="18" charset="0"/>
                <a:hlinkClick r:id="rId13" action="ppaction://hlinksldjump"/>
              </a:rPr>
              <a:t>6.4 </a:t>
            </a:r>
            <a:r>
              <a:rPr lang="ru-RU" sz="1400" dirty="0">
                <a:latin typeface="Times New Roman" panose="02020603050405020304" pitchFamily="18" charset="0"/>
                <a:cs typeface="Times New Roman" panose="02020603050405020304" pitchFamily="18" charset="0"/>
                <a:hlinkClick r:id="rId13" action="ppaction://hlinksldjump"/>
              </a:rPr>
              <a:t>Практические задания по теме 6</a:t>
            </a:r>
            <a:r>
              <a:rPr lang="ru-RU" sz="1400" dirty="0">
                <a:latin typeface="Times New Roman" panose="02020603050405020304" pitchFamily="18" charset="0"/>
                <a:cs typeface="Times New Roman" panose="02020603050405020304" pitchFamily="18" charset="0"/>
              </a:rPr>
              <a:t>	</a:t>
            </a:r>
          </a:p>
        </p:txBody>
      </p:sp>
      <p:sp>
        <p:nvSpPr>
          <p:cNvPr id="4" name="Прямоугольник 3"/>
          <p:cNvSpPr/>
          <p:nvPr/>
        </p:nvSpPr>
        <p:spPr>
          <a:xfrm>
            <a:off x="788436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13995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1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95081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79208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692696"/>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пример, в отделе маркетинга нужно разработать рекламную стратегию нового продукта. Руководитель отдела организует мозговой штурм, выслушивает идеи сотрудников, позволяет им выбрать направления, в которых они хотят работать. В результате команда ощущает вовлечённость, предложено несколько сильных креативных концепций. Итоговая стратегия получает высокую оценку на рынке, так как демократический стиль создаёт сильную командную мотивацию и развивает чувство причастности, но требует времени и зрелости участников.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итог, в демократическом (или коллегиальном) стиле управление осуществляется на основе консультаций, совместного обсуждения и коллективного принятия решений. Руководитель здесь выступает не как командир, а как координатор и наставник, доверяющий команде. Этот стиль способствует росту вовлечённости, развитию креативности и чувства ответственности у сотрудников. Он особенно эффективен в командах, где важна синергия знаний и опыта – в научной среде, ИТ-компаниях, стартапах. Однако есть и подводные камни: процесс принятия решений может затягиваться, а в условиях жёстких </a:t>
            </a:r>
            <a:r>
              <a:rPr lang="ru-RU" sz="1600" dirty="0" err="1">
                <a:latin typeface="Times New Roman" panose="02020603050405020304" pitchFamily="18" charset="0"/>
                <a:cs typeface="Times New Roman" panose="02020603050405020304" pitchFamily="18" charset="0"/>
              </a:rPr>
              <a:t>дедлайнов</a:t>
            </a:r>
            <a:r>
              <a:rPr lang="ru-RU" sz="1600" dirty="0">
                <a:latin typeface="Times New Roman" panose="02020603050405020304" pitchFamily="18" charset="0"/>
                <a:cs typeface="Times New Roman" panose="02020603050405020304" pitchFamily="18" charset="0"/>
              </a:rPr>
              <a:t> или отсутствия компетентных сотрудников демократизм может обернуться хаосом и безответственностью.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Либеральный стиль (попустительский стиль) лидерства строится на принципиальном доверии к самостоятельности команды. Лидер здесь – не дирижёр и не координатор, а, скорее, фоновая фигура, создающая условия, при которых каждый может проявить инициативу и взять ответственность на себя. Он не навязывает решений, не вмешивается в процесс без необходимости, и тем самым делает ставку на зрелость участников и внутреннюю мотивацию.</a:t>
            </a: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8344" y="617511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18493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87298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467544" y="83671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Такой подход раскрывает себя в творческих, исследовательских и проектных средах, где регламент мешает, а свобода действий – двигатель результата. Однако в ситуации неопределённости или низкой дисциплины он рискует обернуться распадом структуры: отсутствие явных ориентиров может порождать хаос, особенно если в команде не хватает самоуправления. Именно поэтому либеральный стиль требует от лидера не пассивности, а тонкого чувства меры – умения отступать, оставаясь вовлечённым, и влиять, не навязываясь.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Этот стиль тесно связан с концепцией управления через доверие. Лидеры, использующие либеральный подход, доверяют своим подчинённым и предоставляют им пространство для проявления инициативы.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психологическом плане либеральный стиль основывается на уважении к личной автономии каждого сотрудника и признании его профессионализма. Такой подход способствует самооценке и чувству ответственности у сотрудников, так как они сами принимают решения и несут за них ответственность.</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Однако этот стиль подходит далеко не для всех команд. Теория «неопределённости», предложенная Фридрихом </a:t>
            </a:r>
            <a:r>
              <a:rPr lang="ru-RU" sz="1600" dirty="0" err="1">
                <a:latin typeface="Times New Roman" panose="02020603050405020304" pitchFamily="18" charset="0"/>
                <a:cs typeface="Times New Roman" panose="02020603050405020304" pitchFamily="18" charset="0"/>
              </a:rPr>
              <a:t>Хайеком</a:t>
            </a:r>
            <a:r>
              <a:rPr lang="ru-RU" sz="1600" dirty="0">
                <a:latin typeface="Times New Roman" panose="02020603050405020304" pitchFamily="18" charset="0"/>
                <a:cs typeface="Times New Roman" panose="02020603050405020304" pitchFamily="18" charset="0"/>
              </a:rPr>
              <a:t>, предполагает, что в условиях неопределённости и неопытности сотрудников лидер должен активно вмешиваться, чтобы минимизировать риски.</a:t>
            </a:r>
          </a:p>
          <a:p>
            <a:pPr marL="0" indent="0" algn="just">
              <a:buNone/>
            </a:pPr>
            <a:endParaRPr lang="ru-RU" sz="1600" dirty="0"/>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04888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70609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611560" y="836712"/>
            <a:ext cx="8229600" cy="410445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Рассмотрим преимущества данного стиля: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Высокая степень ответственности и автономии у сотрудников.</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Развитие инициативности и креативности.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Укрепление доверия в команде.</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Подходит для высококвалифицированных и опытных специалистов.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недостаткам стиля относятся: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Возможность возникновения хаоса и отсутствия контроля.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Могут появиться проблемы с мотивацией в случае нечеткости целей или задач.</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Риск принятия неправильных решений без достаточной проверки.</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Неэффективность в условиях неопытных или некомпетентных команд.</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можно выделить характерные черты либерального стиля: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минимальный контроль со стороны руководителя;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делегирование ответственности и инициативы;</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самоуправление сотрудников;</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лидер-консультант, а не руководитель;</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высокая степень доверия.</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611560" y="6093296"/>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51920" y="6093296"/>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093296"/>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85247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539552" y="98072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Например, в ИТ-компании руководитель отдела разработки задаёт только общие цели и сроки. Команда сама распределяет обязанности, выбирает технологии и организует рабочий процесс. В результате при высоком профессионализме участников проект реализован успешно. Однако в новой команде, где уровень компетенций неравномерен, возникает хаос и срывы сроков, это означает, что либеральный стиль эффективен только при высокой зрелости и ответственности команды</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Таким </a:t>
            </a:r>
            <a:r>
              <a:rPr lang="ru-RU" sz="1600" dirty="0">
                <a:latin typeface="Times New Roman" panose="02020603050405020304" pitchFamily="18" charset="0"/>
                <a:cs typeface="Times New Roman" panose="02020603050405020304" pitchFamily="18" charset="0"/>
              </a:rPr>
              <a:t>образом, либеральный (или попустительский) стиль характеризуется минимальным вмешательством руководителя в рабочие процессы. Подчинённым предоставляется высокая степень автономии, а контроль сводится к минимуму. Часто такой стиль выбирается руководителями, ориентированными на доверие и самоуправление, либо теми, кто просто не склонен к активному управлению.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Либеральный стиль может сработать в командах с высокой степенью профессионализма и самоорганизации. Однако в большинстве случаев он чреват потерей управляемости, размытием ответственности и падением производительности.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Сравнительная характеристика стилей приведена в табл. 6.</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093296"/>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093296"/>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093296"/>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45619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21196" y="98072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6. Сравнительная характеристика </a:t>
            </a:r>
            <a:r>
              <a:rPr lang="ru-RU" sz="1600" dirty="0" smtClean="0">
                <a:latin typeface="Times New Roman" panose="02020603050405020304" pitchFamily="18" charset="0"/>
                <a:cs typeface="Times New Roman" panose="02020603050405020304" pitchFamily="18" charset="0"/>
              </a:rPr>
              <a:t>стилей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31791" y="3472321"/>
            <a:ext cx="6016471" cy="338554"/>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Ситуации применения стилей приведены в табл. 7.</a:t>
            </a:r>
          </a:p>
        </p:txBody>
      </p:sp>
      <p:sp>
        <p:nvSpPr>
          <p:cNvPr id="5" name="Прямоугольник 4"/>
          <p:cNvSpPr/>
          <p:nvPr/>
        </p:nvSpPr>
        <p:spPr>
          <a:xfrm>
            <a:off x="931790" y="3816975"/>
            <a:ext cx="3136153" cy="338554"/>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7. Ситуации применения стилей</a:t>
            </a:r>
          </a:p>
        </p:txBody>
      </p:sp>
      <p:sp>
        <p:nvSpPr>
          <p:cNvPr id="6" name="Прямоугольник 5"/>
          <p:cNvSpPr/>
          <p:nvPr/>
        </p:nvSpPr>
        <p:spPr>
          <a:xfrm>
            <a:off x="618897"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491880" y="6147823"/>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7308304" y="6147823"/>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315525030"/>
              </p:ext>
            </p:extLst>
          </p:nvPr>
        </p:nvGraphicFramePr>
        <p:xfrm>
          <a:off x="614384" y="1387877"/>
          <a:ext cx="8072416" cy="2113131"/>
        </p:xfrm>
        <a:graphic>
          <a:graphicData uri="http://schemas.openxmlformats.org/drawingml/2006/table">
            <a:tbl>
              <a:tblPr firstRow="1" bandRow="1">
                <a:tableStyleId>{5940675A-B579-460E-94D1-54222C63F5DA}</a:tableStyleId>
              </a:tblPr>
              <a:tblGrid>
                <a:gridCol w="2018104">
                  <a:extLst>
                    <a:ext uri="{9D8B030D-6E8A-4147-A177-3AD203B41FA5}">
                      <a16:colId xmlns:a16="http://schemas.microsoft.com/office/drawing/2014/main" val="2849273811"/>
                    </a:ext>
                  </a:extLst>
                </a:gridCol>
                <a:gridCol w="2018104">
                  <a:extLst>
                    <a:ext uri="{9D8B030D-6E8A-4147-A177-3AD203B41FA5}">
                      <a16:colId xmlns:a16="http://schemas.microsoft.com/office/drawing/2014/main" val="3565451488"/>
                    </a:ext>
                  </a:extLst>
                </a:gridCol>
                <a:gridCol w="2018104">
                  <a:extLst>
                    <a:ext uri="{9D8B030D-6E8A-4147-A177-3AD203B41FA5}">
                      <a16:colId xmlns:a16="http://schemas.microsoft.com/office/drawing/2014/main" val="2828476507"/>
                    </a:ext>
                  </a:extLst>
                </a:gridCol>
                <a:gridCol w="2018104">
                  <a:extLst>
                    <a:ext uri="{9D8B030D-6E8A-4147-A177-3AD203B41FA5}">
                      <a16:colId xmlns:a16="http://schemas.microsoft.com/office/drawing/2014/main" val="3659014397"/>
                    </a:ext>
                  </a:extLst>
                </a:gridCol>
              </a:tblGrid>
              <a:tr h="400816">
                <a:tc>
                  <a:txBody>
                    <a:bodyPr/>
                    <a:lstStyle/>
                    <a:p>
                      <a:pPr algn="ctr"/>
                      <a:r>
                        <a:rPr lang="ru-RU" sz="1200" b="1" dirty="0" smtClean="0">
                          <a:latin typeface="Times New Roman" panose="02020603050405020304" pitchFamily="18" charset="0"/>
                          <a:cs typeface="Times New Roman" panose="02020603050405020304" pitchFamily="18" charset="0"/>
                        </a:rPr>
                        <a:t>Критерий</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200" b="1" dirty="0" smtClean="0">
                          <a:latin typeface="Times New Roman" panose="02020603050405020304" pitchFamily="18" charset="0"/>
                          <a:cs typeface="Times New Roman" panose="02020603050405020304" pitchFamily="18" charset="0"/>
                        </a:rPr>
                        <a:t>Авторитарный</a:t>
                      </a:r>
                    </a:p>
                    <a:p>
                      <a:pPr algn="ctr"/>
                      <a:r>
                        <a:rPr lang="ru-RU" sz="1200" b="1" dirty="0" smtClean="0">
                          <a:latin typeface="Times New Roman" panose="02020603050405020304" pitchFamily="18" charset="0"/>
                          <a:cs typeface="Times New Roman" panose="02020603050405020304" pitchFamily="18" charset="0"/>
                        </a:rPr>
                        <a:t>стиль</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200" b="1" dirty="0" smtClean="0">
                          <a:latin typeface="Times New Roman" panose="02020603050405020304" pitchFamily="18" charset="0"/>
                          <a:cs typeface="Times New Roman" panose="02020603050405020304" pitchFamily="18" charset="0"/>
                        </a:rPr>
                        <a:t>Демократический</a:t>
                      </a:r>
                    </a:p>
                    <a:p>
                      <a:pPr algn="ctr"/>
                      <a:r>
                        <a:rPr lang="ru-RU" sz="1200" b="1" dirty="0" smtClean="0">
                          <a:latin typeface="Times New Roman" panose="02020603050405020304" pitchFamily="18" charset="0"/>
                          <a:cs typeface="Times New Roman" panose="02020603050405020304" pitchFamily="18" charset="0"/>
                        </a:rPr>
                        <a:t>стиль</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200" b="1" dirty="0" smtClean="0">
                          <a:latin typeface="Times New Roman" panose="02020603050405020304" pitchFamily="18" charset="0"/>
                          <a:cs typeface="Times New Roman" panose="02020603050405020304" pitchFamily="18" charset="0"/>
                        </a:rPr>
                        <a:t>Либеральный</a:t>
                      </a:r>
                    </a:p>
                    <a:p>
                      <a:pPr algn="ctr"/>
                      <a:r>
                        <a:rPr lang="ru-RU" sz="1200" b="1" dirty="0" smtClean="0">
                          <a:latin typeface="Times New Roman" panose="02020603050405020304" pitchFamily="18" charset="0"/>
                          <a:cs typeface="Times New Roman" panose="02020603050405020304" pitchFamily="18" charset="0"/>
                        </a:rPr>
                        <a:t>стиль</a:t>
                      </a:r>
                      <a:endParaRPr lang="ru-RU" sz="12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16625869"/>
                  </a:ext>
                </a:extLst>
              </a:tr>
              <a:tr h="240489">
                <a:tc>
                  <a:txBody>
                    <a:bodyPr/>
                    <a:lstStyle/>
                    <a:p>
                      <a:pPr algn="ctr"/>
                      <a:r>
                        <a:rPr lang="ru-RU" sz="1200" b="1" dirty="0" smtClean="0">
                          <a:latin typeface="Times New Roman" panose="02020603050405020304" pitchFamily="18" charset="0"/>
                          <a:cs typeface="Times New Roman" panose="02020603050405020304" pitchFamily="18" charset="0"/>
                        </a:rPr>
                        <a:t>Принятие решений</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Только лидер</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Совместно с командой</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Делегировано</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851181350"/>
                  </a:ext>
                </a:extLst>
              </a:tr>
              <a:tr h="240489">
                <a:tc>
                  <a:txBody>
                    <a:bodyPr/>
                    <a:lstStyle/>
                    <a:p>
                      <a:pPr algn="ctr"/>
                      <a:r>
                        <a:rPr lang="ru-RU" sz="1200" b="1" dirty="0" smtClean="0">
                          <a:latin typeface="Times New Roman" panose="02020603050405020304" pitchFamily="18" charset="0"/>
                          <a:cs typeface="Times New Roman" panose="02020603050405020304" pitchFamily="18" charset="0"/>
                        </a:rPr>
                        <a:t>Мотивация</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Страх, дисциплина</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Участие, признание</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Самомотивация</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47934080"/>
                  </a:ext>
                </a:extLst>
              </a:tr>
              <a:tr h="240489">
                <a:tc>
                  <a:txBody>
                    <a:bodyPr/>
                    <a:lstStyle/>
                    <a:p>
                      <a:pPr algn="ctr"/>
                      <a:r>
                        <a:rPr lang="ru-RU" sz="1200" b="1" dirty="0" smtClean="0">
                          <a:latin typeface="Times New Roman" panose="02020603050405020304" pitchFamily="18" charset="0"/>
                          <a:cs typeface="Times New Roman" panose="02020603050405020304" pitchFamily="18" charset="0"/>
                        </a:rPr>
                        <a:t>Контроль</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Жёсткий</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Умеренный</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Почти отсутствует</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131493235"/>
                  </a:ext>
                </a:extLst>
              </a:tr>
              <a:tr h="240489">
                <a:tc>
                  <a:txBody>
                    <a:bodyPr/>
                    <a:lstStyle/>
                    <a:p>
                      <a:pPr algn="ctr"/>
                      <a:r>
                        <a:rPr lang="ru-RU" sz="1200" b="1" dirty="0" smtClean="0">
                          <a:latin typeface="Times New Roman" panose="02020603050405020304" pitchFamily="18" charset="0"/>
                          <a:cs typeface="Times New Roman" panose="02020603050405020304" pitchFamily="18" charset="0"/>
                        </a:rPr>
                        <a:t>Скорость решений</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Высокая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Средняя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Низкая</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075836059"/>
                  </a:ext>
                </a:extLst>
              </a:tr>
              <a:tr h="240489">
                <a:tc>
                  <a:txBody>
                    <a:bodyPr/>
                    <a:lstStyle/>
                    <a:p>
                      <a:pPr algn="ctr"/>
                      <a:r>
                        <a:rPr lang="ru-RU" sz="1200" b="1" dirty="0" smtClean="0">
                          <a:latin typeface="Times New Roman" panose="02020603050405020304" pitchFamily="18" charset="0"/>
                          <a:cs typeface="Times New Roman" panose="02020603050405020304" pitchFamily="18" charset="0"/>
                        </a:rPr>
                        <a:t>Креативность</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Низкая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Высокая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Зависит от команды</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291486673"/>
                  </a:ext>
                </a:extLst>
              </a:tr>
              <a:tr h="284331">
                <a:tc>
                  <a:txBody>
                    <a:bodyPr/>
                    <a:lstStyle/>
                    <a:p>
                      <a:pPr algn="ctr"/>
                      <a:r>
                        <a:rPr lang="ru-RU" sz="1200" b="1" dirty="0" smtClean="0">
                          <a:latin typeface="Times New Roman" panose="02020603050405020304" pitchFamily="18" charset="0"/>
                          <a:cs typeface="Times New Roman" panose="02020603050405020304" pitchFamily="18" charset="0"/>
                        </a:rPr>
                        <a:t>Риски</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Демотивация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Длительность обсуждений</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Потеря контроля</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744689657"/>
                  </a:ext>
                </a:extLst>
              </a:tr>
            </a:tbl>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927415028"/>
              </p:ext>
            </p:extLst>
          </p:nvPr>
        </p:nvGraphicFramePr>
        <p:xfrm>
          <a:off x="625556" y="4155529"/>
          <a:ext cx="8050072" cy="1793850"/>
        </p:xfrm>
        <a:graphic>
          <a:graphicData uri="http://schemas.openxmlformats.org/drawingml/2006/table">
            <a:tbl>
              <a:tblPr firstRow="1" bandRow="1">
                <a:tableStyleId>{5940675A-B579-460E-94D1-54222C63F5DA}</a:tableStyleId>
              </a:tblPr>
              <a:tblGrid>
                <a:gridCol w="4025036">
                  <a:extLst>
                    <a:ext uri="{9D8B030D-6E8A-4147-A177-3AD203B41FA5}">
                      <a16:colId xmlns:a16="http://schemas.microsoft.com/office/drawing/2014/main" val="3918064743"/>
                    </a:ext>
                  </a:extLst>
                </a:gridCol>
                <a:gridCol w="4025036">
                  <a:extLst>
                    <a:ext uri="{9D8B030D-6E8A-4147-A177-3AD203B41FA5}">
                      <a16:colId xmlns:a16="http://schemas.microsoft.com/office/drawing/2014/main" val="2435760263"/>
                    </a:ext>
                  </a:extLst>
                </a:gridCol>
              </a:tblGrid>
              <a:tr h="248382">
                <a:tc>
                  <a:txBody>
                    <a:bodyPr/>
                    <a:lstStyle/>
                    <a:p>
                      <a:pPr algn="ctr"/>
                      <a:r>
                        <a:rPr lang="ru-RU" sz="1200" b="1" dirty="0" smtClean="0">
                          <a:latin typeface="Times New Roman" panose="02020603050405020304" pitchFamily="18" charset="0"/>
                          <a:cs typeface="Times New Roman" panose="02020603050405020304" pitchFamily="18" charset="0"/>
                        </a:rPr>
                        <a:t>Ситуация</a:t>
                      </a:r>
                      <a:endParaRPr lang="ru-RU" sz="12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200" b="1" dirty="0" smtClean="0">
                          <a:latin typeface="Times New Roman" panose="02020603050405020304" pitchFamily="18" charset="0"/>
                          <a:cs typeface="Times New Roman" panose="02020603050405020304" pitchFamily="18" charset="0"/>
                        </a:rPr>
                        <a:t>Рекомендуемый стиль</a:t>
                      </a:r>
                      <a:endParaRPr lang="ru-RU" sz="12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682941955"/>
                  </a:ext>
                </a:extLst>
              </a:tr>
              <a:tr h="248382">
                <a:tc>
                  <a:txBody>
                    <a:bodyPr/>
                    <a:lstStyle/>
                    <a:p>
                      <a:pPr algn="just"/>
                      <a:r>
                        <a:rPr lang="ru-RU" sz="1200" dirty="0" smtClean="0">
                          <a:latin typeface="Times New Roman" panose="02020603050405020304" pitchFamily="18" charset="0"/>
                          <a:cs typeface="Times New Roman" panose="02020603050405020304" pitchFamily="18" charset="0"/>
                        </a:rPr>
                        <a:t>Экстренные ситуации, кризис, армия</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Авторитарный</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16540650"/>
                  </a:ext>
                </a:extLst>
              </a:tr>
              <a:tr h="248382">
                <a:tc>
                  <a:txBody>
                    <a:bodyPr/>
                    <a:lstStyle/>
                    <a:p>
                      <a:pPr algn="just"/>
                      <a:r>
                        <a:rPr lang="ru-RU" sz="1200" dirty="0" smtClean="0">
                          <a:latin typeface="Times New Roman" panose="02020603050405020304" pitchFamily="18" charset="0"/>
                          <a:cs typeface="Times New Roman" panose="02020603050405020304" pitchFamily="18" charset="0"/>
                        </a:rPr>
                        <a:t>Создание продукта, креативная работа</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Демократический</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914761558"/>
                  </a:ext>
                </a:extLst>
              </a:tr>
              <a:tr h="422250">
                <a:tc>
                  <a:txBody>
                    <a:bodyPr/>
                    <a:lstStyle/>
                    <a:p>
                      <a:pPr algn="just"/>
                      <a:r>
                        <a:rPr lang="ru-RU" sz="1200" dirty="0" smtClean="0">
                          <a:latin typeface="Times New Roman" panose="02020603050405020304" pitchFamily="18" charset="0"/>
                          <a:cs typeface="Times New Roman" panose="02020603050405020304" pitchFamily="18" charset="0"/>
                        </a:rPr>
                        <a:t>Научная или </a:t>
                      </a:r>
                      <a:r>
                        <a:rPr lang="en-US" sz="1200" dirty="0" smtClean="0">
                          <a:latin typeface="Times New Roman" panose="02020603050405020304" pitchFamily="18" charset="0"/>
                          <a:cs typeface="Times New Roman" panose="02020603050405020304" pitchFamily="18" charset="0"/>
                        </a:rPr>
                        <a:t>IT</a:t>
                      </a:r>
                      <a:r>
                        <a:rPr lang="ru-RU" sz="1200" dirty="0" smtClean="0">
                          <a:latin typeface="Times New Roman" panose="02020603050405020304" pitchFamily="18" charset="0"/>
                          <a:cs typeface="Times New Roman" panose="02020603050405020304" pitchFamily="18" charset="0"/>
                        </a:rPr>
                        <a:t>-команда с высокими компетенциями</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Либеральный</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243285663"/>
                  </a:ext>
                </a:extLst>
              </a:tr>
              <a:tr h="248382">
                <a:tc>
                  <a:txBody>
                    <a:bodyPr/>
                    <a:lstStyle/>
                    <a:p>
                      <a:pPr algn="just"/>
                      <a:r>
                        <a:rPr lang="ru-RU" sz="1200" dirty="0" smtClean="0">
                          <a:latin typeface="Times New Roman" panose="02020603050405020304" pitchFamily="18" charset="0"/>
                          <a:cs typeface="Times New Roman" panose="02020603050405020304" pitchFamily="18" charset="0"/>
                        </a:rPr>
                        <a:t>Новички, стажёры, временные сотрудники</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Авторитарный или смешанный</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960127783"/>
                  </a:ext>
                </a:extLst>
              </a:tr>
              <a:tr h="248382">
                <a:tc>
                  <a:txBody>
                    <a:bodyPr/>
                    <a:lstStyle/>
                    <a:p>
                      <a:pPr algn="just"/>
                      <a:r>
                        <a:rPr lang="ru-RU" sz="1200" dirty="0" smtClean="0">
                          <a:latin typeface="Times New Roman" panose="02020603050405020304" pitchFamily="18" charset="0"/>
                          <a:cs typeface="Times New Roman" panose="02020603050405020304" pitchFamily="18" charset="0"/>
                        </a:rPr>
                        <a:t>Долгосрочная проектная работа</a:t>
                      </a:r>
                      <a:endParaRPr lang="ru-RU" sz="1200" dirty="0">
                        <a:latin typeface="Times New Roman" panose="02020603050405020304" pitchFamily="18" charset="0"/>
                        <a:cs typeface="Times New Roman" panose="02020603050405020304" pitchFamily="18" charset="0"/>
                      </a:endParaRPr>
                    </a:p>
                  </a:txBody>
                  <a:tcPr anchor="ctr"/>
                </a:tc>
                <a:tc>
                  <a:txBody>
                    <a:bodyPr/>
                    <a:lstStyle/>
                    <a:p>
                      <a:pPr algn="just"/>
                      <a:r>
                        <a:rPr lang="ru-RU" sz="1200" dirty="0" smtClean="0">
                          <a:latin typeface="Times New Roman" panose="02020603050405020304" pitchFamily="18" charset="0"/>
                          <a:cs typeface="Times New Roman" panose="02020603050405020304" pitchFamily="18" charset="0"/>
                        </a:rPr>
                        <a:t>Демократический с элементами либерального</a:t>
                      </a:r>
                      <a:endParaRPr lang="ru-RU" sz="12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135830866"/>
                  </a:ext>
                </a:extLst>
              </a:tr>
            </a:tbl>
          </a:graphicData>
        </a:graphic>
      </p:graphicFrame>
    </p:spTree>
    <p:extLst>
      <p:ext uri="{BB962C8B-B14F-4D97-AF65-F5344CB8AC3E}">
        <p14:creationId xmlns:p14="http://schemas.microsoft.com/office/powerpoint/2010/main" val="4334740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2.1. Стили УПРАВЛЕНИЯ В лидерсКОЙ ПРАКТИКЕ</a:t>
            </a:r>
            <a:endParaRPr lang="ru-RU" sz="2000" dirty="0"/>
          </a:p>
        </p:txBody>
      </p:sp>
      <p:sp>
        <p:nvSpPr>
          <p:cNvPr id="3" name="Объект 2"/>
          <p:cNvSpPr>
            <a:spLocks noGrp="1"/>
          </p:cNvSpPr>
          <p:nvPr>
            <p:ph idx="1"/>
          </p:nvPr>
        </p:nvSpPr>
        <p:spPr>
          <a:xfrm>
            <a:off x="467544" y="1124744"/>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Понимание стилей лидерства позволяет не только выбрать наиболее эффективный подход в конкретной ситуации, но и осознанно развивать гибкость в управлении.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последнее время всё больше управленцев склоняются к ситуативному стилю – комбинации разных подходов в зависимости от конкретной ситуации, зрелости команды и задач. Такой стиль требует высокой управленческой гибкости и эмпатии. Лидер может быть директивным в условиях кризиса, демократичным при работе над стратегией и либеральным, когда команда работает в зоне своей профессиональной экспертизы.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Ситуативный подход наиболее реалистично отражает сложность современных организационных процессов и потребность в адаптивности.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Итак, каждый стиль управления имеет свои преимущества и ограничения. Развитие гибкости в управлении и осознание плюсов и минусов каждого подхода поможет лидеру быть более эффективным и успешно управлять командой.</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19872" y="623347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23347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71232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352928" cy="854968"/>
          </a:xfrm>
        </p:spPr>
        <p:txBody>
          <a:bodyPr>
            <a:no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r>
              <a:rPr lang="ru-RU" sz="2000" b="1" cap="all" dirty="0"/>
              <a:t/>
            </a:r>
            <a:br>
              <a:rPr lang="ru-RU" sz="2000" b="1" cap="all" dirty="0"/>
            </a:br>
            <a:endParaRPr lang="ru-RU" sz="2000" dirty="0"/>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Современное управление командой невозможно без понимания основ лидерства и его теорий. Эффективный лидер оказывает непосредственное влияние на мотивацию, производительность и климат внутри коллектива. Теории лидерства помогают систематизировать знания о том, как и почему лидеры добиваются успеха в разных условиях. В данной главе рассмотрены три ключевые концепции: трансформационное, транзакционное и ситуационное лидерство. Каждая из них предлагает уникальный подход к управлению людьми и решению управленческих задач.</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Трансформационное лидерство – это подход, при котором лидер вдохновляет, мотивирует и преобразует последователей, помогая им выходить за рамки собственных интересов ради общих целей.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Сущность теории Трансформационное лидерство представляет собой модель, в рамках которой лидер вдохновляет сотрудников, формирует у них чувство сопричастности и стремление к общим целям, создаёт видение будущего и стимулирует развитие как личности, так и организации. Основу этой теории заложил Джеймс </a:t>
            </a:r>
            <a:r>
              <a:rPr lang="ru-RU" sz="1600" dirty="0" err="1">
                <a:latin typeface="Times New Roman" panose="02020603050405020304" pitchFamily="18" charset="0"/>
                <a:cs typeface="Times New Roman" panose="02020603050405020304" pitchFamily="18" charset="0"/>
              </a:rPr>
              <a:t>Макгрегор</a:t>
            </a:r>
            <a:r>
              <a:rPr lang="ru-RU" sz="1600" dirty="0">
                <a:latin typeface="Times New Roman" panose="02020603050405020304" pitchFamily="18" charset="0"/>
                <a:cs typeface="Times New Roman" panose="02020603050405020304" pitchFamily="18" charset="0"/>
              </a:rPr>
              <a:t> Бернс в 1978 году, а позднее её дополнил и конкретизировал Бернард </a:t>
            </a:r>
            <a:r>
              <a:rPr lang="ru-RU" sz="1600" dirty="0" err="1">
                <a:latin typeface="Times New Roman" panose="02020603050405020304" pitchFamily="18" charset="0"/>
                <a:cs typeface="Times New Roman" panose="02020603050405020304" pitchFamily="18" charset="0"/>
              </a:rPr>
              <a:t>Басс</a:t>
            </a:r>
            <a:r>
              <a:rPr lang="ru-RU" sz="1600" dirty="0">
                <a:latin typeface="Times New Roman" panose="02020603050405020304" pitchFamily="18" charset="0"/>
                <a:cs typeface="Times New Roman" panose="02020603050405020304" pitchFamily="18" charset="0"/>
              </a:rPr>
              <a:t>. Важнейшая особенность трансформационного лидера – умение вести за собой, формируя внутреннюю мотивацию у подчинённых.</a:t>
            </a: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16147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161471"/>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84198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52736"/>
            <a:ext cx="8229600" cy="5184576"/>
          </a:xfrm>
        </p:spPr>
        <p:txBody>
          <a:bodyPr>
            <a:normAutofit fontScale="25000" lnSpcReduction="20000"/>
          </a:bodyPr>
          <a:lstStyle/>
          <a:p>
            <a:pPr marL="0" indent="450000" algn="just">
              <a:lnSpc>
                <a:spcPct val="120000"/>
              </a:lnSpc>
              <a:spcBef>
                <a:spcPts val="0"/>
              </a:spcBef>
              <a:buNone/>
            </a:pPr>
            <a:r>
              <a:rPr lang="ru-RU" sz="5600" dirty="0">
                <a:latin typeface="Times New Roman" panose="02020603050405020304" pitchFamily="18" charset="0"/>
                <a:cs typeface="Times New Roman" panose="02020603050405020304" pitchFamily="18" charset="0"/>
              </a:rPr>
              <a:t>Четыре ключевых компонента трансформационного лидерства:</a:t>
            </a:r>
          </a:p>
          <a:p>
            <a:pPr lvl="0" indent="450000" algn="just">
              <a:lnSpc>
                <a:spcPct val="120000"/>
              </a:lnSpc>
              <a:spcBef>
                <a:spcPts val="0"/>
              </a:spcBef>
              <a:buClr>
                <a:schemeClr val="tx2"/>
              </a:buClr>
              <a:buFont typeface="Wingdings" panose="05000000000000000000" pitchFamily="2" charset="2"/>
              <a:buChar char="Ø"/>
            </a:pPr>
            <a:r>
              <a:rPr lang="ru-RU" sz="5600" dirty="0">
                <a:latin typeface="Times New Roman" panose="02020603050405020304" pitchFamily="18" charset="0"/>
                <a:cs typeface="Times New Roman" panose="02020603050405020304" pitchFamily="18" charset="0"/>
              </a:rPr>
              <a:t>Идеализированное влияние (харизма) – лидер становится примером для подражания, демонстрируя моральную зрелость, целеустремлённость и этичность.</a:t>
            </a:r>
          </a:p>
          <a:p>
            <a:pPr lvl="0" indent="450000" algn="just">
              <a:lnSpc>
                <a:spcPct val="120000"/>
              </a:lnSpc>
              <a:spcBef>
                <a:spcPts val="0"/>
              </a:spcBef>
              <a:buClr>
                <a:schemeClr val="tx2"/>
              </a:buClr>
              <a:buFont typeface="Wingdings" panose="05000000000000000000" pitchFamily="2" charset="2"/>
              <a:buChar char="Ø"/>
            </a:pPr>
            <a:r>
              <a:rPr lang="ru-RU" sz="5600" dirty="0">
                <a:latin typeface="Times New Roman" panose="02020603050405020304" pitchFamily="18" charset="0"/>
                <a:cs typeface="Times New Roman" panose="02020603050405020304" pitchFamily="18" charset="0"/>
              </a:rPr>
              <a:t>Вдохновляющая мотивация – формирование ясной и вдохновляющей цели, передача уверенности в успех.</a:t>
            </a:r>
          </a:p>
          <a:p>
            <a:pPr lvl="0" indent="450000" algn="just">
              <a:lnSpc>
                <a:spcPct val="120000"/>
              </a:lnSpc>
              <a:spcBef>
                <a:spcPts val="0"/>
              </a:spcBef>
              <a:buClr>
                <a:schemeClr val="tx2"/>
              </a:buClr>
              <a:buFont typeface="Wingdings" panose="05000000000000000000" pitchFamily="2" charset="2"/>
              <a:buChar char="Ø"/>
            </a:pPr>
            <a:r>
              <a:rPr lang="ru-RU" sz="5600" dirty="0">
                <a:latin typeface="Times New Roman" panose="02020603050405020304" pitchFamily="18" charset="0"/>
                <a:cs typeface="Times New Roman" panose="02020603050405020304" pitchFamily="18" charset="0"/>
              </a:rPr>
              <a:t>Индивидуализированное внимание – развитие и поддержка каждого члена команды, признание индивидуальных потребностей.</a:t>
            </a:r>
          </a:p>
          <a:p>
            <a:pPr lvl="0" indent="450000" algn="just">
              <a:lnSpc>
                <a:spcPct val="120000"/>
              </a:lnSpc>
              <a:spcBef>
                <a:spcPts val="0"/>
              </a:spcBef>
              <a:buClr>
                <a:schemeClr val="tx2"/>
              </a:buClr>
              <a:buFont typeface="Wingdings" panose="05000000000000000000" pitchFamily="2" charset="2"/>
              <a:buChar char="Ø"/>
            </a:pPr>
            <a:r>
              <a:rPr lang="ru-RU" sz="5600" dirty="0">
                <a:latin typeface="Times New Roman" panose="02020603050405020304" pitchFamily="18" charset="0"/>
                <a:cs typeface="Times New Roman" panose="02020603050405020304" pitchFamily="18" charset="0"/>
              </a:rPr>
              <a:t>Интеллектуальная стимуляция – поощрение креативности, нестандартного мышления, обучение на ошибках.</a:t>
            </a:r>
          </a:p>
          <a:p>
            <a:pPr marL="0" indent="450000" algn="just">
              <a:lnSpc>
                <a:spcPct val="120000"/>
              </a:lnSpc>
              <a:spcBef>
                <a:spcPts val="0"/>
              </a:spcBef>
              <a:buNone/>
            </a:pPr>
            <a:r>
              <a:rPr lang="ru-RU" sz="5600" dirty="0">
                <a:latin typeface="Times New Roman" panose="02020603050405020304" pitchFamily="18" charset="0"/>
                <a:cs typeface="Times New Roman" panose="02020603050405020304" pitchFamily="18" charset="0"/>
              </a:rPr>
              <a:t>Трансформационные лидеры активно используют эмоциональный интеллект, эмпатию и навыки стратегического мышления. Они не просто управляют, а создают культуру высокого уровня доверия и вовлечённости. Часто такие лидеры проявляют себя в условиях изменений, реформ или инновационного развития. Их стиль способствует появлению новых идей, вовлечению сотрудников в процессы принятия решений и росту внутри команды.</a:t>
            </a:r>
          </a:p>
          <a:p>
            <a:pPr marL="0" indent="450000" algn="just">
              <a:lnSpc>
                <a:spcPct val="120000"/>
              </a:lnSpc>
              <a:spcBef>
                <a:spcPts val="0"/>
              </a:spcBef>
              <a:buNone/>
            </a:pPr>
            <a:r>
              <a:rPr lang="ru-RU" sz="5600" dirty="0">
                <a:latin typeface="Times New Roman" panose="02020603050405020304" pitchFamily="18" charset="0"/>
                <a:cs typeface="Times New Roman" panose="02020603050405020304" pitchFamily="18" charset="0"/>
              </a:rPr>
              <a:t>Основные черты трансформационного лидера:</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харизматичность;</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вдохновляющее влияние;</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индивидуальный подход;</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стимулирование интеллектуального развития.</a:t>
            </a:r>
          </a:p>
          <a:p>
            <a:pPr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Трансформационные лидеры:</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формируют видение будущего и делятся им с командой;</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создают культуру высокой вовлечённости;</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развивают лидерские качества у подчинённых;</a:t>
            </a:r>
          </a:p>
          <a:p>
            <a:pPr lvl="0" indent="450000" algn="just">
              <a:lnSpc>
                <a:spcPct val="120000"/>
              </a:lnSpc>
              <a:spcBef>
                <a:spcPts val="0"/>
              </a:spcBef>
              <a:buClr>
                <a:schemeClr val="tx2"/>
              </a:buClr>
              <a:buFont typeface="Wingdings" panose="05000000000000000000" pitchFamily="2" charset="2"/>
              <a:buChar char="ü"/>
            </a:pPr>
            <a:r>
              <a:rPr lang="ru-RU" sz="5600" dirty="0">
                <a:latin typeface="Times New Roman" panose="02020603050405020304" pitchFamily="18" charset="0"/>
                <a:cs typeface="Times New Roman" panose="02020603050405020304" pitchFamily="18" charset="0"/>
              </a:rPr>
              <a:t>поощряют инновации и нестандартное мышление.</a:t>
            </a:r>
          </a:p>
          <a:p>
            <a:pPr indent="450000" algn="just">
              <a:lnSpc>
                <a:spcPct val="120000"/>
              </a:lnSpc>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8247" y="620653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01164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552" y="105273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 качестве примера рассмотрим лидера технологического стартапа, который вдохновил команду на запуск нового продукта в условиях ограниченных ресурсов. Он не просто управлял задачами, но формировал видение, к которому стремилась команда. Результатом стало появление успешного инновационного продукта на рынке.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Транзакционное лидерство строится на системе вознаграждений и санкций. Лидер устанавливает ясные цели и контролирует выполнение задач, мотивируя сотрудников с помощью поощрений или наказаний. Это более традиционный и формализованный подход к лидерству, применимый в стабильной среде.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Сущность теории транзакционного лидерства основывается на принципе обмена: сотрудник выполняет задачу – получает вознаграждение; не выполняет – получает санкции. Эта теория отражает традиционный менеджмент, ориентированный на краткосрочные цели и операционную эффективность. Концепция транзакционного лидерства особенно популярна в стабильных, иерархических структурах (например, в армии, производстве, государственном управлении).</a:t>
            </a:r>
          </a:p>
          <a:p>
            <a:pPr algn="just"/>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19872" y="616147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90904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Выделяют три ключевых компонента транзакционного лидерства:</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Контингентное вознаграждение – поощрение за результат.</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Исключающее управление (по отклонениям) – реакция на отклонения от нормы, контроль и коррекция.</a:t>
            </a:r>
          </a:p>
          <a:p>
            <a:pPr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Управление по исключениям (пассивное) – лидер вмешивается только при серьёзных сбоях.</a:t>
            </a:r>
          </a:p>
          <a:p>
            <a:pPr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Транзакционный лидер стремится к соблюдению правил и стандартов, формализует процессы, распределяет роли и устанавливает чёткие рамки ответственности. Такой подход эффективен при управлении большими коллективами, где необходима высокая дисциплина и регламент.</a:t>
            </a:r>
          </a:p>
          <a:p>
            <a:pPr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347864"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54695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cap="all" dirty="0" smtClean="0">
                <a:solidFill>
                  <a:schemeClr val="tx2"/>
                </a:solidFill>
                <a:latin typeface="Times New Roman" panose="02020603050405020304" pitchFamily="18" charset="0"/>
                <a:cs typeface="Times New Roman" panose="02020603050405020304" pitchFamily="18" charset="0"/>
              </a:rPr>
              <a:t>Введение</a:t>
            </a: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124744"/>
            <a:ext cx="8229600" cy="5001419"/>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Лидерство в организации основывается на взаимодействии всех структур и элементов. Этот процесс более сложный, требующий высокого уровня взаимозависимости всех участников. В отличие от собственно управления, лидерство предполагает наличие в организации последователей, а не подчиненных. Синонимами слов «лидер» и </a:t>
            </a:r>
            <a:r>
              <a:rPr lang="ru-RU" sz="1600" dirty="0">
                <a:solidFill>
                  <a:schemeClr val="tx2"/>
                </a:solidFill>
                <a:latin typeface="Times New Roman" panose="02020603050405020304" pitchFamily="18" charset="0"/>
                <a:cs typeface="Times New Roman" panose="02020603050405020304" pitchFamily="18" charset="0"/>
              </a:rPr>
              <a:t>«</a:t>
            </a:r>
            <a:r>
              <a:rPr lang="ru-RU" sz="1600" b="1" dirty="0">
                <a:solidFill>
                  <a:schemeClr val="tx2"/>
                </a:solidFill>
                <a:latin typeface="Times New Roman" panose="02020603050405020304" pitchFamily="18" charset="0"/>
                <a:cs typeface="Times New Roman" panose="02020603050405020304" pitchFamily="18" charset="0"/>
              </a:rPr>
              <a:t>лидерство</a:t>
            </a:r>
            <a:r>
              <a:rPr lang="ru-RU" sz="1600" dirty="0">
                <a:solidFill>
                  <a:schemeClr val="tx2"/>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являются слова «руководитель», «руководство». </a:t>
            </a:r>
          </a:p>
          <a:p>
            <a:pPr marL="0" indent="450000" algn="just">
              <a:spcBef>
                <a:spcPts val="0"/>
              </a:spcBef>
              <a:buNone/>
            </a:pPr>
            <a:r>
              <a:rPr lang="ru-RU" sz="1600" b="1" dirty="0">
                <a:solidFill>
                  <a:schemeClr val="tx2"/>
                </a:solidFill>
                <a:latin typeface="Times New Roman" panose="02020603050405020304" pitchFamily="18" charset="0"/>
                <a:cs typeface="Times New Roman" panose="02020603050405020304" pitchFamily="18" charset="0"/>
              </a:rPr>
              <a:t>Лидерство</a:t>
            </a:r>
            <a:r>
              <a:rPr lang="ru-RU" sz="1600" dirty="0">
                <a:latin typeface="Times New Roman" panose="02020603050405020304" pitchFamily="18" charset="0"/>
                <a:cs typeface="Times New Roman" panose="02020603050405020304" pitchFamily="18" charset="0"/>
              </a:rPr>
              <a:t> – одна из составляющих эффективного управления организацией, представляющее собой координацию отношений членов социальной группы и реализующее процессы социального влияния в коллективе.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Анализ природы лидерства показывает, что оно проистекает из определенных потребностей людей и их объединений, которые и призваны удовлетворять лидеры. Более детально природу лидерства раскрывают его различные теории. Теория черт объясняет феномен лидерства выдающимися качествами человека, такими как ум, воля, целеустремленность, организаторские способности, компетентность и др. Согласно концепциям харизматического лидерства последователи испытывают вдохновение от лидера и стремятся во всем ему подражать</a:t>
            </a:r>
            <a:r>
              <a:rPr lang="ru-RU" sz="1600" dirty="0" smtClean="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 </a:t>
            </a: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Значимость </a:t>
            </a:r>
            <a:r>
              <a:rPr lang="ru-RU" sz="1600" dirty="0">
                <a:latin typeface="Times New Roman" panose="02020603050405020304" pitchFamily="18" charset="0"/>
                <a:cs typeface="Times New Roman" panose="02020603050405020304" pitchFamily="18" charset="0"/>
              </a:rPr>
              <a:t>лидерства для руководства организацией поднимает вопрос о влиянии на данное явление. Лидерством необходимо управлять (насколько это возможно), т.е. выделять лидеров, развивать конструктивных и устранять деструктивных лидеров. Важная роль отводится лидеру в создании и управлении организационной культурой. В зависимости от типа организационной культуры лидер выполняет различные функции.</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09158"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596336"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68356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95311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980728"/>
            <a:ext cx="8229600" cy="482453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преимуществам транзакционного лидерства относятся: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Высокая управляемость и предсказуемость.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Упор на производительность и измеримые результаты.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Простота оценки эффективности.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 недостаткам транзакционного лидерства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Снижение творческого потенциала.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Демотивация при отсутствии развития.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Риск формализма и эмоционального отчуждения.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Характерные черты транзакционного лидера:</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Чёткие роли и инструкции.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Контроль за соблюдением стандартов.</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Вознаграждение за выполнение.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Санкции за невыполнение.</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Транзакционные лидеры: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устанавливают чёткие KPI и следят за их выполнением;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формализуют процессы и используют отчётность;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применяют стиль «если – то»: если задача выполнена – получи бонус; если нет – получи выговор</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Clr>
                <a:schemeClr val="tx2"/>
              </a:buClr>
              <a:buNone/>
            </a:pPr>
            <a:r>
              <a:rPr lang="ru-RU" sz="1600" dirty="0" smtClean="0">
                <a:latin typeface="Times New Roman" panose="02020603050405020304" pitchFamily="18" charset="0"/>
                <a:cs typeface="Times New Roman" panose="02020603050405020304" pitchFamily="18" charset="0"/>
              </a:rPr>
              <a:t>Например</a:t>
            </a:r>
            <a:r>
              <a:rPr lang="ru-RU" sz="1600" dirty="0">
                <a:latin typeface="Times New Roman" panose="02020603050405020304" pitchFamily="18" charset="0"/>
                <a:cs typeface="Times New Roman" panose="02020603050405020304" pitchFamily="18" charset="0"/>
              </a:rPr>
              <a:t>, ситуация, когда менеджер производственного предприятия ввёл систему премирования за выполнение сменного плана и штрафов за нарушения. Это привело к повышению производительности, но при этом усилилась текучесть кадров из-за отсутствия гибкости и недостатка нематериальной мотивации.</a:t>
            </a:r>
          </a:p>
          <a:p>
            <a:pPr marL="0" lvl="0" indent="450000" algn="just">
              <a:spcBef>
                <a:spcPts val="0"/>
              </a:spcBef>
              <a:buClr>
                <a:schemeClr val="tx2"/>
              </a:buClr>
              <a:buFont typeface="Wingdings" panose="05000000000000000000" pitchFamily="2" charset="2"/>
              <a:buChar char="Ø"/>
            </a:pPr>
            <a:endParaRPr lang="ru-RU" sz="1600" dirty="0">
              <a:latin typeface="Times New Roman" panose="02020603050405020304" pitchFamily="18" charset="0"/>
              <a:cs typeface="Times New Roman" panose="02020603050405020304" pitchFamily="18" charset="0"/>
            </a:endParaRP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19872"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7749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4727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18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1800" dirty="0"/>
          </a:p>
        </p:txBody>
      </p:sp>
      <p:sp>
        <p:nvSpPr>
          <p:cNvPr id="3" name="Объект 2"/>
          <p:cNvSpPr>
            <a:spLocks noGrp="1"/>
          </p:cNvSpPr>
          <p:nvPr>
            <p:ph idx="1"/>
          </p:nvPr>
        </p:nvSpPr>
        <p:spPr>
          <a:xfrm>
            <a:off x="467544" y="1124744"/>
            <a:ext cx="8229600" cy="4896544"/>
          </a:xfrm>
        </p:spPr>
        <p:txBody>
          <a:bodyPr>
            <a:noAutofit/>
          </a:bodyPr>
          <a:lstStyle/>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3. Ситуационное </a:t>
            </a:r>
            <a:r>
              <a:rPr lang="ru-RU" sz="1600" dirty="0">
                <a:latin typeface="Times New Roman" panose="02020603050405020304" pitchFamily="18" charset="0"/>
                <a:cs typeface="Times New Roman" panose="02020603050405020304" pitchFamily="18" charset="0"/>
              </a:rPr>
              <a:t>лидерство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Ситуационное лидерство – это гибкий стиль управления, при котором лидер адаптирует своё поведение в зависимости от зрелости команды, уровня мотивации и контекста. Теория была разработана Полом </a:t>
            </a:r>
            <a:r>
              <a:rPr lang="ru-RU" sz="1600" dirty="0" err="1">
                <a:latin typeface="Times New Roman" panose="02020603050405020304" pitchFamily="18" charset="0"/>
                <a:cs typeface="Times New Roman" panose="02020603050405020304" pitchFamily="18" charset="0"/>
              </a:rPr>
              <a:t>Херси</a:t>
            </a:r>
            <a:r>
              <a:rPr lang="ru-RU" sz="1600" dirty="0">
                <a:latin typeface="Times New Roman" panose="02020603050405020304" pitchFamily="18" charset="0"/>
                <a:cs typeface="Times New Roman" panose="02020603050405020304" pitchFamily="18" charset="0"/>
              </a:rPr>
              <a:t> и Кеном </a:t>
            </a:r>
            <a:r>
              <a:rPr lang="ru-RU" sz="1600" dirty="0" err="1">
                <a:latin typeface="Times New Roman" panose="02020603050405020304" pitchFamily="18" charset="0"/>
                <a:cs typeface="Times New Roman" panose="02020603050405020304" pitchFamily="18" charset="0"/>
              </a:rPr>
              <a:t>Бланшаром</a:t>
            </a:r>
            <a:r>
              <a:rPr lang="ru-RU" sz="1600" dirty="0">
                <a:latin typeface="Times New Roman" panose="02020603050405020304" pitchFamily="18" charset="0"/>
                <a:cs typeface="Times New Roman" panose="02020603050405020304" pitchFamily="18" charset="0"/>
              </a:rPr>
              <a:t> и базируется на допущении, что не существует одного «правильного» стиля – эффективный лидер подстраивается под ситуацию.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Четыре стиля по модели </a:t>
            </a:r>
            <a:r>
              <a:rPr lang="ru-RU" sz="1600" dirty="0" err="1">
                <a:latin typeface="Times New Roman" panose="02020603050405020304" pitchFamily="18" charset="0"/>
                <a:cs typeface="Times New Roman" panose="02020603050405020304" pitchFamily="18" charset="0"/>
              </a:rPr>
              <a:t>Херси-Бланшара</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Указывающий (S1) – при низкой компетенции и высокой зависимости.</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Наставляющий (S2) – когда мотивация высока, но компетенция недостаточна.</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Поддерживающий (S3) – когда высокая компетенция, но низкая уверенность.</a:t>
            </a:r>
          </a:p>
          <a:p>
            <a:pPr mar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Делегирующий (S4) – при высокой компетенции и мотивации.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Ситуационные лидеры: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оценивают готовность сотрудника к выполнению задачи;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выбирают стиль на основе уровня развития подчинённого;</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меняют подход в зависимости от фазы проекта или внешней среды.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Например, руководитель ИТ-проекта использует наставнический стиль на старте, когда команда только знакомится с задачами, и переходит к делегированию на этапе зрелости проекта, когда члены команды работают автономно.</a:t>
            </a: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Сравнительный </a:t>
            </a:r>
            <a:r>
              <a:rPr lang="ru-RU" sz="1600" dirty="0">
                <a:latin typeface="Times New Roman" panose="02020603050405020304" pitchFamily="18" charset="0"/>
                <a:cs typeface="Times New Roman" panose="02020603050405020304" pitchFamily="18" charset="0"/>
              </a:rPr>
              <a:t>анализ теорий лидерства приведен в табл. 8. </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19872"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32106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2.2. Теории лидерства: трансформационное, транзакционное, ситуационное</a:t>
            </a:r>
            <a:endParaRPr lang="ru-RU" sz="2000" dirty="0"/>
          </a:p>
        </p:txBody>
      </p:sp>
      <p:sp>
        <p:nvSpPr>
          <p:cNvPr id="3" name="Объект 2"/>
          <p:cNvSpPr>
            <a:spLocks noGrp="1"/>
          </p:cNvSpPr>
          <p:nvPr>
            <p:ph idx="1"/>
          </p:nvPr>
        </p:nvSpPr>
        <p:spPr>
          <a:xfrm>
            <a:off x="457200" y="1196752"/>
            <a:ext cx="8229600" cy="4929411"/>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8. Сравнительный анализ теорий </a:t>
            </a:r>
            <a:r>
              <a:rPr lang="ru-RU" sz="1600" dirty="0" smtClean="0">
                <a:latin typeface="Times New Roman" panose="02020603050405020304" pitchFamily="18" charset="0"/>
                <a:cs typeface="Times New Roman" panose="02020603050405020304" pitchFamily="18" charset="0"/>
              </a:rPr>
              <a:t>лидерства</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a:p>
            <a:pPr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683568" y="4221088"/>
            <a:ext cx="7992888" cy="1569660"/>
          </a:xfrm>
          <a:prstGeom prst="rect">
            <a:avLst/>
          </a:prstGeom>
        </p:spPr>
        <p:txBody>
          <a:bodyPr wrap="square">
            <a:spAutoFit/>
          </a:bodyPr>
          <a:lstStyle/>
          <a:p>
            <a:pPr indent="450000" algn="just"/>
            <a:r>
              <a:rPr lang="ru-RU" sz="1600" dirty="0">
                <a:latin typeface="Times New Roman" panose="02020603050405020304" pitchFamily="18" charset="0"/>
                <a:cs typeface="Times New Roman" panose="02020603050405020304" pitchFamily="18" charset="0"/>
              </a:rPr>
              <a:t>Таким образом, эффективное лидерство требует не только личных качеств, но и осознания того, в какой ситуации следует применять тот или иной стиль. Трансформационные лидеры двигают организацию вперёд, транзакционные обеспечивают порядок и контроль, а ситуационные – адаптируют подход в зависимости от конкретного контекста. Зрелый лидер использует элементы всех трёх подходов, сочетая вдохновение, структуру и гибкость.</a:t>
            </a:r>
          </a:p>
        </p:txBody>
      </p:sp>
      <p:sp>
        <p:nvSpPr>
          <p:cNvPr id="5" name="Прямоугольник 4"/>
          <p:cNvSpPr/>
          <p:nvPr/>
        </p:nvSpPr>
        <p:spPr>
          <a:xfrm>
            <a:off x="567418"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635896"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693173"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2788941801"/>
              </p:ext>
            </p:extLst>
          </p:nvPr>
        </p:nvGraphicFramePr>
        <p:xfrm>
          <a:off x="940638" y="1628800"/>
          <a:ext cx="7478748" cy="2519680"/>
        </p:xfrm>
        <a:graphic>
          <a:graphicData uri="http://schemas.openxmlformats.org/drawingml/2006/table">
            <a:tbl>
              <a:tblPr firstRow="1" bandRow="1">
                <a:tableStyleId>{5940675A-B579-460E-94D1-54222C63F5DA}</a:tableStyleId>
              </a:tblPr>
              <a:tblGrid>
                <a:gridCol w="1687146">
                  <a:extLst>
                    <a:ext uri="{9D8B030D-6E8A-4147-A177-3AD203B41FA5}">
                      <a16:colId xmlns:a16="http://schemas.microsoft.com/office/drawing/2014/main" val="1987564287"/>
                    </a:ext>
                  </a:extLst>
                </a:gridCol>
                <a:gridCol w="2052228">
                  <a:extLst>
                    <a:ext uri="{9D8B030D-6E8A-4147-A177-3AD203B41FA5}">
                      <a16:colId xmlns:a16="http://schemas.microsoft.com/office/drawing/2014/main" val="1021466097"/>
                    </a:ext>
                  </a:extLst>
                </a:gridCol>
                <a:gridCol w="1869687">
                  <a:extLst>
                    <a:ext uri="{9D8B030D-6E8A-4147-A177-3AD203B41FA5}">
                      <a16:colId xmlns:a16="http://schemas.microsoft.com/office/drawing/2014/main" val="3079824410"/>
                    </a:ext>
                  </a:extLst>
                </a:gridCol>
                <a:gridCol w="1869687">
                  <a:extLst>
                    <a:ext uri="{9D8B030D-6E8A-4147-A177-3AD203B41FA5}">
                      <a16:colId xmlns:a16="http://schemas.microsoft.com/office/drawing/2014/main" val="2933740309"/>
                    </a:ext>
                  </a:extLst>
                </a:gridCol>
              </a:tblGrid>
              <a:tr h="370840">
                <a:tc>
                  <a:txBody>
                    <a:bodyPr/>
                    <a:lstStyle/>
                    <a:p>
                      <a:pPr algn="ctr"/>
                      <a:r>
                        <a:rPr lang="ru-RU" sz="1400" b="1" dirty="0" smtClean="0">
                          <a:latin typeface="Times New Roman" panose="02020603050405020304" pitchFamily="18" charset="0"/>
                          <a:cs typeface="Times New Roman" panose="02020603050405020304" pitchFamily="18" charset="0"/>
                        </a:rPr>
                        <a:t>Критерий</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Трансформационное</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Транзакционное</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b="1" dirty="0" smtClean="0">
                          <a:latin typeface="Times New Roman" panose="02020603050405020304" pitchFamily="18" charset="0"/>
                          <a:cs typeface="Times New Roman" panose="02020603050405020304" pitchFamily="18" charset="0"/>
                        </a:rPr>
                        <a:t>Ситуационное</a:t>
                      </a:r>
                      <a:endParaRPr lang="ru-RU" sz="1400" b="1"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832537353"/>
                  </a:ext>
                </a:extLst>
              </a:tr>
              <a:tr h="370840">
                <a:tc>
                  <a:txBody>
                    <a:bodyPr/>
                    <a:lstStyle/>
                    <a:p>
                      <a:pPr algn="ctr"/>
                      <a:r>
                        <a:rPr lang="ru-RU" sz="1400" b="1" dirty="0" smtClean="0">
                          <a:latin typeface="Times New Roman" panose="02020603050405020304" pitchFamily="18" charset="0"/>
                          <a:cs typeface="Times New Roman" panose="02020603050405020304" pitchFamily="18" charset="0"/>
                        </a:rPr>
                        <a:t>Ориентация</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на изменения, рост</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на выполнение задач</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на адаптацию</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282239401"/>
                  </a:ext>
                </a:extLst>
              </a:tr>
              <a:tr h="370840">
                <a:tc>
                  <a:txBody>
                    <a:bodyPr/>
                    <a:lstStyle/>
                    <a:p>
                      <a:pPr algn="ctr"/>
                      <a:r>
                        <a:rPr lang="ru-RU" sz="1400" b="1" dirty="0" smtClean="0">
                          <a:latin typeface="Times New Roman" panose="02020603050405020304" pitchFamily="18" charset="0"/>
                          <a:cs typeface="Times New Roman" panose="02020603050405020304" pitchFamily="18" charset="0"/>
                        </a:rPr>
                        <a:t>Мотивация</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Внутренняя, вдохновляющая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Внешняя (награды/наказания)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Контекстуальная</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59117521"/>
                  </a:ext>
                </a:extLst>
              </a:tr>
              <a:tr h="370840">
                <a:tc>
                  <a:txBody>
                    <a:bodyPr/>
                    <a:lstStyle/>
                    <a:p>
                      <a:pPr algn="ctr"/>
                      <a:r>
                        <a:rPr lang="ru-RU" sz="1400" b="1" dirty="0" smtClean="0">
                          <a:latin typeface="Times New Roman" panose="02020603050405020304" pitchFamily="18" charset="0"/>
                          <a:cs typeface="Times New Roman" panose="02020603050405020304" pitchFamily="18" charset="0"/>
                        </a:rPr>
                        <a:t>Роль лидера</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Вдохновитель</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Контролёр</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Адаптер</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770131988"/>
                  </a:ext>
                </a:extLst>
              </a:tr>
              <a:tr h="370840">
                <a:tc>
                  <a:txBody>
                    <a:bodyPr/>
                    <a:lstStyle/>
                    <a:p>
                      <a:pPr algn="ctr"/>
                      <a:r>
                        <a:rPr lang="ru-RU" sz="1400" b="1" dirty="0" smtClean="0">
                          <a:latin typeface="Times New Roman" panose="02020603050405020304" pitchFamily="18" charset="0"/>
                          <a:cs typeface="Times New Roman" panose="02020603050405020304" pitchFamily="18" charset="0"/>
                        </a:rPr>
                        <a:t>Гибкость</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Умеренная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Низкая</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Высокая</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39840810"/>
                  </a:ext>
                </a:extLst>
              </a:tr>
              <a:tr h="370840">
                <a:tc>
                  <a:txBody>
                    <a:bodyPr/>
                    <a:lstStyle/>
                    <a:p>
                      <a:pPr algn="ctr"/>
                      <a:r>
                        <a:rPr lang="ru-RU" sz="1400" b="1" dirty="0" smtClean="0">
                          <a:latin typeface="Times New Roman" panose="02020603050405020304" pitchFamily="18" charset="0"/>
                          <a:cs typeface="Times New Roman" panose="02020603050405020304" pitchFamily="18" charset="0"/>
                        </a:rPr>
                        <a:t>Подходит для</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изменений, инноваций</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стабильной среды</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smtClean="0">
                          <a:latin typeface="Times New Roman" panose="02020603050405020304" pitchFamily="18" charset="0"/>
                          <a:cs typeface="Times New Roman" panose="02020603050405020304" pitchFamily="18" charset="0"/>
                        </a:rPr>
                        <a:t>любой, в зависимости от ситуации</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07574738"/>
                  </a:ext>
                </a:extLst>
              </a:tr>
            </a:tbl>
          </a:graphicData>
        </a:graphic>
      </p:graphicFrame>
    </p:spTree>
    <p:extLst>
      <p:ext uri="{BB962C8B-B14F-4D97-AF65-F5344CB8AC3E}">
        <p14:creationId xmlns:p14="http://schemas.microsoft.com/office/powerpoint/2010/main" val="40729800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2.3. </a:t>
            </a:r>
            <a:r>
              <a:rPr lang="ru-RU" sz="2000" b="1" dirty="0" smtClean="0">
                <a:solidFill>
                  <a:schemeClr val="tx2"/>
                </a:solidFill>
                <a:latin typeface="Times New Roman" panose="02020603050405020304" pitchFamily="18" charset="0"/>
                <a:cs typeface="Times New Roman" panose="02020603050405020304" pitchFamily="18" charset="0"/>
              </a:rPr>
              <a:t>ЛИДЕР КАК МОТИВАТОР И ВДОХНОВИТЕЛЬ</a:t>
            </a:r>
            <a:endParaRPr lang="ru-RU" sz="2000" b="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5273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Один из важнейших аспектов эффективного лидерства – способность мотивировать и вдохновлять команду. В условиях высокой конкуренции, быстрых изменений и постоянного давления результативность коллектива во многом зависит от того, насколько его члены внутренне мотивированы и эмоционально вовлечены в процесс достижения общих целей. Лидер в этом контексте становится не только координатором и организатором, но и источником энергии, драйва и уверенности.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исследования в области менеджмента и организационного поведения показывают, что именно эмоциональная вовлечённость сотрудников является фактором, напрямую влияющим на продуктивность, </a:t>
            </a:r>
            <a:r>
              <a:rPr lang="ru-RU" sz="1600" dirty="0" err="1">
                <a:latin typeface="Times New Roman" panose="02020603050405020304" pitchFamily="18" charset="0"/>
                <a:cs typeface="Times New Roman" panose="02020603050405020304" pitchFamily="18" charset="0"/>
              </a:rPr>
              <a:t>инновационность</a:t>
            </a:r>
            <a:r>
              <a:rPr lang="ru-RU" sz="1600" dirty="0">
                <a:latin typeface="Times New Roman" panose="02020603050405020304" pitchFamily="18" charset="0"/>
                <a:cs typeface="Times New Roman" panose="02020603050405020304" pitchFamily="18" charset="0"/>
              </a:rPr>
              <a:t> и лояльность персонала. Поэтому лидерство уже нельзя рассматривать лишь как процесс управления – это искусство работы с мотивацией, ценностями и смыслами. В данном пункте рассматриваются ключевые роли лидера как </a:t>
            </a:r>
            <a:r>
              <a:rPr lang="ru-RU" sz="1600" dirty="0" err="1">
                <a:latin typeface="Times New Roman" panose="02020603050405020304" pitchFamily="18" charset="0"/>
                <a:cs typeface="Times New Roman" panose="02020603050405020304" pitchFamily="18" charset="0"/>
              </a:rPr>
              <a:t>мотиватора</a:t>
            </a:r>
            <a:r>
              <a:rPr lang="ru-RU" sz="1600" dirty="0">
                <a:latin typeface="Times New Roman" panose="02020603050405020304" pitchFamily="18" charset="0"/>
                <a:cs typeface="Times New Roman" panose="02020603050405020304" pitchFamily="18" charset="0"/>
              </a:rPr>
              <a:t>, инструменты влияния на мотивацию и вдохновение сотрудников, а также практики, способствующие формированию высокоэффективной, сплочённой команды.</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491880"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19998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2.3. ЛИДЕР КАК МОТИВАТОР И ВДОХНОВИТЕЛЬ</a:t>
            </a: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908720"/>
            <a:ext cx="8229600" cy="5073427"/>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Чтобы эффективно мотивировать, лидер должен понимать природу мотивации. Мотивация – это совокупность внутренних и внешних факторов, побуждающих человека к действию. Условно её делят на два типа.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Внешняя мотивация основывается на внешних стимулах: денежном вознаграждении, статусе, карьерных перспективах, признании. Этот тип мотивации легко контролировать, но он менее устойчив, особенно если стимулы теряют свою значимость или становятся недоступны.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Внутренняя мотивация – это стремление человека к самореализации, удовольствию от процесса, достижению целей, которые имеют личную ценность. Именно она является более устойчивой и глубокой формой побуждения к действию.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Для лидера крайне важно уметь распознавать, какие мотивы движут его сотрудниками, и на этой основе выстраивать индивидуальные стратегии мотивационного воздействия. Например, один сотрудник стремится к профессиональному росту, другой – к признанию в коллективе, а третий – к стабильности и чёткому распорядку. Универсальных схем мотивации не существует, но есть подходы, которые позволяют активизировать внутренние ресурсы большинства людей.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Особое значение имеет модель самоопределения </a:t>
            </a:r>
            <a:r>
              <a:rPr lang="ru-RU" sz="1600" dirty="0" err="1">
                <a:latin typeface="Times New Roman" panose="02020603050405020304" pitchFamily="18" charset="0"/>
                <a:cs typeface="Times New Roman" panose="02020603050405020304" pitchFamily="18" charset="0"/>
              </a:rPr>
              <a:t>Деси</a:t>
            </a:r>
            <a:r>
              <a:rPr lang="ru-RU" sz="1600" dirty="0">
                <a:latin typeface="Times New Roman" panose="02020603050405020304" pitchFamily="18" charset="0"/>
                <a:cs typeface="Times New Roman" panose="02020603050405020304" pitchFamily="18" charset="0"/>
              </a:rPr>
              <a:t> и </a:t>
            </a:r>
            <a:r>
              <a:rPr lang="ru-RU" sz="1600" dirty="0" err="1">
                <a:latin typeface="Times New Roman" panose="02020603050405020304" pitchFamily="18" charset="0"/>
                <a:cs typeface="Times New Roman" panose="02020603050405020304" pitchFamily="18" charset="0"/>
              </a:rPr>
              <a:t>Райана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Self-Determination</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Theory</a:t>
            </a:r>
            <a:r>
              <a:rPr lang="ru-RU" sz="1600" dirty="0">
                <a:latin typeface="Times New Roman" panose="02020603050405020304" pitchFamily="18" charset="0"/>
                <a:cs typeface="Times New Roman" panose="02020603050405020304" pitchFamily="18" charset="0"/>
              </a:rPr>
              <a:t>), согласно которой внутренняя мотивация усиливается при удовлетворении трёх базовых потребностей: в автономии, в компетентности и в принадлежности. Лидер, который даёт свободу в принятии решений, помогает развивать профессиональные навыки и создаёт атмосферу взаимной поддержки, значительно повышает уровень вовлечённости команды.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37618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a:bodyPr>
          <a:lstStyle/>
          <a:p>
            <a:r>
              <a:rPr lang="ru-RU" sz="2000" b="1" dirty="0">
                <a:solidFill>
                  <a:schemeClr val="tx2"/>
                </a:solidFill>
                <a:latin typeface="Times New Roman" panose="02020603050405020304" pitchFamily="18" charset="0"/>
                <a:cs typeface="Times New Roman" panose="02020603050405020304" pitchFamily="18" charset="0"/>
              </a:rPr>
              <a:t>2.3. ЛИДЕР КАК МОТИВАТОР И ВДОХНОВИТЕЛЬ</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775245"/>
            <a:ext cx="8229600" cy="4525963"/>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Эффективный лидер – это не просто начальник, а тонкий психолог и стратег, который умеет использовать широкий арсенал мотивационных инструментов. Ниже приведены ключевые из них.</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Постановка вдохновляющей цели. Цель должна быть не только конкретной и измеримой, но и значимой, вызывающей чувство сопричастности. Такой целью может стать не просто «увеличение продаж на 20%», а, например, «создание лучшего клиентского опыта в отрасли». Правильно сформулированная миссия объединяет сотрудников и придаёт смысл повседневной работе.</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Признание достижений. Поощрение и признание – мощные стимулы. Эмоциональная награда, такая как благодарность при всём коллективе, упоминание в корпоративной рассылке или персональный звонок от руководителя, зачастую оказывает большее влияние, чем денежный бонус. Важно хвалить конкретно и своевременно.</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Обратная связь и поддержка. Лидер, который регулярно даёт честную и конструктивную обратную связь, помогает сотрудникам видеть свою динамику развития, вовремя корректировать курс и чувствовать поддержку. Особенно ценно, когда лидер умеет «поймать» момент демотивации и вернуть энергию, проявив искренний интерес и заботу.</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Делегирование как доверие. Передача полномочий не только разгружает лидера, но и развивает команду. Делегирование задач, которые требуют самостоятельного принятия решений, даёт сотрудникам ощущение доверия, значимости и ответственности. Это также стимулирует рост профессиональной уверенности.</a:t>
            </a:r>
          </a:p>
          <a:p>
            <a:pPr marL="0" indent="450000" algn="just">
              <a:spcBef>
                <a:spcPts val="0"/>
              </a:spcBef>
              <a:buClr>
                <a:schemeClr val="tx2"/>
              </a:buClr>
              <a:buFont typeface="Wingdings" panose="05000000000000000000" pitchFamily="2" charset="2"/>
              <a:buChar char="Ø"/>
            </a:pPr>
            <a:r>
              <a:rPr lang="ru-RU" sz="1500" dirty="0" smtClean="0">
                <a:latin typeface="Times New Roman" panose="02020603050405020304" pitchFamily="18" charset="0"/>
                <a:cs typeface="Times New Roman" panose="02020603050405020304" pitchFamily="18" charset="0"/>
              </a:rPr>
              <a:t> </a:t>
            </a:r>
            <a:r>
              <a:rPr lang="ru-RU" sz="1500" dirty="0">
                <a:latin typeface="Times New Roman" panose="02020603050405020304" pitchFamily="18" charset="0"/>
                <a:cs typeface="Times New Roman" panose="02020603050405020304" pitchFamily="18" charset="0"/>
              </a:rPr>
              <a:t>Создание позитивной культуры. Культура доверия, открытости и уважения является основой нематериальной мотивации. Лидер формирует такую культуру через собственные установки, стиль коммуникации и реакции на ошибки. В команде, где не боятся ошибаться и открыто высказываться, рождаются инициативность и инновации.</a:t>
            </a:r>
          </a:p>
          <a:p>
            <a:pPr marL="0" lvl="0" indent="450000" algn="just">
              <a:spcBef>
                <a:spcPts val="0"/>
              </a:spcBef>
              <a:buNone/>
            </a:pPr>
            <a:endParaRPr lang="ru-RU" sz="1500" dirty="0">
              <a:latin typeface="Times New Roman" panose="02020603050405020304" pitchFamily="18" charset="0"/>
              <a:cs typeface="Times New Roman" panose="02020603050405020304" pitchFamily="18" charset="0"/>
            </a:endParaRPr>
          </a:p>
          <a:p>
            <a:pPr marL="0" indent="450000" algn="just">
              <a:spcBef>
                <a:spcPts val="0"/>
              </a:spcBef>
              <a:buNone/>
            </a:pPr>
            <a:endParaRPr lang="ru-RU" sz="15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39552"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88836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562074"/>
          </a:xfrm>
        </p:spPr>
        <p:txBody>
          <a:bodyPr>
            <a:normAutofit/>
          </a:bodyPr>
          <a:lstStyle/>
          <a:p>
            <a:r>
              <a:rPr lang="ru-RU" sz="2000" b="1" dirty="0">
                <a:solidFill>
                  <a:srgbClr val="1F497D"/>
                </a:solidFill>
                <a:latin typeface="Times New Roman" panose="02020603050405020304" pitchFamily="18" charset="0"/>
                <a:cs typeface="Times New Roman" panose="02020603050405020304" pitchFamily="18" charset="0"/>
              </a:rPr>
              <a:t>2.3. ЛИДЕР КАК МОТИВАТОР И ВДОХНОВИТЕЛЬ</a:t>
            </a: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43978" y="548680"/>
            <a:ext cx="8229600" cy="5760640"/>
          </a:xfrm>
        </p:spPr>
        <p:txBody>
          <a:bodyPr>
            <a:noAutofit/>
          </a:bodyPr>
          <a:lstStyle/>
          <a:p>
            <a:pPr marL="0" indent="450000" algn="just">
              <a:spcBef>
                <a:spcPts val="0"/>
              </a:spcBef>
              <a:buNone/>
            </a:pPr>
            <a:r>
              <a:rPr lang="ru-RU" sz="1300" dirty="0" smtClean="0">
                <a:latin typeface="Times New Roman" panose="02020603050405020304" pitchFamily="18" charset="0"/>
                <a:cs typeface="Times New Roman" panose="02020603050405020304" pitchFamily="18" charset="0"/>
              </a:rPr>
              <a:t>Если мотивация побуждает к действию, то вдохновение делает это действие осмысленным и эмоционально окрашенным. Вдохновляющий лидер – это фигура, на которую хотят равняться, к которой тянутся, за которой идут даже в неопределённость. Он не столько управляет, сколько зажигает в людях внутренний огонь. Такой лидер умеет вдохновлять не приказами, а тем, как он живёт, как работает, как взаимодействует с другими. Его сила – в умении тронуть, вовлечь, раскрыть лучшие качества человека. И делает он это через несколько простых, но глубоких инструментов.</a:t>
            </a:r>
          </a:p>
          <a:p>
            <a:pPr marL="0" lvl="0" indent="450000" algn="just">
              <a:spcBef>
                <a:spcPts val="0"/>
              </a:spcBef>
              <a:buClr>
                <a:schemeClr val="tx2"/>
              </a:buClr>
              <a:buFont typeface="Wingdings" panose="05000000000000000000" pitchFamily="2" charset="2"/>
              <a:buChar char="Ø"/>
            </a:pPr>
            <a:r>
              <a:rPr lang="ru-RU" sz="1300" dirty="0" smtClean="0">
                <a:latin typeface="Times New Roman" panose="02020603050405020304" pitchFamily="18" charset="0"/>
                <a:cs typeface="Times New Roman" panose="02020603050405020304" pitchFamily="18" charset="0"/>
              </a:rPr>
              <a:t>Личный пример. Ничто так не вдохновляет, как поведение самого руководителя. Когда он не боится брать ответственность, открыт к новому, трудится честно и с полной отдачей – команда это чувствует. В такой атмосфере хочется соответствовать. Ведь «делай, как я» всегда сильнее, чем просто «делай, что сказано».</a:t>
            </a:r>
          </a:p>
          <a:p>
            <a:pPr marL="0" lvl="0" indent="450000" algn="just">
              <a:spcBef>
                <a:spcPts val="0"/>
              </a:spcBef>
              <a:buClr>
                <a:schemeClr val="tx2"/>
              </a:buClr>
              <a:buFont typeface="Wingdings" panose="05000000000000000000" pitchFamily="2" charset="2"/>
              <a:buChar char="Ø"/>
            </a:pPr>
            <a:r>
              <a:rPr lang="ru-RU" sz="1300" dirty="0" smtClean="0">
                <a:latin typeface="Times New Roman" panose="02020603050405020304" pitchFamily="18" charset="0"/>
                <a:cs typeface="Times New Roman" panose="02020603050405020304" pitchFamily="18" charset="0"/>
              </a:rPr>
              <a:t>Ценности и смысл. Настоящее лидерство – это не про контроль, а про направление. Люди гораздо охотнее работают, когда понимают, зачем они это делают. Если руководитель умеет говорить не только о задачах, но и о смыслах, например, о том, что их труд помогает другим, развивает общество, создаёт устойчивое будущее, – это становится внутренним топливом для всей команды. Повседневные задачи тогда становятся частью чего-то большего.</a:t>
            </a:r>
          </a:p>
          <a:p>
            <a:pPr marL="0" lvl="0" indent="450000" algn="just">
              <a:spcBef>
                <a:spcPts val="0"/>
              </a:spcBef>
              <a:buClr>
                <a:schemeClr val="tx2"/>
              </a:buClr>
              <a:buFont typeface="Wingdings" panose="05000000000000000000" pitchFamily="2" charset="2"/>
              <a:buChar char="Ø"/>
            </a:pPr>
            <a:r>
              <a:rPr lang="ru-RU" sz="1300" dirty="0" smtClean="0">
                <a:latin typeface="Times New Roman" panose="02020603050405020304" pitchFamily="18" charset="0"/>
                <a:cs typeface="Times New Roman" panose="02020603050405020304" pitchFamily="18" charset="0"/>
              </a:rPr>
              <a:t>Эмоциональный интеллект. Лидер, за которым хочется идти, – это, прежде всего, человек. Он умеет слушать, чувствовать, распознавать эмоции и поддерживать там, где нужно. Он не просто уважаем – с ним хочется работать. Его эмпатия и внимание создают атмосферу доверия и взаимной поддержки, где каждый чувствует себя важным и нужным.</a:t>
            </a:r>
          </a:p>
          <a:p>
            <a:pPr marL="0" lvl="0" indent="450000" algn="just">
              <a:spcBef>
                <a:spcPts val="0"/>
              </a:spcBef>
              <a:buClr>
                <a:schemeClr val="tx2"/>
              </a:buClr>
              <a:buFont typeface="Wingdings" panose="05000000000000000000" pitchFamily="2" charset="2"/>
              <a:buChar char="Ø"/>
            </a:pPr>
            <a:r>
              <a:rPr lang="ru-RU" sz="1300" dirty="0" smtClean="0">
                <a:latin typeface="Times New Roman" panose="02020603050405020304" pitchFamily="18" charset="0"/>
                <a:cs typeface="Times New Roman" panose="02020603050405020304" pitchFamily="18" charset="0"/>
              </a:rPr>
              <a:t>Сторителлинг и образ будущего. Хороший лидер – ещё и хороший рассказчик. Он делится историями: о том, как справились с трудностями, чего удалось достичь вместе, какие люди стоят за этими достижениями. Такие истории заряжают, вдохновляют, создают ощущение движения вперёд. Но важно и другое – умение нарисовать картину будущего. Не абстрактную, а живую, привлекательную, в которую хочется верить и к которой хочется стремиться.</a:t>
            </a:r>
          </a:p>
          <a:p>
            <a:pPr marL="0" indent="450000" algn="just">
              <a:spcBef>
                <a:spcPts val="0"/>
              </a:spcBef>
              <a:buClr>
                <a:schemeClr val="tx2"/>
              </a:buClr>
              <a:buFont typeface="Wingdings" panose="05000000000000000000" pitchFamily="2" charset="2"/>
              <a:buChar char="Ø"/>
            </a:pPr>
            <a:r>
              <a:rPr lang="ru-RU" sz="1300" dirty="0" smtClean="0">
                <a:latin typeface="Times New Roman" panose="02020603050405020304" pitchFamily="18" charset="0"/>
                <a:cs typeface="Times New Roman" panose="02020603050405020304" pitchFamily="18" charset="0"/>
              </a:rPr>
              <a:t>В эпоху, когда контроль всё чаще заменяется доверием, а рутинные задачи автоматизируются, именно вдохновляющее лидерство становится настоящим конкурентным преимуществом. Такой лидер умеет тонко работать с мотивацией – поддерживая её не только внешними стимулами, но и глубокими внутренними смыслами. Он объединяет команду вокруг идеи, сам горит тем, что делает – и этот огонь передаётся другим. Это не врождённый дар, а навык, который можно развивать – через честный взгляд на себя, через обучение, через ежедневную практику быть человеком, за которым хочется идти.</a:t>
            </a:r>
          </a:p>
          <a:p>
            <a:pPr marL="0" indent="450000" algn="just">
              <a:spcBef>
                <a:spcPts val="0"/>
              </a:spcBef>
            </a:pPr>
            <a:endParaRPr lang="ru-RU" sz="13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9593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9183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16584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dirty="0">
                <a:solidFill>
                  <a:schemeClr val="tx2"/>
                </a:solidFill>
                <a:latin typeface="Times New Roman" panose="02020603050405020304" pitchFamily="18" charset="0"/>
                <a:cs typeface="Times New Roman" panose="02020603050405020304" pitchFamily="18" charset="0"/>
              </a:rPr>
              <a:t>2.4. Практические задания по теме 2</a:t>
            </a:r>
          </a:p>
        </p:txBody>
      </p:sp>
      <p:sp>
        <p:nvSpPr>
          <p:cNvPr id="3" name="Объект 2"/>
          <p:cNvSpPr>
            <a:spLocks noGrp="1"/>
          </p:cNvSpPr>
          <p:nvPr>
            <p:ph idx="1"/>
          </p:nvPr>
        </p:nvSpPr>
        <p:spPr>
          <a:xfrm>
            <a:off x="395536" y="1196752"/>
            <a:ext cx="8229600" cy="4525963"/>
          </a:xfrm>
        </p:spPr>
        <p:txBody>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2.1. Решите кроссворд</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pic>
        <p:nvPicPr>
          <p:cNvPr id="4" name="Рисунок 3"/>
          <p:cNvPicPr/>
          <p:nvPr/>
        </p:nvPicPr>
        <p:blipFill rotWithShape="1">
          <a:blip r:embed="rId2"/>
          <a:srcRect l="6077"/>
          <a:stretch/>
        </p:blipFill>
        <p:spPr>
          <a:xfrm>
            <a:off x="35496" y="1628800"/>
            <a:ext cx="4464497" cy="4320480"/>
          </a:xfrm>
          <a:prstGeom prst="rect">
            <a:avLst/>
          </a:prstGeom>
        </p:spPr>
      </p:pic>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71" r="2941"/>
          <a:stretch/>
        </p:blipFill>
        <p:spPr bwMode="auto">
          <a:xfrm>
            <a:off x="4067944" y="1772816"/>
            <a:ext cx="504056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125183"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642302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dirty="0" smtClean="0">
                <a:solidFill>
                  <a:schemeClr val="tx2"/>
                </a:solidFill>
                <a:latin typeface="Times New Roman" panose="02020603050405020304" pitchFamily="18" charset="0"/>
                <a:cs typeface="Times New Roman" panose="02020603050405020304" pitchFamily="18" charset="0"/>
              </a:rPr>
              <a:t>Практические задания к теме 2</a:t>
            </a:r>
            <a:endParaRPr lang="ru-RU" sz="2000" b="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Практическое задание 2.2. Прочитайте предложенные ситуации и определите, какой стиль лидерства будет наиболее эффективным. Обоснуйте свой выбор.</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Ситуация 1: В компании произошёл сбой в системе, и данные клиентов оказались под угрозой. Необходимо срочно принять меры.</a:t>
            </a:r>
          </a:p>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Ваш выбор стиля:</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Обоснование:</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Ситуация 2: Вы руководите группой дизайнеров, работающих над концепцией упаковки для нового бренда. Все участники – профессионалы с опытом.</a:t>
            </a:r>
          </a:p>
          <a:p>
            <a:pPr marL="0" indent="450000" algn="just">
              <a:spcBef>
                <a:spcPts val="0"/>
              </a:spcBef>
              <a:buNone/>
            </a:pPr>
            <a:r>
              <a:rPr lang="ru-RU" sz="1600" b="1" dirty="0">
                <a:latin typeface="Times New Roman" panose="02020603050405020304" pitchFamily="18" charset="0"/>
                <a:cs typeface="Times New Roman" panose="02020603050405020304" pitchFamily="18" charset="0"/>
              </a:rPr>
              <a:t>Ваш выбор стиля:</a:t>
            </a:r>
            <a:endParaRPr lang="ru-RU" sz="16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600" b="1" dirty="0" smtClean="0">
                <a:latin typeface="Times New Roman" panose="02020603050405020304" pitchFamily="18" charset="0"/>
                <a:cs typeface="Times New Roman" panose="02020603050405020304" pitchFamily="18" charset="0"/>
              </a:rPr>
              <a:t>Обоснование:</a:t>
            </a: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Практическое </a:t>
            </a:r>
            <a:r>
              <a:rPr lang="ru-RU" sz="1600" dirty="0">
                <a:latin typeface="Times New Roman" panose="02020603050405020304" pitchFamily="18" charset="0"/>
                <a:cs typeface="Times New Roman" panose="02020603050405020304" pitchFamily="18" charset="0"/>
              </a:rPr>
              <a:t>задание 2.3. Самоанализ</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Ответьте на вопросы:</a:t>
            </a:r>
          </a:p>
          <a:p>
            <a:pPr marL="0" lvl="0" indent="450000" algn="just">
              <a:spcBef>
                <a:spcPts val="0"/>
              </a:spcBef>
              <a:buFont typeface="+mj-lt"/>
              <a:buAutoNum type="arabicParenR"/>
            </a:pPr>
            <a:r>
              <a:rPr lang="ru-RU" sz="1600" dirty="0">
                <a:latin typeface="Times New Roman" panose="02020603050405020304" pitchFamily="18" charset="0"/>
                <a:cs typeface="Times New Roman" panose="02020603050405020304" pitchFamily="18" charset="0"/>
              </a:rPr>
              <a:t>Какой стиль лидерства вы используете чаще всего?</a:t>
            </a:r>
          </a:p>
          <a:p>
            <a:pPr marL="0" lvl="0" indent="450000" algn="just">
              <a:spcBef>
                <a:spcPts val="0"/>
              </a:spcBef>
              <a:buFont typeface="+mj-lt"/>
              <a:buAutoNum type="arabicParenR"/>
            </a:pPr>
            <a:r>
              <a:rPr lang="ru-RU" sz="1600" dirty="0">
                <a:latin typeface="Times New Roman" panose="02020603050405020304" pitchFamily="18" charset="0"/>
                <a:cs typeface="Times New Roman" panose="02020603050405020304" pitchFamily="18" charset="0"/>
              </a:rPr>
              <a:t>С какими трудностями вы сталкивались при использовании этого стиля?</a:t>
            </a:r>
          </a:p>
          <a:p>
            <a:pPr marL="0" lvl="0" indent="450000" algn="just">
              <a:spcBef>
                <a:spcPts val="0"/>
              </a:spcBef>
              <a:buFont typeface="+mj-lt"/>
              <a:buAutoNum type="arabicParenR"/>
            </a:pPr>
            <a:r>
              <a:rPr lang="ru-RU" sz="1600" dirty="0">
                <a:latin typeface="Times New Roman" panose="02020603050405020304" pitchFamily="18" charset="0"/>
                <a:cs typeface="Times New Roman" panose="02020603050405020304" pitchFamily="18" charset="0"/>
              </a:rPr>
              <a:t>Какие аспекты других стилей вы хотели бы внедрить в свою работу?</a:t>
            </a:r>
          </a:p>
          <a:p>
            <a:pPr marL="0" indent="450000" algn="just">
              <a:spcBef>
                <a:spcPts val="0"/>
              </a:spcBef>
              <a:buFont typeface="+mj-lt"/>
              <a:buAutoNum type="arabicParenR"/>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93170" y="624712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4712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85435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Autofit/>
          </a:bodyPr>
          <a:lstStyle/>
          <a:p>
            <a:r>
              <a:rPr lang="ru-RU" sz="1800" b="1" dirty="0">
                <a:solidFill>
                  <a:schemeClr val="tx2"/>
                </a:solidFill>
                <a:latin typeface="Times New Roman" panose="02020603050405020304" pitchFamily="18" charset="0"/>
                <a:cs typeface="Times New Roman" panose="02020603050405020304" pitchFamily="18" charset="0"/>
              </a:rPr>
              <a:t>Практические задания к теме 2</a:t>
            </a:r>
            <a:endParaRPr lang="ru-RU" sz="1800" b="1" dirty="0"/>
          </a:p>
        </p:txBody>
      </p:sp>
      <p:sp>
        <p:nvSpPr>
          <p:cNvPr id="3" name="Объект 2"/>
          <p:cNvSpPr>
            <a:spLocks noGrp="1"/>
          </p:cNvSpPr>
          <p:nvPr>
            <p:ph idx="1"/>
          </p:nvPr>
        </p:nvSpPr>
        <p:spPr>
          <a:xfrm>
            <a:off x="539552" y="908720"/>
            <a:ext cx="8229600" cy="5507940"/>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Практическое задание 2.4. </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Вспомните руководителя, с которым вы сталкивались (в жизни, на практике или в фильме), и определите, насколько его поведение соответствовало трансформационному стилю.</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Напишите мини-эссе (300-400 слов) на тему: «Как трансформационное лидерство может изменить культуру моей команды?»</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Разработайте план действий из 5 шагов для внедрения элементов трансформационного лидерства в своей группе или проекте.</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Практическое задание 2.5. </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Проанализируйте организацию (например, учебное заведение или место работы), в которой доминирует транзакционный стиль. Какие плюсы и минусы вы видите?</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Составьте таблицу с двумя колонками: «Преимущества» и «Ограничения» транзакционного лидерства в вашей профессиональной сфере.</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Разработайте сценарий (до 1 страницы), в котором транзакционный подход приводит к конфликту в команде. Предложите альтернативное поведение лидера</a:t>
            </a:r>
            <a:r>
              <a:rPr lang="ru-RU" sz="1500" dirty="0" smtClean="0">
                <a:latin typeface="Times New Roman" panose="02020603050405020304" pitchFamily="18" charset="0"/>
                <a:cs typeface="Times New Roman" panose="02020603050405020304" pitchFamily="18" charset="0"/>
              </a:rPr>
              <a:t>.</a:t>
            </a:r>
            <a:endParaRPr lang="ru-RU" sz="15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Практическое задание 2.6. </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Определите ваш собственный уровень зрелости как исполнителя в разных задачах (по модели R1-R4). Какие стили лидерства вам больше подходят?</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Выберите три ситуации (стартап, кризис, стабильная организация) и опишите, какой стиль лидерства будет наиболее эффективным в каждой.</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Сформулируйте пять правил адаптации лидерского поведения под изменяющиеся условия проекта</a:t>
            </a:r>
            <a:r>
              <a:rPr lang="ru-RU" sz="1500" dirty="0" smtClean="0">
                <a:latin typeface="Times New Roman" panose="02020603050405020304" pitchFamily="18" charset="0"/>
                <a:cs typeface="Times New Roman" panose="02020603050405020304" pitchFamily="18" charset="0"/>
              </a:rPr>
              <a:t>.</a:t>
            </a:r>
            <a:endParaRPr lang="ru-RU" sz="1500" dirty="0">
              <a:latin typeface="Times New Roman" panose="02020603050405020304" pitchFamily="18" charset="0"/>
              <a:cs typeface="Times New Roman" panose="02020603050405020304" pitchFamily="18" charset="0"/>
            </a:endParaRP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Практическое задание 2.7. </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Создайте кейс-сценарий, в котором лидер вынужден сменить стиль управления в ходе проекта. Каковы последствия?</a:t>
            </a:r>
          </a:p>
          <a:p>
            <a:pPr marL="0" indent="450000" algn="just">
              <a:spcBef>
                <a:spcPts val="0"/>
              </a:spcBef>
            </a:pPr>
            <a:endParaRPr lang="ru-RU" sz="15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48866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47118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47118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74586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smtClean="0">
                <a:solidFill>
                  <a:schemeClr val="tx2"/>
                </a:solidFill>
                <a:latin typeface="Times New Roman" panose="02020603050405020304" pitchFamily="18" charset="0"/>
                <a:cs typeface="Times New Roman" panose="02020603050405020304" pitchFamily="18" charset="0"/>
              </a:rPr>
              <a:t>Введение</a:t>
            </a:r>
            <a:endParaRPr lang="ru-RU" sz="2000" dirty="0"/>
          </a:p>
        </p:txBody>
      </p:sp>
      <p:sp>
        <p:nvSpPr>
          <p:cNvPr id="3" name="Объект 2"/>
          <p:cNvSpPr>
            <a:spLocks noGrp="1"/>
          </p:cNvSpPr>
          <p:nvPr>
            <p:ph idx="1"/>
          </p:nvPr>
        </p:nvSpPr>
        <p:spPr>
          <a:xfrm>
            <a:off x="457200" y="1052736"/>
            <a:ext cx="8229600" cy="5073427"/>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Эффективность лидерства непосредственно связана со способностью лидеров руководить организационной и межличностной коммуникацией, воздействовать на ее характер. Роль лидера в управлении персоналом определяется его усилиями по отбору достойных претендентов на членство в рабочей группе. </a:t>
            </a:r>
            <a:endParaRPr lang="ru-RU"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smtClean="0">
                <a:latin typeface="Times New Roman" panose="02020603050405020304" pitchFamily="18" charset="0"/>
                <a:cs typeface="Times New Roman" panose="02020603050405020304" pitchFamily="18" charset="0"/>
              </a:rPr>
              <a:t>Лидер </a:t>
            </a:r>
            <a:r>
              <a:rPr lang="ru-RU" sz="1600" dirty="0">
                <a:latin typeface="Times New Roman" panose="02020603050405020304" pitchFamily="18" charset="0"/>
                <a:cs typeface="Times New Roman" panose="02020603050405020304" pitchFamily="18" charset="0"/>
              </a:rPr>
              <a:t>должен направлять групповую энергию на решение организационных целей. Лидерство также находит выражение в воздействии на членов группы, побуждает их проявлять свои сильные личностные качества и сдерживать проявление слабых черт характера. Результативность работы лидера также проявляется в его способностях управлять социальными конфликтами</a:t>
            </a:r>
            <a:r>
              <a:rPr lang="ru-RU" sz="1600" dirty="0" smtClean="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Актуальность лидерства и управления командой обуславливается тем, что в современном мире существует огромное количество различных компаний, которые нуждаются не только в четкой иерархии управления, но и в хороших лидерах, способных в дальнейшем вывести эти организации на новый уровень, внести какие-нибудь изменения. Также актуальность проблематики обусловлена наличием довольно скупых исследований в некоторых сферах лидерства, а также низким уровнем профессионализма некоторых современных руководителей, что влечет за собой неэффективность деятельность организации.</a:t>
            </a:r>
          </a:p>
          <a:p>
            <a:pPr marL="0" indent="450000" algn="just">
              <a:buNone/>
            </a:pPr>
            <a:endParaRPr lang="ru-RU" sz="1600" dirty="0">
              <a:latin typeface="Times New Roman" panose="02020603050405020304" pitchFamily="18" charset="0"/>
              <a:cs typeface="Times New Roman" panose="02020603050405020304" pitchFamily="18" charset="0"/>
            </a:endParaRPr>
          </a:p>
          <a:p>
            <a:pPr marL="0" indent="450000" algn="just">
              <a:buNone/>
            </a:pPr>
            <a:endParaRPr lang="ru-RU" sz="1600" dirty="0"/>
          </a:p>
        </p:txBody>
      </p:sp>
      <p:sp>
        <p:nvSpPr>
          <p:cNvPr id="4" name="Прямоугольник 3"/>
          <p:cNvSpPr/>
          <p:nvPr/>
        </p:nvSpPr>
        <p:spPr>
          <a:xfrm>
            <a:off x="3909158" y="6294576"/>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39552" y="6294576"/>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452320" y="6294576"/>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596766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32656"/>
            <a:ext cx="8229600" cy="868958"/>
          </a:xfrm>
        </p:spPr>
        <p:txBody>
          <a:bodyPr>
            <a:noAutofit/>
          </a:bodyPr>
          <a:lstStyle/>
          <a:p>
            <a:r>
              <a:rPr lang="ru-RU" sz="2000" b="1" cap="all" dirty="0">
                <a:solidFill>
                  <a:schemeClr val="tx2"/>
                </a:solidFill>
                <a:latin typeface="Times New Roman" panose="02020603050405020304" pitchFamily="18" charset="0"/>
                <a:cs typeface="Times New Roman" panose="02020603050405020304" pitchFamily="18" charset="0"/>
              </a:rPr>
              <a:t>3. Управление командой</a:t>
            </a:r>
            <a:br>
              <a:rPr lang="ru-RU" sz="2000" b="1" cap="all" dirty="0">
                <a:solidFill>
                  <a:schemeClr val="tx2"/>
                </a:solidFill>
                <a:latin typeface="Times New Roman" panose="02020603050405020304" pitchFamily="18" charset="0"/>
                <a:cs typeface="Times New Roman" panose="02020603050405020304" pitchFamily="18" charset="0"/>
              </a:rPr>
            </a:br>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34076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организации всё чаще сталкиваются с задачами, которые невозможно эффективно решить в одиночку. В условиях высокой динамики, многозадачности и усложнения процессов именно команда становится основной ячейкой продуктивной деятельности. Однако эффективная команда – это не просто группа людей, объединённых задачей. Это результат продуманного, а подчас и кропотливого процесса формирования, в котором переплетаются управленческие технологии и тонкие психологические механизмы. В данном разделе рассматриваются ключевые этапы и принципы формирования команды как системы, способной к саморазвитию и достижению синергетического эффекта.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Прежде чем говорить о формировании, необходимо уточнить: команда – это не любая рабочая группа. В отличие от формального коллектива, команда строится на глубинных связях – взаимном доверии, распределении ответственности, общей идентичности и ценностной ориентированности на результат.</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Исследования в области организационного поведения (</a:t>
            </a:r>
            <a:r>
              <a:rPr lang="ru-RU" sz="1600" dirty="0" err="1">
                <a:latin typeface="Times New Roman" panose="02020603050405020304" pitchFamily="18" charset="0"/>
                <a:cs typeface="Times New Roman" panose="02020603050405020304" pitchFamily="18" charset="0"/>
              </a:rPr>
              <a:t>Belbin</a:t>
            </a:r>
            <a:r>
              <a:rPr lang="ru-RU" sz="1600" dirty="0">
                <a:latin typeface="Times New Roman" panose="02020603050405020304" pitchFamily="18" charset="0"/>
                <a:cs typeface="Times New Roman" panose="02020603050405020304" pitchFamily="18" charset="0"/>
              </a:rPr>
              <a:t>, 1981; </a:t>
            </a:r>
            <a:r>
              <a:rPr lang="ru-RU" sz="1600" dirty="0" err="1">
                <a:latin typeface="Times New Roman" panose="02020603050405020304" pitchFamily="18" charset="0"/>
                <a:cs typeface="Times New Roman" panose="02020603050405020304" pitchFamily="18" charset="0"/>
              </a:rPr>
              <a:t>Tuckman</a:t>
            </a:r>
            <a:r>
              <a:rPr lang="ru-RU" sz="1600" dirty="0">
                <a:latin typeface="Times New Roman" panose="02020603050405020304" pitchFamily="18" charset="0"/>
                <a:cs typeface="Times New Roman" panose="02020603050405020304" pitchFamily="18" charset="0"/>
              </a:rPr>
              <a:t>, 1965) подчёркивают, что высокая эффективность команды не обязательно коррелирует с индивидуальной квалификацией её участников. Ключевым становится взаимодействие – нечто, что невозможно прописать в должностных инструкциях, но что проявляется в реальной динамике совместной деятельности.</a:t>
            </a:r>
          </a:p>
          <a:p>
            <a:pPr algn="just"/>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40105"/>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40105"/>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4010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898471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cap="all" dirty="0">
                <a:solidFill>
                  <a:srgbClr val="1F497D"/>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dirty="0"/>
          </a:p>
        </p:txBody>
      </p:sp>
      <p:pic>
        <p:nvPicPr>
          <p:cNvPr id="4" name="30 Система эффективной коммуникации в организации">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259632" y="1700808"/>
            <a:ext cx="7119422" cy="4004675"/>
          </a:xfrm>
          <a:prstGeom prst="rect">
            <a:avLst/>
          </a:prstGeom>
        </p:spPr>
      </p:pic>
      <p:sp>
        <p:nvSpPr>
          <p:cNvPr id="5" name="Прямоугольник 4"/>
          <p:cNvSpPr/>
          <p:nvPr/>
        </p:nvSpPr>
        <p:spPr>
          <a:xfrm>
            <a:off x="379263"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707904" y="638004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5"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503920" y="638004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70153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a:t>
            </a:r>
            <a:r>
              <a:rPr lang="ru-RU" sz="2000" b="1" cap="all" dirty="0" smtClean="0">
                <a:solidFill>
                  <a:schemeClr val="tx2"/>
                </a:solidFill>
                <a:latin typeface="Times New Roman" panose="02020603050405020304" pitchFamily="18" charset="0"/>
                <a:cs typeface="Times New Roman" panose="02020603050405020304" pitchFamily="18" charset="0"/>
              </a:rPr>
              <a:t>динамика</a:t>
            </a:r>
            <a:endParaRPr lang="ru-RU" dirty="0"/>
          </a:p>
        </p:txBody>
      </p:sp>
      <p:sp>
        <p:nvSpPr>
          <p:cNvPr id="3" name="Объект 2"/>
          <p:cNvSpPr>
            <a:spLocks noGrp="1"/>
          </p:cNvSpPr>
          <p:nvPr>
            <p:ph idx="1"/>
          </p:nvPr>
        </p:nvSpPr>
        <p:spPr>
          <a:xfrm>
            <a:off x="457200" y="1268760"/>
            <a:ext cx="8229600" cy="4824536"/>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Процесс становления команды не одномоментен. Он включает в себя несколько этапов, каждый из которых имеет свои вызовы и требует специфических управленческих решений.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Формирование (</a:t>
            </a:r>
            <a:r>
              <a:rPr lang="ru-RU" sz="1600" dirty="0" err="1">
                <a:latin typeface="Times New Roman" panose="02020603050405020304" pitchFamily="18" charset="0"/>
                <a:cs typeface="Times New Roman" panose="02020603050405020304" pitchFamily="18" charset="0"/>
              </a:rPr>
              <a:t>форминг</a:t>
            </a:r>
            <a:r>
              <a:rPr lang="ru-RU" sz="1600" dirty="0">
                <a:latin typeface="Times New Roman" panose="02020603050405020304" pitchFamily="18" charset="0"/>
                <a:cs typeface="Times New Roman" panose="02020603050405020304" pitchFamily="18" charset="0"/>
              </a:rPr>
              <a:t>)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этой стадии участники ещё не осознают себя как единое целое. Идёт знакомство, выработка первичных правил взаимодействия. Поведение зачастую сдержанное, участники стремятся занять «безопасные» позиции. Здесь критична роль лидера как координатора и </a:t>
            </a:r>
            <a:r>
              <a:rPr lang="ru-RU" sz="1600" dirty="0" err="1">
                <a:latin typeface="Times New Roman" panose="02020603050405020304" pitchFamily="18" charset="0"/>
                <a:cs typeface="Times New Roman" panose="02020603050405020304" pitchFamily="18" charset="0"/>
              </a:rPr>
              <a:t>фасилитатора</a:t>
            </a:r>
            <a:r>
              <a:rPr lang="ru-RU" sz="1600" dirty="0">
                <a:latin typeface="Times New Roman" panose="02020603050405020304" pitchFamily="18" charset="0"/>
                <a:cs typeface="Times New Roman" panose="02020603050405020304" pitchFamily="18" charset="0"/>
              </a:rPr>
              <a:t> процесса знакомства.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Конфликт (</a:t>
            </a:r>
            <a:r>
              <a:rPr lang="ru-RU" sz="1600" dirty="0" err="1">
                <a:latin typeface="Times New Roman" panose="02020603050405020304" pitchFamily="18" charset="0"/>
                <a:cs typeface="Times New Roman" panose="02020603050405020304" pitchFamily="18" charset="0"/>
              </a:rPr>
              <a:t>шторминг</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Наступает момент, когда скрытые различия выходят наружу. Люди начинают защищать своё мнение, оспаривать авторитет и перераспределять зоны влияния. Это сложный, но необходимый этап. Попытки «перескочить» через него часто оборачиваются латентными конфликтами в будущем. Эффективный лидер в этот момент не подавляет напряжение, а помогает команде пройти через него конструктивно.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3. Нормирование (</a:t>
            </a:r>
            <a:r>
              <a:rPr lang="ru-RU" sz="1600" dirty="0" err="1">
                <a:latin typeface="Times New Roman" panose="02020603050405020304" pitchFamily="18" charset="0"/>
                <a:cs typeface="Times New Roman" panose="02020603050405020304" pitchFamily="18" charset="0"/>
              </a:rPr>
              <a:t>норминг</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После преодоления напряжения команда начинает вырабатывать собственные нормы, пусть и неформальные. Повышается уровень доверия, появляется внутренняя структура и распределение ролей. Участники начинают воспринимать успех как общий результат, а не сумму индивидуальных достижений.</a:t>
            </a:r>
          </a:p>
          <a:p>
            <a:pPr algn="just"/>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07904"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39020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4. Эффективная деятельность (</a:t>
            </a:r>
            <a:r>
              <a:rPr lang="ru-RU" sz="1600" dirty="0" err="1">
                <a:latin typeface="Times New Roman" panose="02020603050405020304" pitchFamily="18" charset="0"/>
                <a:cs typeface="Times New Roman" panose="02020603050405020304" pitchFamily="18" charset="0"/>
              </a:rPr>
              <a:t>перформинг</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этой стадии команда демонстрирует высокую производительность, гибкость и способность к </a:t>
            </a:r>
            <a:r>
              <a:rPr lang="ru-RU" sz="1600" dirty="0" err="1">
                <a:latin typeface="Times New Roman" panose="02020603050405020304" pitchFamily="18" charset="0"/>
                <a:cs typeface="Times New Roman" panose="02020603050405020304" pitchFamily="18" charset="0"/>
              </a:rPr>
              <a:t>саморегуляции</a:t>
            </a:r>
            <a:r>
              <a:rPr lang="ru-RU" sz="1600" dirty="0">
                <a:latin typeface="Times New Roman" panose="02020603050405020304" pitchFamily="18" charset="0"/>
                <a:cs typeface="Times New Roman" panose="02020603050405020304" pitchFamily="18" charset="0"/>
              </a:rPr>
              <a:t>. Лидер постепенно отходит от директивной роли, позволяя участникам брать инициативу. Именно здесь рождается тот самый эффект, когда «1 + 1 &gt; 2».</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5. Завершение (</a:t>
            </a:r>
            <a:r>
              <a:rPr lang="ru-RU" sz="1600" dirty="0" err="1">
                <a:latin typeface="Times New Roman" panose="02020603050405020304" pitchFamily="18" charset="0"/>
                <a:cs typeface="Times New Roman" panose="02020603050405020304" pitchFamily="18" charset="0"/>
              </a:rPr>
              <a:t>аджорнинг</a:t>
            </a:r>
            <a:r>
              <a:rPr lang="ru-RU" sz="1600" dirty="0">
                <a:latin typeface="Times New Roman" panose="02020603050405020304" pitchFamily="18" charset="0"/>
                <a:cs typeface="Times New Roman" panose="02020603050405020304" pitchFamily="18" charset="0"/>
              </a:rPr>
              <a:t>)</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Этап нередко упускается из внимания, но он особенно важен в проектных и временных командах. Грамотно завершённая работа с фиксацией достижений и обратной связью способствует дальнейшему профессиональному росту участников.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Вне зависимости от структуры, каждая команда имеет свой «внутренний ландшафт» – баланс ролей, темпераментов, стилей мышления. Согласно концепции </a:t>
            </a:r>
            <a:r>
              <a:rPr lang="ru-RU" sz="1600" dirty="0" err="1">
                <a:latin typeface="Times New Roman" panose="02020603050405020304" pitchFamily="18" charset="0"/>
                <a:cs typeface="Times New Roman" panose="02020603050405020304" pitchFamily="18" charset="0"/>
              </a:rPr>
              <a:t>Мередита</a:t>
            </a:r>
            <a:r>
              <a:rPr lang="ru-RU" sz="1600" dirty="0">
                <a:latin typeface="Times New Roman" panose="02020603050405020304" pitchFamily="18" charset="0"/>
                <a:cs typeface="Times New Roman" panose="02020603050405020304" pitchFamily="18" charset="0"/>
              </a:rPr>
              <a:t> Белбина, в эффективной команде представлены девять ключевых ролей: от «генератора идей» до «завершителя». Их присутствие не обязательно должно быть симметричным, но критично – признание их значимости. Пренебрежение этой архитектурой чревато перекосами: избытком идей без реализации или, наоборот, </a:t>
            </a:r>
            <a:r>
              <a:rPr lang="ru-RU" sz="1600" dirty="0" err="1">
                <a:latin typeface="Times New Roman" panose="02020603050405020304" pitchFamily="18" charset="0"/>
                <a:cs typeface="Times New Roman" panose="02020603050405020304" pitchFamily="18" charset="0"/>
              </a:rPr>
              <a:t>гиперрациональностью</a:t>
            </a:r>
            <a:r>
              <a:rPr lang="ru-RU" sz="1600" dirty="0">
                <a:latin typeface="Times New Roman" panose="02020603050405020304" pitchFamily="18" charset="0"/>
                <a:cs typeface="Times New Roman" panose="02020603050405020304" pitchFamily="18" charset="0"/>
              </a:rPr>
              <a:t> без стратегического взгляда.</a:t>
            </a:r>
          </a:p>
          <a:p>
            <a:pPr marL="0" indent="0" algn="just">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40105"/>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90830" y="6340105"/>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4010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069700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Нельзя недооценивать и роль эмоционального интеллекта. Способность к эмпатии, умение слушать и давать конструктивную обратную связь – это то, что склеивает даже самую неоднородную команду.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Процесс формирования команды требует осознанного участия со стороны руководителя. Это не вопрос симпатий или удачи, а стратегическая задача. Ниже приведены несколько подходов, зарекомендовавших себя на практике:</a:t>
            </a:r>
          </a:p>
          <a:p>
            <a:pPr marL="0" lvl="0" indent="450000" algn="just">
              <a:spcBef>
                <a:spcPts val="0"/>
              </a:spcBef>
              <a:buClr>
                <a:schemeClr val="tx2"/>
              </a:buClr>
              <a:buFont typeface="Wingdings" panose="05000000000000000000" pitchFamily="2" charset="2"/>
              <a:buChar char="§"/>
            </a:pPr>
            <a:r>
              <a:rPr lang="ru-RU" sz="1600" dirty="0">
                <a:latin typeface="Times New Roman" panose="02020603050405020304" pitchFamily="18" charset="0"/>
                <a:cs typeface="Times New Roman" panose="02020603050405020304" pitchFamily="18" charset="0"/>
              </a:rPr>
              <a:t>Метод управляемого подбора: предполагает подбор участников не только по профессиональным, но и по личностным характеристикам, в том числе на основе психометрических тестов.</a:t>
            </a:r>
          </a:p>
          <a:p>
            <a:pPr marL="0" lvl="0" indent="450000" algn="just">
              <a:spcBef>
                <a:spcPts val="0"/>
              </a:spcBef>
              <a:buClr>
                <a:schemeClr val="tx2"/>
              </a:buClr>
              <a:buFont typeface="Wingdings" panose="05000000000000000000" pitchFamily="2" charset="2"/>
              <a:buChar char="§"/>
            </a:pPr>
            <a:r>
              <a:rPr lang="ru-RU" sz="1600" dirty="0">
                <a:latin typeface="Times New Roman" panose="02020603050405020304" pitchFamily="18" charset="0"/>
                <a:cs typeface="Times New Roman" panose="02020603050405020304" pitchFamily="18" charset="0"/>
              </a:rPr>
              <a:t>Гибкое лидерство: отказ от жёсткой иерархии в пользу распределённого лидерства, где разные члены команды могут временно становиться «ведущими» в зависимости от задачи.</a:t>
            </a:r>
          </a:p>
          <a:p>
            <a:pPr marL="0" lvl="0" indent="450000" algn="just">
              <a:spcBef>
                <a:spcPts val="0"/>
              </a:spcBef>
              <a:buClr>
                <a:schemeClr val="tx2"/>
              </a:buClr>
              <a:buFont typeface="Wingdings" panose="05000000000000000000" pitchFamily="2" charset="2"/>
              <a:buChar char="§"/>
            </a:pPr>
            <a:r>
              <a:rPr lang="ru-RU" sz="1600" dirty="0" err="1">
                <a:latin typeface="Times New Roman" panose="02020603050405020304" pitchFamily="18" charset="0"/>
                <a:cs typeface="Times New Roman" panose="02020603050405020304" pitchFamily="18" charset="0"/>
              </a:rPr>
              <a:t>Фасилитация</a:t>
            </a:r>
            <a:r>
              <a:rPr lang="ru-RU" sz="1600" dirty="0">
                <a:latin typeface="Times New Roman" panose="02020603050405020304" pitchFamily="18" charset="0"/>
                <a:cs typeface="Times New Roman" panose="02020603050405020304" pitchFamily="18" charset="0"/>
              </a:rPr>
              <a:t> процессов: проведение стратегических сессий, ретроспектив и других форматов, помогающих команде рефлексировать и развиваться.</a:t>
            </a:r>
          </a:p>
          <a:p>
            <a:pPr marL="0" lvl="0" indent="450000" algn="just">
              <a:spcBef>
                <a:spcPts val="0"/>
              </a:spcBef>
              <a:buClr>
                <a:schemeClr val="tx2"/>
              </a:buClr>
              <a:buFont typeface="Wingdings" panose="05000000000000000000" pitchFamily="2" charset="2"/>
              <a:buChar char="§"/>
            </a:pPr>
            <a:r>
              <a:rPr lang="ru-RU" sz="1600" dirty="0">
                <a:latin typeface="Times New Roman" panose="02020603050405020304" pitchFamily="18" charset="0"/>
                <a:cs typeface="Times New Roman" panose="02020603050405020304" pitchFamily="18" charset="0"/>
              </a:rPr>
              <a:t>Инвестирование в обучение: </a:t>
            </a:r>
            <a:r>
              <a:rPr lang="ru-RU" sz="1600" dirty="0" err="1">
                <a:latin typeface="Times New Roman" panose="02020603050405020304" pitchFamily="18" charset="0"/>
                <a:cs typeface="Times New Roman" panose="02020603050405020304" pitchFamily="18" charset="0"/>
              </a:rPr>
              <a:t>командообразование</a:t>
            </a:r>
            <a:r>
              <a:rPr lang="ru-RU" sz="1600" dirty="0">
                <a:latin typeface="Times New Roman" panose="02020603050405020304" pitchFamily="18" charset="0"/>
                <a:cs typeface="Times New Roman" panose="02020603050405020304" pitchFamily="18" charset="0"/>
              </a:rPr>
              <a:t> не должно быть одноразовым мероприятием. Регулярные тренинги, </a:t>
            </a:r>
            <a:r>
              <a:rPr lang="ru-RU" sz="1600" dirty="0" err="1">
                <a:latin typeface="Times New Roman" panose="02020603050405020304" pitchFamily="18" charset="0"/>
                <a:cs typeface="Times New Roman" panose="02020603050405020304" pitchFamily="18" charset="0"/>
              </a:rPr>
              <a:t>воркшопы</a:t>
            </a:r>
            <a:r>
              <a:rPr lang="ru-RU" sz="1600" dirty="0">
                <a:latin typeface="Times New Roman" panose="02020603050405020304" pitchFamily="18" charset="0"/>
                <a:cs typeface="Times New Roman" panose="02020603050405020304" pitchFamily="18" charset="0"/>
              </a:rPr>
              <a:t> и внешние события укрепляют связи и развивают общую культуру.</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9593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64475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Итак, формирование команды – это не акт, а процесс. Он требует не только административной воли, но и тонкой работы с человеческим материалом. Хорошая команда не возникает сама по себе – она выстраивается, выстраивается терпеливо и осмысленно. Но когда все элементы сходятся, рождается нечто большее, чем просто группа сотрудников. Возникает коллективный интеллект – сила, способная двигать идеи, компании и даже отрасли вперёд</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рассматривать вопрос мотивирования участников команды, то первоначально рассмотрим ролевую модель Белбина</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8436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02274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p:txBody>
          <a:bodyPr>
            <a:normAutofit/>
          </a:bodyPr>
          <a:lstStyle/>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Рэймонд</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Мередит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Белбин</a:t>
            </a:r>
            <a:r>
              <a:rPr lang="ru-RU" sz="1600" dirty="0">
                <a:latin typeface="Times New Roman" panose="02020603050405020304" pitchFamily="18" charset="0"/>
                <a:cs typeface="Times New Roman" panose="02020603050405020304" pitchFamily="18" charset="0"/>
              </a:rPr>
              <a:t> – доктор психологических наук, выпускник Кембриджа, общепризнанный автор теории групповых ролей. По итогам исследования, проведенного в 1970-е годы, он выделил восемь ролей, необходимых группе для успешного существования (позднее их количество увеличилось до девяти). Теория Белбина касается только менеджерских команд и ни к каким иным группам не относится. Формирование команды, в том числе управленческой, происходит на основе </a:t>
            </a:r>
            <a:r>
              <a:rPr lang="ru-RU" sz="1600" dirty="0" err="1">
                <a:latin typeface="Times New Roman" panose="02020603050405020304" pitchFamily="18" charset="0"/>
                <a:cs typeface="Times New Roman" panose="02020603050405020304" pitchFamily="18" charset="0"/>
              </a:rPr>
              <a:t>взаимодополнения</a:t>
            </a:r>
            <a:r>
              <a:rPr lang="ru-RU" sz="1600" dirty="0">
                <a:latin typeface="Times New Roman" panose="02020603050405020304" pitchFamily="18" charset="0"/>
                <a:cs typeface="Times New Roman" panose="02020603050405020304" pitchFamily="18" charset="0"/>
              </a:rPr>
              <a:t> ролей (рис. 2).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1. Команда не должна быть большой.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2. В команде должны быть все девять ролей.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3. Члены команды должны знать и понимать свои основные роли и то, какой вклад каждый вносит в командную работу.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4. Члены команды должны знать и понимать, какие роли играют другие члены команды, ценить их вклад, терпимо относиться к слабостям и ограничениям.</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9183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29183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930025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pic>
        <p:nvPicPr>
          <p:cNvPr id="4" name="Объект 3" descr="Picture background"/>
          <p:cNvPicPr>
            <a:picLocks noGrp="1"/>
          </p:cNvPicPr>
          <p:nvPr>
            <p:ph idx="1"/>
          </p:nvPr>
        </p:nvPicPr>
        <p:blipFill rotWithShape="1">
          <a:blip r:embed="rId2">
            <a:extLst>
              <a:ext uri="{28A0092B-C50C-407E-A947-70E740481C1C}">
                <a14:useLocalDpi xmlns:a14="http://schemas.microsoft.com/office/drawing/2010/main" val="0"/>
              </a:ext>
            </a:extLst>
          </a:blip>
          <a:srcRect t="6364"/>
          <a:stretch/>
        </p:blipFill>
        <p:spPr bwMode="auto">
          <a:xfrm>
            <a:off x="1115616" y="1268760"/>
            <a:ext cx="7200800" cy="4392488"/>
          </a:xfrm>
          <a:prstGeom prst="rect">
            <a:avLst/>
          </a:prstGeom>
          <a:noFill/>
          <a:ln>
            <a:noFill/>
          </a:ln>
        </p:spPr>
      </p:pic>
      <p:sp>
        <p:nvSpPr>
          <p:cNvPr id="5" name="Прямоугольник 4"/>
          <p:cNvSpPr/>
          <p:nvPr/>
        </p:nvSpPr>
        <p:spPr>
          <a:xfrm>
            <a:off x="2627784" y="5589240"/>
            <a:ext cx="3837269"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rPr>
              <a:t>Рис. 2. Модель командных ролей Белбина</a:t>
            </a:r>
          </a:p>
        </p:txBody>
      </p:sp>
      <p:sp>
        <p:nvSpPr>
          <p:cNvPr id="3" name="Прямоугольник 2"/>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83291" y="630548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524328"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75708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124744"/>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Согласно </a:t>
            </a:r>
            <a:r>
              <a:rPr lang="ru-RU" sz="1600" dirty="0" err="1">
                <a:latin typeface="Times New Roman" panose="02020603050405020304" pitchFamily="18" charset="0"/>
                <a:cs typeface="Times New Roman" panose="02020603050405020304" pitchFamily="18" charset="0"/>
              </a:rPr>
              <a:t>Белбину</a:t>
            </a:r>
            <a:r>
              <a:rPr lang="ru-RU" sz="1600" dirty="0">
                <a:latin typeface="Times New Roman" panose="02020603050405020304" pitchFamily="18" charset="0"/>
                <a:cs typeface="Times New Roman" panose="02020603050405020304" pitchFamily="18" charset="0"/>
              </a:rPr>
              <a:t>, существует девять ключевых ролей, каждую из которых можно отнести к определённому типу поведения в команде. Эти роли условно группируются в три категории: </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действие; </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взаимодействие;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мышление.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Каждая из них отвечает за определённый вектор командной динамики – от оперативного выполнения задач до генерации идей и поддержания внутренней среды.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Роли действия: от идеи – к результату: в эту категорию входят те, кто превращает замыслы в конкретные шаги и способен обеспечивать устойчивую производительность. Это люди, ориентированные на движение вперёд, даже если условия меняются или возникают препятствия.</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Исполнитель (</a:t>
            </a:r>
            <a:r>
              <a:rPr lang="ru-RU" sz="1600" dirty="0" err="1">
                <a:latin typeface="Times New Roman" panose="02020603050405020304" pitchFamily="18" charset="0"/>
                <a:cs typeface="Times New Roman" panose="02020603050405020304" pitchFamily="18" charset="0"/>
              </a:rPr>
              <a:t>Implementer</a:t>
            </a:r>
            <a:r>
              <a:rPr lang="ru-RU" sz="1600" dirty="0">
                <a:latin typeface="Times New Roman" panose="02020603050405020304" pitchFamily="18" charset="0"/>
                <a:cs typeface="Times New Roman" panose="02020603050405020304" pitchFamily="18" charset="0"/>
              </a:rPr>
              <a:t>) – надёжен и структурирован. Он умеет упорядочить хаос, перевести замыслы в конкретный план и обеспечить его реализацию. Его сила – в умении не только планировать, но и доводить дело до конца.</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Финишер (</a:t>
            </a:r>
            <a:r>
              <a:rPr lang="ru-RU" sz="1600" dirty="0" err="1">
                <a:latin typeface="Times New Roman" panose="02020603050405020304" pitchFamily="18" charset="0"/>
                <a:cs typeface="Times New Roman" panose="02020603050405020304" pitchFamily="18" charset="0"/>
              </a:rPr>
              <a:t>Completer</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Finisher</a:t>
            </a:r>
            <a:r>
              <a:rPr lang="ru-RU" sz="1600" dirty="0">
                <a:latin typeface="Times New Roman" panose="02020603050405020304" pitchFamily="18" charset="0"/>
                <a:cs typeface="Times New Roman" panose="02020603050405020304" pitchFamily="18" charset="0"/>
              </a:rPr>
              <a:t>) – тот, кто доводит работу до безупречности. Он обращает внимание на детали, находит недочёты, которые ускользнули от остальных. Именно он задаёт планку качества.</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Двигатель (</a:t>
            </a:r>
            <a:r>
              <a:rPr lang="ru-RU" sz="1600" dirty="0" err="1">
                <a:latin typeface="Times New Roman" panose="02020603050405020304" pitchFamily="18" charset="0"/>
                <a:cs typeface="Times New Roman" panose="02020603050405020304" pitchFamily="18" charset="0"/>
              </a:rPr>
              <a:t>Shaper</a:t>
            </a:r>
            <a:r>
              <a:rPr lang="ru-RU" sz="1600" dirty="0">
                <a:latin typeface="Times New Roman" panose="02020603050405020304" pitchFamily="18" charset="0"/>
                <a:cs typeface="Times New Roman" panose="02020603050405020304" pitchFamily="18" charset="0"/>
              </a:rPr>
              <a:t>) – источник внутреннего напряжения, которое не даёт команде буксовать. Он подталкивает вперёд, даже если это вызывает сопротивление. В нём – энергия конфликта, но конструктивного: того, что заставляет преодолевать инерцию.</a:t>
            </a:r>
          </a:p>
          <a:p>
            <a:pPr marL="0" indent="450000" algn="just">
              <a:spcBef>
                <a:spcPts val="0"/>
              </a:spcBef>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31773"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19135"/>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086607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539552" y="908720"/>
            <a:ext cx="8229600" cy="5400600"/>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Роли взаимодействия: социальная ткань команды: данная группа включает тех, кто управляет отношениями и способствует устойчивой коммуникации. Они создают пространство, в котором люди готовы сотрудничать, слышать друг друга и поддерживать общие усилия.</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Координатор (</a:t>
            </a:r>
            <a:r>
              <a:rPr lang="ru-RU" sz="1500" dirty="0" err="1">
                <a:latin typeface="Times New Roman" panose="02020603050405020304" pitchFamily="18" charset="0"/>
                <a:cs typeface="Times New Roman" panose="02020603050405020304" pitchFamily="18" charset="0"/>
              </a:rPr>
              <a:t>Coordinator</a:t>
            </a:r>
            <a:r>
              <a:rPr lang="ru-RU" sz="1500" dirty="0">
                <a:latin typeface="Times New Roman" panose="02020603050405020304" pitchFamily="18" charset="0"/>
                <a:cs typeface="Times New Roman" panose="02020603050405020304" pitchFamily="18" charset="0"/>
              </a:rPr>
              <a:t>) – умеет видеть целое, распределять роли, сохранять фокус на задаче и при этом уважать вклад каждого. Это лидер, действующий не за счёт авторитета, а через признание способностей других.</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Коллективист (</a:t>
            </a:r>
            <a:r>
              <a:rPr lang="ru-RU" sz="1500" dirty="0" err="1">
                <a:latin typeface="Times New Roman" panose="02020603050405020304" pitchFamily="18" charset="0"/>
                <a:cs typeface="Times New Roman" panose="02020603050405020304" pitchFamily="18" charset="0"/>
              </a:rPr>
              <a:t>Teamworker</a:t>
            </a:r>
            <a:r>
              <a:rPr lang="ru-RU" sz="1500" dirty="0">
                <a:latin typeface="Times New Roman" panose="02020603050405020304" pitchFamily="18" charset="0"/>
                <a:cs typeface="Times New Roman" panose="02020603050405020304" pitchFamily="18" charset="0"/>
              </a:rPr>
              <a:t>) – мягкий связующий элемент. Он чувствует атмосферу, умеет сглаживать острые углы и находить компромиссы. Его работа почти незаметна, но именно она часто удерживает команду от внутреннего распада.</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Ищущий ресурсы (</a:t>
            </a:r>
            <a:r>
              <a:rPr lang="ru-RU" sz="1500" dirty="0" err="1">
                <a:latin typeface="Times New Roman" panose="02020603050405020304" pitchFamily="18" charset="0"/>
                <a:cs typeface="Times New Roman" panose="02020603050405020304" pitchFamily="18" charset="0"/>
              </a:rPr>
              <a:t>Resource</a:t>
            </a:r>
            <a:r>
              <a:rPr lang="ru-RU" sz="1500" dirty="0">
                <a:latin typeface="Times New Roman" panose="02020603050405020304" pitchFamily="18" charset="0"/>
                <a:cs typeface="Times New Roman" panose="02020603050405020304" pitchFamily="18" charset="0"/>
              </a:rPr>
              <a:t> </a:t>
            </a:r>
            <a:r>
              <a:rPr lang="ru-RU" sz="1500" dirty="0" err="1">
                <a:latin typeface="Times New Roman" panose="02020603050405020304" pitchFamily="18" charset="0"/>
                <a:cs typeface="Times New Roman" panose="02020603050405020304" pitchFamily="18" charset="0"/>
              </a:rPr>
              <a:t>Investigator</a:t>
            </a:r>
            <a:r>
              <a:rPr lang="ru-RU" sz="1500" dirty="0">
                <a:latin typeface="Times New Roman" panose="02020603050405020304" pitchFamily="18" charset="0"/>
                <a:cs typeface="Times New Roman" panose="02020603050405020304" pitchFamily="18" charset="0"/>
              </a:rPr>
              <a:t>) – человек снаружи-внутрь. Он постоянно исследует внешнюю среду: ищет возможности, устанавливает контакты, привлекает полезные связи. Его не останавливает отказ – он всегда знает, где постучать дальше.</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Мышление: генерация и развитие идей: это роли, ориентированные на содержательную глубину, креативность и анализ. Они не всегда активны во внешней коммуникации, но играют ключевую роль в формировании интеллектуального капитала команды.</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Генератор идей (</a:t>
            </a:r>
            <a:r>
              <a:rPr lang="ru-RU" sz="1500" dirty="0" err="1">
                <a:latin typeface="Times New Roman" panose="02020603050405020304" pitchFamily="18" charset="0"/>
                <a:cs typeface="Times New Roman" panose="02020603050405020304" pitchFamily="18" charset="0"/>
              </a:rPr>
              <a:t>Plant</a:t>
            </a:r>
            <a:r>
              <a:rPr lang="ru-RU" sz="1500" dirty="0">
                <a:latin typeface="Times New Roman" panose="02020603050405020304" pitchFamily="18" charset="0"/>
                <a:cs typeface="Times New Roman" panose="02020603050405020304" pitchFamily="18" charset="0"/>
              </a:rPr>
              <a:t>) – нестандартный мыслитель. Он предлагает оригинальные решения, видит связи, которые другим незаметны. Иногда его идеи кажутся странными, но именно в этом и заключается их ценность.</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Аналитик (</a:t>
            </a:r>
            <a:r>
              <a:rPr lang="ru-RU" sz="1500" dirty="0" err="1">
                <a:latin typeface="Times New Roman" panose="02020603050405020304" pitchFamily="18" charset="0"/>
                <a:cs typeface="Times New Roman" panose="02020603050405020304" pitchFamily="18" charset="0"/>
              </a:rPr>
              <a:t>Monitor</a:t>
            </a:r>
            <a:r>
              <a:rPr lang="ru-RU" sz="1500" dirty="0">
                <a:latin typeface="Times New Roman" panose="02020603050405020304" pitchFamily="18" charset="0"/>
                <a:cs typeface="Times New Roman" panose="02020603050405020304" pitchFamily="18" charset="0"/>
              </a:rPr>
              <a:t> </a:t>
            </a:r>
            <a:r>
              <a:rPr lang="ru-RU" sz="1500" dirty="0" err="1">
                <a:latin typeface="Times New Roman" panose="02020603050405020304" pitchFamily="18" charset="0"/>
                <a:cs typeface="Times New Roman" panose="02020603050405020304" pitchFamily="18" charset="0"/>
              </a:rPr>
              <a:t>Evaluator</a:t>
            </a:r>
            <a:r>
              <a:rPr lang="ru-RU" sz="1500" dirty="0">
                <a:latin typeface="Times New Roman" panose="02020603050405020304" pitchFamily="18" charset="0"/>
                <a:cs typeface="Times New Roman" panose="02020603050405020304" pitchFamily="18" charset="0"/>
              </a:rPr>
              <a:t>) – рациональный наблюдатель. Он оценивает риски, проверяет гипотезы, трезво смотрит на перспективы. Это та самая внутренняя система «тормозов», без которой можно свернуть не туда.</a:t>
            </a:r>
          </a:p>
          <a:p>
            <a:pPr marL="0" lvl="0" indent="450000" algn="just">
              <a:spcBef>
                <a:spcPts val="0"/>
              </a:spcBef>
              <a:buClr>
                <a:schemeClr val="tx2"/>
              </a:buClr>
              <a:buFont typeface="Wingdings" panose="05000000000000000000" pitchFamily="2" charset="2"/>
              <a:buChar char="v"/>
            </a:pPr>
            <a:r>
              <a:rPr lang="ru-RU" sz="1500" dirty="0">
                <a:latin typeface="Times New Roman" panose="02020603050405020304" pitchFamily="18" charset="0"/>
                <a:cs typeface="Times New Roman" panose="02020603050405020304" pitchFamily="18" charset="0"/>
              </a:rPr>
              <a:t>Специалист (</a:t>
            </a:r>
            <a:r>
              <a:rPr lang="ru-RU" sz="1500" dirty="0" err="1">
                <a:latin typeface="Times New Roman" panose="02020603050405020304" pitchFamily="18" charset="0"/>
                <a:cs typeface="Times New Roman" panose="02020603050405020304" pitchFamily="18" charset="0"/>
              </a:rPr>
              <a:t>Specialist</a:t>
            </a:r>
            <a:r>
              <a:rPr lang="ru-RU" sz="1500" dirty="0">
                <a:latin typeface="Times New Roman" panose="02020603050405020304" pitchFamily="18" charset="0"/>
                <a:cs typeface="Times New Roman" panose="02020603050405020304" pitchFamily="18" charset="0"/>
              </a:rPr>
              <a:t>) – человек глубокой экспертизы. Он может не участвовать в широких дискуссиях, но его знания часто становятся решающими в критических моментах.</a:t>
            </a:r>
          </a:p>
          <a:p>
            <a:pPr marL="0" indent="450000" algn="just">
              <a:spcBef>
                <a:spcPts val="0"/>
              </a:spcBef>
              <a:buClr>
                <a:schemeClr val="tx2"/>
              </a:buClr>
              <a:buFont typeface="Wingdings" panose="05000000000000000000" pitchFamily="2" charset="2"/>
              <a:buChar char="v"/>
            </a:pPr>
            <a:endParaRPr lang="ru-RU" sz="15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28004"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9465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Введение</a:t>
            </a:r>
            <a:endParaRPr lang="ru-RU" sz="2000" dirty="0"/>
          </a:p>
        </p:txBody>
      </p:sp>
      <p:sp>
        <p:nvSpPr>
          <p:cNvPr id="3" name="Объект 2"/>
          <p:cNvSpPr>
            <a:spLocks noGrp="1"/>
          </p:cNvSpPr>
          <p:nvPr>
            <p:ph idx="1"/>
          </p:nvPr>
        </p:nvSpPr>
        <p:spPr>
          <a:xfrm>
            <a:off x="457200" y="908720"/>
            <a:ext cx="8229600" cy="521744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Руководитель должен уметь ставить задачи, определять средства достижения цели и методы контроля. Успешное руководство в значительной мере зависит от умения руководителя управлять мнением коллектива.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Современные концепции управления, такие как </a:t>
            </a:r>
            <a:r>
              <a:rPr lang="ru-RU" sz="1600" dirty="0" err="1">
                <a:latin typeface="Times New Roman" panose="02020603050405020304" pitchFamily="18" charset="0"/>
                <a:cs typeface="Times New Roman" panose="02020603050405020304" pitchFamily="18" charset="0"/>
              </a:rPr>
              <a:t>кайдзен</a:t>
            </a:r>
            <a:r>
              <a:rPr lang="ru-RU" sz="1600" dirty="0">
                <a:latin typeface="Times New Roman" panose="02020603050405020304" pitchFamily="18" charset="0"/>
                <a:cs typeface="Times New Roman" panose="02020603050405020304" pitchFamily="18" charset="0"/>
              </a:rPr>
              <a:t>, инновационная концепция, концепция интерактивного менеджмента, включают в себя принципы, которые делает их пригодными для использования в современных системах управления. В отношении управления персоналом особо актуальной оказывается концепция </a:t>
            </a:r>
            <a:r>
              <a:rPr lang="ru-RU" sz="1600" dirty="0" err="1">
                <a:latin typeface="Times New Roman" panose="02020603050405020304" pitchFamily="18" charset="0"/>
                <a:cs typeface="Times New Roman" panose="02020603050405020304" pitchFamily="18" charset="0"/>
              </a:rPr>
              <a:t>кайдзен</a:t>
            </a:r>
            <a:r>
              <a:rPr lang="ru-RU" sz="1600" dirty="0">
                <a:latin typeface="Times New Roman" panose="02020603050405020304" pitchFamily="18" charset="0"/>
                <a:cs typeface="Times New Roman" panose="02020603050405020304" pitchFamily="18" charset="0"/>
              </a:rPr>
              <a:t>, которая включает в себя принцип непрерывного совершенствования.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Вполне закономерен все возрастающий интерес к основам и проблемам лидерства в высшей школе. Цель настоящего пособия – помочь студентам в освоении некоторых наиважнейших тем по проблематике лидерства и управления командой. В пособии раскрывается сущность лидерства, механизмы выдвижения в лидеры, основные теории лидерства, принципы </a:t>
            </a:r>
            <a:r>
              <a:rPr lang="ru-RU" sz="1600" dirty="0" err="1">
                <a:latin typeface="Times New Roman" panose="02020603050405020304" pitchFamily="18" charset="0"/>
                <a:cs typeface="Times New Roman" panose="02020603050405020304" pitchFamily="18" charset="0"/>
              </a:rPr>
              <a:t>командообразования</a:t>
            </a:r>
            <a:r>
              <a:rPr lang="ru-RU" sz="1600" dirty="0">
                <a:latin typeface="Times New Roman" panose="02020603050405020304" pitchFamily="18" charset="0"/>
                <a:cs typeface="Times New Roman" panose="02020603050405020304" pitchFamily="18" charset="0"/>
              </a:rPr>
              <a:t>, особенности взаимодействия людей в группе, способы личностной эффективности лидера, особенности различных национальных моделей управления, в том числе и российской.</a:t>
            </a:r>
          </a:p>
        </p:txBody>
      </p:sp>
      <p:sp>
        <p:nvSpPr>
          <p:cNvPr id="4" name="Прямоугольник 3"/>
          <p:cNvSpPr/>
          <p:nvPr/>
        </p:nvSpPr>
        <p:spPr>
          <a:xfrm>
            <a:off x="4139952" y="616530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5536" y="6165304"/>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956376" y="616530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755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052736"/>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Команда, в которой сбалансировано представлены все девять ролей, имеет больший шанс на устойчивое и результативное функционирование. Однако на практике подобный баланс встречается редко. Зачастую одни роли преобладают, а другие оказываются недооценёнными. Например, коллектив может быть богат на идейных вдохновителей, но страдать от нехватки тех, кто способен воплотить замыслы в конкретные шаги. Или, наоборот, отличаться дисциплиной, но испытывать дефицит свежих идей.</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Задача руководителя – не искусственно распределять роли, а наблюдать, замечать и развивать. Люди гибки: при правильной поддержке они могут осваивать новые функции, адаптироваться и восполнять дефициты. Главное – видеть команду как живой организм, в котором каждая роль важна не сама по себе, а как часть сложной, подвижной структуры.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Понимание командных ролей не ограничивается аналитикой и теорией. Модель Белбина получила широкое распространение в прикладной сфере: от подбора персонала до проектирования команд под конкретные задачи. Её ценность особенно проявляется там, где требуется не просто собрать квалифицированных специалистов, а создать устойчивую систему взаимодействия между ними.</a:t>
            </a:r>
          </a:p>
          <a:p>
            <a:pPr marL="0" indent="0" algn="just">
              <a:spcBef>
                <a:spcPts val="0"/>
              </a:spcBef>
              <a:buNone/>
            </a:pPr>
            <a:endParaRPr lang="ru-RU" sz="1600" dirty="0"/>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84450" y="624484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962068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207293"/>
            <a:ext cx="8229600" cy="4525963"/>
          </a:xfrm>
        </p:spPr>
        <p:txBody>
          <a:bodyPr>
            <a:noAutofit/>
          </a:bodyPr>
          <a:lstStyle/>
          <a:p>
            <a:pPr marL="0" indent="450000" algn="just">
              <a:spcBef>
                <a:spcPts val="0"/>
              </a:spcBef>
              <a:buNone/>
            </a:pPr>
            <a:r>
              <a:rPr lang="ru-RU" sz="1400" dirty="0">
                <a:latin typeface="Times New Roman" panose="02020603050405020304" pitchFamily="18" charset="0"/>
                <a:cs typeface="Times New Roman" panose="02020603050405020304" pitchFamily="18" charset="0"/>
              </a:rPr>
              <a:t>На этапе подбора сотрудников модель Белбина позволяет выйти за рамки должностной инструкции и оценить, каким образом кандидат будет функционировать внутри уже существующей команды. Это важно особенно в случаях, когда у команды наблюдается определённый перекос – например, переизбыток исполнителей и дефицит креативных генераторов или коммуникаторов.</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С помощью специализированных тестов или интервью по компетенциям можно выявить, к какой поведенческой роли склонен человек. Однако куда надёжнее – наблюдать поведение в динамике: через </a:t>
            </a:r>
            <a:r>
              <a:rPr lang="ru-RU" sz="1400" dirty="0" err="1">
                <a:latin typeface="Times New Roman" panose="02020603050405020304" pitchFamily="18" charset="0"/>
                <a:cs typeface="Times New Roman" panose="02020603050405020304" pitchFamily="18" charset="0"/>
              </a:rPr>
              <a:t>ассессмент</a:t>
            </a:r>
            <a:r>
              <a:rPr lang="ru-RU" sz="1400" dirty="0">
                <a:latin typeface="Times New Roman" panose="02020603050405020304" pitchFamily="18" charset="0"/>
                <a:cs typeface="Times New Roman" panose="02020603050405020304" pitchFamily="18" charset="0"/>
              </a:rPr>
              <a:t>-центры, деловые игры или реальные ситуации в процессе адаптации.</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Применяя модель Белбина при проектировании новых команд – будь то для запуска стартапа, реализации временного проекта или реформирования отдела – управленец получает инструмент конструктора: он не просто подбирает «лучших», а собирает целостную систему, в которой участники взаимодополняют друг друга.</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Важно помнить, что модель не навязывает жёсткие «ярлыки». Один человек может в разные периоды проявлять несколько ролей, а при необходимости – осваивать новые. Поэтому речь не о жёстком распределении, а о создании условий, в которых человек реализует ту роль, где он наиболее полезен.</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В уже сформированных командах модель Белбина особенно эффективна для выявления слепых зон – функциональных или коммуникативных дефицитов, которые снижают общую эффективность.</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Например, команда может демонстрировать высокую активность, но страдать от отсутствия аналитической обратной связи. Или, наоборот, быть перегруженной аналитиками, при этом испытывая недостаток инициативы и креатива. Подобные дисбалансы, если их не замечать, могут приводить к хроническому снижению мотивации, выгоранию отдельных участников или застою в принятии решений.</a:t>
            </a:r>
          </a:p>
          <a:p>
            <a:pPr marL="0" indent="450000" algn="just">
              <a:spcBef>
                <a:spcPts val="0"/>
              </a:spcBef>
              <a:buNone/>
            </a:pPr>
            <a:endParaRPr lang="ru-RU" sz="1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529870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79208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539552" y="1021237"/>
            <a:ext cx="8229600" cy="5504107"/>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Инструменты развития здесь могут быть разными:</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ротация ролей внутри команды – для раскрытия новых сторон участников;</a:t>
            </a:r>
          </a:p>
          <a:p>
            <a:pPr marL="0" lvl="0" indent="450000" algn="just">
              <a:spcBef>
                <a:spcPts val="0"/>
              </a:spcBef>
              <a:buClr>
                <a:schemeClr val="tx2"/>
              </a:buClr>
              <a:buFont typeface="Wingdings" panose="05000000000000000000" pitchFamily="2" charset="2"/>
              <a:buChar char="v"/>
            </a:pPr>
            <a:r>
              <a:rPr lang="ru-RU" sz="1600" dirty="0" err="1">
                <a:latin typeface="Times New Roman" panose="02020603050405020304" pitchFamily="18" charset="0"/>
                <a:cs typeface="Times New Roman" panose="02020603050405020304" pitchFamily="18" charset="0"/>
              </a:rPr>
              <a:t>коучинг</a:t>
            </a:r>
            <a:r>
              <a:rPr lang="ru-RU" sz="1600" dirty="0">
                <a:latin typeface="Times New Roman" panose="02020603050405020304" pitchFamily="18" charset="0"/>
                <a:cs typeface="Times New Roman" panose="02020603050405020304" pitchFamily="18" charset="0"/>
              </a:rPr>
              <a:t> и менторство, направленные на усиление слабых сторон;</a:t>
            </a:r>
          </a:p>
          <a:p>
            <a:pPr marL="0" lvl="0" indent="450000" algn="just">
              <a:spcBef>
                <a:spcPts val="0"/>
              </a:spcBef>
              <a:buClr>
                <a:schemeClr val="tx2"/>
              </a:buClr>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корректировка взаимодействий через </a:t>
            </a:r>
            <a:r>
              <a:rPr lang="ru-RU" sz="1600" dirty="0" err="1">
                <a:latin typeface="Times New Roman" panose="02020603050405020304" pitchFamily="18" charset="0"/>
                <a:cs typeface="Times New Roman" panose="02020603050405020304" pitchFamily="18" charset="0"/>
              </a:rPr>
              <a:t>фасилитацию</a:t>
            </a:r>
            <a:r>
              <a:rPr lang="ru-RU" sz="1600" dirty="0">
                <a:latin typeface="Times New Roman" panose="02020603050405020304" pitchFamily="18" charset="0"/>
                <a:cs typeface="Times New Roman" panose="02020603050405020304" pitchFamily="18" charset="0"/>
              </a:rPr>
              <a:t> или медиативную работу.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Несмотря на высокую практическую ценность, модель Белбина не стоит рассматривать как универсальную матрицу. Она не заменяет здравый смысл, опыт и интуицию управленца. Более того, жесткое навязывание ролей или ограничение развития сотрудников на основании первичной диагностики может привести к снижению гибкости команды и сопротивлению внутри коллектива.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этом смысле грамотное применение модели требует этической чувствительности и осознанности: речь не о </a:t>
            </a:r>
            <a:r>
              <a:rPr lang="ru-RU" sz="1600" dirty="0" err="1">
                <a:latin typeface="Times New Roman" panose="02020603050405020304" pitchFamily="18" charset="0"/>
                <a:cs typeface="Times New Roman" panose="02020603050405020304" pitchFamily="18" charset="0"/>
              </a:rPr>
              <a:t>типологизации</a:t>
            </a:r>
            <a:r>
              <a:rPr lang="ru-RU" sz="1600" dirty="0">
                <a:latin typeface="Times New Roman" panose="02020603050405020304" pitchFamily="18" charset="0"/>
                <a:cs typeface="Times New Roman" panose="02020603050405020304" pitchFamily="18" charset="0"/>
              </a:rPr>
              <a:t> ради </a:t>
            </a:r>
            <a:r>
              <a:rPr lang="ru-RU" sz="1600" dirty="0" err="1">
                <a:latin typeface="Times New Roman" panose="02020603050405020304" pitchFamily="18" charset="0"/>
                <a:cs typeface="Times New Roman" panose="02020603050405020304" pitchFamily="18" charset="0"/>
              </a:rPr>
              <a:t>типологизации</a:t>
            </a:r>
            <a:r>
              <a:rPr lang="ru-RU" sz="1600" dirty="0">
                <a:latin typeface="Times New Roman" panose="02020603050405020304" pitchFamily="18" charset="0"/>
                <a:cs typeface="Times New Roman" panose="02020603050405020304" pitchFamily="18" charset="0"/>
              </a:rPr>
              <a:t>, а о создании условий для роста – как личностного, так и командного.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командных ролей Белбина – это не шаблон и не инструкция, а оптика, позволяющая глубже увидеть внутреннюю логику команды. Её сила – в способности показать, что именно делает команду командой, и каким образом можно усилить эту структуру через осознанное управление взаимодействием.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условиях, когда успех организации всё чаще зависит не от отдельных звёзд, а от согласованности и глубины совместной работы, такие подходы становятся не просто полезными – они превращаются в один из ключевых факторов устойчивого развития.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Как и любая другая концепция, модель Белбина имеет свои сильные и слабые стороны. Понимание этих аспектов позволит лучше использовать теорию на практике.</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48866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779912" y="6484835"/>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48866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55340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196752"/>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достоинства модели можно отнести: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Улучшение коммуникации – модели помогают командам лучше понимать друг друга и устранять непонимания.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Более эффективное распределение задач – понимание ролей повышает удовлетворенность работой, так как каждый делает то, что соответствует его навыкам и предпочтениям.</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Сплоченность – члены команды чувствуют себя более вовлеченными и связанными друг с другом.</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 недостаткам модели относят:</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Не всегда применять одинаково для всех команд – в зависимости от специфики работы команды, не все роли могут быть важны.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Имеют время на адаптацию – на понимание ролей и согласование может уйти определенное время.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Общая эффективность команды может быть повышена только в случае осознания ролей и их активного использования всеми участниками (рис. 4).</a:t>
            </a:r>
          </a:p>
          <a:p>
            <a:pPr marL="0" indent="450000" algn="just">
              <a:spcBef>
                <a:spcPts val="0"/>
              </a:spcBef>
              <a:buNone/>
            </a:pPr>
            <a:endParaRPr lang="ru-RU" sz="1600" dirty="0"/>
          </a:p>
        </p:txBody>
      </p:sp>
      <p:sp>
        <p:nvSpPr>
          <p:cNvPr id="4" name="Прямоугольник 3"/>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1236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795562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pic>
        <p:nvPicPr>
          <p:cNvPr id="4" name="Объект 3"/>
          <p:cNvPicPr>
            <a:picLocks noGrp="1"/>
          </p:cNvPicPr>
          <p:nvPr>
            <p:ph idx="1"/>
          </p:nvPr>
        </p:nvPicPr>
        <p:blipFill>
          <a:blip r:embed="rId2">
            <a:grayscl/>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899592" y="1052736"/>
            <a:ext cx="7344815" cy="4104456"/>
          </a:xfrm>
          <a:prstGeom prst="rect">
            <a:avLst/>
          </a:prstGeom>
          <a:ln>
            <a:noFill/>
          </a:ln>
        </p:spPr>
      </p:pic>
      <p:sp>
        <p:nvSpPr>
          <p:cNvPr id="5" name="Прямоугольник 4"/>
          <p:cNvSpPr/>
          <p:nvPr/>
        </p:nvSpPr>
        <p:spPr>
          <a:xfrm>
            <a:off x="2294630" y="5157192"/>
            <a:ext cx="5373714" cy="338554"/>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Рис. 4. Преимущества и недостатки модели Белбина</a:t>
            </a:r>
          </a:p>
        </p:txBody>
      </p:sp>
      <p:sp>
        <p:nvSpPr>
          <p:cNvPr id="3" name="Прямоугольник 2"/>
          <p:cNvSpPr/>
          <p:nvPr/>
        </p:nvSpPr>
        <p:spPr>
          <a:xfrm>
            <a:off x="323528"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909158" y="636384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4"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524328"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376705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351309"/>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командных ролей Белбина – это полезный инструмент для формирования, управления и поддержки успешных команд. Но современный управленческий дискурс давно вышел за рамки рационального планирования и жёсткой иерархии. Эффективность руководства всё чаще связывается с гибкостью, способностью адаптироваться к изменяющимся условиям и умением формировать сбалансированные управленческие команды. В этом контексте особое значение приобретают типологические модели, объясняющие, как разные управленческие стили взаимодействуют друг с другом и влияют на устойчивость организации. Одной из таких моделей является концепция PAEI, разработанная Ицхаком </a:t>
            </a:r>
            <a:r>
              <a:rPr lang="ru-RU" sz="1600" dirty="0" err="1">
                <a:latin typeface="Times New Roman" panose="02020603050405020304" pitchFamily="18" charset="0"/>
                <a:cs typeface="Times New Roman" panose="02020603050405020304" pitchFamily="18" charset="0"/>
              </a:rPr>
              <a:t>Адизесом</a:t>
            </a:r>
            <a:r>
              <a:rPr lang="ru-RU" sz="1600" dirty="0">
                <a:latin typeface="Times New Roman" panose="02020603050405020304" pitchFamily="18" charset="0"/>
                <a:cs typeface="Times New Roman" panose="02020603050405020304" pitchFamily="18" charset="0"/>
              </a:rPr>
              <a:t> – экономистом, консультантом и мыслителем, чьи идеи нашли практическое применение в десятках стран.</a:t>
            </a:r>
          </a:p>
          <a:p>
            <a:pPr marL="0" indent="450000" algn="just">
              <a:spcBef>
                <a:spcPts val="0"/>
              </a:spcBef>
              <a:buNone/>
            </a:pPr>
            <a:r>
              <a:rPr lang="ru-RU" sz="1600" dirty="0" err="1">
                <a:latin typeface="Times New Roman" panose="02020603050405020304" pitchFamily="18" charset="0"/>
                <a:cs typeface="Times New Roman" panose="02020603050405020304" pitchFamily="18" charset="0"/>
              </a:rPr>
              <a:t>Адизес</a:t>
            </a:r>
            <a:r>
              <a:rPr lang="ru-RU" sz="1600" dirty="0">
                <a:latin typeface="Times New Roman" panose="02020603050405020304" pitchFamily="18" charset="0"/>
                <a:cs typeface="Times New Roman" panose="02020603050405020304" pitchFamily="18" charset="0"/>
              </a:rPr>
              <a:t> считает, что создание эффективной и результативной организации в долгосрочной и краткосрочной перспективе, что является итоговой целью процесса управления, возможно при условии выполнения 4 функций. Название PAEI расшифровывается как Продукт (P – </a:t>
            </a:r>
            <a:r>
              <a:rPr lang="ru-RU" sz="1600" dirty="0" err="1">
                <a:latin typeface="Times New Roman" panose="02020603050405020304" pitchFamily="18" charset="0"/>
                <a:cs typeface="Times New Roman" panose="02020603050405020304" pitchFamily="18" charset="0"/>
              </a:rPr>
              <a:t>Producer</a:t>
            </a:r>
            <a:r>
              <a:rPr lang="ru-RU" sz="1600" dirty="0">
                <a:latin typeface="Times New Roman" panose="02020603050405020304" pitchFamily="18" charset="0"/>
                <a:cs typeface="Times New Roman" panose="02020603050405020304" pitchFamily="18" charset="0"/>
              </a:rPr>
              <a:t>), Администратор (A – </a:t>
            </a:r>
            <a:r>
              <a:rPr lang="ru-RU" sz="1600" dirty="0" err="1">
                <a:latin typeface="Times New Roman" panose="02020603050405020304" pitchFamily="18" charset="0"/>
                <a:cs typeface="Times New Roman" panose="02020603050405020304" pitchFamily="18" charset="0"/>
              </a:rPr>
              <a:t>Administrator</a:t>
            </a:r>
            <a:r>
              <a:rPr lang="ru-RU" sz="1600" dirty="0">
                <a:latin typeface="Times New Roman" panose="02020603050405020304" pitchFamily="18" charset="0"/>
                <a:cs typeface="Times New Roman" panose="02020603050405020304" pitchFamily="18" charset="0"/>
              </a:rPr>
              <a:t>), Предприниматель (E – </a:t>
            </a:r>
            <a:r>
              <a:rPr lang="ru-RU" sz="1600" dirty="0" err="1">
                <a:latin typeface="Times New Roman" panose="02020603050405020304" pitchFamily="18" charset="0"/>
                <a:cs typeface="Times New Roman" panose="02020603050405020304" pitchFamily="18" charset="0"/>
              </a:rPr>
              <a:t>Entrepreneur</a:t>
            </a:r>
            <a:r>
              <a:rPr lang="ru-RU" sz="1600" dirty="0">
                <a:latin typeface="Times New Roman" panose="02020603050405020304" pitchFamily="18" charset="0"/>
                <a:cs typeface="Times New Roman" panose="02020603050405020304" pitchFamily="18" charset="0"/>
              </a:rPr>
              <a:t>) и Интегратор (I – </a:t>
            </a:r>
            <a:r>
              <a:rPr lang="ru-RU" sz="1600" dirty="0" err="1">
                <a:latin typeface="Times New Roman" panose="02020603050405020304" pitchFamily="18" charset="0"/>
                <a:cs typeface="Times New Roman" panose="02020603050405020304" pitchFamily="18" charset="0"/>
              </a:rPr>
              <a:t>Integrator</a:t>
            </a:r>
            <a:r>
              <a:rPr lang="ru-RU"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Эта модель сосредоточена на различных ролях руководителей и сотрудников в бизнесе и их связи с жизненным циклом организации (рис. 5).</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0708"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598015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pic>
        <p:nvPicPr>
          <p:cNvPr id="4" name="Объект 3"/>
          <p:cNvPicPr>
            <a:picLocks noGrp="1"/>
          </p:cNvPicPr>
          <p:nvPr>
            <p:ph idx="1"/>
          </p:nvPr>
        </p:nvPicPr>
        <p:blipFill>
          <a:blip r:embed="rId2"/>
          <a:stretch>
            <a:fillRect/>
          </a:stretch>
        </p:blipFill>
        <p:spPr>
          <a:xfrm>
            <a:off x="2195736" y="1124745"/>
            <a:ext cx="5400600" cy="2520279"/>
          </a:xfrm>
          <a:prstGeom prst="rect">
            <a:avLst/>
          </a:prstGeom>
        </p:spPr>
      </p:pic>
      <p:sp>
        <p:nvSpPr>
          <p:cNvPr id="5" name="Прямоугольник 4"/>
          <p:cNvSpPr/>
          <p:nvPr/>
        </p:nvSpPr>
        <p:spPr>
          <a:xfrm>
            <a:off x="3275856" y="3763779"/>
            <a:ext cx="2738442" cy="338554"/>
          </a:xfrm>
          <a:prstGeom prst="rect">
            <a:avLst/>
          </a:prstGeom>
        </p:spPr>
        <p:txBody>
          <a:bodyPr wrap="none">
            <a:spAutoFit/>
          </a:bodyPr>
          <a:lstStyle/>
          <a:p>
            <a:r>
              <a:rPr lang="ru-RU" sz="1600" dirty="0">
                <a:latin typeface="Times New Roman" panose="02020603050405020304" pitchFamily="18" charset="0"/>
                <a:cs typeface="Times New Roman" panose="02020603050405020304" pitchFamily="18" charset="0"/>
              </a:rPr>
              <a:t>Рис. 5. Модель </a:t>
            </a:r>
            <a:r>
              <a:rPr lang="ru-RU" sz="1600" dirty="0" err="1">
                <a:latin typeface="Times New Roman" panose="02020603050405020304" pitchFamily="18" charset="0"/>
                <a:cs typeface="Times New Roman" panose="02020603050405020304" pitchFamily="18" charset="0"/>
              </a:rPr>
              <a:t>Адизеса</a:t>
            </a:r>
            <a:r>
              <a:rPr lang="ru-RU"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PAEI</a:t>
            </a:r>
            <a:endParaRPr lang="ru-RU" sz="16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651546" y="4121919"/>
            <a:ext cx="7987062" cy="1815882"/>
          </a:xfrm>
          <a:prstGeom prst="rect">
            <a:avLst/>
          </a:prstGeom>
        </p:spPr>
        <p:txBody>
          <a:bodyPr wrap="square">
            <a:spAutoFit/>
          </a:bodyPr>
          <a:lstStyle/>
          <a:p>
            <a:pPr indent="450000" algn="just"/>
            <a:r>
              <a:rPr lang="ru-RU" sz="1600" dirty="0">
                <a:latin typeface="Times New Roman" panose="02020603050405020304" pitchFamily="18" charset="0"/>
                <a:cs typeface="Times New Roman" panose="02020603050405020304" pitchFamily="18" charset="0"/>
              </a:rPr>
              <a:t>Суть модели можно выразить следующим образом: «четыре роли – одна система».</a:t>
            </a:r>
          </a:p>
          <a:p>
            <a:pPr indent="450000" algn="just"/>
            <a:r>
              <a:rPr lang="ru-RU" sz="1600" dirty="0">
                <a:latin typeface="Times New Roman" panose="02020603050405020304" pitchFamily="18" charset="0"/>
                <a:cs typeface="Times New Roman" panose="02020603050405020304" pitchFamily="18" charset="0"/>
              </a:rPr>
              <a:t>Аббревиатура PAEI расшифровывается как набор четырёх ключевых управленческих функций:</a:t>
            </a:r>
          </a:p>
          <a:p>
            <a:pPr lvl="0" indent="450000" algn="just">
              <a:buClr>
                <a:schemeClr val="tx2"/>
              </a:buClr>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P</a:t>
            </a:r>
            <a:r>
              <a:rPr lang="ru-RU"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Producer</a:t>
            </a:r>
            <a:r>
              <a:rPr lang="ru-RU" sz="1600" dirty="0">
                <a:latin typeface="Times New Roman" panose="02020603050405020304" pitchFamily="18" charset="0"/>
                <a:cs typeface="Times New Roman" panose="02020603050405020304" pitchFamily="18" charset="0"/>
              </a:rPr>
              <a:t>) – Производитель</a:t>
            </a:r>
          </a:p>
          <a:p>
            <a:pPr lvl="0" indent="450000" algn="just">
              <a:buClr>
                <a:schemeClr val="tx2"/>
              </a:buClr>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A</a:t>
            </a:r>
            <a:r>
              <a:rPr lang="ru-RU"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Administrator</a:t>
            </a:r>
            <a:r>
              <a:rPr lang="ru-RU" sz="1600" dirty="0">
                <a:latin typeface="Times New Roman" panose="02020603050405020304" pitchFamily="18" charset="0"/>
                <a:cs typeface="Times New Roman" panose="02020603050405020304" pitchFamily="18" charset="0"/>
              </a:rPr>
              <a:t>) – Администратор</a:t>
            </a:r>
          </a:p>
          <a:p>
            <a:pPr lvl="0" indent="450000" algn="just">
              <a:buClr>
                <a:schemeClr val="tx2"/>
              </a:buClr>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E</a:t>
            </a:r>
            <a:r>
              <a:rPr lang="ru-RU"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Entrepreneur</a:t>
            </a:r>
            <a:r>
              <a:rPr lang="ru-RU" sz="1600" dirty="0">
                <a:latin typeface="Times New Roman" panose="02020603050405020304" pitchFamily="18" charset="0"/>
                <a:cs typeface="Times New Roman" panose="02020603050405020304" pitchFamily="18" charset="0"/>
              </a:rPr>
              <a:t>) – Предприниматель</a:t>
            </a:r>
          </a:p>
          <a:p>
            <a:pPr lvl="0" indent="450000" algn="just">
              <a:buClr>
                <a:schemeClr val="tx2"/>
              </a:buClr>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I</a:t>
            </a:r>
            <a:r>
              <a:rPr lang="ru-RU"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Integrator</a:t>
            </a:r>
            <a:r>
              <a:rPr lang="ru-RU" sz="1600" dirty="0">
                <a:latin typeface="Times New Roman" panose="02020603050405020304" pitchFamily="18" charset="0"/>
                <a:cs typeface="Times New Roman" panose="02020603050405020304" pitchFamily="18" charset="0"/>
              </a:rPr>
              <a:t>) – Интегратор</a:t>
            </a:r>
          </a:p>
        </p:txBody>
      </p:sp>
      <p:sp>
        <p:nvSpPr>
          <p:cNvPr id="3" name="Прямоугольник 2"/>
          <p:cNvSpPr/>
          <p:nvPr/>
        </p:nvSpPr>
        <p:spPr>
          <a:xfrm>
            <a:off x="539552"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982235"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7452320"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238694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063277"/>
            <a:ext cx="8229600" cy="4525963"/>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Каждая из этих ролей отвечает за критически важную область деятельности организации, и ни одна из них не является универсальной. По </a:t>
            </a:r>
            <a:r>
              <a:rPr lang="ru-RU" sz="1500" dirty="0" err="1">
                <a:latin typeface="Times New Roman" panose="02020603050405020304" pitchFamily="18" charset="0"/>
                <a:cs typeface="Times New Roman" panose="02020603050405020304" pitchFamily="18" charset="0"/>
              </a:rPr>
              <a:t>Адизесу</a:t>
            </a:r>
            <a:r>
              <a:rPr lang="ru-RU" sz="1500" dirty="0">
                <a:latin typeface="Times New Roman" panose="02020603050405020304" pitchFamily="18" charset="0"/>
                <a:cs typeface="Times New Roman" panose="02020603050405020304" pitchFamily="18" charset="0"/>
              </a:rPr>
              <a:t>, невозможно быть сильным во всех четырёх ролях одновременно – именно поэтому ключевым становится не столько совершенство одной роли, сколько их баланс в команде.</a:t>
            </a:r>
          </a:p>
          <a:p>
            <a:pPr mar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P – Производитель: ориентация на результат. Производитель – это человек действия. </a:t>
            </a:r>
            <a:r>
              <a:rPr lang="ru-RU" sz="1500" dirty="0" smtClean="0">
                <a:latin typeface="Times New Roman" panose="02020603050405020304" pitchFamily="18" charset="0"/>
                <a:cs typeface="Times New Roman" panose="02020603050405020304" pitchFamily="18" charset="0"/>
              </a:rPr>
              <a:t/>
            </a:r>
            <a:br>
              <a:rPr lang="ru-RU" sz="1500" dirty="0" smtClean="0">
                <a:latin typeface="Times New Roman" panose="02020603050405020304" pitchFamily="18" charset="0"/>
                <a:cs typeface="Times New Roman" panose="02020603050405020304" pitchFamily="18" charset="0"/>
              </a:rPr>
            </a:br>
            <a:r>
              <a:rPr lang="ru-RU" sz="1500" dirty="0" smtClean="0">
                <a:latin typeface="Times New Roman" panose="02020603050405020304" pitchFamily="18" charset="0"/>
                <a:cs typeface="Times New Roman" panose="02020603050405020304" pitchFamily="18" charset="0"/>
              </a:rPr>
              <a:t>Он </a:t>
            </a:r>
            <a:r>
              <a:rPr lang="ru-RU" sz="1500" dirty="0">
                <a:latin typeface="Times New Roman" panose="02020603050405020304" pitchFamily="18" charset="0"/>
                <a:cs typeface="Times New Roman" panose="02020603050405020304" pitchFamily="18" charset="0"/>
              </a:rPr>
              <a:t>делает, достигает, закрывает задачи, создаёт осязаемый результат. Для него важны сроки, эффективность, объём и темп. Однако в стремлении к результату он может игнорировать структурные и человеческие аспекты, рискуя выжечь ресурс команды.</a:t>
            </a:r>
          </a:p>
          <a:p>
            <a:pPr mar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A – Администратор: структурирование и контроль. Администратор ориентирован на порядок, последовательность и предсказуемость. Он выстраивает процессы, следит за регламентами, заботится о соответствии правилам. Без него организация теряет управляемость и начинает «сыпаться» в деталях. Но если A-роль доминирует без баланса, возникает избыточная бюрократия и снижение гибкости.</a:t>
            </a:r>
          </a:p>
          <a:p>
            <a:pPr mar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E – Предприниматель: источник движения и новизны. Предприниматель мыслит стратегически. Он видит возможности, которые ещё не стали очевидными, генерирует идеи, закладывает вектор развития. Это визионер, способный заразить команду будущим. Однако если в организации преобладает только E-функция – появляется хаос, постоянные перемены без завершения начатого, выгорание от перегрузки идеями.</a:t>
            </a:r>
          </a:p>
          <a:p>
            <a:pPr mar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I – Интегратор: социальная ткань организации. Интегратор – это тот, кто создает сплочённость. Он умеет слушать, чувствовать настроения, сглаживать конфликты, формировать культуру сотрудничества. Его задача – обеспечить эмоциональную устойчивость системы. В его отсутствии организации грозят расколы, «партизанщина», подспудное напряжение между отделами и личностями.</a:t>
            </a:r>
          </a:p>
          <a:p>
            <a:pPr marL="0" indent="450000" algn="just">
              <a:spcBef>
                <a:spcPts val="0"/>
              </a:spcBef>
              <a:buNone/>
            </a:pPr>
            <a:endParaRPr lang="ru-RU" sz="1500" dirty="0"/>
          </a:p>
        </p:txBody>
      </p:sp>
      <p:sp>
        <p:nvSpPr>
          <p:cNvPr id="4" name="Прямоугольник 3"/>
          <p:cNvSpPr/>
          <p:nvPr/>
        </p:nvSpPr>
        <p:spPr>
          <a:xfrm>
            <a:off x="395536" y="638132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067944" y="638132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381328"/>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910114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196752"/>
            <a:ext cx="8229600" cy="4968552"/>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понимать, что модель PAEI – не попытка «приклеить ярлыки», а описание динамической системы, в которой каждая роль усиливает другие, компенсирует слабости и уравновешивает риски. Эффективная управленческая команда – это не набор одинаковых специалистов, а многообразие управленческих фокусов, объединённых общей целью.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 </a:t>
            </a:r>
            <a:r>
              <a:rPr lang="ru-RU" sz="1600" dirty="0" err="1">
                <a:latin typeface="Times New Roman" panose="02020603050405020304" pitchFamily="18" charset="0"/>
                <a:cs typeface="Times New Roman" panose="02020603050405020304" pitchFamily="18" charset="0"/>
              </a:rPr>
              <a:t>Адизесу</a:t>
            </a:r>
            <a:r>
              <a:rPr lang="ru-RU" sz="1600" dirty="0">
                <a:latin typeface="Times New Roman" panose="02020603050405020304" pitchFamily="18" charset="0"/>
                <a:cs typeface="Times New Roman" panose="02020603050405020304" pitchFamily="18" charset="0"/>
              </a:rPr>
              <a:t>, у организации на разных стадиях жизненного цикла преобладают разные управленческие роли. Например, на этапе становления доминирует E (предпринимательство) и P (производство), но с ростом возникает острая необходимость в A (администрировании) и I (интеграции). Если эти роли не появляются вовремя – организация либо рушится, либо застывает в неустойчивом равновесии.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PAEI используется как диагностический инструмент, помогающий выявить дисбаланс управленческих функций. Например, если в организации доминируют производители и администраторы, но отсутствует предпринимательский элемент, она может демонстрировать стабильность – но теряет способность к адаптации. Если же преобладает E и P – возникает бурная активность без структурного подкрепления.</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Диагностика по модели PAEI часто применяется в следующих случаях:</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 реорганизации управленческой команды</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 процессе стратегического планирования</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Для выявления причин внутренних конфликтов и снижения эффективности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При формировании новых проектных команд</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В обучении руководителей второго и третьего уровня</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95936" y="629183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9183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789862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124744"/>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Также модель используется для самоанализа: управленец может определить свои доминирующие и слабые роли и на этой основе выстроить систему компенсации – через делегирование, развитие нужных компетенций или подбор контрастных партнёров.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Сила модели PAEI – в её практической применимости и интуитивной ясности. Она не требует сложных расчётов, легко объясняется, и в то же время даёт глубокую основу для управленческих решений. Однако у модели есть ограничения. Она не учитывает глубинные личностные особенности, не заменяет полноценной диагностики лидерских качеств, и в руках неопытного пользователя может быть превращена в набор поверхностных штампов.</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помнить: PAEI – это средство понимания, а не универсальная истина. Она работает в связке с другими подходами и требует контекстуального применения. Её цель – не «расставить всех по ролям», а помочь увидеть, чего не хватает и где возникают системные перекосы.</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Модель PAEI Ицхака </a:t>
            </a:r>
            <a:r>
              <a:rPr lang="ru-RU" sz="1600" dirty="0" err="1">
                <a:latin typeface="Times New Roman" panose="02020603050405020304" pitchFamily="18" charset="0"/>
                <a:cs typeface="Times New Roman" panose="02020603050405020304" pitchFamily="18" charset="0"/>
              </a:rPr>
              <a:t>Адизеса</a:t>
            </a:r>
            <a:r>
              <a:rPr lang="ru-RU" sz="1600" dirty="0">
                <a:latin typeface="Times New Roman" panose="02020603050405020304" pitchFamily="18" charset="0"/>
                <a:cs typeface="Times New Roman" panose="02020603050405020304" pitchFamily="18" charset="0"/>
              </a:rPr>
              <a:t> – это не просто управленческая типология, а инструмент осознанного построения команд, в которых каждый элемент выполняет свою незаменимую функцию. В эпоху, когда от лидерства ожидают не директивности, а системности и человечности, подобные модели помогают создать жизнеспособные управленческие структуры, способные выдерживать давление среды и не терять при этом внутреннюю целостность (рис. 6).</a:t>
            </a:r>
          </a:p>
          <a:p>
            <a:pPr marL="0" indent="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347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233479"/>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10763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764704"/>
            <a:ext cx="8445624" cy="940966"/>
          </a:xfrm>
        </p:spPr>
        <p:txBody>
          <a:bodyPr>
            <a:noAutofit/>
          </a:bodyPr>
          <a:lstStyle/>
          <a:p>
            <a:r>
              <a:rPr lang="ru-RU" sz="2000" b="1" cap="all" dirty="0">
                <a:solidFill>
                  <a:schemeClr val="tx2"/>
                </a:solidFill>
                <a:latin typeface="Times New Roman" panose="02020603050405020304" pitchFamily="18" charset="0"/>
                <a:cs typeface="Times New Roman" panose="02020603050405020304" pitchFamily="18" charset="0"/>
              </a:rPr>
              <a:t>1. Введение в лидерство и управление командой</a:t>
            </a:r>
            <a:br>
              <a:rPr lang="ru-RU" sz="2000" b="1" cap="all" dirty="0">
                <a:solidFill>
                  <a:schemeClr val="tx2"/>
                </a:solidFill>
                <a:latin typeface="Times New Roman" panose="02020603050405020304" pitchFamily="18" charset="0"/>
                <a:cs typeface="Times New Roman" panose="02020603050405020304" pitchFamily="18" charset="0"/>
              </a:rPr>
            </a:br>
            <a:r>
              <a:rPr lang="ru-RU" sz="2000" b="1" cap="all" dirty="0">
                <a:solidFill>
                  <a:schemeClr val="tx2"/>
                </a:solidFill>
                <a:latin typeface="Times New Roman" panose="02020603050405020304" pitchFamily="18" charset="0"/>
                <a:cs typeface="Times New Roman" panose="02020603050405020304" pitchFamily="18" charset="0"/>
              </a:rPr>
              <a:t>1.1 Определение ключевых понятий: лидерство, команда, управление</a:t>
            </a:r>
            <a:br>
              <a:rPr lang="ru-RU" sz="2000" b="1" cap="all" dirty="0">
                <a:solidFill>
                  <a:schemeClr val="tx2"/>
                </a:solidFill>
                <a:latin typeface="Times New Roman" panose="02020603050405020304" pitchFamily="18" charset="0"/>
                <a:cs typeface="Times New Roman" panose="02020603050405020304" pitchFamily="18" charset="0"/>
              </a:rPr>
            </a:br>
            <a:endParaRPr lang="ru-RU" sz="20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11560" y="1700808"/>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эффективность управления большое влияние оказывает непосредственно руководитель организации. Во многом за счет того, что именно руководитель организации (либо отдельно стоящего отдела) наделен властью.</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Нужно понимать, что власть – это непременный элемент управления. Властью называют возможность оказывать влияние на поведенческие паттерны людей.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Несмотря на вышесказанное, стоит понимать, что не только руководитель наделен властью над своими подчиненными, но и подчиненные обладают властью над своим руководством, так как при их халатном отношении к работе, под удар попадает и их непосредственное руководство. Именно поэтому в каждой организации имеет место некий баланс власти.</a:t>
            </a:r>
          </a:p>
          <a:p>
            <a:pPr marL="0" indent="450000" algn="just">
              <a:spcBef>
                <a:spcPts val="0"/>
              </a:spcBef>
              <a:buNone/>
            </a:pPr>
            <a:endParaRPr lang="ru-RU" sz="1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4581128"/>
            <a:ext cx="3275856" cy="1794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067944" y="6356458"/>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23528" y="6356458"/>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956376" y="637602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86473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pic>
        <p:nvPicPr>
          <p:cNvPr id="4" name="Объект 3"/>
          <p:cNvPicPr>
            <a:picLocks noGrp="1"/>
          </p:cNvPicPr>
          <p:nvPr>
            <p:ph idx="1"/>
          </p:nvPr>
        </p:nvPicPr>
        <p:blipFill>
          <a:blip r:embed="rId2"/>
          <a:stretch>
            <a:fillRect/>
          </a:stretch>
        </p:blipFill>
        <p:spPr>
          <a:xfrm>
            <a:off x="1259632" y="1124744"/>
            <a:ext cx="6552728" cy="4104456"/>
          </a:xfrm>
          <a:prstGeom prst="rect">
            <a:avLst/>
          </a:prstGeom>
        </p:spPr>
      </p:pic>
      <p:sp>
        <p:nvSpPr>
          <p:cNvPr id="6" name="Прямоугольник 5"/>
          <p:cNvSpPr/>
          <p:nvPr/>
        </p:nvSpPr>
        <p:spPr>
          <a:xfrm>
            <a:off x="1691680" y="5229200"/>
            <a:ext cx="5616624" cy="584775"/>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Рис. 6. Характеристики исполнителей и возможные трудности в модели </a:t>
            </a:r>
            <a:r>
              <a:rPr lang="en-US" sz="1600" dirty="0">
                <a:latin typeface="Times New Roman" panose="02020603050405020304" pitchFamily="18" charset="0"/>
                <a:cs typeface="Times New Roman" panose="02020603050405020304" pitchFamily="18" charset="0"/>
              </a:rPr>
              <a:t>PAEI</a:t>
            </a:r>
            <a:endParaRPr lang="ru-RU" sz="16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11560"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139952" y="627819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596336" y="6278191"/>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23151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091877"/>
            <a:ext cx="8229600" cy="5073427"/>
          </a:xfrm>
        </p:spPr>
        <p:txBody>
          <a:bodyPr>
            <a:noAutofit/>
          </a:bodyPr>
          <a:lstStyle/>
          <a:p>
            <a:pPr marL="0" indent="450000" algn="just">
              <a:spcBef>
                <a:spcPts val="0"/>
              </a:spcBef>
              <a:buNone/>
            </a:pPr>
            <a:r>
              <a:rPr lang="ru-RU" sz="1400" dirty="0">
                <a:latin typeface="Times New Roman" panose="02020603050405020304" pitchFamily="18" charset="0"/>
                <a:cs typeface="Times New Roman" panose="02020603050405020304" pitchFamily="18" charset="0"/>
              </a:rPr>
              <a:t>Хотя исполнители являются неотъемлемой опорой любой организации, их специфика порождает ряд потенциальных проблем – как в личной траектории, так и в командном взаимодействии:</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1. Переутомление и выгорание. Исполнитель работает до тех пор, пока есть задача. В культурах с доминирующей ориентацией на P-компоненту (например, в производственных организациях с жёсткими </a:t>
            </a:r>
            <a:r>
              <a:rPr lang="ru-RU" sz="1400" dirty="0" err="1">
                <a:latin typeface="Times New Roman" panose="02020603050405020304" pitchFamily="18" charset="0"/>
                <a:cs typeface="Times New Roman" panose="02020603050405020304" pitchFamily="18" charset="0"/>
              </a:rPr>
              <a:t>дедлайнами</a:t>
            </a:r>
            <a:r>
              <a:rPr lang="ru-RU" sz="1400" dirty="0">
                <a:latin typeface="Times New Roman" panose="02020603050405020304" pitchFamily="18" charset="0"/>
                <a:cs typeface="Times New Roman" panose="02020603050405020304" pitchFamily="18" charset="0"/>
              </a:rPr>
              <a:t>) это приводит к перегрузке, особенно если не хватает интеграционной и предпринимательской поддержки. Без перерывов на переосмысление деятельности у P-сотрудника снижается мотивация, появляется ощущение бессмысленности труда.</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2. Конфликты с ролями E и I. Исполнители часто вступают в скрытое напряжение с носителями ролей E (предпринимателей) и I (интеграторов). Первые кажутся им отвлечёнными, склонными к постоянным переменам, которые сбивают с ритма. Вторые – чрезмерно чувствительными, занятыми «социальной атмосферой», вместо того чтобы сосредоточиться на деле. Это может провоцировать расколы в команде, особенно в среде, где отсутствует </a:t>
            </a:r>
            <a:r>
              <a:rPr lang="ru-RU" sz="1400" dirty="0" err="1">
                <a:latin typeface="Times New Roman" panose="02020603050405020304" pitchFamily="18" charset="0"/>
                <a:cs typeface="Times New Roman" panose="02020603050405020304" pitchFamily="18" charset="0"/>
              </a:rPr>
              <a:t>медиаторская</a:t>
            </a:r>
            <a:r>
              <a:rPr lang="ru-RU" sz="1400" dirty="0">
                <a:latin typeface="Times New Roman" panose="02020603050405020304" pitchFamily="18" charset="0"/>
                <a:cs typeface="Times New Roman" panose="02020603050405020304" pitchFamily="18" charset="0"/>
              </a:rPr>
              <a:t> роль администратора.</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3. Сопротивление изменениям. Если нововведение угрожает установленному алгоритму действий, исполнитель может занять оборонительную позицию. Это не всегда связано с консерватизмом – чаще с опасением потерять контроль над своей зоной компетенции. Руководителям важно понимать: сопротивление P-сотрудников – это не саботаж, а способ сохранить продуктивность в условиях неопределённости.</a:t>
            </a:r>
          </a:p>
          <a:p>
            <a:pPr marL="0" indent="450000" algn="just">
              <a:spcBef>
                <a:spcPts val="0"/>
              </a:spcBef>
              <a:buNone/>
            </a:pPr>
            <a:r>
              <a:rPr lang="ru-RU" sz="1400" dirty="0">
                <a:latin typeface="Times New Roman" panose="02020603050405020304" pitchFamily="18" charset="0"/>
                <a:cs typeface="Times New Roman" panose="02020603050405020304" pitchFamily="18" charset="0"/>
              </a:rPr>
              <a:t>4. Недостаток инициативности. Одна из часто упоминаемых претензий к исполнителям – их нежелание «думать наперёд» или выходить за рамки поставленного. Однако это скорее особенность функциональной роли, чем личностный дефицит. Мотивация исполнителя не возникает из «мечты о будущем», а из чёткого задания. Попытки стимулировать инициативность без изменения структуры задачи редко приводят к устойчивому результату.</a:t>
            </a:r>
          </a:p>
          <a:p>
            <a:pPr marL="0" indent="0" algn="just">
              <a:spcBef>
                <a:spcPts val="0"/>
              </a:spcBef>
              <a:buNone/>
            </a:pPr>
            <a:endParaRPr lang="ru-RU" sz="1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24235"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817255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57200" y="155679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Работа с исполнителями требует специфического подхода, при котором ценность их вклада подчёркивается не только словами, но и структурой процессов. Ниже приведены принципы, позволяющие минимизировать конфликты и повысить устойчивость P-сотрудников в команде: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Ясность цели и критериев: чем конкретнее ожидания, тем выше продуктивность исполнителя. Размытые формулировки дезориентируют и снижают вовлечённость.</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Регулярная обратная связь: исполнителю важно знать, насколько эффективно он справляется с задачей. Похвала за конкретный результат укрепляет мотивацию гораздо сильнее, чем абстрактное признание.</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Уважение границ компетенций: не стоит требовать от P-функции креативности или дипломатичности, если она не предусмотрена ролью. Лучше создавать условия, в которых исполнитель может сосредоточиться на главном – реализации.</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Постепенное введение изменений: нововведения лучше вводить поэтапно, предоставляя исполнителю возможность адаптироваться к новым реалиям через действия, а не теорию.</a:t>
            </a:r>
          </a:p>
          <a:p>
            <a:pPr marL="0" lvl="0" indent="450000" algn="just">
              <a:spcBef>
                <a:spcPts val="0"/>
              </a:spcBef>
              <a:buClr>
                <a:schemeClr val="tx2"/>
              </a:buCl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Парное взаимодействие с другими ролями: наиболее эффективные команды строятся на </a:t>
            </a:r>
            <a:r>
              <a:rPr lang="ru-RU" sz="1600" dirty="0" err="1">
                <a:latin typeface="Times New Roman" panose="02020603050405020304" pitchFamily="18" charset="0"/>
                <a:cs typeface="Times New Roman" panose="02020603050405020304" pitchFamily="18" charset="0"/>
              </a:rPr>
              <a:t>комплементарности</a:t>
            </a:r>
            <a:r>
              <a:rPr lang="ru-RU" sz="1600" dirty="0">
                <a:latin typeface="Times New Roman" panose="02020603050405020304" pitchFamily="18" charset="0"/>
                <a:cs typeface="Times New Roman" panose="02020603050405020304" pitchFamily="18" charset="0"/>
              </a:rPr>
              <a:t>. В паре с администратором исполнитель получает структуру, в паре с предпринимателем – динамику, с интегратором – устойчивость.</a:t>
            </a:r>
          </a:p>
          <a:p>
            <a:pPr marL="0" indent="450000" algn="just">
              <a:spcBef>
                <a:spcPts val="0"/>
              </a:spcBef>
              <a:buClr>
                <a:schemeClr val="tx2"/>
              </a:buClr>
              <a:buFont typeface="Wingdings" panose="05000000000000000000" pitchFamily="2" charset="2"/>
              <a:buChar char="Ø"/>
            </a:pPr>
            <a:endParaRPr lang="ru-RU" sz="1600" dirty="0"/>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740352"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38170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268760"/>
            <a:ext cx="8229600" cy="4525963"/>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Исполнительская функция в модели PAEI – это не просто трудолюбие и исполнительность. Это уникальный управленческий ресурс, обладающий собственной логикой, достоинствами и ограничениями. Ошибка многих организаций – воспринимать эту роль как «базовую» или «низшую» в иерархии управленческих стилей. На деле же без P-функции не работает ни одна система – идеи не реализуются, процессы не завершаются, стратегия остаётся на бумаге. В условиях высокой турбулентности и дефицита времени именно производители удерживают организацию в реальности.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Понимание их природы, типичных трудностей и способов взаимодействия позволяет не только снижать конфликты, но и создавать команды, в которых каждая роль, включая P, получает пространство для полноценной реализации.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Таким образом, модель PAEI </a:t>
            </a:r>
            <a:r>
              <a:rPr lang="ru-RU" sz="1600" dirty="0" err="1">
                <a:latin typeface="Times New Roman" panose="02020603050405020304" pitchFamily="18" charset="0"/>
                <a:cs typeface="Times New Roman" panose="02020603050405020304" pitchFamily="18" charset="0"/>
              </a:rPr>
              <a:t>Адизеса</a:t>
            </a:r>
            <a:r>
              <a:rPr lang="ru-RU" sz="1600" dirty="0">
                <a:latin typeface="Times New Roman" panose="02020603050405020304" pitchFamily="18" charset="0"/>
                <a:cs typeface="Times New Roman" panose="02020603050405020304" pitchFamily="18" charset="0"/>
              </a:rPr>
              <a:t> представляет собой мощный инструмент для управления организацией и оптимизации процессов. Осознание ролей </a:t>
            </a:r>
            <a:r>
              <a:rPr lang="ru-RU" sz="1600" dirty="0" err="1">
                <a:latin typeface="Times New Roman" panose="02020603050405020304" pitchFamily="18" charset="0"/>
                <a:cs typeface="Times New Roman" panose="02020603050405020304" pitchFamily="18" charset="0"/>
              </a:rPr>
              <a:t>Продуктора</a:t>
            </a:r>
            <a:r>
              <a:rPr lang="ru-RU" sz="1600" dirty="0">
                <a:latin typeface="Times New Roman" panose="02020603050405020304" pitchFamily="18" charset="0"/>
                <a:cs typeface="Times New Roman" panose="02020603050405020304" pitchFamily="18" charset="0"/>
              </a:rPr>
              <a:t>, Администратора, Предпринимателя и Интегратора помогает создать гармоничную и эффективную структуру, способствующую достижению целей. Адаптация этой модели в практическом управлении позволяет не только оптимизировать процессы, но и повысить мотивацию сотрудников, что в конечном итоге способствует успешному развитию бизнеса.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Основные этапы развития команды показаны на рис. 7.</a:t>
            </a:r>
          </a:p>
          <a:p>
            <a:pPr marL="0" indent="0" algn="just">
              <a:spcBef>
                <a:spcPts val="0"/>
              </a:spcBef>
              <a:buNone/>
            </a:pPr>
            <a:endParaRPr lang="ru-RU" sz="1600" dirty="0"/>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19831"/>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350030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pic>
        <p:nvPicPr>
          <p:cNvPr id="4" name="Объект 3" descr="http://www.dist-cons.ru/modules/ManageChange/img/s5.2.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1340768"/>
            <a:ext cx="7200800" cy="3528392"/>
          </a:xfrm>
          <a:prstGeom prst="rect">
            <a:avLst/>
          </a:prstGeom>
          <a:noFill/>
          <a:ln>
            <a:noFill/>
          </a:ln>
        </p:spPr>
      </p:pic>
      <p:sp>
        <p:nvSpPr>
          <p:cNvPr id="5" name="Прямоугольник 4"/>
          <p:cNvSpPr/>
          <p:nvPr/>
        </p:nvSpPr>
        <p:spPr>
          <a:xfrm>
            <a:off x="1979712" y="4869160"/>
            <a:ext cx="5040559" cy="338554"/>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Рис. 7. Этапы развития команды</a:t>
            </a:r>
          </a:p>
        </p:txBody>
      </p:sp>
      <p:sp>
        <p:nvSpPr>
          <p:cNvPr id="3" name="Прямоугольник 2"/>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837149" y="6233479"/>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3"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668344"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82577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268761"/>
            <a:ext cx="8229600" cy="4104456"/>
          </a:xfrm>
        </p:spPr>
        <p:txBody>
          <a:bodyPr>
            <a:norm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Если рассматривать динамику команды, то в начале формирования команды имеет место избыток энергии. Несмотря на этот избыток, маловероятно, что ее хватит надолго. Команда должна преодолеть внутренние противоречия и сомнения (на некотором этапе), прежде чем сформируется действительно спаянный коллектив. Данный процесс порождает риски, однако, это необходимый путь создания норм команды. Четкость намерений и сплоченность членов команды приведет в итоге к более высокой производительности, чем в рабочей группе. После выполнения задач команды часто распадаются, и эта фаза также характеризуется особыми процессами.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этом этапе решающей является роль лидера команды. Он должен сосредоточиться на помощи членам команды, познакомить их друг с другом и создать обстановку непринужденности. Страхи, смятения и колебания членов команды должны быть устранены как можно раньше. Лучше всего сделать это, прояснив цели, роли, ответственность и процедуры, которые имеют отношение к действиям команды.</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23528"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566754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196752"/>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Лидер команды может помочь успешно решать споры, возникающие на этом этапе, выслушав проблемы, обеспечив обмен мнениями и воодушевив команду на достижение намеченных целей. Авторитарный стиль лидера и попытки пресечь конфликт могут привести к скрытому его течению, разрушающему процессы становления команды. Действительно, в такой момент команда может отвергнуть признанного лидера и определить альтернативный путь управления своими делами. </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Фаза «бурления» предоставляет реальную возможность очистить атмосферу, и если пройти ее осторожно, команда может стать более сплоченной. На этом этапе лидер должен убедить команду, что установление общих норм действительно способствует эффективной работе. Время, потраченное на подготовку новых правил на основе консенсуса, по которым команда собирается работать, окупится позже с большими дивидендами. Мастерство построения команды на этом этапе состоит в углублении процесса сплочения и в согласовании стремлений каждого члена с общими целью и ценностями.</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На этом этапе команда уже сложилась как целостный организм: люди работают слаженно, поддерживают друг друга и движутся к общей цели. Задача лидера – внимательно наблюдать за тем, как проявляются усилия каждого и всей группы в целом, насколько эффективно решаются задачи, как команда справляется с вызовами и соблюдает договорённости.</a:t>
            </a:r>
          </a:p>
          <a:p>
            <a:pPr algn="just">
              <a:spcBef>
                <a:spcPts val="0"/>
              </a:spcBef>
            </a:pPr>
            <a:endParaRPr lang="ru-RU" sz="1600" dirty="0"/>
          </a:p>
        </p:txBody>
      </p:sp>
      <p:sp>
        <p:nvSpPr>
          <p:cNvPr id="4" name="Прямоугольник 3"/>
          <p:cNvSpPr/>
          <p:nvPr/>
        </p:nvSpPr>
        <p:spPr>
          <a:xfrm>
            <a:off x="539552"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79522" y="6237312"/>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24328" y="6237312"/>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92204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268760"/>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Сейчас фокус – на продуктивности и раскрытии потенциала. Лидер на данном этапе всё чаще отходит от жёсткого контроля, реже даёт инструкции и чаще – слушает, поддерживает, поощряет и деликатно оценивает. Его задача – создать условия, в которых команда сама управляет своими действиями и делает это осознанно.</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Важно, чтобы лидер вовремя замечал, какой информации сейчас не хватает команде. Люди должны понимать: хорошо ли они справляются? Что им предстоит дальше? Смогут ли они справиться с новыми вызовами? Это помогает снизить тревожность при переходе от одного этапа работы к другому.</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Когда проект подходит к завершению, у некоторых участников может появиться лёгкое чувство сожаления – особенно если работа приносила удовольствие, а команда стала чем-то большим, чем просто группа коллег. В таких случаях лидер может помочь сохранить эти связи, вдохновляя участников продолжать общение, сотрудничество и в новых задачах, и за рамками конкретного проекта.</a:t>
            </a:r>
          </a:p>
          <a:p>
            <a:pPr marL="0" indent="450000" algn="just">
              <a:spcBef>
                <a:spcPts val="0"/>
              </a:spcBef>
              <a:buNone/>
            </a:pPr>
            <a:r>
              <a:rPr lang="ru-RU" sz="1600" dirty="0">
                <a:latin typeface="Times New Roman" panose="02020603050405020304" pitchFamily="18" charset="0"/>
                <a:cs typeface="Times New Roman" panose="02020603050405020304" pitchFamily="18" charset="0"/>
              </a:rPr>
              <a:t>В самом начале существует рабочая группа. Рабочая группа – это объединение индивидуумов, от которых не требуется существенного увеличения производительности или возможностей. Она отличается от команды – небольшое количество людей с взаимодополняющими качествами, преданных общей целенаправленной работе, задачам и нормам, за которые они несут общую ответственность.</a:t>
            </a:r>
          </a:p>
          <a:p>
            <a:pPr marL="0" indent="450000" algn="just">
              <a:spcBef>
                <a:spcPts val="0"/>
              </a:spcBef>
              <a:buNone/>
            </a:pP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237312"/>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14356" y="6260774"/>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596336" y="6260774"/>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072054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52128"/>
          </a:xfrm>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412776"/>
            <a:ext cx="8229600" cy="4525963"/>
          </a:xfrm>
        </p:spPr>
        <p:txBody>
          <a:bodyPr>
            <a:noAutofit/>
          </a:bodyPr>
          <a:lstStyle/>
          <a:p>
            <a:pPr marL="0" indent="450000" algn="just">
              <a:spcBef>
                <a:spcPts val="0"/>
              </a:spcBef>
              <a:buNone/>
            </a:pPr>
            <a:r>
              <a:rPr lang="ru-RU" sz="1600" dirty="0">
                <a:latin typeface="Times New Roman" panose="02020603050405020304" pitchFamily="18" charset="0"/>
                <a:cs typeface="Times New Roman" panose="02020603050405020304" pitchFamily="18" charset="0"/>
              </a:rPr>
              <a:t>Между рабочей группой и командой располагается «псевдокоманда», названная так из-за того, что данное объединение не создает особых преимуществ. Работе ее членов мешает неопределенность в целях, а также неспособность управлять межличностными взаимоотношениями. На следующем этапе формируется «потенциальная команда», которая примерно соответствует команде, находящейся в переходной стадии от фазы «бурления» к фазе «нормирования». Члены команды осознают необходимость продуктивной работы и предпринимают серьезные попытки повлиять на нее, но у них все еще отсутствуют ясность относительно их целей и дисциплина («нормы»), по поводу которых предстоит выработать общий командный подход. Общая ответственность пока также отсутствует.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противоположность этому в высокопроизводительных командах имеются все эти составляющие, порождающие глубокую заинтересованность в персональном развитии и успехе каждого члена команды. С развитием «норм» потенциальная команда превращается в реальную команду</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67544"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909158" y="6305487"/>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452320" y="6305487"/>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38581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cap="all" dirty="0">
                <a:solidFill>
                  <a:schemeClr val="tx2"/>
                </a:solidFill>
                <a:latin typeface="Times New Roman" panose="02020603050405020304" pitchFamily="18" charset="0"/>
                <a:cs typeface="Times New Roman" panose="02020603050405020304" pitchFamily="18" charset="0"/>
              </a:rPr>
              <a:t>3.1. Формирование команды: составление, роли, динамика</a:t>
            </a:r>
            <a:endParaRPr lang="ru-RU" sz="2000" dirty="0"/>
          </a:p>
        </p:txBody>
      </p:sp>
      <p:sp>
        <p:nvSpPr>
          <p:cNvPr id="3" name="Объект 2"/>
          <p:cNvSpPr>
            <a:spLocks noGrp="1"/>
          </p:cNvSpPr>
          <p:nvPr>
            <p:ph idx="1"/>
          </p:nvPr>
        </p:nvSpPr>
        <p:spPr>
          <a:xfrm>
            <a:off x="467544" y="1196752"/>
            <a:ext cx="8229600" cy="5112568"/>
          </a:xfrm>
        </p:spPr>
        <p:txBody>
          <a:bodyPr>
            <a:noAutofit/>
          </a:bodyPr>
          <a:lstStyle/>
          <a:p>
            <a:pPr marL="0" indent="450000" algn="just">
              <a:spcBef>
                <a:spcPts val="0"/>
              </a:spcBef>
              <a:buNone/>
            </a:pPr>
            <a:r>
              <a:rPr lang="ru-RU" sz="1500" dirty="0">
                <a:latin typeface="Times New Roman" panose="02020603050405020304" pitchFamily="18" charset="0"/>
                <a:cs typeface="Times New Roman" panose="02020603050405020304" pitchFamily="18" charset="0"/>
              </a:rPr>
              <a:t>Для развития эффективной команды необходимо управлять ее интересами и внутренними взаимоотношениями на всех этапах становления и функционирования. Эта работа обычно выполняется назначенным менеджером или лидером и включает в себя:</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оценку;</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сокращенный инструктаж;</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разрешение конфликтов;</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постановку целей;</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обратную связь;</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развитую коммуникацию;</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поощрение;</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выслушивание;</a:t>
            </a:r>
          </a:p>
          <a:p>
            <a:pPr marL="0" lvl="0" indent="450000" algn="just">
              <a:spcBef>
                <a:spcPts val="0"/>
              </a:spcBef>
              <a:buClr>
                <a:schemeClr val="tx2"/>
              </a:buClr>
              <a:buFont typeface="Wingdings" panose="05000000000000000000" pitchFamily="2" charset="2"/>
              <a:buChar char="Ø"/>
            </a:pPr>
            <a:r>
              <a:rPr lang="ru-RU" sz="1500" dirty="0">
                <a:latin typeface="Times New Roman" panose="02020603050405020304" pitchFamily="18" charset="0"/>
                <a:cs typeface="Times New Roman" panose="02020603050405020304" pitchFamily="18" charset="0"/>
              </a:rPr>
              <a:t>хорошую организацию внутренних ресурсов.</a:t>
            </a:r>
          </a:p>
          <a:p>
            <a:pPr marL="0" indent="450000" algn="just">
              <a:spcBef>
                <a:spcPts val="0"/>
              </a:spcBef>
              <a:buNone/>
            </a:pPr>
            <a:r>
              <a:rPr lang="ru-RU" sz="1500" dirty="0">
                <a:latin typeface="Times New Roman" panose="02020603050405020304" pitchFamily="18" charset="0"/>
                <a:cs typeface="Times New Roman" panose="02020603050405020304" pitchFamily="18" charset="0"/>
              </a:rPr>
              <a:t>Сама природа процесса развития команды требует от менеджера проявления незаурядной чуткости и рассудительности. Неверно было бы считать, что лидер команды должен активно вмешиваться во все протекающие процессы. Это далеко не всегда лучшая линия поведения. Понимание динамики команды и способность «читать ситуацию» могут помочь руководителю решить, когда требуется только небольшое вмешательство в процессы, не имеющее ничего общего с навязыванием требуемого хода событий. Сплоченность команды и продуктивные нормы часто могут быть достигнуты быстрее путем отвлечения внимания от внутренних проблем команд на задачи, стоящие перед ними. Команды, которые постоянно уделяют чрезмерное внимание собственному развитию, часто оказываются непродуктивными и, как правило, не удовлетворяют своих членов.</a:t>
            </a:r>
          </a:p>
          <a:p>
            <a:pPr marL="0" algn="just">
              <a:spcBef>
                <a:spcPts val="0"/>
              </a:spcBef>
            </a:pPr>
            <a:endParaRPr lang="ru-RU" sz="15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5536" y="6309320"/>
            <a:ext cx="880369" cy="369332"/>
          </a:xfrm>
          <a:prstGeom prst="rect">
            <a:avLst/>
          </a:prstGeom>
        </p:spPr>
        <p:txBody>
          <a:bodyPr wrap="none">
            <a:spAutoFit/>
          </a:bodyPr>
          <a:lstStyle/>
          <a:p>
            <a:pPr lvl="0">
              <a:spcBef>
                <a:spcPct val="20000"/>
              </a:spcBef>
            </a:pPr>
            <a:r>
              <a:rPr lang="ru-RU" dirty="0">
                <a:solidFill>
                  <a:srgbClr val="4F81BD">
                    <a:lumMod val="75000"/>
                  </a:srgbClr>
                </a:solidFill>
                <a:latin typeface="Times New Roman" panose="02020603050405020304" pitchFamily="18" charset="0"/>
                <a:cs typeface="Times New Roman" panose="02020603050405020304" pitchFamily="18" charset="0"/>
                <a:hlinkClick r:id="" action="ppaction://hlinkshowjump?jump=previousslide"/>
              </a:rPr>
              <a:t>«Назад</a:t>
            </a:r>
            <a:endParaRPr lang="ru-RU" dirty="0">
              <a:solidFill>
                <a:srgbClr val="4F81BD">
                  <a:lumMod val="75000"/>
                </a:srgb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635896" y="6309320"/>
            <a:ext cx="1325684" cy="369332"/>
          </a:xfrm>
          <a:prstGeom prst="rect">
            <a:avLst/>
          </a:prstGeom>
        </p:spPr>
        <p:txBody>
          <a:bodyPr wrap="none">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hlinkClick r:id="rId2" action="ppaction://hlinksldjump"/>
              </a:rPr>
              <a:t>Оглавление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668344" y="6309320"/>
            <a:ext cx="1012008" cy="369332"/>
          </a:xfrm>
          <a:prstGeom prst="rect">
            <a:avLst/>
          </a:prstGeom>
        </p:spPr>
        <p:txBody>
          <a:bodyPr wrap="none">
            <a:spAutoFit/>
          </a:bodyPr>
          <a:lstStyle/>
          <a:p>
            <a:pPr algn="ctr"/>
            <a:r>
              <a:rPr lang="ru-RU" dirty="0">
                <a:solidFill>
                  <a:schemeClr val="accent1"/>
                </a:solidFill>
                <a:latin typeface="Times New Roman" panose="02020603050405020304" pitchFamily="18" charset="0"/>
                <a:cs typeface="Times New Roman" panose="02020603050405020304" pitchFamily="18" charset="0"/>
                <a:hlinkClick r:id="" action="ppaction://hlinkshowjump?jump=nextslide"/>
              </a:rPr>
              <a:t>Вперед»</a:t>
            </a:r>
            <a:endParaRPr lang="ru-RU"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6797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1318</TotalTime>
  <Words>32143</Words>
  <Application>Microsoft Office PowerPoint</Application>
  <PresentationFormat>Экран (4:3)</PresentationFormat>
  <Paragraphs>2349</Paragraphs>
  <Slides>217</Slides>
  <Notes>0</Notes>
  <HiddenSlides>5</HiddenSlides>
  <MMClips>2</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217</vt:i4>
      </vt:variant>
    </vt:vector>
  </HeadingPairs>
  <TitlesOfParts>
    <vt:vector size="224" baseType="lpstr">
      <vt:lpstr>Arial</vt:lpstr>
      <vt:lpstr>Calibri</vt:lpstr>
      <vt:lpstr>MS Mincho</vt:lpstr>
      <vt:lpstr>Symbol</vt:lpstr>
      <vt:lpstr>Times New Roman</vt:lpstr>
      <vt:lpstr>Wingdings</vt:lpstr>
      <vt:lpstr>Тема Office</vt:lpstr>
      <vt:lpstr>лидерство  и управление командой </vt:lpstr>
      <vt:lpstr>М. А. Блюм, Д. Л. Хазанова   лидерство  и управление командой    </vt:lpstr>
      <vt:lpstr>Рецензенты: Коммерческий директор ООО «Бизнес Онлайн»  Д. Е. Кондратьев   доктор экономических наук,  профессор кафедры «Менеджмент» ФГБОУ ВО «ТГТУ» Е. В. Быковская</vt:lpstr>
      <vt:lpstr>Оглавление</vt:lpstr>
      <vt:lpstr>Оглавление</vt:lpstr>
      <vt:lpstr>Введение</vt:lpstr>
      <vt:lpstr>Введение</vt:lpstr>
      <vt:lpstr>Введение</vt:lpstr>
      <vt:lpstr>1. Введение в лидерство и управление командой 1.1 Определение ключевых понятий: лидерство, команда, управление </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1.1 Определение ключевых понятий: лидерство, команда, управление</vt:lpstr>
      <vt:lpstr>1.2. Значение лидерства и управления командой в современном бизнесе</vt:lpstr>
      <vt:lpstr>1.2. Значение лидерства и управления командой в современном бизнесе</vt:lpstr>
      <vt:lpstr>1.2. Значение лидерства и управления командой в современном бизнесе</vt:lpstr>
      <vt:lpstr>1.2. Значение лидерства и управления командой в современном бизнесе</vt:lpstr>
      <vt:lpstr>1.2. Значение лидерства и управления командой в современном бизнесе</vt:lpstr>
      <vt:lpstr>Функциональные команды</vt:lpstr>
      <vt:lpstr>Кросс-функциональные команды</vt:lpstr>
      <vt:lpstr>Самоуправляемые команды</vt:lpstr>
      <vt:lpstr>Виртуальные команды</vt:lpstr>
      <vt:lpstr>Гибридные и адаптивные формы</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1.3. История развития концепций лидерства и управления командой</vt:lpstr>
      <vt:lpstr>1.4. Практические задания по теме 1 Практическое задание  1.1. Соотнесите концепцию современного лидерства с ее описанием </vt:lpstr>
      <vt:lpstr>Практическое задание 1.2.</vt:lpstr>
      <vt:lpstr>Практическое задание 1.3. </vt:lpstr>
      <vt:lpstr>Практическое задание 1.4. </vt:lpstr>
      <vt:lpstr>2. ПсихологиЧЕСКИЕ ОСНОВЫ ЛИДЕРСТВА 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2.1. Стили УПРАВЛЕНИЯ В лидерсКОЙ ПРАКТИКЕ</vt:lpstr>
      <vt:lpstr>2.2. Теории лидерства: трансформационное, транзакционное, ситуационное </vt:lpstr>
      <vt:lpstr>2.2. Теории лидерства: трансформационное, транзакционное, ситуационное</vt:lpstr>
      <vt:lpstr>2.2. Теории лидерства: трансформационное, транзакционное, ситуационное</vt:lpstr>
      <vt:lpstr>2.2. Теории лидерства: трансформационное, транзакционное, ситуационное</vt:lpstr>
      <vt:lpstr>2.2. Теории лидерства: трансформационное, транзакционное, ситуационное</vt:lpstr>
      <vt:lpstr>2.2. Теории лидерства: трансформационное, транзакционное, ситуационное</vt:lpstr>
      <vt:lpstr>2.2. Теории лидерства: трансформационное, транзакционное, ситуационное</vt:lpstr>
      <vt:lpstr>2.3. ЛИДЕР КАК МОТИВАТОР И ВДОХНОВИТЕЛЬ</vt:lpstr>
      <vt:lpstr>2.3. ЛИДЕР КАК МОТИВАТОР И ВДОХНОВИТЕЛЬ</vt:lpstr>
      <vt:lpstr>2.3. ЛИДЕР КАК МОТИВАТОР И ВДОХНОВИТЕЛЬ</vt:lpstr>
      <vt:lpstr>2.3. ЛИДЕР КАК МОТИВАТОР И ВДОХНОВИТЕЛЬ</vt:lpstr>
      <vt:lpstr>2.4. Практические задания по теме 2</vt:lpstr>
      <vt:lpstr>Практические задания к теме 2</vt:lpstr>
      <vt:lpstr>Практические задания к теме 2</vt:lpstr>
      <vt:lpstr>3. Управление командой 3.1. Формирование команды: составление, роли, динамика </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3.1. Формирование команды: составление, роли, динамика</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3.2. Коммуникация в команде: эффективные стратегии общения </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3.3. РАЗРЕШЕНИЕ КОНФЛИКТОВ В КОМАНДЕ</vt:lpstr>
      <vt:lpstr>3.4. Практические задания по теме 3</vt:lpstr>
      <vt:lpstr>3.4. Практические задания по теме 3</vt:lpstr>
      <vt:lpstr>4. Развитие лидерских навыков 4.1. РАЗВИТИЕ ЭМОЦИОНАЛЬНОГО ИНТЕЛЛЕКТА ЛИДЕРА</vt:lpstr>
      <vt:lpstr>4.1. РАЗВИТИЕ ЭМОЦИОНАЛЬНОГО ИНТЕЛЛЕКТА ЛИДЕРА</vt:lpstr>
      <vt:lpstr>4.1. РАЗВИТИЕ ЭМОЦИОНАЛЬНОГО ИНТЕЛЛЕКТА ЛИДЕРА</vt:lpstr>
      <vt:lpstr>4.1. РАЗВИТИЕ ЭМОЦИОНАЛЬНОГО ИНТЕЛЛЕКТА ЛИДЕРА</vt:lpstr>
      <vt:lpstr>4.1. РАЗВИТИЕ ЭМОЦИОНАЛЬНОГО ИНТЕЛЛЕКТА ЛИДЕРА</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4.2. УПРАВЛЕНИЕ ВРЕМЕНЕМ И ПРИОРИТЕТАМИ</vt:lpstr>
      <vt:lpstr>4.3. РАБОТА С РАЗНООБРАЗИЕМ В КОМАНДЕ</vt:lpstr>
      <vt:lpstr>4.3. РАБОТА С РАЗНООБРАЗИЕМ В КОМАНДЕ</vt:lpstr>
      <vt:lpstr>4.3. РАБОТА С РАЗНООБРАЗИЕМ В КОМАНДЕ</vt:lpstr>
      <vt:lpstr>4.3. РАБОТА С РАЗНООБРАЗИЕМ В КОМАНДЕ</vt:lpstr>
      <vt:lpstr>4.3. РАБОТА С РАЗНООБРАЗИЕМ В КОМАНДЕ</vt:lpstr>
      <vt:lpstr>4.3. РАБОТА С РАЗНООБРАЗИЕМ В КОМАНДЕ</vt:lpstr>
      <vt:lpstr>4.3. РАБОТА С РАЗНООБРАЗИЕМ В КОМАНДЕ</vt:lpstr>
      <vt:lpstr>4.3. РАБОТА С РАЗНООБРАЗИЕМ В КОМАНДЕ</vt:lpstr>
      <vt:lpstr>4.4. Практические задания по теме 4 </vt:lpstr>
      <vt:lpstr>4.4. Практические задания по теме 4 </vt:lpstr>
      <vt:lpstr>4.4. Практические задания по теме 4 </vt:lpstr>
      <vt:lpstr>4.4. Практические задания по теме 4 </vt:lpstr>
      <vt:lpstr>4.4. Практические задания по теме 4 </vt:lpstr>
      <vt:lpstr>4.4. Практические задания по теме 4 </vt:lpstr>
      <vt:lpstr>4.4. Практические задания по теме 4</vt:lpstr>
      <vt:lpstr>4.4. Практические задания по теме 4</vt:lpstr>
      <vt:lpstr>4.4. Практические задания по теме 4</vt:lpstr>
      <vt:lpstr>4.4. Практические задания по теме 4</vt:lpstr>
      <vt:lpstr>4.4. Практические задания по теме 4</vt:lpstr>
      <vt:lpstr>4.4. Практические задания по теме 4</vt:lpstr>
      <vt:lpstr>4.4. Практические задания по теме 4</vt:lpstr>
      <vt:lpstr>5. ЛИДЕРСТВО В ЭПОХУ ИННОВАЦИЙ И ЦИФРОВОЙ ТРАНСФОРМАЦИИ 5.1. Лидерство в условиях перемен: управление изменениями </vt:lpstr>
      <vt:lpstr>5.1. Лидерство в условиях перемен: управление изменениями</vt:lpstr>
      <vt:lpstr>5.1. Лидерство в условиях перемен: управление изменениями </vt:lpstr>
      <vt:lpstr>5.1. Лидерство в условиях перемен: управление изменениями</vt:lpstr>
      <vt:lpstr>5.1. Лидерство в условиях перемен: управление изменениями </vt:lpstr>
      <vt:lpstr>5.1. Лидерство в условиях перемен: управление изменениями </vt:lpstr>
      <vt:lpstr>5.1. Лидерство в условиях перемен: управление изменениями </vt:lpstr>
      <vt:lpstr>5.2. ПОСТРОЕНИЕ КУЛЬТУРЫ ИННОВАЦИЙ: ОТ ИДЕЙ К УСТОЙЧИВЫМ РЕШЕНИЯМ</vt:lpstr>
      <vt:lpstr>5.2. ПОСТРОЕНИЕ КУЛЬТУРЫ ИННОВАЦИЙ: ОТ ИДЕЙ К УСТОЙЧИВЫМ РЕШЕНИЯМ </vt:lpstr>
      <vt:lpstr>5.2. ПОСТРОЕНИЕ КУЛЬТУРЫ ИННОВАЦИЙ: ОТ ИДЕЙ К УСТОЙЧИВЫМ РЕШЕНИЯМ</vt:lpstr>
      <vt:lpstr>5.2. ПОСТРОЕНИЕ КУЛЬТУРЫ ИННОВАЦИЙ: ОТ ИДЕЙ К УСТОЙЧИВЫМ РЕШЕНИЯМ</vt:lpstr>
      <vt:lpstr>5.2. ПОСТРОЕНИЕ КУЛЬТУРЫ ИННОВАЦИЙ: ОТ ИДЕЙ К УСТОЙЧИВЫМ РЕШЕНИЯМ</vt:lpstr>
      <vt:lpstr>5.2. ПОСТРОЕНИЕ КУЛЬТУРЫ ИННОВАЦИЙ: ОТ ИДЕЙ К УСТОЙЧИВЫМ РЕШЕНИЯМ</vt:lpstr>
      <vt:lpstr>5.3. ЛИДЕР КАК ИНТЕГРАТОР ТЕХНОЛОГИЙ И ЛЮДЕЙ</vt:lpstr>
      <vt:lpstr>5.3. ЛИДЕР КАК ИНТЕГРАТОР ТЕХНОЛОГИЙ И ЛЮДЕЙ </vt:lpstr>
      <vt:lpstr>5.3. ЛИДЕР КАК ИНТЕГРАТОР ТЕХНОЛОГИЙ И ЛЮДЕЙ </vt:lpstr>
      <vt:lpstr>5.3. ЛИДЕР КАК ИНТЕГРАТОР ТЕХНОЛОГИЙ И ЛЮДЕЙ</vt:lpstr>
      <vt:lpstr>5.3. ЛИДЕР КАК ИНТЕГРАТОР ТЕХНОЛОГИЙ И ЛЮДЕЙ</vt:lpstr>
      <vt:lpstr>5.3. ЛИДЕР КАК ИНТЕГРАТОР ТЕХНОЛОГИЙ И ЛЮДЕЙ</vt:lpstr>
      <vt:lpstr>5.4. ПРАКТИЧЕСКИЕ ЗАДАНИЯ ПО ТЕМЕ 4</vt:lpstr>
      <vt:lpstr>6. ЭТИКА И СОЦИАЛЬНАЯ ОТВЕТСТВЕННОСТЬ ЛИДЕРА: ЦЕННОСТИ, ПРИНЦИПЫ, РЕШЕНИЯ 6.1. ЭТИКА И ОТВЕТСТВЕННОСТЬ ЛИДЕРА</vt:lpstr>
      <vt:lpstr>6.1. ЭТИКА И ОТВЕТСТВЕННОСТЬ ЛИДЕРА</vt:lpstr>
      <vt:lpstr>6.1. ЭТИКА И ОТВЕТСТВЕННОСТЬ ЛИДЕРА</vt:lpstr>
      <vt:lpstr>6.1. ЭТИКА И ОТВЕТСТВЕННОСТЬ ЛИДЕРА</vt:lpstr>
      <vt:lpstr>6.1. ЭТИКА И ОТВЕТСТВЕННОСТЬ ЛИДЕРА</vt:lpstr>
      <vt:lpstr>6.1. ЭТИКА И ОТВЕТСТВЕННОСТЬ ЛИДЕРА</vt:lpstr>
      <vt:lpstr>6.2. ЭТИЧЕСКИЕ АСПЕКТЫ ЛИДЕРСТВА И УПРАВЛЕНИЯ КО-МАНДОЙ</vt:lpstr>
      <vt:lpstr>6.2. ЭТИЧЕСКИЕ АСПЕКТЫ ЛИДЕРСТВА И УПРАВЛЕНИЯ КО-МАНДОЙ</vt:lpstr>
      <vt:lpstr>6.2. ЭТИЧЕСКИЕ АСПЕКТЫ ЛИДЕРСТВА И УПРАВЛЕНИЯ КО-МАНДОЙ</vt:lpstr>
      <vt:lpstr>6.2. ЭТИЧЕСКИЕ АСПЕКТЫ ЛИДЕРСТВА И УПРАВЛЕНИЯ КО-МАНДОЙ</vt:lpstr>
      <vt:lpstr>6.2. ЭТИЧЕСКИЕ АСПЕКТЫ ЛИДЕРСТВА И УПРАВЛЕНИЯ КО-МАНДОЙ</vt:lpstr>
      <vt:lpstr>6.2. ЭТИЧЕСКИЕ АСПЕКТЫ ЛИДЕРСТВА И УПРАВЛЕНИЯ КО-МАНДОЙ</vt:lpstr>
      <vt:lpstr>6.2. ЭТИЧЕСКИЕ АСПЕКТЫ ЛИДЕРСТВА И УПРАВЛЕНИЯ КО-МАНДОЙ</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6.3. Социальная ответственность бизнеса и роль лидера в её реализации</vt:lpstr>
      <vt:lpstr>6.4. Практические задания по теме 6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лидерство  и управление командой </dc:title>
  <dc:creator>Александр</dc:creator>
  <cp:lastModifiedBy>A</cp:lastModifiedBy>
  <cp:revision>155</cp:revision>
  <dcterms:created xsi:type="dcterms:W3CDTF">2025-09-30T11:20:38Z</dcterms:created>
  <dcterms:modified xsi:type="dcterms:W3CDTF">2025-11-11T08:56:40Z</dcterms:modified>
</cp:coreProperties>
</file>